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58"/>
  </p:notesMasterIdLst>
  <p:sldIdLst>
    <p:sldId id="279" r:id="rId2"/>
    <p:sldId id="280" r:id="rId3"/>
    <p:sldId id="281" r:id="rId4"/>
    <p:sldId id="282" r:id="rId5"/>
    <p:sldId id="283" r:id="rId6"/>
    <p:sldId id="284" r:id="rId7"/>
    <p:sldId id="285" r:id="rId8"/>
    <p:sldId id="286" r:id="rId9"/>
    <p:sldId id="287" r:id="rId10"/>
    <p:sldId id="289" r:id="rId11"/>
    <p:sldId id="291" r:id="rId12"/>
    <p:sldId id="292"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13" r:id="rId28"/>
    <p:sldId id="308" r:id="rId29"/>
    <p:sldId id="309" r:id="rId30"/>
    <p:sldId id="310" r:id="rId31"/>
    <p:sldId id="311" r:id="rId32"/>
    <p:sldId id="312" r:id="rId33"/>
    <p:sldId id="314" r:id="rId34"/>
    <p:sldId id="315" r:id="rId35"/>
    <p:sldId id="316" r:id="rId36"/>
    <p:sldId id="342" r:id="rId37"/>
    <p:sldId id="343" r:id="rId38"/>
    <p:sldId id="344" r:id="rId39"/>
    <p:sldId id="317" r:id="rId40"/>
    <p:sldId id="318" r:id="rId41"/>
    <p:sldId id="319" r:id="rId42"/>
    <p:sldId id="320" r:id="rId43"/>
    <p:sldId id="321" r:id="rId44"/>
    <p:sldId id="329" r:id="rId45"/>
    <p:sldId id="330" r:id="rId46"/>
    <p:sldId id="331" r:id="rId47"/>
    <p:sldId id="332" r:id="rId48"/>
    <p:sldId id="333" r:id="rId49"/>
    <p:sldId id="334" r:id="rId50"/>
    <p:sldId id="335" r:id="rId51"/>
    <p:sldId id="337" r:id="rId52"/>
    <p:sldId id="336" r:id="rId53"/>
    <p:sldId id="338" r:id="rId54"/>
    <p:sldId id="339" r:id="rId55"/>
    <p:sldId id="340" r:id="rId56"/>
    <p:sldId id="341" r:id="rId57"/>
  </p:sldIdLst>
  <p:sldSz cx="9144000" cy="6858000" type="screen4x3"/>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FD18BD-3131-4D30-94DA-37C937B79D41}">
  <a:tblStyle styleId="{25FD18BD-3131-4D30-94DA-37C937B79D41}"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2946674" cy="496179"/>
          </a:xfrm>
          <a:prstGeom prst="rect">
            <a:avLst/>
          </a:prstGeom>
          <a:noFill/>
          <a:ln>
            <a:noFill/>
          </a:ln>
        </p:spPr>
        <p:txBody>
          <a:bodyPr spcFirstLastPara="1" wrap="square" lIns="92425" tIns="46200" rIns="92425" bIns="46200" numCol="1"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915" y="2"/>
            <a:ext cx="2946674" cy="496179"/>
          </a:xfrm>
          <a:prstGeom prst="rect">
            <a:avLst/>
          </a:prstGeom>
          <a:noFill/>
          <a:ln>
            <a:noFill/>
          </a:ln>
        </p:spPr>
        <p:txBody>
          <a:bodyPr spcFirstLastPara="1" wrap="square" lIns="92425" tIns="46200" rIns="92425" bIns="46200" numCol="1"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507" y="4716023"/>
            <a:ext cx="5436836" cy="4467934"/>
          </a:xfrm>
          <a:prstGeom prst="rect">
            <a:avLst/>
          </a:prstGeom>
          <a:noFill/>
          <a:ln>
            <a:noFill/>
          </a:ln>
        </p:spPr>
        <p:txBody>
          <a:bodyPr spcFirstLastPara="1" wrap="square" lIns="92425" tIns="46200" rIns="92425" bIns="46200" numCol="1"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30"/>
            <a:ext cx="2946674" cy="496179"/>
          </a:xfrm>
          <a:prstGeom prst="rect">
            <a:avLst/>
          </a:prstGeom>
          <a:noFill/>
          <a:ln>
            <a:noFill/>
          </a:ln>
        </p:spPr>
        <p:txBody>
          <a:bodyPr spcFirstLastPara="1" wrap="square" lIns="92425" tIns="46200" rIns="92425" bIns="46200" numCol="1"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915" y="9429730"/>
            <a:ext cx="2946674" cy="496179"/>
          </a:xfrm>
          <a:prstGeom prst="rect">
            <a:avLst/>
          </a:prstGeom>
          <a:noFill/>
          <a:ln>
            <a:noFill/>
          </a:ln>
        </p:spPr>
        <p:txBody>
          <a:bodyPr spcFirstLastPara="1" wrap="square" lIns="92425" tIns="46200" rIns="92425" bIns="46200" numCol="1"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7842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numCol="1"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 name="Google Shape;62;p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numCol="1"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Microsoft JhengHei"/>
                <a:ea typeface="Microsoft JhengHei"/>
                <a:cs typeface="Microsoft JhengHei"/>
                <a:sym typeface="Microsoft JhengHe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Microsoft JhengHei"/>
                <a:ea typeface="Microsoft JhengHei"/>
                <a:cs typeface="Microsoft JhengHei"/>
                <a:sym typeface="Microsoft JhengHe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Microsoft JhengHei"/>
                <a:ea typeface="Microsoft JhengHei"/>
                <a:cs typeface="Microsoft JhengHei"/>
                <a:sym typeface="Microsoft JhengHe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Microsoft JhengHei"/>
                <a:ea typeface="Microsoft JhengHei"/>
                <a:cs typeface="Microsoft JhengHei"/>
                <a:sym typeface="Microsoft JhengHe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Microsoft JhengHei"/>
                <a:ea typeface="Microsoft JhengHei"/>
                <a:cs typeface="Microsoft JhengHei"/>
                <a:sym typeface="Microsoft JhengHe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numCol="1"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5943600" y="6356350"/>
            <a:ext cx="2895600" cy="365125"/>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3429000" y="6356350"/>
            <a:ext cx="2133600" cy="365125"/>
          </a:xfrm>
          <a:prstGeom prst="rect">
            <a:avLst/>
          </a:prstGeom>
          <a:noFill/>
          <a:ln>
            <a:noFill/>
          </a:ln>
        </p:spPr>
        <p:txBody>
          <a:bodyPr spcFirstLastPara="1" wrap="square" lIns="91425" tIns="45700" rIns="91425" bIns="45700" numCol="1"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67"/>
        <p:cNvGrpSpPr/>
        <p:nvPr/>
      </p:nvGrpSpPr>
      <p:grpSpPr>
        <a:xfrm>
          <a:off x="0" y="0"/>
          <a:ext cx="0" cy="0"/>
          <a:chOff x="0" y="0"/>
          <a:chExt cx="0" cy="0"/>
        </a:xfrm>
      </p:grpSpPr>
      <p:cxnSp>
        <p:nvCxnSpPr>
          <p:cNvPr id="68" name="Google Shape;68;p9"/>
          <p:cNvCxnSpPr/>
          <p:nvPr/>
        </p:nvCxnSpPr>
        <p:spPr>
          <a:xfrm>
            <a:off x="457200" y="1493838"/>
            <a:ext cx="8229600" cy="1587"/>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2941"/>
              </a:srgbClr>
            </a:outerShdw>
          </a:effectLst>
        </p:spPr>
      </p:cxnSp>
      <p:sp>
        <p:nvSpPr>
          <p:cNvPr id="69" name="Google Shape;69;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numCol="1"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5943600" y="6356350"/>
            <a:ext cx="2895600" cy="365125"/>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3429000" y="6356350"/>
            <a:ext cx="2133600" cy="365125"/>
          </a:xfrm>
          <a:prstGeom prst="rect">
            <a:avLst/>
          </a:prstGeom>
          <a:noFill/>
          <a:ln>
            <a:noFill/>
          </a:ln>
        </p:spPr>
        <p:txBody>
          <a:bodyPr spcFirstLastPara="1" wrap="square" lIns="91425" tIns="45700" rIns="91425" bIns="45700" numCol="1"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4"/>
        <p:cNvGrpSpPr/>
        <p:nvPr/>
      </p:nvGrpSpPr>
      <p:grpSpPr>
        <a:xfrm>
          <a:off x="0" y="0"/>
          <a:ext cx="0" cy="0"/>
          <a:chOff x="0" y="0"/>
          <a:chExt cx="0" cy="0"/>
        </a:xfrm>
      </p:grpSpPr>
      <p:cxnSp>
        <p:nvCxnSpPr>
          <p:cNvPr id="75" name="Google Shape;75;p10"/>
          <p:cNvCxnSpPr/>
          <p:nvPr/>
        </p:nvCxnSpPr>
        <p:spPr>
          <a:xfrm rot="5400000">
            <a:off x="3657601" y="3200400"/>
            <a:ext cx="5791200" cy="3175"/>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2941"/>
              </a:srgbClr>
            </a:outerShdw>
          </a:effectLst>
        </p:spPr>
      </p:cxnSp>
      <p:sp>
        <p:nvSpPr>
          <p:cNvPr id="76" name="Google Shape;76;p1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 name="Google Shape;77;p1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numCol="1"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txBox="1">
            <a:spLocks noGrp="1"/>
          </p:cNvSpPr>
          <p:nvPr>
            <p:ph type="ftr" idx="11"/>
          </p:nvPr>
        </p:nvSpPr>
        <p:spPr>
          <a:xfrm>
            <a:off x="5943600" y="6356350"/>
            <a:ext cx="2895600" cy="365125"/>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
          <p:cNvSpPr txBox="1">
            <a:spLocks noGrp="1"/>
          </p:cNvSpPr>
          <p:nvPr>
            <p:ph type="sldNum" idx="12"/>
          </p:nvPr>
        </p:nvSpPr>
        <p:spPr>
          <a:xfrm>
            <a:off x="3429000" y="6356350"/>
            <a:ext cx="2133600" cy="365125"/>
          </a:xfrm>
          <a:prstGeom prst="rect">
            <a:avLst/>
          </a:prstGeom>
          <a:noFill/>
          <a:ln>
            <a:noFill/>
          </a:ln>
        </p:spPr>
        <p:txBody>
          <a:bodyPr spcFirstLastPara="1" wrap="square" lIns="91425" tIns="45700" rIns="91425" bIns="45700" numCol="1"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logo_ppt.png"/>
          <p:cNvPicPr preferRelativeResize="0"/>
          <p:nvPr/>
        </p:nvPicPr>
        <p:blipFill rotWithShape="1">
          <a:blip r:embed="rId5">
            <a:alphaModFix/>
          </a:blip>
          <a:srcRect/>
          <a:stretch/>
        </p:blipFill>
        <p:spPr>
          <a:xfrm>
            <a:off x="6400800" y="6019800"/>
            <a:ext cx="2667000" cy="762000"/>
          </a:xfrm>
          <a:prstGeom prst="rect">
            <a:avLst/>
          </a:prstGeom>
          <a:noFill/>
          <a:ln>
            <a:noFill/>
          </a:ln>
        </p:spPr>
      </p:pic>
      <p:pic>
        <p:nvPicPr>
          <p:cNvPr id="11" name="Google Shape;11;p1"/>
          <p:cNvPicPr preferRelativeResize="0"/>
          <p:nvPr/>
        </p:nvPicPr>
        <p:blipFill rotWithShape="1">
          <a:blip r:embed="rId6">
            <a:alphaModFix/>
          </a:blip>
          <a:srcRect/>
          <a:stretch/>
        </p:blipFill>
        <p:spPr>
          <a:xfrm>
            <a:off x="0" y="-14288"/>
            <a:ext cx="766763" cy="700088"/>
          </a:xfrm>
          <a:prstGeom prst="rect">
            <a:avLst/>
          </a:prstGeom>
          <a:noFill/>
          <a:ln>
            <a:noFill/>
          </a:ln>
        </p:spPr>
      </p:pic>
      <p:sp>
        <p:nvSpPr>
          <p:cNvPr id="12" name="Google Shape;12;p1"/>
          <p:cNvSpPr/>
          <p:nvPr/>
        </p:nvSpPr>
        <p:spPr>
          <a:xfrm>
            <a:off x="620713" y="60325"/>
            <a:ext cx="3113087" cy="396875"/>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969696"/>
                </a:solidFill>
                <a:latin typeface="Calibri"/>
                <a:ea typeface="Calibri"/>
                <a:cs typeface="Calibri"/>
                <a:sym typeface="Calibri"/>
              </a:rPr>
              <a:t>National Chung Cheng University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969696"/>
                </a:solidFill>
                <a:latin typeface="Calibri"/>
                <a:ea typeface="Calibri"/>
                <a:cs typeface="Calibri"/>
                <a:sym typeface="Calibri"/>
              </a:rPr>
              <a:t>Dept. Computer Science &amp; Information Engineering</a:t>
            </a:r>
            <a:endParaRPr sz="1400" b="0" i="0" u="none" strike="noStrike" cap="none">
              <a:solidFill>
                <a:srgbClr val="000000"/>
              </a:solidFill>
              <a:latin typeface="Arial"/>
              <a:ea typeface="Arial"/>
              <a:cs typeface="Arial"/>
              <a:sym typeface="Arial"/>
            </a:endParaRPr>
          </a:p>
        </p:txBody>
      </p:sp>
      <p:sp>
        <p:nvSpPr>
          <p:cNvPr id="13" name="Google Shape;13;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numCol="1" anchor="ctr" anchorCtr="0">
            <a:no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numCol="1"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Microsoft JhengHei"/>
                <a:ea typeface="Microsoft JhengHei"/>
                <a:cs typeface="Microsoft JhengHei"/>
                <a:sym typeface="Microsoft JhengHe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icrosoft JhengHei"/>
                <a:ea typeface="Microsoft JhengHei"/>
                <a:cs typeface="Microsoft JhengHei"/>
                <a:sym typeface="Microsoft JhengHe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icrosoft JhengHei"/>
                <a:ea typeface="Microsoft JhengHei"/>
                <a:cs typeface="Microsoft JhengHei"/>
                <a:sym typeface="Microsoft JhengHe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icrosoft JhengHei"/>
                <a:ea typeface="Microsoft JhengHei"/>
                <a:cs typeface="Microsoft JhengHei"/>
                <a:sym typeface="Microsoft JhengHe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icrosoft JhengHei"/>
                <a:ea typeface="Microsoft JhengHei"/>
                <a:cs typeface="Microsoft JhengHei"/>
                <a:sym typeface="Microsoft JhengHe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numCol="1"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ftr" idx="11"/>
          </p:nvPr>
        </p:nvSpPr>
        <p:spPr>
          <a:xfrm>
            <a:off x="5943600" y="6356350"/>
            <a:ext cx="2895600" cy="365125"/>
          </a:xfrm>
          <a:prstGeom prst="rect">
            <a:avLst/>
          </a:prstGeom>
          <a:noFill/>
          <a:ln>
            <a:noFill/>
          </a:ln>
        </p:spPr>
        <p:txBody>
          <a:bodyPr spcFirstLastPara="1" wrap="square" lIns="91425" tIns="45700" rIns="91425" bIns="45700" numCol="1"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 name="Google Shape;17;p1"/>
          <p:cNvSpPr txBox="1">
            <a:spLocks noGrp="1"/>
          </p:cNvSpPr>
          <p:nvPr>
            <p:ph type="sldNum" idx="12"/>
          </p:nvPr>
        </p:nvSpPr>
        <p:spPr>
          <a:xfrm>
            <a:off x="3429000" y="6356350"/>
            <a:ext cx="2133600" cy="365125"/>
          </a:xfrm>
          <a:prstGeom prst="rect">
            <a:avLst/>
          </a:prstGeom>
          <a:noFill/>
          <a:ln>
            <a:noFill/>
          </a:ln>
        </p:spPr>
        <p:txBody>
          <a:bodyPr spcFirstLastPara="1" wrap="square" lIns="91425" tIns="45700" rIns="91425" bIns="45700" numCol="1"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eeexplore.ieee.org/author/37088229849" TargetMode="External"/><Relationship Id="rId2" Type="http://schemas.openxmlformats.org/officeDocument/2006/relationships/hyperlink" Target="https://ieeexplore.ieee.org/author/37088758685" TargetMode="External"/><Relationship Id="rId1" Type="http://schemas.openxmlformats.org/officeDocument/2006/relationships/slideLayout" Target="../slideLayouts/slideLayout1.xml"/><Relationship Id="rId5" Type="http://schemas.openxmlformats.org/officeDocument/2006/relationships/hyperlink" Target="https://ieeexplore.ieee.org/xpl/conhome/9306208/proceeding" TargetMode="External"/><Relationship Id="rId4" Type="http://schemas.openxmlformats.org/officeDocument/2006/relationships/hyperlink" Target="https://ieeexplore.ieee.org/author/3708670050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1116874"/>
          </a:xfrm>
        </p:spPr>
        <p:txBody>
          <a:bodyPr/>
          <a:lstStyle/>
          <a:p>
            <a:endParaRPr lang="zh-TW" altLang="en-US"/>
          </a:p>
        </p:txBody>
      </p:sp>
      <p:sp>
        <p:nvSpPr>
          <p:cNvPr id="4" name="文字版面配置區 3"/>
          <p:cNvSpPr>
            <a:spLocks noGrp="1"/>
          </p:cNvSpPr>
          <p:nvPr>
            <p:ph type="body" idx="1"/>
          </p:nvPr>
        </p:nvSpPr>
        <p:spPr>
          <a:xfrm>
            <a:off x="378823" y="1593668"/>
            <a:ext cx="8765177" cy="4415245"/>
          </a:xfrm>
        </p:spPr>
        <p:txBody>
          <a:bodyPr/>
          <a:lstStyle/>
          <a:p>
            <a:r>
              <a:rPr lang="en-US" altLang="zh-TW" sz="3600" b="1" dirty="0"/>
              <a:t>Realization of 5G Network Slicing Using Open Source </a:t>
            </a:r>
            <a:r>
              <a:rPr lang="en-US" altLang="zh-TW" sz="3600" b="1" dirty="0" err="1" smtClean="0"/>
              <a:t>Softwares</a:t>
            </a:r>
            <a:endParaRPr lang="en-US" altLang="zh-TW" sz="3600" b="1" dirty="0" smtClean="0"/>
          </a:p>
          <a:p>
            <a:endParaRPr lang="en-US" altLang="zh-TW" sz="3600" b="1" dirty="0"/>
          </a:p>
          <a:p>
            <a:r>
              <a:rPr lang="en-US" altLang="zh-TW" sz="2000" dirty="0">
                <a:hlinkClick r:id="rId2"/>
              </a:rPr>
              <a:t>Sheng Chen</a:t>
            </a:r>
            <a:endParaRPr lang="en-US" altLang="zh-TW" sz="2000" dirty="0"/>
          </a:p>
          <a:p>
            <a:r>
              <a:rPr lang="en-US" altLang="zh-TW" sz="2000" dirty="0"/>
              <a:t>National Sun </a:t>
            </a:r>
            <a:r>
              <a:rPr lang="en-US" altLang="zh-TW" sz="2000" dirty="0" err="1"/>
              <a:t>Yat-sen</a:t>
            </a:r>
            <a:r>
              <a:rPr lang="en-US" altLang="zh-TW" sz="2000" dirty="0"/>
              <a:t> University, Taiwan</a:t>
            </a:r>
          </a:p>
          <a:p>
            <a:r>
              <a:rPr lang="en-US" altLang="zh-TW" sz="2000" dirty="0">
                <a:hlinkClick r:id="rId3"/>
              </a:rPr>
              <a:t>Chung-Nan Lee</a:t>
            </a:r>
            <a:endParaRPr lang="en-US" altLang="zh-TW" sz="2000" dirty="0"/>
          </a:p>
          <a:p>
            <a:r>
              <a:rPr lang="en-US" altLang="zh-TW" sz="2000" dirty="0"/>
              <a:t>National Sun </a:t>
            </a:r>
            <a:r>
              <a:rPr lang="en-US" altLang="zh-TW" sz="2000" dirty="0" err="1"/>
              <a:t>Yat-sen</a:t>
            </a:r>
            <a:r>
              <a:rPr lang="en-US" altLang="zh-TW" sz="2000" dirty="0"/>
              <a:t> University, Taiwan</a:t>
            </a:r>
          </a:p>
          <a:p>
            <a:r>
              <a:rPr lang="en-US" altLang="zh-TW" sz="2000" dirty="0">
                <a:hlinkClick r:id="rId4"/>
              </a:rPr>
              <a:t>Ming-Feng Lee</a:t>
            </a:r>
            <a:endParaRPr lang="en-US" altLang="zh-TW" sz="2000" dirty="0"/>
          </a:p>
          <a:p>
            <a:r>
              <a:rPr lang="en-US" altLang="zh-TW" sz="2000" dirty="0"/>
              <a:t>National Sun </a:t>
            </a:r>
            <a:r>
              <a:rPr lang="en-US" altLang="zh-TW" sz="2000" dirty="0" err="1"/>
              <a:t>Yat-sen</a:t>
            </a:r>
            <a:r>
              <a:rPr lang="en-US" altLang="zh-TW" sz="2000" dirty="0"/>
              <a:t> University, </a:t>
            </a:r>
            <a:r>
              <a:rPr lang="en-US" altLang="zh-TW" sz="2000" dirty="0" smtClean="0"/>
              <a:t>Taiwan</a:t>
            </a:r>
          </a:p>
          <a:p>
            <a:endParaRPr lang="en-US" altLang="zh-TW" sz="2000" dirty="0"/>
          </a:p>
          <a:p>
            <a:r>
              <a:rPr lang="en-US" altLang="zh-TW" sz="2000" dirty="0">
                <a:hlinkClick r:id="rId5"/>
              </a:rPr>
              <a:t>2020 Asia-Pacific Signal and Information Processing Association Annual Summit and Conference (APSIPA ASC)</a:t>
            </a:r>
            <a:endParaRPr lang="zh-TW" altLang="en-US" sz="2000" b="1" dirty="0"/>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a:t>
            </a:fld>
            <a:endParaRPr lang="en-US"/>
          </a:p>
        </p:txBody>
      </p:sp>
    </p:spTree>
    <p:extLst>
      <p:ext uri="{BB962C8B-B14F-4D97-AF65-F5344CB8AC3E}">
        <p14:creationId xmlns:p14="http://schemas.microsoft.com/office/powerpoint/2010/main" val="2154936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SECTION </a:t>
            </a:r>
            <a:r>
              <a:rPr lang="en-US" altLang="zh-TW" sz="3200" dirty="0" err="1"/>
              <a:t>II.Related</a:t>
            </a:r>
            <a:r>
              <a:rPr lang="en-US" altLang="zh-TW" sz="3200" dirty="0"/>
              <a:t> Work</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rPr>
              <a:t>Chien et al. [13] proposed a service-based approach to provide network slicing, aiming at allocating a slice to each service. Their architecture mainly integrates OpenStack with Tacker and other related open source </a:t>
            </a:r>
            <a:r>
              <a:rPr lang="en-US" altLang="zh-TW" sz="2400" dirty="0" err="1">
                <a:solidFill>
                  <a:schemeClr val="bg2"/>
                </a:solidFill>
              </a:rPr>
              <a:t>softwares</a:t>
            </a:r>
            <a:r>
              <a:rPr lang="en-US" altLang="zh-TW" sz="2400" dirty="0">
                <a:solidFill>
                  <a:schemeClr val="bg2"/>
                </a:solidFill>
              </a:rPr>
              <a:t>. This research also introduced a value R to define slice efficiency. By comparing the resources required by the computing service with the resources that can actually be given, R can be used to verify whether the method meets the needs of the three major application scenarios of 5G, including URLLC and </a:t>
            </a:r>
            <a:r>
              <a:rPr lang="en-US" altLang="zh-TW" sz="2400" dirty="0" err="1">
                <a:solidFill>
                  <a:schemeClr val="bg2"/>
                </a:solidFill>
              </a:rPr>
              <a:t>mMTC</a:t>
            </a:r>
            <a:r>
              <a:rPr lang="en-US" altLang="zh-TW" sz="2400" dirty="0">
                <a:solidFill>
                  <a:schemeClr val="bg2"/>
                </a:solidFill>
              </a:rPr>
              <a:t> and </a:t>
            </a:r>
            <a:r>
              <a:rPr lang="en-US" altLang="zh-TW" sz="2400" dirty="0" err="1">
                <a:solidFill>
                  <a:schemeClr val="bg2"/>
                </a:solidFill>
              </a:rPr>
              <a:t>eMBB</a:t>
            </a:r>
            <a:r>
              <a:rPr lang="en-US" altLang="zh-TW" sz="2400" dirty="0">
                <a:solidFill>
                  <a:schemeClr val="bg2"/>
                </a:solidFill>
              </a:rPr>
              <a:t>.</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202343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SECTION </a:t>
            </a:r>
            <a:r>
              <a:rPr lang="en-US" altLang="zh-TW" sz="3200" dirty="0" err="1"/>
              <a:t>II.Related</a:t>
            </a:r>
            <a:r>
              <a:rPr lang="en-US" altLang="zh-TW" sz="3200" dirty="0"/>
              <a:t> Work</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rPr>
              <a:t>The main research direction of our work is similar to the studies of [4] and [13]. Compared with [4] and [13], we design more experiments for verification according to the standard proposed by 3GPP, so as to ensure that the system can meet the network slicing </a:t>
            </a:r>
            <a:r>
              <a:rPr lang="en-US" altLang="zh-TW" sz="2400" dirty="0" smtClean="0">
                <a:solidFill>
                  <a:schemeClr val="bg2"/>
                </a:solidFill>
              </a:rPr>
              <a:t>criteria</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4232956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SECTION </a:t>
            </a:r>
            <a:r>
              <a:rPr lang="en-US" altLang="zh-TW" sz="3200" dirty="0" err="1"/>
              <a:t>II.Related</a:t>
            </a:r>
            <a:r>
              <a:rPr lang="en-US" altLang="zh-TW" sz="3200" dirty="0"/>
              <a:t> Work</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smtClean="0">
                <a:solidFill>
                  <a:schemeClr val="bg2"/>
                </a:solidFill>
              </a:rPr>
              <a:t>More </a:t>
            </a:r>
            <a:r>
              <a:rPr lang="en-US" altLang="zh-TW" sz="2400" dirty="0">
                <a:solidFill>
                  <a:schemeClr val="bg2"/>
                </a:solidFill>
              </a:rPr>
              <a:t>specifically, the literature [4] does not provide appropriate experimental scenarios and experimental verification, nor does it express how to verify the independence between slices, and the overall architecture is relatively incomplete. In the literature [13], although a good architecture is proposed to implement network slicing, it also lacks verification of the independence between slices. This paper not only provides more complete simulation and practical tests, but also verifies the independence between slices and the security under UDP </a:t>
            </a:r>
            <a:r>
              <a:rPr lang="en-US" altLang="zh-TW" sz="2400" dirty="0" err="1">
                <a:solidFill>
                  <a:schemeClr val="bg2"/>
                </a:solidFill>
              </a:rPr>
              <a:t>DDoS</a:t>
            </a:r>
            <a:r>
              <a:rPr lang="en-US" altLang="zh-TW" sz="2400" dirty="0">
                <a:solidFill>
                  <a:schemeClr val="bg2"/>
                </a:solidFill>
              </a:rPr>
              <a:t> attacks.</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429388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smtClean="0"/>
              <a:t>SECTION </a:t>
            </a:r>
            <a:r>
              <a:rPr lang="en-US" altLang="zh-TW" sz="3200" dirty="0" err="1"/>
              <a:t>III.Proposed</a:t>
            </a:r>
            <a:r>
              <a:rPr lang="en-US" altLang="zh-TW" sz="3200" dirty="0"/>
              <a:t> Mechanism Realizing Network Slicing</a:t>
            </a:r>
            <a:endParaRPr lang="zh-TW" altLang="en-US" sz="3200" dirty="0"/>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000" dirty="0">
                <a:solidFill>
                  <a:schemeClr val="bg2"/>
                </a:solidFill>
              </a:rPr>
              <a:t>A. System </a:t>
            </a:r>
            <a:r>
              <a:rPr lang="en-US" altLang="zh-TW" sz="2000" dirty="0" smtClean="0">
                <a:solidFill>
                  <a:schemeClr val="bg2"/>
                </a:solidFill>
              </a:rPr>
              <a:t>architecture</a:t>
            </a:r>
            <a:endParaRPr lang="en-US" altLang="zh-TW" sz="2200" dirty="0" smtClean="0">
              <a:solidFill>
                <a:schemeClr val="bg2"/>
              </a:solidFill>
            </a:endParaRPr>
          </a:p>
          <a:p>
            <a:pPr>
              <a:lnSpc>
                <a:spcPct val="120000"/>
              </a:lnSpc>
            </a:pPr>
            <a:r>
              <a:rPr lang="en-US" altLang="zh-TW" sz="2200" dirty="0" smtClean="0">
                <a:solidFill>
                  <a:schemeClr val="bg2"/>
                </a:solidFill>
              </a:rPr>
              <a:t>The </a:t>
            </a:r>
            <a:r>
              <a:rPr lang="en-US" altLang="zh-TW" sz="2200" dirty="0">
                <a:solidFill>
                  <a:schemeClr val="bg2"/>
                </a:solidFill>
              </a:rPr>
              <a:t>architecture of the proposed implementation mechanism is shown in Fig. 1. In this architecture, the three types of service (</a:t>
            </a:r>
            <a:r>
              <a:rPr lang="en-US" altLang="zh-TW" sz="2200" dirty="0" err="1">
                <a:solidFill>
                  <a:schemeClr val="bg2"/>
                </a:solidFill>
              </a:rPr>
              <a:t>eMBB</a:t>
            </a:r>
            <a:r>
              <a:rPr lang="en-US" altLang="zh-TW" sz="2200" dirty="0">
                <a:solidFill>
                  <a:schemeClr val="bg2"/>
                </a:solidFill>
              </a:rPr>
              <a:t>, </a:t>
            </a:r>
            <a:r>
              <a:rPr lang="en-US" altLang="zh-TW" sz="2200" dirty="0" err="1">
                <a:solidFill>
                  <a:schemeClr val="bg2"/>
                </a:solidFill>
              </a:rPr>
              <a:t>mMTC</a:t>
            </a:r>
            <a:r>
              <a:rPr lang="en-US" altLang="zh-TW" sz="2200" dirty="0">
                <a:solidFill>
                  <a:schemeClr val="bg2"/>
                </a:solidFill>
              </a:rPr>
              <a:t>, URLLC) are planned for three different slices according to the 5G network specifications. The streaming server is mainly used to simulate the </a:t>
            </a:r>
            <a:r>
              <a:rPr lang="en-US" altLang="zh-TW" sz="2200" dirty="0" err="1">
                <a:solidFill>
                  <a:schemeClr val="bg2"/>
                </a:solidFill>
              </a:rPr>
              <a:t>eMBB</a:t>
            </a:r>
            <a:r>
              <a:rPr lang="en-US" altLang="zh-TW" sz="2200" dirty="0">
                <a:solidFill>
                  <a:schemeClr val="bg2"/>
                </a:solidFill>
              </a:rPr>
              <a:t> scenario that requires a large bandwidth to transmit images; the </a:t>
            </a:r>
            <a:r>
              <a:rPr lang="en-US" altLang="zh-TW" sz="2200" dirty="0" err="1">
                <a:solidFill>
                  <a:schemeClr val="bg2"/>
                </a:solidFill>
              </a:rPr>
              <a:t>IoT</a:t>
            </a:r>
            <a:r>
              <a:rPr lang="en-US" altLang="zh-TW" sz="2200" dirty="0">
                <a:solidFill>
                  <a:schemeClr val="bg2"/>
                </a:solidFill>
              </a:rPr>
              <a:t> server is mainly used to simulate the </a:t>
            </a:r>
            <a:r>
              <a:rPr lang="en-US" altLang="zh-TW" sz="2200" dirty="0" err="1">
                <a:solidFill>
                  <a:schemeClr val="bg2"/>
                </a:solidFill>
              </a:rPr>
              <a:t>mMTC</a:t>
            </a:r>
            <a:r>
              <a:rPr lang="en-US" altLang="zh-TW" sz="2200" dirty="0">
                <a:solidFill>
                  <a:schemeClr val="bg2"/>
                </a:solidFill>
              </a:rPr>
              <a:t> scenario of multiple </a:t>
            </a:r>
            <a:r>
              <a:rPr lang="en-US" altLang="zh-TW" sz="2200" dirty="0" err="1">
                <a:solidFill>
                  <a:schemeClr val="bg2"/>
                </a:solidFill>
              </a:rPr>
              <a:t>IoT</a:t>
            </a:r>
            <a:r>
              <a:rPr lang="en-US" altLang="zh-TW" sz="2200" dirty="0">
                <a:solidFill>
                  <a:schemeClr val="bg2"/>
                </a:solidFill>
              </a:rPr>
              <a:t> devices; finally, the V2X server is used to simulate URLLC scenario that transmits important signals. Then we use SDN controller and OpenStack to allocate resources reasonably to achieve the effective utility of resources</a:t>
            </a:r>
            <a:endParaRPr lang="zh-TW" altLang="en-US" sz="22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191635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smtClean="0"/>
              <a:t>SECTION </a:t>
            </a:r>
            <a:r>
              <a:rPr lang="en-US" altLang="zh-TW" sz="3200" dirty="0" err="1"/>
              <a:t>III.Proposed</a:t>
            </a:r>
            <a:r>
              <a:rPr lang="en-US" altLang="zh-TW" sz="3200" dirty="0"/>
              <a:t> Mechanism Realizing Network Slicing</a:t>
            </a:r>
            <a:endParaRPr lang="zh-TW" altLang="en-US" sz="3200" dirty="0"/>
          </a:p>
        </p:txBody>
      </p:sp>
      <p:pic>
        <p:nvPicPr>
          <p:cNvPr id="6" name="圖片 5"/>
          <p:cNvPicPr>
            <a:picLocks noChangeAspect="1"/>
          </p:cNvPicPr>
          <p:nvPr/>
        </p:nvPicPr>
        <p:blipFill>
          <a:blip r:embed="rId2"/>
          <a:stretch>
            <a:fillRect/>
          </a:stretch>
        </p:blipFill>
        <p:spPr>
          <a:xfrm>
            <a:off x="809625" y="418011"/>
            <a:ext cx="7589792" cy="6444423"/>
          </a:xfrm>
          <a:prstGeom prst="rect">
            <a:avLst/>
          </a:prstGeom>
        </p:spPr>
      </p:pic>
      <p:sp>
        <p:nvSpPr>
          <p:cNvPr id="4" name="文字版面配置區 3"/>
          <p:cNvSpPr>
            <a:spLocks noGrp="1"/>
          </p:cNvSpPr>
          <p:nvPr>
            <p:ph type="body" idx="1"/>
          </p:nvPr>
        </p:nvSpPr>
        <p:spPr>
          <a:xfrm>
            <a:off x="274320" y="1593668"/>
            <a:ext cx="8647609" cy="4663441"/>
          </a:xfrm>
        </p:spPr>
        <p:txBody>
          <a:bodyPr/>
          <a:lstStyle/>
          <a:p>
            <a:pPr>
              <a:lnSpc>
                <a:spcPct val="120000"/>
              </a:lnSpc>
            </a:pPr>
            <a:endParaRPr lang="zh-TW" altLang="en-US" sz="22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14</a:t>
            </a:fld>
            <a:endParaRPr lang="en-US"/>
          </a:p>
        </p:txBody>
      </p:sp>
      <p:sp>
        <p:nvSpPr>
          <p:cNvPr id="3" name="AutoShape 2" descr="圖1-提議的實現機制的體系結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1806675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smtClean="0"/>
              <a:t>SECTION </a:t>
            </a:r>
            <a:r>
              <a:rPr lang="en-US" altLang="zh-TW" sz="3200" dirty="0" err="1"/>
              <a:t>III.Proposed</a:t>
            </a:r>
            <a:r>
              <a:rPr lang="en-US" altLang="zh-TW" sz="3200" dirty="0"/>
              <a:t> Mechanism Realizing Network Slicing</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200" dirty="0">
                <a:solidFill>
                  <a:schemeClr val="bg2"/>
                </a:solidFill>
              </a:rPr>
              <a:t>Fig. 2 gives an example of network topology that may be used in three types of service applications. Through Fig. 2, it can be seen that different services cannot communicate with each other, and service slices can be deployed more according to demand, not necessarily just the three slices shown in the figure. Through the SDN controller, we can correctly forward the packets of each service to the correct router to deploy the slice.</a:t>
            </a:r>
            <a:endParaRPr lang="zh-TW" altLang="en-US" sz="22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2048603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smtClean="0"/>
              <a:t>SECTION </a:t>
            </a:r>
            <a:r>
              <a:rPr lang="en-US" altLang="zh-TW" sz="3200" dirty="0" err="1"/>
              <a:t>III.Proposed</a:t>
            </a:r>
            <a:r>
              <a:rPr lang="en-US" altLang="zh-TW" sz="3200" dirty="0"/>
              <a:t> Mechanism Realizing Network Slicing</a:t>
            </a:r>
            <a:endParaRPr lang="zh-TW" altLang="en-US" sz="3200" dirty="0"/>
          </a:p>
        </p:txBody>
      </p:sp>
      <p:pic>
        <p:nvPicPr>
          <p:cNvPr id="3" name="圖片 2"/>
          <p:cNvPicPr>
            <a:picLocks noChangeAspect="1"/>
          </p:cNvPicPr>
          <p:nvPr/>
        </p:nvPicPr>
        <p:blipFill>
          <a:blip r:embed="rId2"/>
          <a:stretch>
            <a:fillRect/>
          </a:stretch>
        </p:blipFill>
        <p:spPr>
          <a:xfrm>
            <a:off x="658584" y="725260"/>
            <a:ext cx="7674431" cy="5204660"/>
          </a:xfrm>
          <a:prstGeom prst="rect">
            <a:avLst/>
          </a:prstGeom>
        </p:spPr>
      </p:pic>
      <p:sp>
        <p:nvSpPr>
          <p:cNvPr id="4" name="文字版面配置區 3"/>
          <p:cNvSpPr>
            <a:spLocks noGrp="1"/>
          </p:cNvSpPr>
          <p:nvPr>
            <p:ph type="body" idx="1"/>
          </p:nvPr>
        </p:nvSpPr>
        <p:spPr>
          <a:xfrm>
            <a:off x="274320" y="1593668"/>
            <a:ext cx="8647609" cy="4663441"/>
          </a:xfrm>
        </p:spPr>
        <p:txBody>
          <a:bodyPr/>
          <a:lstStyle/>
          <a:p>
            <a:pPr>
              <a:lnSpc>
                <a:spcPct val="120000"/>
              </a:lnSpc>
            </a:pPr>
            <a:endParaRPr lang="zh-TW" altLang="en-US" sz="22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3598695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smtClean="0"/>
              <a:t>SECTION </a:t>
            </a:r>
            <a:r>
              <a:rPr lang="en-US" altLang="zh-TW" sz="3200" dirty="0" err="1"/>
              <a:t>III.Proposed</a:t>
            </a:r>
            <a:r>
              <a:rPr lang="en-US" altLang="zh-TW" sz="3200" dirty="0"/>
              <a:t> Mechanism Realizing Network Slicing</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200" dirty="0">
                <a:solidFill>
                  <a:schemeClr val="bg2"/>
                </a:solidFill>
              </a:rPr>
              <a:t>we also adopt Virtual </a:t>
            </a:r>
            <a:r>
              <a:rPr lang="en-US" altLang="zh-TW" sz="2200" dirty="0" err="1">
                <a:solidFill>
                  <a:schemeClr val="bg2"/>
                </a:solidFill>
              </a:rPr>
              <a:t>eXtensible</a:t>
            </a:r>
            <a:r>
              <a:rPr lang="en-US" altLang="zh-TW" sz="2200" dirty="0">
                <a:solidFill>
                  <a:schemeClr val="bg2"/>
                </a:solidFill>
              </a:rPr>
              <a:t> Local Area Network (VXLAN) in the proposed implementation mechanism. VXLAN is a new type of network virtualization technology. Compared with traditional Virtual LAN (VLAN), VXLAN can provide better scalability and flexibility. In 5G, services need to be provided to more users, so it is one of the reasonable methods to improve large cloud computing deployments through VXLAN. Based on the OpenStack architecture, we modify the configuration files of the controller node, network node, and compute node to implement VXLAN.</a:t>
            </a:r>
            <a:endParaRPr lang="zh-TW" altLang="en-US" sz="22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3151000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smtClean="0"/>
              <a:t>SECTION </a:t>
            </a:r>
            <a:r>
              <a:rPr lang="en-US" altLang="zh-TW" sz="3200" dirty="0" err="1"/>
              <a:t>III.Proposed</a:t>
            </a:r>
            <a:r>
              <a:rPr lang="en-US" altLang="zh-TW" sz="3200" dirty="0"/>
              <a:t> Mechanism Realizing Network Slicing</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200" dirty="0">
                <a:solidFill>
                  <a:schemeClr val="bg2"/>
                </a:solidFill>
              </a:rPr>
              <a:t>B. Control plane</a:t>
            </a:r>
          </a:p>
          <a:p>
            <a:pPr>
              <a:lnSpc>
                <a:spcPct val="120000"/>
              </a:lnSpc>
            </a:pPr>
            <a:r>
              <a:rPr lang="en-US" altLang="zh-TW" sz="2200" dirty="0">
                <a:solidFill>
                  <a:schemeClr val="bg2"/>
                </a:solidFill>
              </a:rPr>
              <a:t>In order to implement the network slicing architecture, the control plane and the data plane must be separated in practice. The proposed implementation mechanism realizes the control plane interface through the open source SDN controller ODL and </a:t>
            </a:r>
            <a:r>
              <a:rPr lang="en-US" altLang="zh-TW" sz="2200" dirty="0" err="1">
                <a:solidFill>
                  <a:schemeClr val="bg2"/>
                </a:solidFill>
              </a:rPr>
              <a:t>OpenFlow</a:t>
            </a:r>
            <a:r>
              <a:rPr lang="en-US" altLang="zh-TW" sz="2200" dirty="0">
                <a:solidFill>
                  <a:schemeClr val="bg2"/>
                </a:solidFill>
              </a:rPr>
              <a:t> protocol.</a:t>
            </a:r>
            <a:endParaRPr lang="zh-TW" altLang="en-US" sz="22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175045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smtClean="0"/>
              <a:t>SECTION </a:t>
            </a:r>
            <a:r>
              <a:rPr lang="en-US" altLang="zh-TW" sz="3200" dirty="0" err="1"/>
              <a:t>III.Proposed</a:t>
            </a:r>
            <a:r>
              <a:rPr lang="en-US" altLang="zh-TW" sz="3200" dirty="0"/>
              <a:t> Mechanism Realizing Network Slicing</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rPr>
              <a:t>We implement resource management of network slice instances (NSIs) through ODL, and transfer signals through Application Programming Interface (API). In order to realize that each network slice is isolated from each other, the system logically separates each slice through NFV and SDN, and each slice obtains the network functions it needs.</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171878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smtClean="0"/>
              <a:t>Abstract</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latin typeface="+mn-lt"/>
              </a:rPr>
              <a:t>In this paper we realize the network slicing using OpenStack as a cloud platform, Tacker to manage the required virtual network functions for each service and </a:t>
            </a:r>
            <a:r>
              <a:rPr lang="en-US" altLang="zh-TW" sz="2400" dirty="0" err="1">
                <a:solidFill>
                  <a:schemeClr val="bg2"/>
                </a:solidFill>
                <a:latin typeface="+mn-lt"/>
              </a:rPr>
              <a:t>OpenFlow</a:t>
            </a:r>
            <a:r>
              <a:rPr lang="en-US" altLang="zh-TW" sz="2400" dirty="0">
                <a:solidFill>
                  <a:schemeClr val="bg2"/>
                </a:solidFill>
                <a:latin typeface="+mn-lt"/>
              </a:rPr>
              <a:t> switch for slice. We also apply </a:t>
            </a:r>
            <a:r>
              <a:rPr lang="en-US" altLang="zh-TW" sz="2400" dirty="0" err="1">
                <a:solidFill>
                  <a:schemeClr val="bg2"/>
                </a:solidFill>
                <a:latin typeface="+mn-lt"/>
              </a:rPr>
              <a:t>OpenFlow</a:t>
            </a:r>
            <a:r>
              <a:rPr lang="en-US" altLang="zh-TW" sz="2400" dirty="0">
                <a:solidFill>
                  <a:schemeClr val="bg2"/>
                </a:solidFill>
                <a:latin typeface="+mn-lt"/>
              </a:rPr>
              <a:t> Queue command to schedule the priority and proportion of each service. Finally, the actual implementation is carried out via </a:t>
            </a:r>
            <a:r>
              <a:rPr lang="en-US" altLang="zh-TW" sz="2400" dirty="0" err="1">
                <a:solidFill>
                  <a:schemeClr val="bg2"/>
                </a:solidFill>
                <a:latin typeface="+mn-lt"/>
              </a:rPr>
              <a:t>OpenAirInterface</a:t>
            </a:r>
            <a:r>
              <a:rPr lang="en-US" altLang="zh-TW" sz="2400" dirty="0">
                <a:solidFill>
                  <a:schemeClr val="bg2"/>
                </a:solidFill>
                <a:latin typeface="+mn-lt"/>
              </a:rPr>
              <a:t> and </a:t>
            </a:r>
            <a:r>
              <a:rPr lang="en-US" altLang="zh-TW" sz="2400" dirty="0" err="1">
                <a:solidFill>
                  <a:schemeClr val="bg2"/>
                </a:solidFill>
                <a:latin typeface="+mn-lt"/>
              </a:rPr>
              <a:t>nextEPC</a:t>
            </a:r>
            <a:r>
              <a:rPr lang="en-US" altLang="zh-TW" sz="2400" dirty="0">
                <a:solidFill>
                  <a:schemeClr val="bg2"/>
                </a:solidFill>
                <a:latin typeface="+mn-lt"/>
              </a:rPr>
              <a:t>. Experimental results show that the network slicing is feasible using open sources and the bandwidth can be assigned using queue. As a result, the </a:t>
            </a:r>
            <a:r>
              <a:rPr lang="en-US" altLang="zh-TW" sz="2400" dirty="0" err="1">
                <a:solidFill>
                  <a:schemeClr val="bg2"/>
                </a:solidFill>
                <a:latin typeface="+mn-lt"/>
              </a:rPr>
              <a:t>QoS</a:t>
            </a:r>
            <a:r>
              <a:rPr lang="en-US" altLang="zh-TW" sz="2400" dirty="0">
                <a:solidFill>
                  <a:schemeClr val="bg2"/>
                </a:solidFill>
                <a:latin typeface="+mn-lt"/>
              </a:rPr>
              <a:t> is guaranteed for each slice.</a:t>
            </a:r>
            <a:endParaRPr lang="zh-TW" altLang="en-US" sz="2400" dirty="0">
              <a:solidFill>
                <a:schemeClr val="bg2"/>
              </a:solidFill>
              <a:latin typeface="+mn-lt"/>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95746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smtClean="0"/>
              <a:t>SECTION </a:t>
            </a:r>
            <a:r>
              <a:rPr lang="en-US" altLang="zh-TW" sz="3200" dirty="0" err="1"/>
              <a:t>III.Proposed</a:t>
            </a:r>
            <a:r>
              <a:rPr lang="en-US" altLang="zh-TW" sz="3200" dirty="0"/>
              <a:t> Mechanism Realizing Network Slicing</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rPr>
              <a:t>C. Signal processing and slice management</a:t>
            </a:r>
          </a:p>
          <a:p>
            <a:pPr>
              <a:lnSpc>
                <a:spcPct val="120000"/>
              </a:lnSpc>
            </a:pPr>
            <a:r>
              <a:rPr lang="en-US" altLang="zh-TW" sz="2400" dirty="0" smtClean="0">
                <a:solidFill>
                  <a:schemeClr val="bg2"/>
                </a:solidFill>
              </a:rPr>
              <a:t>Fig</a:t>
            </a:r>
            <a:r>
              <a:rPr lang="zh-TW" altLang="en-US" sz="2400" dirty="0" smtClean="0">
                <a:solidFill>
                  <a:schemeClr val="bg2"/>
                </a:solidFill>
              </a:rPr>
              <a:t>  </a:t>
            </a:r>
            <a:r>
              <a:rPr lang="en-US" altLang="zh-TW" sz="2400" dirty="0" smtClean="0">
                <a:solidFill>
                  <a:schemeClr val="bg2"/>
                </a:solidFill>
              </a:rPr>
              <a:t>illustrates </a:t>
            </a:r>
            <a:r>
              <a:rPr lang="en-US" altLang="zh-TW" sz="2400" dirty="0">
                <a:solidFill>
                  <a:schemeClr val="bg2"/>
                </a:solidFill>
              </a:rPr>
              <a:t>the signal processing in the proposed implementation mechanism. First, the UE sends its resource requirements to Remote Radio Head (RRH), then RRH passes the requirements to SDN </a:t>
            </a:r>
            <a:r>
              <a:rPr lang="en-US" altLang="zh-TW" sz="2400" dirty="0" err="1">
                <a:solidFill>
                  <a:schemeClr val="bg2"/>
                </a:solidFill>
              </a:rPr>
              <a:t>Conroller</a:t>
            </a:r>
            <a:r>
              <a:rPr lang="en-US" altLang="zh-TW" sz="2400" dirty="0">
                <a:solidFill>
                  <a:schemeClr val="bg2"/>
                </a:solidFill>
              </a:rPr>
              <a:t> and Slice Orchestrator (SC&amp;SO), and finally SC&amp;SO allocates the required resources to the UE, and establishes a service-based slice to the UE.</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2531945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endParaRPr lang="zh-TW" altLang="en-US" sz="3200" dirty="0"/>
          </a:p>
        </p:txBody>
      </p:sp>
      <p:pic>
        <p:nvPicPr>
          <p:cNvPr id="3" name="圖片 2"/>
          <p:cNvPicPr>
            <a:picLocks noChangeAspect="1"/>
          </p:cNvPicPr>
          <p:nvPr/>
        </p:nvPicPr>
        <p:blipFill>
          <a:blip r:embed="rId2"/>
          <a:stretch>
            <a:fillRect/>
          </a:stretch>
        </p:blipFill>
        <p:spPr>
          <a:xfrm>
            <a:off x="947054" y="548523"/>
            <a:ext cx="5858693" cy="6172952"/>
          </a:xfrm>
          <a:prstGeom prst="rect">
            <a:avLst/>
          </a:prstGeom>
        </p:spPr>
      </p:pic>
      <p:sp>
        <p:nvSpPr>
          <p:cNvPr id="4" name="文字版面配置區 3"/>
          <p:cNvSpPr>
            <a:spLocks noGrp="1"/>
          </p:cNvSpPr>
          <p:nvPr>
            <p:ph type="body" idx="1"/>
          </p:nvPr>
        </p:nvSpPr>
        <p:spPr>
          <a:xfrm>
            <a:off x="274320" y="1593668"/>
            <a:ext cx="8647609" cy="4663441"/>
          </a:xfrm>
        </p:spPr>
        <p:txBody>
          <a:bodyPr/>
          <a:lstStyle/>
          <a:p>
            <a:pPr>
              <a:lnSpc>
                <a:spcPct val="120000"/>
              </a:lnSpc>
            </a:pPr>
            <a:endParaRPr lang="zh-TW" altLang="en-US" sz="22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3975872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smtClean="0"/>
              <a:t>SECTION </a:t>
            </a:r>
            <a:r>
              <a:rPr lang="en-US" altLang="zh-TW" sz="3200" dirty="0" err="1"/>
              <a:t>III.Proposed</a:t>
            </a:r>
            <a:r>
              <a:rPr lang="en-US" altLang="zh-TW" sz="3200" dirty="0"/>
              <a:t> Mechanism Realizing Network Slicing</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200" dirty="0">
                <a:solidFill>
                  <a:schemeClr val="bg2"/>
                </a:solidFill>
              </a:rPr>
              <a:t>In different service scenarios of 5G, there are different process sequences. In the two scenarios of </a:t>
            </a:r>
            <a:r>
              <a:rPr lang="en-US" altLang="zh-TW" sz="2200" dirty="0" err="1">
                <a:solidFill>
                  <a:schemeClr val="bg2"/>
                </a:solidFill>
              </a:rPr>
              <a:t>eMBB</a:t>
            </a:r>
            <a:r>
              <a:rPr lang="en-US" altLang="zh-TW" sz="2200" dirty="0">
                <a:solidFill>
                  <a:schemeClr val="bg2"/>
                </a:solidFill>
              </a:rPr>
              <a:t> service and </a:t>
            </a:r>
            <a:r>
              <a:rPr lang="en-US" altLang="zh-TW" sz="2200" dirty="0" err="1">
                <a:solidFill>
                  <a:schemeClr val="bg2"/>
                </a:solidFill>
              </a:rPr>
              <a:t>mMTC</a:t>
            </a:r>
            <a:r>
              <a:rPr lang="en-US" altLang="zh-TW" sz="2200" dirty="0">
                <a:solidFill>
                  <a:schemeClr val="bg2"/>
                </a:solidFill>
              </a:rPr>
              <a:t> service, first of all, the service requirements will be passed to SC&amp;SO through API. Then SC&amp;SO will set the required resources for slicing according to the network resources and space resources owned by the system. In contrast, if it is a URLLC service, the required resources will be created directly through the SC, and will not go through the network functions created by the SO, thus the URLLC service will be delivered more quickly.</a:t>
            </a:r>
            <a:endParaRPr lang="zh-TW" altLang="en-US" sz="22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2581614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smtClean="0"/>
              <a:t>SECTION </a:t>
            </a:r>
            <a:r>
              <a:rPr lang="en-US" altLang="zh-TW" sz="3200" dirty="0" err="1"/>
              <a:t>III.Proposed</a:t>
            </a:r>
            <a:r>
              <a:rPr lang="en-US" altLang="zh-TW" sz="3200" dirty="0"/>
              <a:t> Mechanism Realizing Network Slicing</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rPr>
              <a:t>D. Implementation of VNF through Tacker and Queue</a:t>
            </a:r>
          </a:p>
          <a:p>
            <a:pPr>
              <a:lnSpc>
                <a:spcPct val="120000"/>
              </a:lnSpc>
            </a:pPr>
            <a:r>
              <a:rPr lang="en-US" altLang="zh-TW" sz="2400" dirty="0">
                <a:solidFill>
                  <a:schemeClr val="bg2"/>
                </a:solidFill>
              </a:rPr>
              <a:t>Tacker is an official project of OpenStack that builds a Generic VNF Manager (VNFM) and an NFV Orchestrator (NFVO) to deploy and operate network services and VNFs on OpenStack platform. In the proposed implementation mechanism, we first create a Tacker database, then connect with OpenStack, and create a Virtualized Infrastructure Manager (VIM) and VNF through a configuration file. </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1734434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smtClean="0"/>
              <a:t>SECTION </a:t>
            </a:r>
            <a:r>
              <a:rPr lang="en-US" altLang="zh-TW" sz="3200" dirty="0" err="1"/>
              <a:t>III.Proposed</a:t>
            </a:r>
            <a:r>
              <a:rPr lang="en-US" altLang="zh-TW" sz="3200" dirty="0"/>
              <a:t> Mechanism Realizing Network Slicing</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rPr>
              <a:t>Then we write the configuration file of the Virtual Network Function Description (VNFD), and finally we can create the VNF required by the service through the VNFD configuration file. </a:t>
            </a:r>
            <a:r>
              <a:rPr lang="en-US" altLang="zh-TW" sz="2400" dirty="0" err="1">
                <a:solidFill>
                  <a:schemeClr val="bg2"/>
                </a:solidFill>
              </a:rPr>
              <a:t>OpenFlow</a:t>
            </a:r>
            <a:r>
              <a:rPr lang="en-US" altLang="zh-TW" sz="2400" dirty="0">
                <a:solidFill>
                  <a:schemeClr val="bg2"/>
                </a:solidFill>
              </a:rPr>
              <a:t> commands are used to create Queues to the corresponding ports, and Weighted Fair Queue (WFQ) is used to accurately ensure that services with higher priority are first guaranteed.</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2269462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pic>
        <p:nvPicPr>
          <p:cNvPr id="3" name="圖片 2"/>
          <p:cNvPicPr>
            <a:picLocks noChangeAspect="1"/>
          </p:cNvPicPr>
          <p:nvPr/>
        </p:nvPicPr>
        <p:blipFill>
          <a:blip r:embed="rId3"/>
          <a:stretch>
            <a:fillRect/>
          </a:stretch>
        </p:blipFill>
        <p:spPr>
          <a:xfrm>
            <a:off x="685798" y="781233"/>
            <a:ext cx="6969036" cy="5739951"/>
          </a:xfrm>
          <a:prstGeom prst="rect">
            <a:avLst/>
          </a:prstGeom>
        </p:spPr>
      </p:pic>
      <p:sp>
        <p:nvSpPr>
          <p:cNvPr id="4" name="文字版面配置區 3"/>
          <p:cNvSpPr>
            <a:spLocks noGrp="1"/>
          </p:cNvSpPr>
          <p:nvPr>
            <p:ph type="body" idx="1"/>
          </p:nvPr>
        </p:nvSpPr>
        <p:spPr>
          <a:xfrm>
            <a:off x="274320" y="1593668"/>
            <a:ext cx="8647609" cy="4663441"/>
          </a:xfrm>
        </p:spPr>
        <p:txBody>
          <a:bodyPr/>
          <a:lstStyle/>
          <a:p>
            <a:pPr>
              <a:lnSpc>
                <a:spcPct val="120000"/>
              </a:lnSpc>
            </a:pP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3497483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rPr>
              <a:t>Experimental results</a:t>
            </a:r>
          </a:p>
          <a:p>
            <a:pPr>
              <a:lnSpc>
                <a:spcPct val="120000"/>
              </a:lnSpc>
            </a:pPr>
            <a:r>
              <a:rPr lang="en-US" altLang="zh-TW" sz="2400" dirty="0">
                <a:solidFill>
                  <a:schemeClr val="bg2"/>
                </a:solidFill>
              </a:rPr>
              <a:t>Experiment </a:t>
            </a:r>
            <a:r>
              <a:rPr lang="en-US" altLang="zh-TW" sz="2400" dirty="0" smtClean="0">
                <a:solidFill>
                  <a:schemeClr val="bg2"/>
                </a:solidFill>
              </a:rPr>
              <a:t>1</a:t>
            </a:r>
            <a:endParaRPr lang="en-US" altLang="zh-TW" sz="2400" dirty="0">
              <a:solidFill>
                <a:schemeClr val="bg2"/>
              </a:solidFill>
            </a:endParaRPr>
          </a:p>
          <a:p>
            <a:pPr>
              <a:lnSpc>
                <a:spcPct val="120000"/>
              </a:lnSpc>
            </a:pPr>
            <a:r>
              <a:rPr lang="en-US" altLang="zh-TW" sz="2400" dirty="0">
                <a:solidFill>
                  <a:schemeClr val="bg2"/>
                </a:solidFill>
              </a:rPr>
              <a:t>The purpose of experiment 1 is to verify the error rate of bandwidth guaranteed by Queue. The test method is to set the upper and lower limits of the slice bandwidth guaranteed by the Queue to be the same, then generate traffic flow and measure the actual throughput through the </a:t>
            </a:r>
            <a:r>
              <a:rPr lang="en-US" altLang="zh-TW" sz="2400" dirty="0" err="1">
                <a:solidFill>
                  <a:schemeClr val="bg2"/>
                </a:solidFill>
              </a:rPr>
              <a:t>iperf</a:t>
            </a:r>
            <a:r>
              <a:rPr lang="en-US" altLang="zh-TW" sz="2400" dirty="0">
                <a:solidFill>
                  <a:schemeClr val="bg2"/>
                </a:solidFill>
              </a:rPr>
              <a:t> software. We measured once every 10 seconds and took the average of the other 10 times except the first measurement.</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3742613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rPr>
              <a:t>Fig. 6 shows the measurement before the Queue command has been issued. At the first second, because </a:t>
            </a:r>
            <a:r>
              <a:rPr lang="en-US" altLang="zh-TW" sz="2400" dirty="0" err="1">
                <a:solidFill>
                  <a:schemeClr val="bg2"/>
                </a:solidFill>
              </a:rPr>
              <a:t>iperf</a:t>
            </a:r>
            <a:r>
              <a:rPr lang="en-US" altLang="zh-TW" sz="2400" dirty="0">
                <a:solidFill>
                  <a:schemeClr val="bg2"/>
                </a:solidFill>
              </a:rPr>
              <a:t> is establishing a connection, the measured data is not accurate. Therefore, we do not take the measured result of the first second. After the measurement, the bandwidth is about 95-100 </a:t>
            </a:r>
            <a:r>
              <a:rPr lang="en-US" altLang="zh-TW" sz="2400" dirty="0" err="1">
                <a:solidFill>
                  <a:schemeClr val="bg2"/>
                </a:solidFill>
              </a:rPr>
              <a:t>Mbits</a:t>
            </a:r>
            <a:r>
              <a:rPr lang="en-US" altLang="zh-TW" sz="2400" dirty="0">
                <a:solidFill>
                  <a:schemeClr val="bg2"/>
                </a:solidFill>
              </a:rPr>
              <a:t>/sec before the </a:t>
            </a:r>
            <a:r>
              <a:rPr lang="en-US" altLang="zh-TW" sz="2400" dirty="0" err="1">
                <a:solidFill>
                  <a:schemeClr val="bg2"/>
                </a:solidFill>
              </a:rPr>
              <a:t>OpenFlow</a:t>
            </a:r>
            <a:r>
              <a:rPr lang="en-US" altLang="zh-TW" sz="2400" dirty="0">
                <a:solidFill>
                  <a:schemeClr val="bg2"/>
                </a:solidFill>
              </a:rPr>
              <a:t> Queue command is issued. Next, we issued Queue through ODL, and set the upper and lower slice throughput limits to 5 </a:t>
            </a:r>
            <a:r>
              <a:rPr lang="en-US" altLang="zh-TW" sz="2400" dirty="0" err="1">
                <a:solidFill>
                  <a:schemeClr val="bg2"/>
                </a:solidFill>
              </a:rPr>
              <a:t>Mbits</a:t>
            </a:r>
            <a:r>
              <a:rPr lang="en-US" altLang="zh-TW" sz="2400" dirty="0">
                <a:solidFill>
                  <a:schemeClr val="bg2"/>
                </a:solidFill>
              </a:rPr>
              <a:t>/sec and 50 </a:t>
            </a:r>
            <a:r>
              <a:rPr lang="en-US" altLang="zh-TW" sz="2400" dirty="0" err="1">
                <a:solidFill>
                  <a:schemeClr val="bg2"/>
                </a:solidFill>
              </a:rPr>
              <a:t>Mbits</a:t>
            </a:r>
            <a:r>
              <a:rPr lang="en-US" altLang="zh-TW" sz="2400" dirty="0">
                <a:solidFill>
                  <a:schemeClr val="bg2"/>
                </a:solidFill>
              </a:rPr>
              <a:t>/sec, as shown in Figure 7 and Figure 8, respectively.</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2454444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文字版面配置區 3"/>
          <p:cNvSpPr>
            <a:spLocks noGrp="1"/>
          </p:cNvSpPr>
          <p:nvPr>
            <p:ph type="body" idx="1"/>
          </p:nvPr>
        </p:nvSpPr>
        <p:spPr/>
        <p:txBody>
          <a:bodyPr/>
          <a:lstStyle/>
          <a:p>
            <a:endParaRPr lang="zh-TW" altLang="en-US"/>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28</a:t>
            </a:fld>
            <a:endParaRPr lang="en-US"/>
          </a:p>
        </p:txBody>
      </p:sp>
      <p:sp>
        <p:nvSpPr>
          <p:cNvPr id="8" name="圖片版面配置區 7"/>
          <p:cNvSpPr>
            <a:spLocks noGrp="1"/>
          </p:cNvSpPr>
          <p:nvPr>
            <p:ph type="pic" idx="2"/>
          </p:nvPr>
        </p:nvSpPr>
        <p:spPr/>
      </p:sp>
      <p:pic>
        <p:nvPicPr>
          <p:cNvPr id="9" name="圖片 8"/>
          <p:cNvPicPr>
            <a:picLocks noChangeAspect="1"/>
          </p:cNvPicPr>
          <p:nvPr/>
        </p:nvPicPr>
        <p:blipFill>
          <a:blip r:embed="rId2"/>
          <a:stretch>
            <a:fillRect/>
          </a:stretch>
        </p:blipFill>
        <p:spPr>
          <a:xfrm>
            <a:off x="0" y="1532299"/>
            <a:ext cx="10273858" cy="3549151"/>
          </a:xfrm>
          <a:prstGeom prst="rect">
            <a:avLst/>
          </a:prstGeom>
        </p:spPr>
      </p:pic>
    </p:spTree>
    <p:extLst>
      <p:ext uri="{BB962C8B-B14F-4D97-AF65-F5344CB8AC3E}">
        <p14:creationId xmlns:p14="http://schemas.microsoft.com/office/powerpoint/2010/main" val="968352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圖片版面配置區 2"/>
          <p:cNvSpPr>
            <a:spLocks noGrp="1"/>
          </p:cNvSpPr>
          <p:nvPr>
            <p:ph type="pic" idx="2"/>
          </p:nvPr>
        </p:nvSpPr>
        <p:spPr/>
      </p:sp>
      <p:sp>
        <p:nvSpPr>
          <p:cNvPr id="4" name="文字版面配置區 3"/>
          <p:cNvSpPr>
            <a:spLocks noGrp="1"/>
          </p:cNvSpPr>
          <p:nvPr>
            <p:ph type="body" idx="1"/>
          </p:nvPr>
        </p:nvSpPr>
        <p:spPr/>
        <p:txBody>
          <a:bodyPr/>
          <a:lstStyle/>
          <a:p>
            <a:endParaRPr lang="zh-TW" altLang="en-US"/>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29</a:t>
            </a:fld>
            <a:endParaRPr lang="en-US"/>
          </a:p>
        </p:txBody>
      </p:sp>
      <p:pic>
        <p:nvPicPr>
          <p:cNvPr id="6" name="圖片 5"/>
          <p:cNvPicPr>
            <a:picLocks noChangeAspect="1"/>
          </p:cNvPicPr>
          <p:nvPr/>
        </p:nvPicPr>
        <p:blipFill>
          <a:blip r:embed="rId2"/>
          <a:stretch>
            <a:fillRect/>
          </a:stretch>
        </p:blipFill>
        <p:spPr>
          <a:xfrm>
            <a:off x="123825" y="803275"/>
            <a:ext cx="11012066" cy="3924300"/>
          </a:xfrm>
          <a:prstGeom prst="rect">
            <a:avLst/>
          </a:prstGeom>
        </p:spPr>
      </p:pic>
    </p:spTree>
    <p:extLst>
      <p:ext uri="{BB962C8B-B14F-4D97-AF65-F5344CB8AC3E}">
        <p14:creationId xmlns:p14="http://schemas.microsoft.com/office/powerpoint/2010/main" val="248438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764176"/>
          </a:xfrm>
        </p:spPr>
        <p:txBody>
          <a:bodyPr/>
          <a:lstStyle/>
          <a:p>
            <a:r>
              <a:rPr lang="en-US" altLang="zh-TW" sz="3200" dirty="0"/>
              <a:t>SECTION </a:t>
            </a:r>
            <a:r>
              <a:rPr lang="en-US" altLang="zh-TW" sz="3200" dirty="0" err="1"/>
              <a:t>I.Introduction</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latin typeface="+mn-lt"/>
              </a:rPr>
              <a:t>The purpose of this study is to implement and verify the Proof of Concept (</a:t>
            </a:r>
            <a:r>
              <a:rPr lang="en-US" altLang="zh-TW" sz="2400" dirty="0" err="1">
                <a:solidFill>
                  <a:schemeClr val="bg2"/>
                </a:solidFill>
                <a:latin typeface="+mn-lt"/>
              </a:rPr>
              <a:t>PoC</a:t>
            </a:r>
            <a:r>
              <a:rPr lang="en-US" altLang="zh-TW" sz="2400" dirty="0">
                <a:solidFill>
                  <a:schemeClr val="bg2"/>
                </a:solidFill>
                <a:latin typeface="+mn-lt"/>
              </a:rPr>
              <a:t>) of 5G network slicing using existing open source </a:t>
            </a:r>
            <a:r>
              <a:rPr lang="en-US" altLang="zh-TW" sz="2400" dirty="0" err="1">
                <a:solidFill>
                  <a:schemeClr val="bg2"/>
                </a:solidFill>
                <a:latin typeface="+mn-lt"/>
              </a:rPr>
              <a:t>softwares</a:t>
            </a:r>
            <a:r>
              <a:rPr lang="en-US" altLang="zh-TW" sz="2400" dirty="0">
                <a:solidFill>
                  <a:schemeClr val="bg2"/>
                </a:solidFill>
                <a:latin typeface="+mn-lt"/>
              </a:rPr>
              <a:t>. We use OpenStack as a cloud platform, use Tacker to realize the Virtualized Network Functions (VNFs) required by each service, and then combine with </a:t>
            </a:r>
            <a:r>
              <a:rPr lang="en-US" altLang="zh-TW" sz="2400" dirty="0" err="1">
                <a:solidFill>
                  <a:schemeClr val="bg2"/>
                </a:solidFill>
                <a:latin typeface="+mn-lt"/>
              </a:rPr>
              <a:t>OpenFlow</a:t>
            </a:r>
            <a:r>
              <a:rPr lang="en-US" altLang="zh-TW" sz="2400" dirty="0">
                <a:solidFill>
                  <a:schemeClr val="bg2"/>
                </a:solidFill>
                <a:latin typeface="+mn-lt"/>
              </a:rPr>
              <a:t> switch, and use </a:t>
            </a:r>
            <a:r>
              <a:rPr lang="en-US" altLang="zh-TW" sz="2400" dirty="0" err="1">
                <a:solidFill>
                  <a:schemeClr val="bg2"/>
                </a:solidFill>
                <a:latin typeface="+mn-lt"/>
              </a:rPr>
              <a:t>OpenFlow</a:t>
            </a:r>
            <a:r>
              <a:rPr lang="en-US" altLang="zh-TW" sz="2400" dirty="0">
                <a:solidFill>
                  <a:schemeClr val="bg2"/>
                </a:solidFill>
                <a:latin typeface="+mn-lt"/>
              </a:rPr>
              <a:t> Queue command to ensure the priority and proportion of each service slice. </a:t>
            </a:r>
            <a:endParaRPr lang="zh-TW" altLang="en-US" sz="2400" dirty="0">
              <a:solidFill>
                <a:schemeClr val="bg2"/>
              </a:solidFill>
              <a:latin typeface="+mn-lt"/>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1930576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圖片版面配置區 2"/>
          <p:cNvSpPr>
            <a:spLocks noGrp="1"/>
          </p:cNvSpPr>
          <p:nvPr>
            <p:ph type="pic" idx="2"/>
          </p:nvPr>
        </p:nvSpPr>
        <p:spPr/>
      </p:sp>
      <p:sp>
        <p:nvSpPr>
          <p:cNvPr id="4" name="文字版面配置區 3"/>
          <p:cNvSpPr>
            <a:spLocks noGrp="1"/>
          </p:cNvSpPr>
          <p:nvPr>
            <p:ph type="body" idx="1"/>
          </p:nvPr>
        </p:nvSpPr>
        <p:spPr/>
        <p:txBody>
          <a:bodyPr/>
          <a:lstStyle/>
          <a:p>
            <a:endParaRPr lang="zh-TW" altLang="en-US"/>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30</a:t>
            </a:fld>
            <a:endParaRPr lang="en-US"/>
          </a:p>
        </p:txBody>
      </p:sp>
      <p:sp>
        <p:nvSpPr>
          <p:cNvPr id="6" name="AutoShape 2" descr="圖8-帶寬測量達到50Mbits / sec的吞吐量上限"/>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2"/>
          <a:stretch>
            <a:fillRect/>
          </a:stretch>
        </p:blipFill>
        <p:spPr>
          <a:xfrm>
            <a:off x="155575" y="1528897"/>
            <a:ext cx="10566216" cy="3765415"/>
          </a:xfrm>
          <a:prstGeom prst="rect">
            <a:avLst/>
          </a:prstGeom>
        </p:spPr>
      </p:pic>
    </p:spTree>
    <p:extLst>
      <p:ext uri="{BB962C8B-B14F-4D97-AF65-F5344CB8AC3E}">
        <p14:creationId xmlns:p14="http://schemas.microsoft.com/office/powerpoint/2010/main" val="2651325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圖片版面配置區 2"/>
          <p:cNvSpPr>
            <a:spLocks noGrp="1"/>
          </p:cNvSpPr>
          <p:nvPr>
            <p:ph type="pic" idx="2"/>
          </p:nvPr>
        </p:nvSpPr>
        <p:spPr/>
      </p:sp>
      <p:sp>
        <p:nvSpPr>
          <p:cNvPr id="4" name="文字版面配置區 3"/>
          <p:cNvSpPr>
            <a:spLocks noGrp="1"/>
          </p:cNvSpPr>
          <p:nvPr>
            <p:ph type="body" idx="1"/>
          </p:nvPr>
        </p:nvSpPr>
        <p:spPr/>
        <p:txBody>
          <a:bodyPr/>
          <a:lstStyle/>
          <a:p>
            <a:endParaRPr lang="zh-TW" altLang="en-US"/>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31</a:t>
            </a:fld>
            <a:endParaRPr lang="en-US"/>
          </a:p>
        </p:txBody>
      </p:sp>
      <p:sp>
        <p:nvSpPr>
          <p:cNvPr id="6" name="AutoShape 2" descr="圖9-帶寬保證的實驗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2"/>
          <a:stretch>
            <a:fillRect/>
          </a:stretch>
        </p:blipFill>
        <p:spPr>
          <a:xfrm>
            <a:off x="155574" y="612774"/>
            <a:ext cx="8988425" cy="6014073"/>
          </a:xfrm>
          <a:prstGeom prst="rect">
            <a:avLst/>
          </a:prstGeom>
        </p:spPr>
      </p:pic>
      <p:pic>
        <p:nvPicPr>
          <p:cNvPr id="8" name="圖片 7"/>
          <p:cNvPicPr>
            <a:picLocks noChangeAspect="1"/>
          </p:cNvPicPr>
          <p:nvPr/>
        </p:nvPicPr>
        <p:blipFill>
          <a:blip r:embed="rId3"/>
          <a:stretch>
            <a:fillRect/>
          </a:stretch>
        </p:blipFill>
        <p:spPr>
          <a:xfrm>
            <a:off x="155574" y="680641"/>
            <a:ext cx="10083417" cy="6177359"/>
          </a:xfrm>
          <a:prstGeom prst="rect">
            <a:avLst/>
          </a:prstGeom>
        </p:spPr>
      </p:pic>
    </p:spTree>
    <p:extLst>
      <p:ext uri="{BB962C8B-B14F-4D97-AF65-F5344CB8AC3E}">
        <p14:creationId xmlns:p14="http://schemas.microsoft.com/office/powerpoint/2010/main" val="387860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rPr>
              <a:t>shows that the variation ratio between the actual bandwidth and the Queue setting bandwidth is about 4%-6%, and the variation ratio is not large. This experiment shows that it is effective to manage the network resources required by individual slices through the </a:t>
            </a:r>
            <a:r>
              <a:rPr lang="en-US" altLang="zh-TW" sz="2400" dirty="0" err="1">
                <a:solidFill>
                  <a:schemeClr val="bg2"/>
                </a:solidFill>
              </a:rPr>
              <a:t>OpenFlow</a:t>
            </a:r>
            <a:r>
              <a:rPr lang="en-US" altLang="zh-TW" sz="2400" dirty="0">
                <a:solidFill>
                  <a:schemeClr val="bg2"/>
                </a:solidFill>
              </a:rPr>
              <a:t> Queue command.</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1622711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rPr>
              <a:t>Experiment 2</a:t>
            </a:r>
          </a:p>
          <a:p>
            <a:pPr>
              <a:lnSpc>
                <a:spcPct val="120000"/>
              </a:lnSpc>
            </a:pPr>
            <a:endParaRPr lang="en-US" altLang="zh-TW" sz="2400" dirty="0">
              <a:solidFill>
                <a:schemeClr val="bg2"/>
              </a:solidFill>
            </a:endParaRPr>
          </a:p>
          <a:p>
            <a:pPr>
              <a:lnSpc>
                <a:spcPct val="120000"/>
              </a:lnSpc>
            </a:pPr>
            <a:r>
              <a:rPr lang="en-US" altLang="zh-TW" sz="2400" dirty="0">
                <a:solidFill>
                  <a:schemeClr val="bg2"/>
                </a:solidFill>
              </a:rPr>
              <a:t>The purpose of experiment 2 is to explore the end to end delay of the service slice. The architecture of experiment 2 is shown in Fig. 10. This experiment is divided into two kinds of tests. The first test is to check the variation of end to end latency from UE1 to the Google server (</a:t>
            </a:r>
            <a:r>
              <a:rPr lang="en-US" altLang="zh-TW" sz="2400" dirty="0" err="1">
                <a:solidFill>
                  <a:schemeClr val="bg2"/>
                </a:solidFill>
              </a:rPr>
              <a:t>eMBB</a:t>
            </a:r>
            <a:r>
              <a:rPr lang="en-US" altLang="zh-TW" sz="2400" dirty="0">
                <a:solidFill>
                  <a:schemeClr val="bg2"/>
                </a:solidFill>
              </a:rPr>
              <a:t> slice) and that from UE3 to the Google server (URLLC slice) under normal transmission conditions. </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2462701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rPr>
              <a:t>The second test is to observe the variation of end to end latency by increasing traffic load. To be more specifically, UE2 and UE4 used </a:t>
            </a:r>
            <a:r>
              <a:rPr lang="en-US" altLang="zh-TW" sz="2400" dirty="0" err="1">
                <a:solidFill>
                  <a:schemeClr val="bg2"/>
                </a:solidFill>
              </a:rPr>
              <a:t>iperf</a:t>
            </a:r>
            <a:r>
              <a:rPr lang="en-US" altLang="zh-TW" sz="2400" dirty="0">
                <a:solidFill>
                  <a:schemeClr val="bg2"/>
                </a:solidFill>
              </a:rPr>
              <a:t> to generate heavy traffic, we then used IP-Tools to observe the end to end latency from UE1 to the Google server and that from UE3 to the Google server. Note that in Fig. 10, the setting of URLLC slice (in red) is to install the core network in the physical machine instead of in the Virtual Machine (VM) of OpenStack and the transmission does not go through Open </a:t>
            </a:r>
            <a:r>
              <a:rPr lang="en-US" altLang="zh-TW" sz="2400" dirty="0" err="1">
                <a:solidFill>
                  <a:schemeClr val="bg2"/>
                </a:solidFill>
              </a:rPr>
              <a:t>vSwitch</a:t>
            </a:r>
            <a:r>
              <a:rPr lang="en-US" altLang="zh-TW" sz="2400" dirty="0">
                <a:solidFill>
                  <a:schemeClr val="bg2"/>
                </a:solidFill>
              </a:rPr>
              <a:t> (OVS), so it can reduce the latency slightly.. </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573273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rPr>
              <a:t>Fig. 11 shows the end to end latency variation under normal transmission conditions, and Fig. 12 shows the end to end latency variation under heavy traffic load. Since this experiment uses </a:t>
            </a:r>
            <a:r>
              <a:rPr lang="en-US" altLang="zh-TW" sz="2400" dirty="0" err="1">
                <a:solidFill>
                  <a:schemeClr val="bg2"/>
                </a:solidFill>
              </a:rPr>
              <a:t>nextEPC</a:t>
            </a:r>
            <a:r>
              <a:rPr lang="en-US" altLang="zh-TW" sz="2400" dirty="0">
                <a:solidFill>
                  <a:schemeClr val="bg2"/>
                </a:solidFill>
              </a:rPr>
              <a:t> and OAI </a:t>
            </a:r>
            <a:r>
              <a:rPr lang="en-US" altLang="zh-TW" sz="2400" dirty="0" err="1">
                <a:solidFill>
                  <a:schemeClr val="bg2"/>
                </a:solidFill>
              </a:rPr>
              <a:t>eNB</a:t>
            </a:r>
            <a:r>
              <a:rPr lang="en-US" altLang="zh-TW" sz="2400" dirty="0">
                <a:solidFill>
                  <a:schemeClr val="bg2"/>
                </a:solidFill>
              </a:rPr>
              <a:t> to implement, there is a transmission delay error in the experiment, so the latency of both </a:t>
            </a:r>
            <a:r>
              <a:rPr lang="en-US" altLang="zh-TW" sz="2400" dirty="0" err="1">
                <a:solidFill>
                  <a:schemeClr val="bg2"/>
                </a:solidFill>
              </a:rPr>
              <a:t>eMBB</a:t>
            </a:r>
            <a:r>
              <a:rPr lang="en-US" altLang="zh-TW" sz="2400" dirty="0">
                <a:solidFill>
                  <a:schemeClr val="bg2"/>
                </a:solidFill>
              </a:rPr>
              <a:t> and URLLC performs zigzag style curve under normal transmission condition in Figure 11. From Fig. 12, it can be found that both URLLC and </a:t>
            </a:r>
            <a:r>
              <a:rPr lang="en-US" altLang="zh-TW" sz="2400" dirty="0" err="1">
                <a:solidFill>
                  <a:schemeClr val="bg2"/>
                </a:solidFill>
              </a:rPr>
              <a:t>eMBB</a:t>
            </a:r>
            <a:r>
              <a:rPr lang="en-US" altLang="zh-TW" sz="2400" dirty="0">
                <a:solidFill>
                  <a:schemeClr val="bg2"/>
                </a:solidFill>
              </a:rPr>
              <a:t> slices have a significant increase in latency when the traffic load is greater than 0.6.</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35</a:t>
            </a:fld>
            <a:endParaRPr lang="en-US"/>
          </a:p>
        </p:txBody>
      </p:sp>
    </p:spTree>
    <p:extLst>
      <p:ext uri="{BB962C8B-B14F-4D97-AF65-F5344CB8AC3E}">
        <p14:creationId xmlns:p14="http://schemas.microsoft.com/office/powerpoint/2010/main" val="2891674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圖片版面配置區 2"/>
          <p:cNvSpPr>
            <a:spLocks noGrp="1"/>
          </p:cNvSpPr>
          <p:nvPr>
            <p:ph type="pic" idx="2"/>
          </p:nvPr>
        </p:nvSpPr>
        <p:spPr/>
      </p:sp>
      <p:sp>
        <p:nvSpPr>
          <p:cNvPr id="4" name="文字版面配置區 3"/>
          <p:cNvSpPr>
            <a:spLocks noGrp="1"/>
          </p:cNvSpPr>
          <p:nvPr>
            <p:ph type="body" idx="1"/>
          </p:nvPr>
        </p:nvSpPr>
        <p:spPr/>
        <p:txBody>
          <a:bodyPr/>
          <a:lstStyle/>
          <a:p>
            <a:endParaRPr lang="zh-TW" altLang="en-US"/>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36</a:t>
            </a:fld>
            <a:endParaRPr lang="en-US"/>
          </a:p>
        </p:txBody>
      </p:sp>
      <p:pic>
        <p:nvPicPr>
          <p:cNvPr id="6" name="圖片 5"/>
          <p:cNvPicPr>
            <a:picLocks noChangeAspect="1"/>
          </p:cNvPicPr>
          <p:nvPr/>
        </p:nvPicPr>
        <p:blipFill>
          <a:blip r:embed="rId2"/>
          <a:stretch>
            <a:fillRect/>
          </a:stretch>
        </p:blipFill>
        <p:spPr>
          <a:xfrm>
            <a:off x="97698" y="926238"/>
            <a:ext cx="8603849" cy="3801337"/>
          </a:xfrm>
          <a:prstGeom prst="rect">
            <a:avLst/>
          </a:prstGeom>
        </p:spPr>
      </p:pic>
    </p:spTree>
    <p:extLst>
      <p:ext uri="{BB962C8B-B14F-4D97-AF65-F5344CB8AC3E}">
        <p14:creationId xmlns:p14="http://schemas.microsoft.com/office/powerpoint/2010/main" val="2495663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圖片版面配置區 2"/>
          <p:cNvSpPr>
            <a:spLocks noGrp="1"/>
          </p:cNvSpPr>
          <p:nvPr>
            <p:ph type="pic" idx="2"/>
          </p:nvPr>
        </p:nvSpPr>
        <p:spPr/>
      </p:sp>
      <p:sp>
        <p:nvSpPr>
          <p:cNvPr id="4" name="文字版面配置區 3"/>
          <p:cNvSpPr>
            <a:spLocks noGrp="1"/>
          </p:cNvSpPr>
          <p:nvPr>
            <p:ph type="body" idx="1"/>
          </p:nvPr>
        </p:nvSpPr>
        <p:spPr/>
        <p:txBody>
          <a:bodyPr/>
          <a:lstStyle/>
          <a:p>
            <a:endParaRPr lang="zh-TW" altLang="en-US"/>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37</a:t>
            </a:fld>
            <a:endParaRPr lang="en-US"/>
          </a:p>
        </p:txBody>
      </p:sp>
      <p:sp>
        <p:nvSpPr>
          <p:cNvPr id="6" name="AutoShape 2" descr="圖10-實驗2的架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2"/>
          <a:stretch>
            <a:fillRect/>
          </a:stretch>
        </p:blipFill>
        <p:spPr>
          <a:xfrm>
            <a:off x="544285" y="913093"/>
            <a:ext cx="7903029" cy="5259107"/>
          </a:xfrm>
          <a:prstGeom prst="rect">
            <a:avLst/>
          </a:prstGeom>
        </p:spPr>
      </p:pic>
    </p:spTree>
    <p:extLst>
      <p:ext uri="{BB962C8B-B14F-4D97-AF65-F5344CB8AC3E}">
        <p14:creationId xmlns:p14="http://schemas.microsoft.com/office/powerpoint/2010/main" val="469117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圖片版面配置區 2"/>
          <p:cNvSpPr>
            <a:spLocks noGrp="1"/>
          </p:cNvSpPr>
          <p:nvPr>
            <p:ph type="pic" idx="2"/>
          </p:nvPr>
        </p:nvSpPr>
        <p:spPr/>
      </p:sp>
      <p:sp>
        <p:nvSpPr>
          <p:cNvPr id="4" name="文字版面配置區 3"/>
          <p:cNvSpPr>
            <a:spLocks noGrp="1"/>
          </p:cNvSpPr>
          <p:nvPr>
            <p:ph type="body" idx="1"/>
          </p:nvPr>
        </p:nvSpPr>
        <p:spPr/>
        <p:txBody>
          <a:bodyPr/>
          <a:lstStyle/>
          <a:p>
            <a:endParaRPr lang="zh-TW" altLang="en-US"/>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38</a:t>
            </a:fld>
            <a:endParaRPr lang="en-US"/>
          </a:p>
        </p:txBody>
      </p:sp>
      <p:pic>
        <p:nvPicPr>
          <p:cNvPr id="6" name="圖片 5"/>
          <p:cNvPicPr>
            <a:picLocks noChangeAspect="1"/>
          </p:cNvPicPr>
          <p:nvPr/>
        </p:nvPicPr>
        <p:blipFill>
          <a:blip r:embed="rId2"/>
          <a:stretch>
            <a:fillRect/>
          </a:stretch>
        </p:blipFill>
        <p:spPr>
          <a:xfrm>
            <a:off x="959847" y="796425"/>
            <a:ext cx="7413443" cy="4973746"/>
          </a:xfrm>
          <a:prstGeom prst="rect">
            <a:avLst/>
          </a:prstGeom>
        </p:spPr>
      </p:pic>
    </p:spTree>
    <p:extLst>
      <p:ext uri="{BB962C8B-B14F-4D97-AF65-F5344CB8AC3E}">
        <p14:creationId xmlns:p14="http://schemas.microsoft.com/office/powerpoint/2010/main" val="3046530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821691"/>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rPr>
              <a:t>Experiment </a:t>
            </a:r>
            <a:r>
              <a:rPr lang="en-US" altLang="zh-TW" sz="2400" dirty="0" smtClean="0">
                <a:solidFill>
                  <a:schemeClr val="bg2"/>
                </a:solidFill>
              </a:rPr>
              <a:t>3</a:t>
            </a:r>
            <a:endParaRPr lang="en-US" altLang="zh-TW" sz="2400" dirty="0">
              <a:solidFill>
                <a:schemeClr val="bg2"/>
              </a:solidFill>
            </a:endParaRPr>
          </a:p>
          <a:p>
            <a:pPr>
              <a:lnSpc>
                <a:spcPct val="120000"/>
              </a:lnSpc>
            </a:pPr>
            <a:r>
              <a:rPr lang="en-US" altLang="zh-TW" sz="2400" dirty="0">
                <a:solidFill>
                  <a:schemeClr val="bg2"/>
                </a:solidFill>
              </a:rPr>
              <a:t>The purpose of experiment 3 is to test whether the service of slices can be guaranteed through Queue. The experiment architecture is shown in Fig. 13.</a:t>
            </a:r>
          </a:p>
          <a:p>
            <a:pPr>
              <a:lnSpc>
                <a:spcPct val="120000"/>
              </a:lnSpc>
            </a:pPr>
            <a:endParaRPr lang="en-US" altLang="zh-TW" sz="2400" dirty="0">
              <a:solidFill>
                <a:schemeClr val="bg2"/>
              </a:solidFill>
            </a:endParaRPr>
          </a:p>
          <a:p>
            <a:pPr>
              <a:lnSpc>
                <a:spcPct val="120000"/>
              </a:lnSpc>
            </a:pPr>
            <a:r>
              <a:rPr lang="en-US" altLang="zh-TW" sz="2400" dirty="0">
                <a:solidFill>
                  <a:schemeClr val="bg2"/>
                </a:solidFill>
              </a:rPr>
              <a:t>First, we used Queue to set the upper and lower throughput limits of </a:t>
            </a:r>
            <a:r>
              <a:rPr lang="en-US" altLang="zh-TW" sz="2400" dirty="0" err="1">
                <a:solidFill>
                  <a:schemeClr val="bg2"/>
                </a:solidFill>
              </a:rPr>
              <a:t>of</a:t>
            </a:r>
            <a:r>
              <a:rPr lang="en-US" altLang="zh-TW" sz="2400" dirty="0">
                <a:solidFill>
                  <a:schemeClr val="bg2"/>
                </a:solidFill>
              </a:rPr>
              <a:t> </a:t>
            </a:r>
            <a:r>
              <a:rPr lang="en-US" altLang="zh-TW" sz="2400" dirty="0" err="1">
                <a:solidFill>
                  <a:schemeClr val="bg2"/>
                </a:solidFill>
              </a:rPr>
              <a:t>eMBB</a:t>
            </a:r>
            <a:r>
              <a:rPr lang="en-US" altLang="zh-TW" sz="2400" dirty="0">
                <a:solidFill>
                  <a:schemeClr val="bg2"/>
                </a:solidFill>
              </a:rPr>
              <a:t> and </a:t>
            </a:r>
            <a:r>
              <a:rPr lang="en-US" altLang="zh-TW" sz="2400" dirty="0" err="1">
                <a:solidFill>
                  <a:schemeClr val="bg2"/>
                </a:solidFill>
              </a:rPr>
              <a:t>mMTC</a:t>
            </a:r>
            <a:r>
              <a:rPr lang="en-US" altLang="zh-TW" sz="2400" dirty="0">
                <a:solidFill>
                  <a:schemeClr val="bg2"/>
                </a:solidFill>
              </a:rPr>
              <a:t> slices, and then injected heavy traffic flow to the </a:t>
            </a:r>
            <a:r>
              <a:rPr lang="en-US" altLang="zh-TW" sz="2400" dirty="0" err="1">
                <a:solidFill>
                  <a:schemeClr val="bg2"/>
                </a:solidFill>
              </a:rPr>
              <a:t>mMTC</a:t>
            </a:r>
            <a:r>
              <a:rPr lang="en-US" altLang="zh-TW" sz="2400" dirty="0">
                <a:solidFill>
                  <a:schemeClr val="bg2"/>
                </a:solidFill>
              </a:rPr>
              <a:t> slice to simulate network congestion, in order to verify whether the slice service can be guaranteed. </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413135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SECTION </a:t>
            </a:r>
            <a:r>
              <a:rPr lang="en-US" altLang="zh-TW" sz="3200" dirty="0" err="1"/>
              <a:t>I.Introduction</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latin typeface="+mn-lt"/>
              </a:rPr>
              <a:t>The SDN controller </a:t>
            </a:r>
            <a:r>
              <a:rPr lang="en-US" altLang="zh-TW" sz="2400" dirty="0" err="1">
                <a:solidFill>
                  <a:schemeClr val="bg2"/>
                </a:solidFill>
                <a:latin typeface="+mn-lt"/>
              </a:rPr>
              <a:t>OpenDaylight</a:t>
            </a:r>
            <a:r>
              <a:rPr lang="en-US" altLang="zh-TW" sz="2400" dirty="0">
                <a:solidFill>
                  <a:schemeClr val="bg2"/>
                </a:solidFill>
                <a:latin typeface="+mn-lt"/>
              </a:rPr>
              <a:t> (ODL) is used to control the physical/virtual SDN switches, and the </a:t>
            </a:r>
            <a:r>
              <a:rPr lang="en-US" altLang="zh-TW" sz="2400" dirty="0" err="1">
                <a:solidFill>
                  <a:schemeClr val="bg2"/>
                </a:solidFill>
                <a:latin typeface="+mn-lt"/>
              </a:rPr>
              <a:t>OpenFlow</a:t>
            </a:r>
            <a:r>
              <a:rPr lang="en-US" altLang="zh-TW" sz="2400" dirty="0">
                <a:solidFill>
                  <a:schemeClr val="bg2"/>
                </a:solidFill>
                <a:latin typeface="+mn-lt"/>
              </a:rPr>
              <a:t> commands is used to implement 5G network slicing through the controller. In the proposed implementation, the framework of the mobile communication network is realized through </a:t>
            </a:r>
            <a:r>
              <a:rPr lang="en-US" altLang="zh-TW" sz="2400" dirty="0" err="1">
                <a:solidFill>
                  <a:schemeClr val="bg2"/>
                </a:solidFill>
                <a:latin typeface="+mn-lt"/>
              </a:rPr>
              <a:t>OpenAirInterface</a:t>
            </a:r>
            <a:r>
              <a:rPr lang="en-US" altLang="zh-TW" sz="2400" dirty="0">
                <a:solidFill>
                  <a:schemeClr val="bg2"/>
                </a:solidFill>
                <a:latin typeface="+mn-lt"/>
              </a:rPr>
              <a:t> (OAI) and </a:t>
            </a:r>
            <a:r>
              <a:rPr lang="en-US" altLang="zh-TW" sz="2400" dirty="0" err="1">
                <a:solidFill>
                  <a:schemeClr val="bg2"/>
                </a:solidFill>
                <a:latin typeface="+mn-lt"/>
              </a:rPr>
              <a:t>nextEPC</a:t>
            </a:r>
            <a:r>
              <a:rPr lang="en-US" altLang="zh-TW" sz="2400" dirty="0">
                <a:solidFill>
                  <a:schemeClr val="bg2"/>
                </a:solidFill>
                <a:latin typeface="+mn-lt"/>
              </a:rPr>
              <a:t>. Finally, some experiments are designed to verify that the proposed implementation in this paper can comply with the architecture and principles proposed by 3GPP.</a:t>
            </a:r>
            <a:endParaRPr lang="zh-TW" altLang="en-US" sz="2400" dirty="0">
              <a:solidFill>
                <a:schemeClr val="bg2"/>
              </a:solidFill>
              <a:latin typeface="+mn-lt"/>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1231666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534944"/>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sp>
        <p:nvSpPr>
          <p:cNvPr id="4" name="文字版面配置區 3"/>
          <p:cNvSpPr>
            <a:spLocks noGrp="1"/>
          </p:cNvSpPr>
          <p:nvPr>
            <p:ph type="body" idx="1"/>
          </p:nvPr>
        </p:nvSpPr>
        <p:spPr>
          <a:xfrm>
            <a:off x="274320" y="1207680"/>
            <a:ext cx="8647609" cy="4663441"/>
          </a:xfrm>
        </p:spPr>
        <p:txBody>
          <a:bodyPr/>
          <a:lstStyle/>
          <a:p>
            <a:pPr>
              <a:lnSpc>
                <a:spcPct val="120000"/>
              </a:lnSpc>
            </a:pPr>
            <a:r>
              <a:rPr lang="en-US" altLang="zh-TW" sz="2400" dirty="0">
                <a:solidFill>
                  <a:schemeClr val="bg2"/>
                </a:solidFill>
              </a:rPr>
              <a:t>The traffic of </a:t>
            </a:r>
            <a:r>
              <a:rPr lang="en-US" altLang="zh-TW" sz="2400" dirty="0" err="1">
                <a:solidFill>
                  <a:schemeClr val="bg2"/>
                </a:solidFill>
              </a:rPr>
              <a:t>eMBB</a:t>
            </a:r>
            <a:r>
              <a:rPr lang="en-US" altLang="zh-TW" sz="2400" dirty="0">
                <a:solidFill>
                  <a:schemeClr val="bg2"/>
                </a:solidFill>
              </a:rPr>
              <a:t> and </a:t>
            </a:r>
            <a:r>
              <a:rPr lang="en-US" altLang="zh-TW" sz="2400" dirty="0" err="1">
                <a:solidFill>
                  <a:schemeClr val="bg2"/>
                </a:solidFill>
              </a:rPr>
              <a:t>mMTC</a:t>
            </a:r>
            <a:r>
              <a:rPr lang="en-US" altLang="zh-TW" sz="2400" dirty="0">
                <a:solidFill>
                  <a:schemeClr val="bg2"/>
                </a:solidFill>
              </a:rPr>
              <a:t> slices in this experiment are all simulated by </a:t>
            </a:r>
            <a:r>
              <a:rPr lang="en-US" altLang="zh-TW" sz="2400" dirty="0" err="1">
                <a:solidFill>
                  <a:schemeClr val="bg2"/>
                </a:solidFill>
              </a:rPr>
              <a:t>iperf</a:t>
            </a:r>
            <a:r>
              <a:rPr lang="en-US" altLang="zh-TW" sz="2400" dirty="0">
                <a:solidFill>
                  <a:schemeClr val="bg2"/>
                </a:solidFill>
              </a:rPr>
              <a:t>. The upper and lower limits of slices throughput are set as follows. The upper throughput limit of </a:t>
            </a:r>
            <a:r>
              <a:rPr lang="en-US" altLang="zh-TW" sz="2400" dirty="0" err="1">
                <a:solidFill>
                  <a:schemeClr val="bg2"/>
                </a:solidFill>
              </a:rPr>
              <a:t>eMBB</a:t>
            </a:r>
            <a:r>
              <a:rPr lang="en-US" altLang="zh-TW" sz="2400" dirty="0">
                <a:solidFill>
                  <a:schemeClr val="bg2"/>
                </a:solidFill>
              </a:rPr>
              <a:t> slice is 70 Mb/sec, the lower limit is 30Mb/sec. The upper throughput limit of </a:t>
            </a:r>
            <a:r>
              <a:rPr lang="en-US" altLang="zh-TW" sz="2400" dirty="0" err="1">
                <a:solidFill>
                  <a:schemeClr val="bg2"/>
                </a:solidFill>
              </a:rPr>
              <a:t>mMTC</a:t>
            </a:r>
            <a:r>
              <a:rPr lang="en-US" altLang="zh-TW" sz="2400" dirty="0">
                <a:solidFill>
                  <a:schemeClr val="bg2"/>
                </a:solidFill>
              </a:rPr>
              <a:t> is 50Mb/sec, and the lower limit is 30 Mb/sec.</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40</a:t>
            </a:fld>
            <a:endParaRPr lang="en-US"/>
          </a:p>
        </p:txBody>
      </p:sp>
      <p:pic>
        <p:nvPicPr>
          <p:cNvPr id="3" name="圖片 2"/>
          <p:cNvPicPr>
            <a:picLocks noChangeAspect="1"/>
          </p:cNvPicPr>
          <p:nvPr/>
        </p:nvPicPr>
        <p:blipFill>
          <a:blip r:embed="rId2"/>
          <a:stretch>
            <a:fillRect/>
          </a:stretch>
        </p:blipFill>
        <p:spPr>
          <a:xfrm>
            <a:off x="757508" y="3956231"/>
            <a:ext cx="7746412" cy="2765244"/>
          </a:xfrm>
          <a:prstGeom prst="rect">
            <a:avLst/>
          </a:prstGeom>
        </p:spPr>
      </p:pic>
    </p:spTree>
    <p:extLst>
      <p:ext uri="{BB962C8B-B14F-4D97-AF65-F5344CB8AC3E}">
        <p14:creationId xmlns:p14="http://schemas.microsoft.com/office/powerpoint/2010/main" val="630863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534944"/>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sp>
        <p:nvSpPr>
          <p:cNvPr id="4" name="文字版面配置區 3"/>
          <p:cNvSpPr>
            <a:spLocks noGrp="1"/>
          </p:cNvSpPr>
          <p:nvPr>
            <p:ph type="body" idx="1"/>
          </p:nvPr>
        </p:nvSpPr>
        <p:spPr>
          <a:xfrm>
            <a:off x="274320" y="1207680"/>
            <a:ext cx="8647609" cy="4663441"/>
          </a:xfrm>
        </p:spPr>
        <p:txBody>
          <a:bodyPr/>
          <a:lstStyle/>
          <a:p>
            <a:pPr>
              <a:lnSpc>
                <a:spcPct val="120000"/>
              </a:lnSpc>
            </a:pPr>
            <a:r>
              <a:rPr lang="en-US" altLang="zh-TW" sz="2400" dirty="0">
                <a:solidFill>
                  <a:schemeClr val="bg2"/>
                </a:solidFill>
              </a:rPr>
              <a:t>Fig. </a:t>
            </a:r>
            <a:r>
              <a:rPr lang="en-US" altLang="zh-TW" sz="2400" dirty="0" smtClean="0">
                <a:solidFill>
                  <a:schemeClr val="bg2"/>
                </a:solidFill>
              </a:rPr>
              <a:t>shows </a:t>
            </a:r>
            <a:r>
              <a:rPr lang="en-US" altLang="zh-TW" sz="2400" dirty="0">
                <a:solidFill>
                  <a:schemeClr val="bg2"/>
                </a:solidFill>
              </a:rPr>
              <a:t>the experimental result of traffic guarantee of slices. In this experiment, in order to facilitate the experiment process, we started the </a:t>
            </a:r>
            <a:r>
              <a:rPr lang="en-US" altLang="zh-TW" sz="2400" dirty="0" err="1">
                <a:solidFill>
                  <a:schemeClr val="bg2"/>
                </a:solidFill>
              </a:rPr>
              <a:t>mMTC</a:t>
            </a:r>
            <a:r>
              <a:rPr lang="en-US" altLang="zh-TW" sz="2400" dirty="0">
                <a:solidFill>
                  <a:schemeClr val="bg2"/>
                </a:solidFill>
              </a:rPr>
              <a:t> slice service and kept it stable through the Queue command, and then added the </a:t>
            </a:r>
            <a:r>
              <a:rPr lang="en-US" altLang="zh-TW" sz="2400" dirty="0" err="1">
                <a:solidFill>
                  <a:schemeClr val="bg2"/>
                </a:solidFill>
              </a:rPr>
              <a:t>eMBB</a:t>
            </a:r>
            <a:r>
              <a:rPr lang="en-US" altLang="zh-TW" sz="2400" dirty="0">
                <a:solidFill>
                  <a:schemeClr val="bg2"/>
                </a:solidFill>
              </a:rPr>
              <a:t> slice to verify whether the upper and lower throughput limits were guaranteed. </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41</a:t>
            </a:fld>
            <a:endParaRPr lang="en-US"/>
          </a:p>
        </p:txBody>
      </p:sp>
    </p:spTree>
    <p:extLst>
      <p:ext uri="{BB962C8B-B14F-4D97-AF65-F5344CB8AC3E}">
        <p14:creationId xmlns:p14="http://schemas.microsoft.com/office/powerpoint/2010/main" val="2482741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534944"/>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sp>
        <p:nvSpPr>
          <p:cNvPr id="4" name="文字版面配置區 3"/>
          <p:cNvSpPr>
            <a:spLocks noGrp="1"/>
          </p:cNvSpPr>
          <p:nvPr>
            <p:ph type="body" idx="1"/>
          </p:nvPr>
        </p:nvSpPr>
        <p:spPr>
          <a:xfrm>
            <a:off x="274320" y="1207680"/>
            <a:ext cx="8647609" cy="4663441"/>
          </a:xfrm>
        </p:spPr>
        <p:txBody>
          <a:bodyPr/>
          <a:lstStyle/>
          <a:p>
            <a:pPr>
              <a:lnSpc>
                <a:spcPct val="120000"/>
              </a:lnSpc>
            </a:pPr>
            <a:r>
              <a:rPr lang="en-US" altLang="zh-TW" sz="2400" dirty="0">
                <a:solidFill>
                  <a:schemeClr val="bg2"/>
                </a:solidFill>
              </a:rPr>
              <a:t>It can be seen that when the traffic load of </a:t>
            </a:r>
            <a:r>
              <a:rPr lang="en-US" altLang="zh-TW" sz="2400" dirty="0" err="1">
                <a:solidFill>
                  <a:schemeClr val="bg2"/>
                </a:solidFill>
              </a:rPr>
              <a:t>mMTC</a:t>
            </a:r>
            <a:r>
              <a:rPr lang="en-US" altLang="zh-TW" sz="2400" dirty="0">
                <a:solidFill>
                  <a:schemeClr val="bg2"/>
                </a:solidFill>
              </a:rPr>
              <a:t> slice is heavy, the throughput of the </a:t>
            </a:r>
            <a:r>
              <a:rPr lang="en-US" altLang="zh-TW" sz="2400" dirty="0" err="1">
                <a:solidFill>
                  <a:schemeClr val="bg2"/>
                </a:solidFill>
              </a:rPr>
              <a:t>mMTC</a:t>
            </a:r>
            <a:r>
              <a:rPr lang="en-US" altLang="zh-TW" sz="2400" dirty="0">
                <a:solidFill>
                  <a:schemeClr val="bg2"/>
                </a:solidFill>
              </a:rPr>
              <a:t> slice gradually drops to about the guaranteed lower limit, and then does not continue to decrease. Thus it can be confirmed that the slice throughput can be guaranteed by Queue. Note that because the setting bandwidth and the actual measured bandwidth have a variation rate of about 4%-6% (as shown in experiment 1), the actual minimum throughput of </a:t>
            </a:r>
            <a:r>
              <a:rPr lang="en-US" altLang="zh-TW" sz="2400" dirty="0" err="1">
                <a:solidFill>
                  <a:schemeClr val="bg2"/>
                </a:solidFill>
              </a:rPr>
              <a:t>mMTC</a:t>
            </a:r>
            <a:r>
              <a:rPr lang="en-US" altLang="zh-TW" sz="2400" dirty="0">
                <a:solidFill>
                  <a:schemeClr val="bg2"/>
                </a:solidFill>
              </a:rPr>
              <a:t> slice in Fig. 14 is slightly lower than the lower limit of 30Mb/sec set by Queue.</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42</a:t>
            </a:fld>
            <a:endParaRPr lang="en-US"/>
          </a:p>
        </p:txBody>
      </p:sp>
    </p:spTree>
    <p:extLst>
      <p:ext uri="{BB962C8B-B14F-4D97-AF65-F5344CB8AC3E}">
        <p14:creationId xmlns:p14="http://schemas.microsoft.com/office/powerpoint/2010/main" val="2031827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圖片版面配置區 2"/>
          <p:cNvSpPr>
            <a:spLocks noGrp="1"/>
          </p:cNvSpPr>
          <p:nvPr>
            <p:ph type="pic" idx="2"/>
          </p:nvPr>
        </p:nvSpPr>
        <p:spPr/>
      </p:sp>
      <p:sp>
        <p:nvSpPr>
          <p:cNvPr id="4" name="文字版面配置區 3"/>
          <p:cNvSpPr>
            <a:spLocks noGrp="1"/>
          </p:cNvSpPr>
          <p:nvPr>
            <p:ph type="body" idx="1"/>
          </p:nvPr>
        </p:nvSpPr>
        <p:spPr/>
        <p:txBody>
          <a:bodyPr/>
          <a:lstStyle/>
          <a:p>
            <a:endParaRPr lang="zh-TW" altLang="en-US"/>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43</a:t>
            </a:fld>
            <a:endParaRPr lang="en-US"/>
          </a:p>
        </p:txBody>
      </p:sp>
      <p:pic>
        <p:nvPicPr>
          <p:cNvPr id="6" name="圖片 5"/>
          <p:cNvPicPr>
            <a:picLocks noChangeAspect="1"/>
          </p:cNvPicPr>
          <p:nvPr/>
        </p:nvPicPr>
        <p:blipFill>
          <a:blip r:embed="rId2"/>
          <a:stretch>
            <a:fillRect/>
          </a:stretch>
        </p:blipFill>
        <p:spPr>
          <a:xfrm>
            <a:off x="698590" y="539750"/>
            <a:ext cx="7740015" cy="5220992"/>
          </a:xfrm>
          <a:prstGeom prst="rect">
            <a:avLst/>
          </a:prstGeom>
        </p:spPr>
      </p:pic>
    </p:spTree>
    <p:extLst>
      <p:ext uri="{BB962C8B-B14F-4D97-AF65-F5344CB8AC3E}">
        <p14:creationId xmlns:p14="http://schemas.microsoft.com/office/powerpoint/2010/main" val="2875665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534944"/>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sp>
        <p:nvSpPr>
          <p:cNvPr id="4" name="文字版面配置區 3"/>
          <p:cNvSpPr>
            <a:spLocks noGrp="1"/>
          </p:cNvSpPr>
          <p:nvPr>
            <p:ph type="body" idx="1"/>
          </p:nvPr>
        </p:nvSpPr>
        <p:spPr>
          <a:xfrm>
            <a:off x="274320" y="1207680"/>
            <a:ext cx="8647609" cy="4663441"/>
          </a:xfrm>
        </p:spPr>
        <p:txBody>
          <a:bodyPr/>
          <a:lstStyle/>
          <a:p>
            <a:pPr>
              <a:lnSpc>
                <a:spcPct val="120000"/>
              </a:lnSpc>
            </a:pPr>
            <a:r>
              <a:rPr lang="en-US" altLang="zh-TW" sz="2400" dirty="0">
                <a:solidFill>
                  <a:schemeClr val="bg2"/>
                </a:solidFill>
              </a:rPr>
              <a:t>Experiment 4</a:t>
            </a:r>
          </a:p>
          <a:p>
            <a:pPr>
              <a:lnSpc>
                <a:spcPct val="120000"/>
              </a:lnSpc>
            </a:pPr>
            <a:r>
              <a:rPr lang="en-US" altLang="zh-TW" sz="2400" dirty="0">
                <a:solidFill>
                  <a:schemeClr val="bg2"/>
                </a:solidFill>
              </a:rPr>
              <a:t>The scenario of experiment </a:t>
            </a:r>
            <a:r>
              <a:rPr lang="en-US" altLang="zh-TW" sz="2400" dirty="0" smtClean="0">
                <a:solidFill>
                  <a:schemeClr val="bg2"/>
                </a:solidFill>
              </a:rPr>
              <a:t>4 </a:t>
            </a:r>
            <a:r>
              <a:rPr lang="en-US" altLang="zh-TW" sz="2400" dirty="0">
                <a:solidFill>
                  <a:schemeClr val="bg2"/>
                </a:solidFill>
              </a:rPr>
              <a:t>is that there are three slices in the system, two of which are in normal service, and the third slice suffers from UDP </a:t>
            </a:r>
            <a:r>
              <a:rPr lang="en-US" altLang="zh-TW" sz="2400" dirty="0" err="1">
                <a:solidFill>
                  <a:schemeClr val="bg2"/>
                </a:solidFill>
              </a:rPr>
              <a:t>DDoS</a:t>
            </a:r>
            <a:r>
              <a:rPr lang="en-US" altLang="zh-TW" sz="2400" dirty="0">
                <a:solidFill>
                  <a:schemeClr val="bg2"/>
                </a:solidFill>
              </a:rPr>
              <a:t>. The experiment checks whether the throughput of these two normally operating slices were also affected by </a:t>
            </a:r>
            <a:r>
              <a:rPr lang="en-US" altLang="zh-TW" sz="2400" dirty="0" err="1">
                <a:solidFill>
                  <a:schemeClr val="bg2"/>
                </a:solidFill>
              </a:rPr>
              <a:t>DDoS</a:t>
            </a:r>
            <a:r>
              <a:rPr lang="en-US" altLang="zh-TW" sz="2400" dirty="0">
                <a:solidFill>
                  <a:schemeClr val="bg2"/>
                </a:solidFill>
              </a:rPr>
              <a:t>. The architecture of experiment 5 is shown in Fig</a:t>
            </a:r>
            <a:r>
              <a:rPr lang="en-US" altLang="zh-TW" sz="2400" dirty="0" smtClean="0">
                <a:solidFill>
                  <a:schemeClr val="bg2"/>
                </a:solidFill>
              </a:rPr>
              <a:t>.</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44</a:t>
            </a:fld>
            <a:endParaRPr lang="en-US"/>
          </a:p>
        </p:txBody>
      </p:sp>
    </p:spTree>
    <p:extLst>
      <p:ext uri="{BB962C8B-B14F-4D97-AF65-F5344CB8AC3E}">
        <p14:creationId xmlns:p14="http://schemas.microsoft.com/office/powerpoint/2010/main" val="3052875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534944"/>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sp>
        <p:nvSpPr>
          <p:cNvPr id="4" name="文字版面配置區 3"/>
          <p:cNvSpPr>
            <a:spLocks noGrp="1"/>
          </p:cNvSpPr>
          <p:nvPr>
            <p:ph type="body" idx="1"/>
          </p:nvPr>
        </p:nvSpPr>
        <p:spPr>
          <a:xfrm>
            <a:off x="274320" y="1207680"/>
            <a:ext cx="8647609" cy="4663441"/>
          </a:xfrm>
        </p:spPr>
        <p:txBody>
          <a:bodyPr/>
          <a:lstStyle/>
          <a:p>
            <a:pPr>
              <a:lnSpc>
                <a:spcPct val="120000"/>
              </a:lnSpc>
            </a:pPr>
            <a:r>
              <a:rPr lang="en-US" altLang="zh-TW" sz="2400" dirty="0">
                <a:solidFill>
                  <a:schemeClr val="bg2"/>
                </a:solidFill>
              </a:rPr>
              <a:t>First of all, we set the upper and lower limits of the throughput of three slices. The upper throughput limit of </a:t>
            </a:r>
            <a:r>
              <a:rPr lang="en-US" altLang="zh-TW" sz="2400" dirty="0" err="1">
                <a:solidFill>
                  <a:schemeClr val="bg2"/>
                </a:solidFill>
              </a:rPr>
              <a:t>mMTC</a:t>
            </a:r>
            <a:r>
              <a:rPr lang="en-US" altLang="zh-TW" sz="2400" dirty="0">
                <a:solidFill>
                  <a:schemeClr val="bg2"/>
                </a:solidFill>
              </a:rPr>
              <a:t> slice is 30Mb/s, and the lower limit is 10Mb/s. The upper throughput limit of </a:t>
            </a:r>
            <a:r>
              <a:rPr lang="en-US" altLang="zh-TW" sz="2400" dirty="0" err="1">
                <a:solidFill>
                  <a:schemeClr val="bg2"/>
                </a:solidFill>
              </a:rPr>
              <a:t>eMBB</a:t>
            </a:r>
            <a:r>
              <a:rPr lang="en-US" altLang="zh-TW" sz="2400" dirty="0">
                <a:solidFill>
                  <a:schemeClr val="bg2"/>
                </a:solidFill>
              </a:rPr>
              <a:t> slice is 60Mb/s, and the lower limit is 30Mb/s. The upper throughput limit of NS slice is 5Mb/s, and the lower limit is 1Mb/s. We then set the priority of the three slices to be NS &gt; </a:t>
            </a:r>
            <a:r>
              <a:rPr lang="en-US" altLang="zh-TW" sz="2400" dirty="0" err="1">
                <a:solidFill>
                  <a:schemeClr val="bg2"/>
                </a:solidFill>
              </a:rPr>
              <a:t>eMBB</a:t>
            </a:r>
            <a:r>
              <a:rPr lang="en-US" altLang="zh-TW" sz="2400" dirty="0">
                <a:solidFill>
                  <a:schemeClr val="bg2"/>
                </a:solidFill>
              </a:rPr>
              <a:t> &gt; </a:t>
            </a:r>
            <a:r>
              <a:rPr lang="en-US" altLang="zh-TW" sz="2400" dirty="0" err="1">
                <a:solidFill>
                  <a:schemeClr val="bg2"/>
                </a:solidFill>
              </a:rPr>
              <a:t>mMTC</a:t>
            </a:r>
            <a:r>
              <a:rPr lang="en-US" altLang="zh-TW" sz="2400" dirty="0">
                <a:solidFill>
                  <a:schemeClr val="bg2"/>
                </a:solidFill>
              </a:rPr>
              <a:t>. Note that the NS slice is created to test and compare other slices and its internal VNF does not contain EPC core.</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45</a:t>
            </a:fld>
            <a:endParaRPr lang="en-US"/>
          </a:p>
        </p:txBody>
      </p:sp>
    </p:spTree>
    <p:extLst>
      <p:ext uri="{BB962C8B-B14F-4D97-AF65-F5344CB8AC3E}">
        <p14:creationId xmlns:p14="http://schemas.microsoft.com/office/powerpoint/2010/main" val="1205043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534944"/>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pic>
        <p:nvPicPr>
          <p:cNvPr id="3" name="圖片 2"/>
          <p:cNvPicPr>
            <a:picLocks noChangeAspect="1"/>
          </p:cNvPicPr>
          <p:nvPr/>
        </p:nvPicPr>
        <p:blipFill>
          <a:blip r:embed="rId2"/>
          <a:stretch>
            <a:fillRect/>
          </a:stretch>
        </p:blipFill>
        <p:spPr>
          <a:xfrm>
            <a:off x="274319" y="1329600"/>
            <a:ext cx="8708667" cy="3673474"/>
          </a:xfrm>
          <a:prstGeom prst="rect">
            <a:avLst/>
          </a:prstGeom>
        </p:spPr>
      </p:pic>
      <p:sp>
        <p:nvSpPr>
          <p:cNvPr id="4" name="文字版面配置區 3"/>
          <p:cNvSpPr>
            <a:spLocks noGrp="1"/>
          </p:cNvSpPr>
          <p:nvPr>
            <p:ph type="body" idx="1"/>
          </p:nvPr>
        </p:nvSpPr>
        <p:spPr>
          <a:xfrm>
            <a:off x="274320" y="1207680"/>
            <a:ext cx="8647609" cy="4663441"/>
          </a:xfrm>
        </p:spPr>
        <p:txBody>
          <a:bodyPr/>
          <a:lstStyle/>
          <a:p>
            <a:pPr>
              <a:lnSpc>
                <a:spcPct val="120000"/>
              </a:lnSpc>
            </a:pP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46</a:t>
            </a:fld>
            <a:endParaRPr lang="en-US"/>
          </a:p>
        </p:txBody>
      </p:sp>
    </p:spTree>
    <p:extLst>
      <p:ext uri="{BB962C8B-B14F-4D97-AF65-F5344CB8AC3E}">
        <p14:creationId xmlns:p14="http://schemas.microsoft.com/office/powerpoint/2010/main" val="3363535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534944"/>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sp>
        <p:nvSpPr>
          <p:cNvPr id="4" name="文字版面配置區 3"/>
          <p:cNvSpPr>
            <a:spLocks noGrp="1"/>
          </p:cNvSpPr>
          <p:nvPr>
            <p:ph type="body" idx="1"/>
          </p:nvPr>
        </p:nvSpPr>
        <p:spPr>
          <a:xfrm>
            <a:off x="274320" y="1207680"/>
            <a:ext cx="8647609" cy="4663441"/>
          </a:xfrm>
        </p:spPr>
        <p:txBody>
          <a:bodyPr/>
          <a:lstStyle/>
          <a:p>
            <a:pPr>
              <a:lnSpc>
                <a:spcPct val="120000"/>
              </a:lnSpc>
            </a:pPr>
            <a:r>
              <a:rPr lang="en-US" altLang="zh-TW" sz="2400" dirty="0">
                <a:solidFill>
                  <a:schemeClr val="bg2"/>
                </a:solidFill>
              </a:rPr>
              <a:t>In this experiment, three slices </a:t>
            </a:r>
            <a:r>
              <a:rPr lang="en-US" altLang="zh-TW" sz="2400" dirty="0" err="1">
                <a:solidFill>
                  <a:schemeClr val="bg2"/>
                </a:solidFill>
              </a:rPr>
              <a:t>mMTC</a:t>
            </a:r>
            <a:r>
              <a:rPr lang="en-US" altLang="zh-TW" sz="2400" dirty="0">
                <a:solidFill>
                  <a:schemeClr val="bg2"/>
                </a:solidFill>
              </a:rPr>
              <a:t>, </a:t>
            </a:r>
            <a:r>
              <a:rPr lang="en-US" altLang="zh-TW" sz="2400" dirty="0" err="1">
                <a:solidFill>
                  <a:schemeClr val="bg2"/>
                </a:solidFill>
              </a:rPr>
              <a:t>eMBB</a:t>
            </a:r>
            <a:r>
              <a:rPr lang="en-US" altLang="zh-TW" sz="2400" dirty="0">
                <a:solidFill>
                  <a:schemeClr val="bg2"/>
                </a:solidFill>
              </a:rPr>
              <a:t> and NS were activated first and the traffic of these three slices is generated using </a:t>
            </a:r>
            <a:r>
              <a:rPr lang="en-US" altLang="zh-TW" sz="2400" dirty="0" err="1">
                <a:solidFill>
                  <a:schemeClr val="bg2"/>
                </a:solidFill>
              </a:rPr>
              <a:t>iperf</a:t>
            </a:r>
            <a:r>
              <a:rPr lang="en-US" altLang="zh-TW" sz="2400" dirty="0">
                <a:solidFill>
                  <a:schemeClr val="bg2"/>
                </a:solidFill>
              </a:rPr>
              <a:t>. Then we used open source software tfn2K to inject UDP </a:t>
            </a:r>
            <a:r>
              <a:rPr lang="en-US" altLang="zh-TW" sz="2400" dirty="0" err="1">
                <a:solidFill>
                  <a:schemeClr val="bg2"/>
                </a:solidFill>
              </a:rPr>
              <a:t>DDoS</a:t>
            </a:r>
            <a:r>
              <a:rPr lang="en-US" altLang="zh-TW" sz="2400" dirty="0">
                <a:solidFill>
                  <a:schemeClr val="bg2"/>
                </a:solidFill>
              </a:rPr>
              <a:t> traffic flow into the </a:t>
            </a:r>
            <a:r>
              <a:rPr lang="en-US" altLang="zh-TW" sz="2400" dirty="0" err="1">
                <a:solidFill>
                  <a:schemeClr val="bg2"/>
                </a:solidFill>
              </a:rPr>
              <a:t>mMTC</a:t>
            </a:r>
            <a:r>
              <a:rPr lang="en-US" altLang="zh-TW" sz="2400" dirty="0">
                <a:solidFill>
                  <a:schemeClr val="bg2"/>
                </a:solidFill>
              </a:rPr>
              <a:t> slice from the third second. Fig. 17 shows the result of experiment 5. From Fig. 17, it can be seen that when the UDP </a:t>
            </a:r>
            <a:r>
              <a:rPr lang="en-US" altLang="zh-TW" sz="2400" dirty="0" err="1">
                <a:solidFill>
                  <a:schemeClr val="bg2"/>
                </a:solidFill>
              </a:rPr>
              <a:t>DDoS</a:t>
            </a:r>
            <a:r>
              <a:rPr lang="en-US" altLang="zh-TW" sz="2400" dirty="0">
                <a:solidFill>
                  <a:schemeClr val="bg2"/>
                </a:solidFill>
              </a:rPr>
              <a:t> attack is launched, the </a:t>
            </a:r>
            <a:r>
              <a:rPr lang="en-US" altLang="zh-TW" sz="2400" dirty="0" err="1">
                <a:solidFill>
                  <a:schemeClr val="bg2"/>
                </a:solidFill>
              </a:rPr>
              <a:t>mMTC</a:t>
            </a:r>
            <a:r>
              <a:rPr lang="en-US" altLang="zh-TW" sz="2400" dirty="0">
                <a:solidFill>
                  <a:schemeClr val="bg2"/>
                </a:solidFill>
              </a:rPr>
              <a:t> slice cannot be connected intermittently after the fourth second, but it has no effect on the other two slices. </a:t>
            </a:r>
            <a:r>
              <a:rPr lang="en-US" altLang="zh-TW" sz="2400" dirty="0" err="1">
                <a:solidFill>
                  <a:schemeClr val="bg2"/>
                </a:solidFill>
              </a:rPr>
              <a:t>eMBB</a:t>
            </a:r>
            <a:r>
              <a:rPr lang="en-US" altLang="zh-TW" sz="2400" dirty="0">
                <a:solidFill>
                  <a:schemeClr val="bg2"/>
                </a:solidFill>
              </a:rPr>
              <a:t> and NS slices can still provide normal services.</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47</a:t>
            </a:fld>
            <a:endParaRPr lang="en-US"/>
          </a:p>
        </p:txBody>
      </p:sp>
    </p:spTree>
    <p:extLst>
      <p:ext uri="{BB962C8B-B14F-4D97-AF65-F5344CB8AC3E}">
        <p14:creationId xmlns:p14="http://schemas.microsoft.com/office/powerpoint/2010/main" val="754391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534944"/>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sp>
        <p:nvSpPr>
          <p:cNvPr id="4" name="文字版面配置區 3"/>
          <p:cNvSpPr>
            <a:spLocks noGrp="1"/>
          </p:cNvSpPr>
          <p:nvPr>
            <p:ph type="body" idx="1"/>
          </p:nvPr>
        </p:nvSpPr>
        <p:spPr>
          <a:xfrm>
            <a:off x="274320" y="1207680"/>
            <a:ext cx="8647609" cy="4663441"/>
          </a:xfrm>
        </p:spPr>
        <p:txBody>
          <a:bodyPr/>
          <a:lstStyle/>
          <a:p>
            <a:pPr>
              <a:lnSpc>
                <a:spcPct val="120000"/>
              </a:lnSpc>
            </a:pPr>
            <a:r>
              <a:rPr lang="en-US" altLang="zh-TW" sz="2400" dirty="0">
                <a:solidFill>
                  <a:schemeClr val="bg2"/>
                </a:solidFill>
              </a:rPr>
              <a:t>Due to the scale problem, it is not easy to see the throughput variation from Fig. 17, so we present the throughput variation of </a:t>
            </a:r>
            <a:r>
              <a:rPr lang="en-US" altLang="zh-TW" sz="2400" dirty="0" err="1">
                <a:solidFill>
                  <a:schemeClr val="bg2"/>
                </a:solidFill>
              </a:rPr>
              <a:t>mMTC</a:t>
            </a:r>
            <a:r>
              <a:rPr lang="en-US" altLang="zh-TW" sz="2400" dirty="0">
                <a:solidFill>
                  <a:schemeClr val="bg2"/>
                </a:solidFill>
              </a:rPr>
              <a:t> slice separately in Fig. 18. As can be seen from Fig. 18, UDP </a:t>
            </a:r>
            <a:r>
              <a:rPr lang="en-US" altLang="zh-TW" sz="2400" dirty="0" err="1">
                <a:solidFill>
                  <a:schemeClr val="bg2"/>
                </a:solidFill>
              </a:rPr>
              <a:t>DDoS</a:t>
            </a:r>
            <a:r>
              <a:rPr lang="en-US" altLang="zh-TW" sz="2400" dirty="0">
                <a:solidFill>
                  <a:schemeClr val="bg2"/>
                </a:solidFill>
              </a:rPr>
              <a:t> makes the connection of the </a:t>
            </a:r>
            <a:r>
              <a:rPr lang="en-US" altLang="zh-TW" sz="2400" dirty="0" err="1">
                <a:solidFill>
                  <a:schemeClr val="bg2"/>
                </a:solidFill>
              </a:rPr>
              <a:t>mMTC</a:t>
            </a:r>
            <a:r>
              <a:rPr lang="en-US" altLang="zh-TW" sz="2400" dirty="0">
                <a:solidFill>
                  <a:schemeClr val="bg2"/>
                </a:solidFill>
              </a:rPr>
              <a:t> slice extremely unstable after the fourth second. This intermittent connection causes the throughput of the </a:t>
            </a:r>
            <a:r>
              <a:rPr lang="en-US" altLang="zh-TW" sz="2400" dirty="0" err="1">
                <a:solidFill>
                  <a:schemeClr val="bg2"/>
                </a:solidFill>
              </a:rPr>
              <a:t>mMTC</a:t>
            </a:r>
            <a:r>
              <a:rPr lang="en-US" altLang="zh-TW" sz="2400" dirty="0">
                <a:solidFill>
                  <a:schemeClr val="bg2"/>
                </a:solidFill>
              </a:rPr>
              <a:t> slice to oscillate between approximately 1 Mbps and 0 Mbps. At this time </a:t>
            </a:r>
            <a:r>
              <a:rPr lang="en-US" altLang="zh-TW" sz="2400" dirty="0" err="1">
                <a:solidFill>
                  <a:schemeClr val="bg2"/>
                </a:solidFill>
              </a:rPr>
              <a:t>mMTC</a:t>
            </a:r>
            <a:r>
              <a:rPr lang="en-US" altLang="zh-TW" sz="2400" dirty="0">
                <a:solidFill>
                  <a:schemeClr val="bg2"/>
                </a:solidFill>
              </a:rPr>
              <a:t> slice is difficult to serve normally.</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48</a:t>
            </a:fld>
            <a:endParaRPr lang="en-US"/>
          </a:p>
        </p:txBody>
      </p:sp>
    </p:spTree>
    <p:extLst>
      <p:ext uri="{BB962C8B-B14F-4D97-AF65-F5344CB8AC3E}">
        <p14:creationId xmlns:p14="http://schemas.microsoft.com/office/powerpoint/2010/main" val="1803786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534944"/>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sp>
        <p:nvSpPr>
          <p:cNvPr id="4" name="文字版面配置區 3"/>
          <p:cNvSpPr>
            <a:spLocks noGrp="1"/>
          </p:cNvSpPr>
          <p:nvPr>
            <p:ph type="body" idx="1"/>
          </p:nvPr>
        </p:nvSpPr>
        <p:spPr>
          <a:xfrm>
            <a:off x="274320" y="1207680"/>
            <a:ext cx="8647609" cy="4663441"/>
          </a:xfrm>
        </p:spPr>
        <p:txBody>
          <a:bodyPr/>
          <a:lstStyle/>
          <a:p>
            <a:pPr>
              <a:lnSpc>
                <a:spcPct val="120000"/>
              </a:lnSpc>
            </a:pPr>
            <a:r>
              <a:rPr lang="en-US" altLang="zh-TW" sz="2400" dirty="0">
                <a:solidFill>
                  <a:schemeClr val="bg2"/>
                </a:solidFill>
              </a:rPr>
              <a:t>Noted that the guarantee of Queue in this experiment can only be achieved based on the fact that the switch can properly handle traffic packets. If the switch shared by the three slices cannot work because of a larger-scale </a:t>
            </a:r>
            <a:r>
              <a:rPr lang="en-US" altLang="zh-TW" sz="2400" dirty="0" err="1">
                <a:solidFill>
                  <a:schemeClr val="bg2"/>
                </a:solidFill>
              </a:rPr>
              <a:t>DDoS</a:t>
            </a:r>
            <a:r>
              <a:rPr lang="en-US" altLang="zh-TW" sz="2400" dirty="0">
                <a:solidFill>
                  <a:schemeClr val="bg2"/>
                </a:solidFill>
              </a:rPr>
              <a:t>, then the guarantee of all slices will not be able to achieve.</a:t>
            </a:r>
          </a:p>
          <a:p>
            <a:pPr>
              <a:lnSpc>
                <a:spcPct val="120000"/>
              </a:lnSpc>
            </a:pP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49</a:t>
            </a:fld>
            <a:endParaRPr lang="en-US"/>
          </a:p>
        </p:txBody>
      </p:sp>
    </p:spTree>
    <p:extLst>
      <p:ext uri="{BB962C8B-B14F-4D97-AF65-F5344CB8AC3E}">
        <p14:creationId xmlns:p14="http://schemas.microsoft.com/office/powerpoint/2010/main" val="79009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SECTION </a:t>
            </a:r>
            <a:r>
              <a:rPr lang="en-US" altLang="zh-TW" sz="3200" dirty="0" err="1"/>
              <a:t>I.Introduction</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latin typeface="+mn-lt"/>
              </a:rPr>
              <a:t>The main characteristics of this study are as follows. We propose an open source network architecture based on OAI, </a:t>
            </a:r>
            <a:r>
              <a:rPr lang="en-US" altLang="zh-TW" sz="2400" dirty="0" err="1">
                <a:solidFill>
                  <a:schemeClr val="bg2"/>
                </a:solidFill>
                <a:latin typeface="+mn-lt"/>
              </a:rPr>
              <a:t>nextEPC</a:t>
            </a:r>
            <a:r>
              <a:rPr lang="en-US" altLang="zh-TW" sz="2400" dirty="0">
                <a:solidFill>
                  <a:schemeClr val="bg2"/>
                </a:solidFill>
                <a:latin typeface="+mn-lt"/>
              </a:rPr>
              <a:t>, and OpenStack. On this architecture, we implement and verify the technical concept of 5G network slicing and adjust the </a:t>
            </a:r>
            <a:r>
              <a:rPr lang="en-US" altLang="zh-TW" sz="2400" dirty="0" err="1">
                <a:solidFill>
                  <a:schemeClr val="bg2"/>
                </a:solidFill>
                <a:latin typeface="+mn-lt"/>
              </a:rPr>
              <a:t>OpenFlow</a:t>
            </a:r>
            <a:r>
              <a:rPr lang="en-US" altLang="zh-TW" sz="2400" dirty="0">
                <a:solidFill>
                  <a:schemeClr val="bg2"/>
                </a:solidFill>
                <a:latin typeface="+mn-lt"/>
              </a:rPr>
              <a:t> Queue command at the service end to ensure the priority and usage ratio of each </a:t>
            </a:r>
            <a:r>
              <a:rPr lang="en-US" altLang="zh-TW" sz="2400" dirty="0" smtClean="0">
                <a:solidFill>
                  <a:schemeClr val="bg2"/>
                </a:solidFill>
                <a:latin typeface="+mn-lt"/>
              </a:rPr>
              <a:t>service</a:t>
            </a:r>
            <a:endParaRPr lang="zh-TW" altLang="en-US" sz="2400" dirty="0">
              <a:solidFill>
                <a:schemeClr val="bg2"/>
              </a:solidFill>
              <a:latin typeface="+mn-lt"/>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711434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534944"/>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pic>
        <p:nvPicPr>
          <p:cNvPr id="3" name="圖片 2"/>
          <p:cNvPicPr>
            <a:picLocks noChangeAspect="1"/>
          </p:cNvPicPr>
          <p:nvPr/>
        </p:nvPicPr>
        <p:blipFill>
          <a:blip r:embed="rId2"/>
          <a:stretch>
            <a:fillRect/>
          </a:stretch>
        </p:blipFill>
        <p:spPr>
          <a:xfrm>
            <a:off x="323850" y="1207680"/>
            <a:ext cx="8480516" cy="5674236"/>
          </a:xfrm>
          <a:prstGeom prst="rect">
            <a:avLst/>
          </a:prstGeom>
        </p:spPr>
      </p:pic>
      <p:sp>
        <p:nvSpPr>
          <p:cNvPr id="4" name="文字版面配置區 3"/>
          <p:cNvSpPr>
            <a:spLocks noGrp="1"/>
          </p:cNvSpPr>
          <p:nvPr>
            <p:ph type="body" idx="1"/>
          </p:nvPr>
        </p:nvSpPr>
        <p:spPr>
          <a:xfrm>
            <a:off x="274320" y="1207680"/>
            <a:ext cx="8647609" cy="4663441"/>
          </a:xfrm>
        </p:spPr>
        <p:txBody>
          <a:bodyPr/>
          <a:lstStyle/>
          <a:p>
            <a:pPr>
              <a:lnSpc>
                <a:spcPct val="120000"/>
              </a:lnSpc>
            </a:pP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50</a:t>
            </a:fld>
            <a:endParaRPr lang="en-US"/>
          </a:p>
        </p:txBody>
      </p:sp>
    </p:spTree>
    <p:extLst>
      <p:ext uri="{BB962C8B-B14F-4D97-AF65-F5344CB8AC3E}">
        <p14:creationId xmlns:p14="http://schemas.microsoft.com/office/powerpoint/2010/main" val="1808161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534944"/>
            <a:ext cx="8236131" cy="672736"/>
          </a:xfrm>
        </p:spPr>
        <p:txBody>
          <a:bodyPr/>
          <a:lstStyle/>
          <a:p>
            <a:r>
              <a:rPr lang="en-US" altLang="zh-TW" sz="3200" dirty="0"/>
              <a:t>SECTION </a:t>
            </a:r>
            <a:r>
              <a:rPr lang="en-US" altLang="zh-TW" sz="3200" dirty="0" err="1"/>
              <a:t>IV.Experimental</a:t>
            </a:r>
            <a:r>
              <a:rPr lang="en-US" altLang="zh-TW" sz="3200" dirty="0"/>
              <a:t> Results</a:t>
            </a:r>
            <a:endParaRPr lang="zh-TW" altLang="en-US" sz="3200" dirty="0"/>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51</a:t>
            </a:fld>
            <a:endParaRPr lang="en-US"/>
          </a:p>
        </p:txBody>
      </p:sp>
      <p:pic>
        <p:nvPicPr>
          <p:cNvPr id="6" name="圖片 5"/>
          <p:cNvPicPr>
            <a:picLocks noChangeAspect="1"/>
          </p:cNvPicPr>
          <p:nvPr/>
        </p:nvPicPr>
        <p:blipFill>
          <a:blip r:embed="rId2"/>
          <a:stretch>
            <a:fillRect/>
          </a:stretch>
        </p:blipFill>
        <p:spPr>
          <a:xfrm>
            <a:off x="132109" y="547374"/>
            <a:ext cx="8932169" cy="6008914"/>
          </a:xfrm>
          <a:prstGeom prst="rect">
            <a:avLst/>
          </a:prstGeom>
        </p:spPr>
      </p:pic>
      <p:sp>
        <p:nvSpPr>
          <p:cNvPr id="3" name="AutoShape 2" descr="圖18-UDP DDoS下mMTC Slice的吞吐量變化"/>
          <p:cNvSpPr>
            <a:spLocks noGrp="1" noChangeAspect="1" noChangeArrowheads="1"/>
          </p:cNvSpPr>
          <p:nvPr>
            <p:ph type="body" idx="1"/>
          </p:nvPr>
        </p:nvSpPr>
        <p:spPr bwMode="auto">
          <a:xfrm>
            <a:off x="274638" y="1208088"/>
            <a:ext cx="8647112" cy="46624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dirty="0"/>
          </a:p>
        </p:txBody>
      </p:sp>
    </p:spTree>
    <p:extLst>
      <p:ext uri="{BB962C8B-B14F-4D97-AF65-F5344CB8AC3E}">
        <p14:creationId xmlns:p14="http://schemas.microsoft.com/office/powerpoint/2010/main" val="1215503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534944"/>
            <a:ext cx="8236131" cy="672736"/>
          </a:xfrm>
        </p:spPr>
        <p:txBody>
          <a:bodyPr/>
          <a:lstStyle/>
          <a:p>
            <a:r>
              <a:rPr lang="en-US" altLang="zh-TW" sz="3200" dirty="0"/>
              <a:t>SECTION </a:t>
            </a:r>
            <a:r>
              <a:rPr lang="en-US" altLang="zh-TW" sz="3200" dirty="0" err="1"/>
              <a:t>V.Conclusions</a:t>
            </a:r>
            <a:endParaRPr lang="zh-TW" altLang="en-US" sz="3200" dirty="0"/>
          </a:p>
        </p:txBody>
      </p:sp>
      <p:sp>
        <p:nvSpPr>
          <p:cNvPr id="4" name="文字版面配置區 3"/>
          <p:cNvSpPr>
            <a:spLocks noGrp="1"/>
          </p:cNvSpPr>
          <p:nvPr>
            <p:ph type="body" idx="1"/>
          </p:nvPr>
        </p:nvSpPr>
        <p:spPr>
          <a:xfrm>
            <a:off x="274320" y="1207680"/>
            <a:ext cx="8647609" cy="4663441"/>
          </a:xfrm>
        </p:spPr>
        <p:txBody>
          <a:bodyPr/>
          <a:lstStyle/>
          <a:p>
            <a:pPr>
              <a:lnSpc>
                <a:spcPct val="120000"/>
              </a:lnSpc>
            </a:pPr>
            <a:r>
              <a:rPr lang="en-US" altLang="zh-TW" sz="2400" dirty="0">
                <a:solidFill>
                  <a:schemeClr val="bg2"/>
                </a:solidFill>
              </a:rPr>
              <a:t>This research integrates various open source </a:t>
            </a:r>
            <a:r>
              <a:rPr lang="en-US" altLang="zh-TW" sz="2400" dirty="0" err="1">
                <a:solidFill>
                  <a:schemeClr val="bg2"/>
                </a:solidFill>
              </a:rPr>
              <a:t>softwares</a:t>
            </a:r>
            <a:r>
              <a:rPr lang="en-US" altLang="zh-TW" sz="2400" dirty="0">
                <a:solidFill>
                  <a:schemeClr val="bg2"/>
                </a:solidFill>
              </a:rPr>
              <a:t>, SDN controller and cloud platform to achieve network slicing. The proposed implementation mechanism guarantees the priority of use of each service, and uses VXLAN to cut the network segment, so as to protect the independence of each service. In terms of service deployment, Tacker can also be used to quickly set up the required VNFs to efficiently create different services.</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52</a:t>
            </a:fld>
            <a:endParaRPr lang="en-US"/>
          </a:p>
        </p:txBody>
      </p:sp>
    </p:spTree>
    <p:extLst>
      <p:ext uri="{BB962C8B-B14F-4D97-AF65-F5344CB8AC3E}">
        <p14:creationId xmlns:p14="http://schemas.microsoft.com/office/powerpoint/2010/main" val="3829723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534944"/>
            <a:ext cx="8236131" cy="672736"/>
          </a:xfrm>
        </p:spPr>
        <p:txBody>
          <a:bodyPr/>
          <a:lstStyle/>
          <a:p>
            <a:r>
              <a:rPr lang="en-US" altLang="zh-TW" sz="3200" dirty="0"/>
              <a:t>SECTION </a:t>
            </a:r>
            <a:r>
              <a:rPr lang="en-US" altLang="zh-TW" sz="3200" dirty="0" err="1"/>
              <a:t>V.Conclusions</a:t>
            </a:r>
            <a:endParaRPr lang="zh-TW" altLang="en-US" sz="3200" dirty="0"/>
          </a:p>
        </p:txBody>
      </p:sp>
      <p:sp>
        <p:nvSpPr>
          <p:cNvPr id="4" name="文字版面配置區 3"/>
          <p:cNvSpPr>
            <a:spLocks noGrp="1"/>
          </p:cNvSpPr>
          <p:nvPr>
            <p:ph type="body" idx="1"/>
          </p:nvPr>
        </p:nvSpPr>
        <p:spPr>
          <a:xfrm>
            <a:off x="274320" y="1207680"/>
            <a:ext cx="8647609" cy="4663441"/>
          </a:xfrm>
        </p:spPr>
        <p:txBody>
          <a:bodyPr/>
          <a:lstStyle/>
          <a:p>
            <a:pPr>
              <a:lnSpc>
                <a:spcPct val="120000"/>
              </a:lnSpc>
            </a:pPr>
            <a:r>
              <a:rPr lang="en-US" altLang="zh-TW" sz="2400" dirty="0">
                <a:solidFill>
                  <a:schemeClr val="bg2"/>
                </a:solidFill>
              </a:rPr>
              <a:t>Therefore, it is very convenient to set up different slices for difference service needs in the proposed implementation mechanism. In the future research, we hope to ensure the service resources on the user side and achieve better network utilization and also add appropriate scheduling scheme to adaptively improve resource utilization.</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53</a:t>
            </a:fld>
            <a:endParaRPr lang="en-US"/>
          </a:p>
        </p:txBody>
      </p:sp>
    </p:spTree>
    <p:extLst>
      <p:ext uri="{BB962C8B-B14F-4D97-AF65-F5344CB8AC3E}">
        <p14:creationId xmlns:p14="http://schemas.microsoft.com/office/powerpoint/2010/main" val="3877369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386083"/>
            <a:ext cx="8236131" cy="672736"/>
          </a:xfrm>
        </p:spPr>
        <p:txBody>
          <a:bodyPr/>
          <a:lstStyle/>
          <a:p>
            <a:r>
              <a:rPr lang="en-US" altLang="zh-TW" sz="3200" dirty="0" smtClean="0"/>
              <a:t>References</a:t>
            </a:r>
            <a:endParaRPr lang="en-US" altLang="zh-TW" sz="3200" dirty="0"/>
          </a:p>
        </p:txBody>
      </p:sp>
      <p:sp>
        <p:nvSpPr>
          <p:cNvPr id="4" name="文字版面配置區 3"/>
          <p:cNvSpPr>
            <a:spLocks noGrp="1"/>
          </p:cNvSpPr>
          <p:nvPr>
            <p:ph type="body" idx="1"/>
          </p:nvPr>
        </p:nvSpPr>
        <p:spPr>
          <a:xfrm>
            <a:off x="274320" y="946423"/>
            <a:ext cx="8647609" cy="4663441"/>
          </a:xfrm>
        </p:spPr>
        <p:txBody>
          <a:bodyPr/>
          <a:lstStyle/>
          <a:p>
            <a:r>
              <a:rPr lang="en-US" altLang="zh-TW" sz="1800" dirty="0">
                <a:solidFill>
                  <a:schemeClr val="bg2"/>
                </a:solidFill>
              </a:rPr>
              <a:t>1.Study on scenarios and requirements for next generation access technologies, May 2017.</a:t>
            </a:r>
          </a:p>
          <a:p>
            <a:r>
              <a:rPr lang="en-US" altLang="zh-TW" sz="1800" dirty="0" smtClean="0">
                <a:solidFill>
                  <a:schemeClr val="bg2"/>
                </a:solidFill>
              </a:rPr>
              <a:t>2.X</a:t>
            </a:r>
            <a:r>
              <a:rPr lang="en-US" altLang="zh-TW" sz="1800" dirty="0">
                <a:solidFill>
                  <a:schemeClr val="bg2"/>
                </a:solidFill>
              </a:rPr>
              <a:t>. Li, R. </a:t>
            </a:r>
            <a:r>
              <a:rPr lang="en-US" altLang="zh-TW" sz="1800" dirty="0" err="1">
                <a:solidFill>
                  <a:schemeClr val="bg2"/>
                </a:solidFill>
              </a:rPr>
              <a:t>Casellas</a:t>
            </a:r>
            <a:r>
              <a:rPr lang="en-US" altLang="zh-TW" sz="1800" dirty="0">
                <a:solidFill>
                  <a:schemeClr val="bg2"/>
                </a:solidFill>
              </a:rPr>
              <a:t>, G. </a:t>
            </a:r>
            <a:r>
              <a:rPr lang="en-US" altLang="zh-TW" sz="1800" dirty="0" err="1">
                <a:solidFill>
                  <a:schemeClr val="bg2"/>
                </a:solidFill>
              </a:rPr>
              <a:t>Landi</a:t>
            </a:r>
            <a:r>
              <a:rPr lang="en-US" altLang="zh-TW" sz="1800" dirty="0">
                <a:solidFill>
                  <a:schemeClr val="bg2"/>
                </a:solidFill>
              </a:rPr>
              <a:t>, A. de la Oliva, X. Costa- Perez, A. </a:t>
            </a:r>
            <a:r>
              <a:rPr lang="en-US" altLang="zh-TW" sz="1800" dirty="0" err="1">
                <a:solidFill>
                  <a:schemeClr val="bg2"/>
                </a:solidFill>
              </a:rPr>
              <a:t>García</a:t>
            </a:r>
            <a:r>
              <a:rPr lang="en-US" altLang="zh-TW" sz="1800" dirty="0">
                <a:solidFill>
                  <a:schemeClr val="bg2"/>
                </a:solidFill>
              </a:rPr>
              <a:t>-Saavedra, et al., "5G-crosshaul network slicing enabling multitenancy in mobile transport networks", IEEE Communications Magazine, vol. 55, no. 8, pp. 128-137, 2017.</a:t>
            </a:r>
          </a:p>
          <a:p>
            <a:r>
              <a:rPr lang="en-US" altLang="zh-TW" sz="1800" dirty="0" smtClean="0">
                <a:solidFill>
                  <a:schemeClr val="bg2"/>
                </a:solidFill>
              </a:rPr>
              <a:t>3.M</a:t>
            </a:r>
            <a:r>
              <a:rPr lang="en-US" altLang="zh-TW" sz="1800" dirty="0">
                <a:solidFill>
                  <a:schemeClr val="bg2"/>
                </a:solidFill>
              </a:rPr>
              <a:t>. Yuki, T. Atsushi, K. </a:t>
            </a:r>
            <a:r>
              <a:rPr lang="en-US" altLang="zh-TW" sz="1800" dirty="0" err="1">
                <a:solidFill>
                  <a:schemeClr val="bg2"/>
                </a:solidFill>
              </a:rPr>
              <a:t>Taichi</a:t>
            </a:r>
            <a:r>
              <a:rPr lang="en-US" altLang="zh-TW" sz="1800" dirty="0">
                <a:solidFill>
                  <a:schemeClr val="bg2"/>
                </a:solidFill>
              </a:rPr>
              <a:t>, S. Norio and S. Katsuhiro, "An architecture and implementation of automatic network slicing for </a:t>
            </a:r>
            <a:r>
              <a:rPr lang="en-US" altLang="zh-TW" sz="1800" dirty="0" err="1">
                <a:solidFill>
                  <a:schemeClr val="bg2"/>
                </a:solidFill>
              </a:rPr>
              <a:t>microservices</a:t>
            </a:r>
            <a:r>
              <a:rPr lang="en-US" altLang="zh-TW" sz="1800" dirty="0">
                <a:solidFill>
                  <a:schemeClr val="bg2"/>
                </a:solidFill>
              </a:rPr>
              <a:t>", 2018 IEEE/IFIP Network Operations and Management Symposium (NOMS 2018), pp. 1-4, Apr 2018.</a:t>
            </a:r>
          </a:p>
          <a:p>
            <a:r>
              <a:rPr lang="en-US" altLang="zh-TW" sz="1800" dirty="0" smtClean="0">
                <a:solidFill>
                  <a:schemeClr val="bg2"/>
                </a:solidFill>
              </a:rPr>
              <a:t>4.C</a:t>
            </a:r>
            <a:r>
              <a:rPr lang="en-US" altLang="zh-TW" sz="1800" dirty="0">
                <a:solidFill>
                  <a:schemeClr val="bg2"/>
                </a:solidFill>
              </a:rPr>
              <a:t>. Salvatore, F. </a:t>
            </a:r>
            <a:r>
              <a:rPr lang="en-US" altLang="zh-TW" sz="1800" dirty="0" err="1">
                <a:solidFill>
                  <a:schemeClr val="bg2"/>
                </a:solidFill>
              </a:rPr>
              <a:t>Ilhem</a:t>
            </a:r>
            <a:r>
              <a:rPr lang="en-US" altLang="zh-TW" sz="1800" dirty="0">
                <a:solidFill>
                  <a:schemeClr val="bg2"/>
                </a:solidFill>
              </a:rPr>
              <a:t>, A. </a:t>
            </a:r>
            <a:r>
              <a:rPr lang="en-US" altLang="zh-TW" sz="1800" dirty="0" err="1">
                <a:solidFill>
                  <a:schemeClr val="bg2"/>
                </a:solidFill>
              </a:rPr>
              <a:t>Nadjib</a:t>
            </a:r>
            <a:r>
              <a:rPr lang="en-US" altLang="zh-TW" sz="1800" dirty="0">
                <a:solidFill>
                  <a:schemeClr val="bg2"/>
                </a:solidFill>
              </a:rPr>
              <a:t> and L. Rami, "DEMO: SDN-based network slicing in C-RAN", 2018 15th IEEE Annual Consumer Communications &amp; Networking Conference (CCNC 2018), pp. 1-2, Jan 2018.</a:t>
            </a:r>
          </a:p>
          <a:p>
            <a:r>
              <a:rPr lang="en-US" altLang="zh-TW" sz="1800" dirty="0" smtClean="0">
                <a:solidFill>
                  <a:schemeClr val="bg2"/>
                </a:solidFill>
              </a:rPr>
              <a:t>5.J</a:t>
            </a:r>
            <a:r>
              <a:rPr lang="en-US" altLang="zh-TW" sz="1800" dirty="0">
                <a:solidFill>
                  <a:schemeClr val="bg2"/>
                </a:solidFill>
              </a:rPr>
              <a:t>. </a:t>
            </a:r>
            <a:r>
              <a:rPr lang="en-US" altLang="zh-TW" sz="1800" dirty="0" err="1">
                <a:solidFill>
                  <a:schemeClr val="bg2"/>
                </a:solidFill>
              </a:rPr>
              <a:t>Kwak</a:t>
            </a:r>
            <a:r>
              <a:rPr lang="en-US" altLang="zh-TW" sz="1800" dirty="0">
                <a:solidFill>
                  <a:schemeClr val="bg2"/>
                </a:solidFill>
              </a:rPr>
              <a:t>, J. Moon, H. W. Lee and L. B. Le, "Dynamic network slicing and resource allocation for heterogeneous wireless services", 2017 IEEE 28th Annual International Symposium on Personal Indoor and Mobile Radio Communications (PIMRC 2017), pp. 1-5, Oct 2017</a:t>
            </a:r>
            <a:r>
              <a:rPr lang="en-US" altLang="zh-TW" sz="1800" dirty="0" smtClean="0">
                <a:solidFill>
                  <a:schemeClr val="bg2"/>
                </a:solidFill>
              </a:rPr>
              <a:t>.</a:t>
            </a:r>
            <a:endParaRPr lang="en-US" altLang="zh-TW" sz="18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54</a:t>
            </a:fld>
            <a:endParaRPr lang="en-US"/>
          </a:p>
        </p:txBody>
      </p:sp>
    </p:spTree>
    <p:extLst>
      <p:ext uri="{BB962C8B-B14F-4D97-AF65-F5344CB8AC3E}">
        <p14:creationId xmlns:p14="http://schemas.microsoft.com/office/powerpoint/2010/main" val="2393799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386083"/>
            <a:ext cx="8236131" cy="672736"/>
          </a:xfrm>
        </p:spPr>
        <p:txBody>
          <a:bodyPr/>
          <a:lstStyle/>
          <a:p>
            <a:r>
              <a:rPr lang="en-US" altLang="zh-TW" sz="3200" dirty="0" smtClean="0"/>
              <a:t>References</a:t>
            </a:r>
            <a:endParaRPr lang="en-US" altLang="zh-TW" sz="3200" dirty="0"/>
          </a:p>
        </p:txBody>
      </p:sp>
      <p:sp>
        <p:nvSpPr>
          <p:cNvPr id="4" name="文字版面配置區 3"/>
          <p:cNvSpPr>
            <a:spLocks noGrp="1"/>
          </p:cNvSpPr>
          <p:nvPr>
            <p:ph type="body" idx="1"/>
          </p:nvPr>
        </p:nvSpPr>
        <p:spPr>
          <a:xfrm>
            <a:off x="274320" y="946423"/>
            <a:ext cx="8647609" cy="4663441"/>
          </a:xfrm>
        </p:spPr>
        <p:txBody>
          <a:bodyPr/>
          <a:lstStyle/>
          <a:p>
            <a:r>
              <a:rPr lang="en-US" altLang="zh-TW" sz="1800" dirty="0">
                <a:solidFill>
                  <a:schemeClr val="bg2"/>
                </a:solidFill>
              </a:rPr>
              <a:t>6.S. </a:t>
            </a:r>
            <a:r>
              <a:rPr lang="en-US" altLang="zh-TW" sz="1800" dirty="0" err="1">
                <a:solidFill>
                  <a:schemeClr val="bg2"/>
                </a:solidFill>
              </a:rPr>
              <a:t>Vassilaras</a:t>
            </a:r>
            <a:r>
              <a:rPr lang="en-US" altLang="zh-TW" sz="1800" dirty="0">
                <a:solidFill>
                  <a:schemeClr val="bg2"/>
                </a:solidFill>
              </a:rPr>
              <a:t>, L. </a:t>
            </a:r>
            <a:r>
              <a:rPr lang="en-US" altLang="zh-TW" sz="1800" dirty="0" err="1">
                <a:solidFill>
                  <a:schemeClr val="bg2"/>
                </a:solidFill>
              </a:rPr>
              <a:t>Gkatzikis</a:t>
            </a:r>
            <a:r>
              <a:rPr lang="en-US" altLang="zh-TW" sz="1800" dirty="0">
                <a:solidFill>
                  <a:schemeClr val="bg2"/>
                </a:solidFill>
              </a:rPr>
              <a:t>, N. </a:t>
            </a:r>
            <a:r>
              <a:rPr lang="en-US" altLang="zh-TW" sz="1800" dirty="0" err="1">
                <a:solidFill>
                  <a:schemeClr val="bg2"/>
                </a:solidFill>
              </a:rPr>
              <a:t>Liakopoulos</a:t>
            </a:r>
            <a:r>
              <a:rPr lang="en-US" altLang="zh-TW" sz="1800" dirty="0">
                <a:solidFill>
                  <a:schemeClr val="bg2"/>
                </a:solidFill>
              </a:rPr>
              <a:t>, I. N. </a:t>
            </a:r>
            <a:r>
              <a:rPr lang="en-US" altLang="zh-TW" sz="1800" dirty="0" err="1">
                <a:solidFill>
                  <a:schemeClr val="bg2"/>
                </a:solidFill>
              </a:rPr>
              <a:t>Stiakogiannakis</a:t>
            </a:r>
            <a:r>
              <a:rPr lang="en-US" altLang="zh-TW" sz="1800" dirty="0">
                <a:solidFill>
                  <a:schemeClr val="bg2"/>
                </a:solidFill>
              </a:rPr>
              <a:t>, M. Qi, L. Shi, et al., "The algorithmic aspects of network slicing", IEEE Communications Magazine, vol. 55, no. 8, pp. 112-119, 2017</a:t>
            </a:r>
            <a:r>
              <a:rPr lang="en-US" altLang="zh-TW" sz="1800" dirty="0" smtClean="0">
                <a:solidFill>
                  <a:schemeClr val="bg2"/>
                </a:solidFill>
              </a:rPr>
              <a:t>.</a:t>
            </a:r>
          </a:p>
          <a:p>
            <a:r>
              <a:rPr lang="en-US" altLang="zh-TW" sz="1800" dirty="0" smtClean="0">
                <a:solidFill>
                  <a:schemeClr val="bg2"/>
                </a:solidFill>
              </a:rPr>
              <a:t>7.J</a:t>
            </a:r>
            <a:r>
              <a:rPr lang="en-US" altLang="zh-TW" sz="1800" dirty="0">
                <a:solidFill>
                  <a:schemeClr val="bg2"/>
                </a:solidFill>
              </a:rPr>
              <a:t>. Ordonez-</a:t>
            </a:r>
            <a:r>
              <a:rPr lang="en-US" altLang="zh-TW" sz="1800" dirty="0" err="1">
                <a:solidFill>
                  <a:schemeClr val="bg2"/>
                </a:solidFill>
              </a:rPr>
              <a:t>Lucena</a:t>
            </a:r>
            <a:r>
              <a:rPr lang="en-US" altLang="zh-TW" sz="1800" dirty="0">
                <a:solidFill>
                  <a:schemeClr val="bg2"/>
                </a:solidFill>
              </a:rPr>
              <a:t>, O. </a:t>
            </a:r>
            <a:r>
              <a:rPr lang="en-US" altLang="zh-TW" sz="1800" dirty="0" err="1">
                <a:solidFill>
                  <a:schemeClr val="bg2"/>
                </a:solidFill>
              </a:rPr>
              <a:t>Adamuz</a:t>
            </a:r>
            <a:r>
              <a:rPr lang="en-US" altLang="zh-TW" sz="1800" dirty="0">
                <a:solidFill>
                  <a:schemeClr val="bg2"/>
                </a:solidFill>
              </a:rPr>
              <a:t>-Hinojosa, P. </a:t>
            </a:r>
            <a:r>
              <a:rPr lang="en-US" altLang="zh-TW" sz="1800" dirty="0" err="1">
                <a:solidFill>
                  <a:schemeClr val="bg2"/>
                </a:solidFill>
              </a:rPr>
              <a:t>Ameigeiras</a:t>
            </a:r>
            <a:r>
              <a:rPr lang="en-US" altLang="zh-TW" sz="1800" dirty="0">
                <a:solidFill>
                  <a:schemeClr val="bg2"/>
                </a:solidFill>
              </a:rPr>
              <a:t>, P. Munoz, Juan J. Ramos-Munoz, J. F. Chavarria, et al., "The creation phase in network slicing: from a service order to an operative network slice", 2018 European Conference on Networks and Communications (</a:t>
            </a:r>
            <a:r>
              <a:rPr lang="en-US" altLang="zh-TW" sz="1800" dirty="0" err="1">
                <a:solidFill>
                  <a:schemeClr val="bg2"/>
                </a:solidFill>
              </a:rPr>
              <a:t>EuCNC</a:t>
            </a:r>
            <a:r>
              <a:rPr lang="en-US" altLang="zh-TW" sz="1800" dirty="0">
                <a:solidFill>
                  <a:schemeClr val="bg2"/>
                </a:solidFill>
              </a:rPr>
              <a:t> 2018), pp. 1-6, Jul 2018.</a:t>
            </a:r>
          </a:p>
          <a:p>
            <a:r>
              <a:rPr lang="en-US" altLang="zh-TW" sz="1800" dirty="0">
                <a:solidFill>
                  <a:schemeClr val="bg2"/>
                </a:solidFill>
              </a:rPr>
              <a:t>8.C. Song, M. Zhang, Y. Zhan, D. Wang and L. Guan, "Hierarchical edge cloud enabling network slicing for 5G optical </a:t>
            </a:r>
            <a:r>
              <a:rPr lang="en-US" altLang="zh-TW" sz="1800" dirty="0" err="1">
                <a:solidFill>
                  <a:schemeClr val="bg2"/>
                </a:solidFill>
              </a:rPr>
              <a:t>fronthaul</a:t>
            </a:r>
            <a:r>
              <a:rPr lang="en-US" altLang="zh-TW" sz="1800" dirty="0">
                <a:solidFill>
                  <a:schemeClr val="bg2"/>
                </a:solidFill>
              </a:rPr>
              <a:t>", IEEE/OSA Journal of Optical Communications and Networking, vol. 11, no. 4, pp. B60-B70, 2019.</a:t>
            </a:r>
          </a:p>
          <a:p>
            <a:r>
              <a:rPr lang="en-US" altLang="zh-TW" sz="1800" dirty="0">
                <a:solidFill>
                  <a:schemeClr val="bg2"/>
                </a:solidFill>
              </a:rPr>
              <a:t>9.W. Guan, X. Wen, L. Wang, Z. Lu and Y. Shen, "</a:t>
            </a:r>
            <a:r>
              <a:rPr lang="en-US" altLang="zh-TW" sz="1800" dirty="0" err="1">
                <a:solidFill>
                  <a:schemeClr val="bg2"/>
                </a:solidFill>
              </a:rPr>
              <a:t>Serviceoriented</a:t>
            </a:r>
            <a:r>
              <a:rPr lang="en-US" altLang="zh-TW" sz="1800" dirty="0">
                <a:solidFill>
                  <a:schemeClr val="bg2"/>
                </a:solidFill>
              </a:rPr>
              <a:t> deployment policy of end-to-end network slicing based on complex network theory", IEEE Access, vol. 6, pp. 19691-19701, 2018</a:t>
            </a:r>
            <a:r>
              <a:rPr lang="en-US" altLang="zh-TW" sz="1800" dirty="0" smtClean="0">
                <a:solidFill>
                  <a:schemeClr val="bg2"/>
                </a:solidFill>
              </a:rPr>
              <a:t>.</a:t>
            </a:r>
          </a:p>
          <a:p>
            <a:r>
              <a:rPr lang="en-US" altLang="zh-TW" sz="1800" dirty="0" smtClean="0">
                <a:solidFill>
                  <a:schemeClr val="bg2"/>
                </a:solidFill>
              </a:rPr>
              <a:t>10.A. </a:t>
            </a:r>
            <a:r>
              <a:rPr lang="en-US" altLang="zh-TW" sz="1800" dirty="0" err="1" smtClean="0">
                <a:solidFill>
                  <a:schemeClr val="bg2"/>
                </a:solidFill>
              </a:rPr>
              <a:t>Farrel</a:t>
            </a:r>
            <a:r>
              <a:rPr lang="en-US" altLang="zh-TW" sz="1800" dirty="0" smtClean="0">
                <a:solidFill>
                  <a:schemeClr val="bg2"/>
                </a:solidFill>
              </a:rPr>
              <a:t>, "Recent developments in Service Function Chaining (SFC) and network slicing in backhaul and metro networks in support of 5G", 2018 20th International Conference on Transparent Optical Networks (ICTON 2018), pp. 1-4, Jul 2018.</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55</a:t>
            </a:fld>
            <a:endParaRPr lang="en-US"/>
          </a:p>
        </p:txBody>
      </p:sp>
    </p:spTree>
    <p:extLst>
      <p:ext uri="{BB962C8B-B14F-4D97-AF65-F5344CB8AC3E}">
        <p14:creationId xmlns:p14="http://schemas.microsoft.com/office/powerpoint/2010/main" val="3605865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386083"/>
            <a:ext cx="8236131" cy="672736"/>
          </a:xfrm>
        </p:spPr>
        <p:txBody>
          <a:bodyPr/>
          <a:lstStyle/>
          <a:p>
            <a:r>
              <a:rPr lang="en-US" altLang="zh-TW" sz="3200" dirty="0" smtClean="0"/>
              <a:t>References</a:t>
            </a:r>
            <a:endParaRPr lang="en-US" altLang="zh-TW" sz="3200" dirty="0"/>
          </a:p>
        </p:txBody>
      </p:sp>
      <p:sp>
        <p:nvSpPr>
          <p:cNvPr id="4" name="文字版面配置區 3"/>
          <p:cNvSpPr>
            <a:spLocks noGrp="1"/>
          </p:cNvSpPr>
          <p:nvPr>
            <p:ph type="body" idx="1"/>
          </p:nvPr>
        </p:nvSpPr>
        <p:spPr>
          <a:xfrm>
            <a:off x="274320" y="946423"/>
            <a:ext cx="8647609" cy="4663441"/>
          </a:xfrm>
        </p:spPr>
        <p:txBody>
          <a:bodyPr/>
          <a:lstStyle/>
          <a:p>
            <a:r>
              <a:rPr lang="en-US" altLang="zh-TW" sz="1800" dirty="0">
                <a:solidFill>
                  <a:schemeClr val="bg2"/>
                </a:solidFill>
              </a:rPr>
              <a:t>11.A. A. </a:t>
            </a:r>
            <a:r>
              <a:rPr lang="en-US" altLang="zh-TW" sz="1800" dirty="0" err="1">
                <a:solidFill>
                  <a:schemeClr val="bg2"/>
                </a:solidFill>
              </a:rPr>
              <a:t>Barakabitze</a:t>
            </a:r>
            <a:r>
              <a:rPr lang="en-US" altLang="zh-TW" sz="1800" dirty="0">
                <a:solidFill>
                  <a:schemeClr val="bg2"/>
                </a:solidFill>
              </a:rPr>
              <a:t>, A. Ahmad, R. </a:t>
            </a:r>
            <a:r>
              <a:rPr lang="en-US" altLang="zh-TW" sz="1800" dirty="0" err="1">
                <a:solidFill>
                  <a:schemeClr val="bg2"/>
                </a:solidFill>
              </a:rPr>
              <a:t>Mijumbi</a:t>
            </a:r>
            <a:r>
              <a:rPr lang="en-US" altLang="zh-TW" sz="1800" dirty="0">
                <a:solidFill>
                  <a:schemeClr val="bg2"/>
                </a:solidFill>
              </a:rPr>
              <a:t> and A. Hines, "5G network slicing using SDN and NFV: A survey of taxonomy architectures and future challenges", Computer Communications, vol. 167, pp. 1-40.</a:t>
            </a:r>
          </a:p>
          <a:p>
            <a:r>
              <a:rPr lang="en-US" altLang="zh-TW" sz="1800" dirty="0">
                <a:solidFill>
                  <a:schemeClr val="bg2"/>
                </a:solidFill>
              </a:rPr>
              <a:t>12.M. </a:t>
            </a:r>
            <a:r>
              <a:rPr lang="en-US" altLang="zh-TW" sz="1800" dirty="0" err="1">
                <a:solidFill>
                  <a:schemeClr val="bg2"/>
                </a:solidFill>
              </a:rPr>
              <a:t>Afaq</a:t>
            </a:r>
            <a:r>
              <a:rPr lang="en-US" altLang="zh-TW" sz="1800" dirty="0">
                <a:solidFill>
                  <a:schemeClr val="bg2"/>
                </a:solidFill>
              </a:rPr>
              <a:t>, J. Iqbal, T. Ahmed, I. U. Islam, M. Khan and M. S. Khan, "Towards 5G network slicing for vehicular </a:t>
            </a:r>
            <a:r>
              <a:rPr lang="en-US" altLang="zh-TW" sz="1800" dirty="0" err="1">
                <a:solidFill>
                  <a:schemeClr val="bg2"/>
                </a:solidFill>
              </a:rPr>
              <a:t>adhoc</a:t>
            </a:r>
            <a:r>
              <a:rPr lang="en-US" altLang="zh-TW" sz="1800" dirty="0">
                <a:solidFill>
                  <a:schemeClr val="bg2"/>
                </a:solidFill>
              </a:rPr>
              <a:t> networks: An end-to-end approach", Computer Communications, vol. 149, pp. 252-258, 2020.</a:t>
            </a:r>
          </a:p>
          <a:p>
            <a:r>
              <a:rPr lang="en-US" altLang="zh-TW" sz="1800" dirty="0">
                <a:solidFill>
                  <a:schemeClr val="bg2"/>
                </a:solidFill>
              </a:rPr>
              <a:t>13.H. T. Chien, Y.R. Lin, C. L. Lai and C. T. Wang, "</a:t>
            </a:r>
            <a:r>
              <a:rPr lang="en-US" altLang="zh-TW" sz="1800" dirty="0" err="1">
                <a:solidFill>
                  <a:schemeClr val="bg2"/>
                </a:solidFill>
              </a:rPr>
              <a:t>Endto</a:t>
            </a:r>
            <a:r>
              <a:rPr lang="en-US" altLang="zh-TW" sz="1800" dirty="0">
                <a:solidFill>
                  <a:schemeClr val="bg2"/>
                </a:solidFill>
              </a:rPr>
              <a:t>- end slicing as a service with computing and communication resource allocation for multi-tenant 5G systems", IEEE Wireless Communications, vol. 26, no. 15, pp. 104-112, 2019.</a:t>
            </a:r>
          </a:p>
          <a:p>
            <a:endParaRPr lang="en-US" altLang="zh-TW" sz="1800" dirty="0" smtClean="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56</a:t>
            </a:fld>
            <a:endParaRPr lang="en-US"/>
          </a:p>
        </p:txBody>
      </p:sp>
    </p:spTree>
    <p:extLst>
      <p:ext uri="{BB962C8B-B14F-4D97-AF65-F5344CB8AC3E}">
        <p14:creationId xmlns:p14="http://schemas.microsoft.com/office/powerpoint/2010/main" val="2877659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SECTION </a:t>
            </a:r>
            <a:r>
              <a:rPr lang="en-US" altLang="zh-TW" sz="3200" dirty="0" err="1"/>
              <a:t>I.Introduction</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rPr>
              <a:t>. This effectively improve the utilization of network resources, and make the architecture more in line with low latency and higher transmission guarantee. The </a:t>
            </a:r>
            <a:r>
              <a:rPr lang="en-US" altLang="zh-TW" sz="2400" dirty="0" err="1">
                <a:solidFill>
                  <a:schemeClr val="bg2"/>
                </a:solidFill>
              </a:rPr>
              <a:t>propoased</a:t>
            </a:r>
            <a:r>
              <a:rPr lang="en-US" altLang="zh-TW" sz="2400" dirty="0">
                <a:solidFill>
                  <a:schemeClr val="bg2"/>
                </a:solidFill>
              </a:rPr>
              <a:t> open source network architecture makes it easy to modify or adjust the system through Software Defined Networking (SDN) and Network Function Virtualization (NFV), which makes the overall system architecture more versatile and convenient for management.</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67341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SECTION </a:t>
            </a:r>
            <a:r>
              <a:rPr lang="en-US" altLang="zh-TW" sz="3200" dirty="0" err="1"/>
              <a:t>II.Related</a:t>
            </a:r>
            <a:r>
              <a:rPr lang="en-US" altLang="zh-TW" sz="3200" dirty="0"/>
              <a:t> Work</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smtClean="0">
                <a:solidFill>
                  <a:schemeClr val="bg2"/>
                </a:solidFill>
              </a:rPr>
              <a:t>Li </a:t>
            </a:r>
            <a:r>
              <a:rPr lang="en-US" altLang="zh-TW" sz="2400" dirty="0">
                <a:solidFill>
                  <a:schemeClr val="bg2"/>
                </a:solidFill>
              </a:rPr>
              <a:t>et al. [2] They then proposed a network architecture, and explained the required technology from the control plane and the data plane, and what conditions need to be met at each plane. For example, the four conditions that need to be met at the data plane are as follows</a:t>
            </a:r>
            <a:r>
              <a:rPr lang="en-US" altLang="zh-TW" sz="2400" dirty="0" smtClean="0">
                <a:solidFill>
                  <a:schemeClr val="bg2"/>
                </a:solidFill>
              </a:rPr>
              <a:t>.</a:t>
            </a:r>
          </a:p>
          <a:p>
            <a:pPr>
              <a:lnSpc>
                <a:spcPct val="120000"/>
              </a:lnSpc>
            </a:pPr>
            <a:endParaRPr lang="en-US" altLang="zh-TW" sz="2400" dirty="0">
              <a:solidFill>
                <a:schemeClr val="bg2"/>
              </a:solidFill>
            </a:endParaRPr>
          </a:p>
          <a:p>
            <a:pPr>
              <a:lnSpc>
                <a:spcPct val="120000"/>
              </a:lnSpc>
            </a:pPr>
            <a:r>
              <a:rPr lang="en-US" altLang="zh-TW" sz="2400" dirty="0">
                <a:solidFill>
                  <a:schemeClr val="bg2"/>
                </a:solidFill>
              </a:rPr>
              <a:t>Traffic isolation: the network must be able to guarantee the quality of service (</a:t>
            </a:r>
            <a:r>
              <a:rPr lang="en-US" altLang="zh-TW" sz="2400" dirty="0" err="1">
                <a:solidFill>
                  <a:schemeClr val="bg2"/>
                </a:solidFill>
              </a:rPr>
              <a:t>QoS</a:t>
            </a:r>
            <a:r>
              <a:rPr lang="en-US" altLang="zh-TW" sz="2400" dirty="0">
                <a:solidFill>
                  <a:schemeClr val="bg2"/>
                </a:solidFill>
              </a:rPr>
              <a:t>) of each tenant. Any tenant in the network will not be affected by the amount of traffic of other tenants.</a:t>
            </a:r>
          </a:p>
          <a:p>
            <a:pPr>
              <a:lnSpc>
                <a:spcPct val="120000"/>
              </a:lnSpc>
            </a:pP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99448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SECTION </a:t>
            </a:r>
            <a:r>
              <a:rPr lang="en-US" altLang="zh-TW" sz="3200" dirty="0" err="1"/>
              <a:t>II.Related</a:t>
            </a:r>
            <a:r>
              <a:rPr lang="en-US" altLang="zh-TW" sz="3200" dirty="0"/>
              <a:t> Work</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rPr>
              <a:t>Traffic separation: any tenant cannot hear or obtain other tenants’ traffic or find their usage trends in any way.</a:t>
            </a:r>
          </a:p>
          <a:p>
            <a:pPr>
              <a:lnSpc>
                <a:spcPct val="120000"/>
              </a:lnSpc>
            </a:pPr>
            <a:endParaRPr lang="en-US" altLang="zh-TW" sz="2400" dirty="0">
              <a:solidFill>
                <a:schemeClr val="bg2"/>
              </a:solidFill>
            </a:endParaRPr>
          </a:p>
          <a:p>
            <a:pPr>
              <a:lnSpc>
                <a:spcPct val="120000"/>
              </a:lnSpc>
            </a:pPr>
            <a:r>
              <a:rPr lang="en-US" altLang="zh-TW" sz="2400" dirty="0">
                <a:solidFill>
                  <a:schemeClr val="bg2"/>
                </a:solidFill>
              </a:rPr>
              <a:t>Traffic differentiation: even if different tenants enter the same network connection point, tenants’ packets can be forwarded in different ways.</a:t>
            </a:r>
          </a:p>
          <a:p>
            <a:pPr>
              <a:lnSpc>
                <a:spcPct val="120000"/>
              </a:lnSpc>
            </a:pPr>
            <a:endParaRPr lang="en-US" altLang="zh-TW" sz="2400" dirty="0">
              <a:solidFill>
                <a:schemeClr val="bg2"/>
              </a:solidFill>
            </a:endParaRPr>
          </a:p>
          <a:p>
            <a:pPr>
              <a:lnSpc>
                <a:spcPct val="120000"/>
              </a:lnSpc>
            </a:pPr>
            <a:r>
              <a:rPr lang="en-US" altLang="zh-TW" sz="2400" dirty="0">
                <a:solidFill>
                  <a:schemeClr val="bg2"/>
                </a:solidFill>
              </a:rPr>
              <a:t>Statistical multiplexing: the network can simultaneously handle network traffic of different tenants through different channels.</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7502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SECTION </a:t>
            </a:r>
            <a:r>
              <a:rPr lang="en-US" altLang="zh-TW" sz="3200" dirty="0" err="1"/>
              <a:t>II.Related</a:t>
            </a:r>
            <a:r>
              <a:rPr lang="en-US" altLang="zh-TW" sz="3200" dirty="0"/>
              <a:t> Work</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rPr>
              <a:t>Salvatore et al. [4] implemented network slicing in the open source network using the open source software OAI. They adopted the OAI C-RAN version, used </a:t>
            </a:r>
            <a:r>
              <a:rPr lang="en-US" altLang="zh-TW" sz="2400" dirty="0" err="1">
                <a:solidFill>
                  <a:schemeClr val="bg2"/>
                </a:solidFill>
              </a:rPr>
              <a:t>FlexRAN</a:t>
            </a:r>
            <a:r>
              <a:rPr lang="en-US" altLang="zh-TW" sz="2400" dirty="0">
                <a:solidFill>
                  <a:schemeClr val="bg2"/>
                </a:solidFill>
              </a:rPr>
              <a:t> as their controller to control the switches and achieve network slicing by issuing </a:t>
            </a:r>
            <a:r>
              <a:rPr lang="en-US" altLang="zh-TW" sz="2400" dirty="0" err="1">
                <a:solidFill>
                  <a:schemeClr val="bg2"/>
                </a:solidFill>
              </a:rPr>
              <a:t>OpenFlow</a:t>
            </a:r>
            <a:r>
              <a:rPr lang="en-US" altLang="zh-TW" sz="2400" dirty="0">
                <a:solidFill>
                  <a:schemeClr val="bg2"/>
                </a:solidFill>
              </a:rPr>
              <a:t> commands. Their verification method is to download packets through two user </a:t>
            </a:r>
            <a:r>
              <a:rPr lang="en-US" altLang="zh-TW" sz="2400" dirty="0" err="1">
                <a:solidFill>
                  <a:schemeClr val="bg2"/>
                </a:solidFill>
              </a:rPr>
              <a:t>equipments</a:t>
            </a:r>
            <a:r>
              <a:rPr lang="en-US" altLang="zh-TW" sz="2400" dirty="0">
                <a:solidFill>
                  <a:schemeClr val="bg2"/>
                </a:solidFill>
              </a:rPr>
              <a:t> (UE) at the same time. One UE increases the download traffic to test whether the other UE will be affected by it. The result of the experiment confirm that their architecture has met the concept of network slicing.</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3823231011"/>
      </p:ext>
    </p:extLst>
  </p:cSld>
  <p:clrMapOvr>
    <a:masterClrMapping/>
  </p:clrMapOvr>
</p:sld>
</file>

<file path=ppt/theme/theme1.xml><?xml version="1.0" encoding="utf-8"?>
<a:theme xmlns:a="http://schemas.openxmlformats.org/drawingml/2006/main" name="MAIN.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3899</Words>
  <Application>Microsoft Office PowerPoint</Application>
  <PresentationFormat>如螢幕大小 (4:3)</PresentationFormat>
  <Paragraphs>181</Paragraphs>
  <Slides>56</Slides>
  <Notes>1</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56</vt:i4>
      </vt:variant>
    </vt:vector>
  </HeadingPairs>
  <TitlesOfParts>
    <vt:vector size="60" baseType="lpstr">
      <vt:lpstr>Microsoft JhengHei</vt:lpstr>
      <vt:lpstr>Arial</vt:lpstr>
      <vt:lpstr>Calibri</vt:lpstr>
      <vt:lpstr>MAIN.template</vt:lpstr>
      <vt:lpstr>PowerPoint 簡報</vt:lpstr>
      <vt:lpstr>Abstract</vt:lpstr>
      <vt:lpstr>SECTION I.Introduction</vt:lpstr>
      <vt:lpstr>SECTION I.Introduction</vt:lpstr>
      <vt:lpstr>SECTION I.Introduction</vt:lpstr>
      <vt:lpstr>SECTION I.Introduction</vt:lpstr>
      <vt:lpstr>SECTION II.Related Work</vt:lpstr>
      <vt:lpstr>SECTION II.Related Work</vt:lpstr>
      <vt:lpstr>SECTION II.Related Work</vt:lpstr>
      <vt:lpstr>SECTION II.Related Work</vt:lpstr>
      <vt:lpstr>SECTION II.Related Work</vt:lpstr>
      <vt:lpstr>SECTION II.Related Work</vt:lpstr>
      <vt:lpstr>SECTION III.Proposed Mechanism Realizing Network Slicing</vt:lpstr>
      <vt:lpstr>SECTION III.Proposed Mechanism Realizing Network Slicing</vt:lpstr>
      <vt:lpstr>SECTION III.Proposed Mechanism Realizing Network Slicing</vt:lpstr>
      <vt:lpstr>SECTION III.Proposed Mechanism Realizing Network Slicing</vt:lpstr>
      <vt:lpstr>SECTION III.Proposed Mechanism Realizing Network Slicing</vt:lpstr>
      <vt:lpstr>SECTION III.Proposed Mechanism Realizing Network Slicing</vt:lpstr>
      <vt:lpstr>SECTION III.Proposed Mechanism Realizing Network Slicing</vt:lpstr>
      <vt:lpstr>SECTION III.Proposed Mechanism Realizing Network Slicing</vt:lpstr>
      <vt:lpstr>PowerPoint 簡報</vt:lpstr>
      <vt:lpstr>SECTION III.Proposed Mechanism Realizing Network Slicing</vt:lpstr>
      <vt:lpstr>SECTION III.Proposed Mechanism Realizing Network Slicing</vt:lpstr>
      <vt:lpstr>SECTION III.Proposed Mechanism Realizing Network Slicing</vt:lpstr>
      <vt:lpstr>SECTION IV.Experimental Results</vt:lpstr>
      <vt:lpstr>SECTION IV.Experimental Results</vt:lpstr>
      <vt:lpstr>SECTION IV.Experimental Results</vt:lpstr>
      <vt:lpstr>PowerPoint 簡報</vt:lpstr>
      <vt:lpstr>PowerPoint 簡報</vt:lpstr>
      <vt:lpstr>PowerPoint 簡報</vt:lpstr>
      <vt:lpstr>PowerPoint 簡報</vt:lpstr>
      <vt:lpstr>SECTION IV.Experimental Results</vt:lpstr>
      <vt:lpstr>SECTION IV.Experimental Results</vt:lpstr>
      <vt:lpstr>SECTION IV.Experimental Results</vt:lpstr>
      <vt:lpstr>SECTION IV.Experimental Results</vt:lpstr>
      <vt:lpstr>PowerPoint 簡報</vt:lpstr>
      <vt:lpstr>PowerPoint 簡報</vt:lpstr>
      <vt:lpstr>PowerPoint 簡報</vt:lpstr>
      <vt:lpstr>SECTION IV.Experimental Results</vt:lpstr>
      <vt:lpstr>SECTION IV.Experimental Results</vt:lpstr>
      <vt:lpstr>SECTION IV.Experimental Results</vt:lpstr>
      <vt:lpstr>SECTION IV.Experimental Results</vt:lpstr>
      <vt:lpstr>PowerPoint 簡報</vt:lpstr>
      <vt:lpstr>SECTION IV.Experimental Results</vt:lpstr>
      <vt:lpstr>SECTION IV.Experimental Results</vt:lpstr>
      <vt:lpstr>SECTION IV.Experimental Results</vt:lpstr>
      <vt:lpstr>SECTION IV.Experimental Results</vt:lpstr>
      <vt:lpstr>SECTION IV.Experimental Results</vt:lpstr>
      <vt:lpstr>SECTION IV.Experimental Results</vt:lpstr>
      <vt:lpstr>SECTION IV.Experimental Results</vt:lpstr>
      <vt:lpstr>SECTION IV.Experimental Results</vt:lpstr>
      <vt:lpstr>SECTION V.Conclusions</vt:lpstr>
      <vt:lpstr>SECTION V.Conclusions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每周進度(12/28~12/29)</dc:title>
  <dc:creator>王廷宇</dc:creator>
  <cp:lastModifiedBy>lab409</cp:lastModifiedBy>
  <cp:revision>82</cp:revision>
  <dcterms:modified xsi:type="dcterms:W3CDTF">2021-03-17T03:02:37Z</dcterms:modified>
</cp:coreProperties>
</file>