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5"/>
  </p:notesMasterIdLst>
  <p:sldIdLst>
    <p:sldId id="257" r:id="rId4"/>
    <p:sldId id="258" r:id="rId5"/>
    <p:sldId id="259" r:id="rId6"/>
    <p:sldId id="518" r:id="rId7"/>
    <p:sldId id="592" r:id="rId8"/>
    <p:sldId id="591" r:id="rId9"/>
    <p:sldId id="593" r:id="rId10"/>
    <p:sldId id="594" r:id="rId11"/>
    <p:sldId id="595" r:id="rId12"/>
    <p:sldId id="596" r:id="rId13"/>
    <p:sldId id="597" r:id="rId14"/>
    <p:sldId id="598" r:id="rId15"/>
    <p:sldId id="552" r:id="rId16"/>
    <p:sldId id="600" r:id="rId17"/>
    <p:sldId id="599" r:id="rId18"/>
    <p:sldId id="601" r:id="rId19"/>
    <p:sldId id="602" r:id="rId20"/>
    <p:sldId id="603" r:id="rId21"/>
    <p:sldId id="604" r:id="rId22"/>
    <p:sldId id="605" r:id="rId23"/>
    <p:sldId id="606" r:id="rId24"/>
    <p:sldId id="607" r:id="rId25"/>
    <p:sldId id="608" r:id="rId26"/>
    <p:sldId id="609" r:id="rId27"/>
    <p:sldId id="610" r:id="rId28"/>
    <p:sldId id="611" r:id="rId29"/>
    <p:sldId id="612" r:id="rId30"/>
    <p:sldId id="613" r:id="rId31"/>
    <p:sldId id="614" r:id="rId32"/>
    <p:sldId id="615" r:id="rId33"/>
    <p:sldId id="616" r:id="rId34"/>
    <p:sldId id="617" r:id="rId35"/>
    <p:sldId id="618" r:id="rId36"/>
    <p:sldId id="619" r:id="rId37"/>
    <p:sldId id="620" r:id="rId38"/>
    <p:sldId id="621" r:id="rId39"/>
    <p:sldId id="622" r:id="rId40"/>
    <p:sldId id="623" r:id="rId41"/>
    <p:sldId id="624" r:id="rId42"/>
    <p:sldId id="625" r:id="rId43"/>
    <p:sldId id="626" r:id="rId44"/>
    <p:sldId id="627" r:id="rId45"/>
    <p:sldId id="628" r:id="rId46"/>
    <p:sldId id="629" r:id="rId47"/>
    <p:sldId id="631" r:id="rId48"/>
    <p:sldId id="517" r:id="rId49"/>
    <p:sldId id="543" r:id="rId50"/>
    <p:sldId id="544" r:id="rId51"/>
    <p:sldId id="545" r:id="rId52"/>
    <p:sldId id="589" r:id="rId53"/>
    <p:sldId id="590" r:id="rId54"/>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786DE-B7B6-42DE-8B2E-2DBAE0B80785}" v="105" dt="2020-07-05T15:35:29.393"/>
    <p1510:client id="{DD560E22-680B-4918-BF0B-2279505BB272}" v="15" dt="2020-07-05T15:38:56.1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74964" autoAdjust="0"/>
  </p:normalViewPr>
  <p:slideViewPr>
    <p:cSldViewPr snapToGrid="0">
      <p:cViewPr varScale="1">
        <p:scale>
          <a:sx n="66" d="100"/>
          <a:sy n="66" d="100"/>
        </p:scale>
        <p:origin x="762" y="66"/>
      </p:cViewPr>
      <p:guideLst/>
    </p:cSldViewPr>
  </p:slideViewPr>
  <p:notesTextViewPr>
    <p:cViewPr>
      <p:scale>
        <a:sx n="1" d="1"/>
        <a:sy n="1" d="1"/>
      </p:scale>
      <p:origin x="0" y="0"/>
    </p:cViewPr>
  </p:notesTextViewPr>
  <p:sorterViewPr>
    <p:cViewPr>
      <p:scale>
        <a:sx n="100" d="100"/>
        <a:sy n="100" d="100"/>
      </p:scale>
      <p:origin x="0" y="-47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79"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文奕" userId="4df307c2c0fbff4b" providerId="Windows Live" clId="Web-{CC1786DE-B7B6-42DE-8B2E-2DBAE0B80785}"/>
    <pc:docChg chg="modSld">
      <pc:chgData name="王 文奕" userId="4df307c2c0fbff4b" providerId="Windows Live" clId="Web-{CC1786DE-B7B6-42DE-8B2E-2DBAE0B80785}" dt="2020-07-05T15:35:29.378" v="100" actId="20577"/>
      <pc:docMkLst>
        <pc:docMk/>
      </pc:docMkLst>
      <pc:sldChg chg="modSp">
        <pc:chgData name="王 文奕" userId="4df307c2c0fbff4b" providerId="Windows Live" clId="Web-{CC1786DE-B7B6-42DE-8B2E-2DBAE0B80785}" dt="2020-07-05T15:28:50.821" v="82" actId="20577"/>
        <pc:sldMkLst>
          <pc:docMk/>
          <pc:sldMk cId="1842734760" sldId="257"/>
        </pc:sldMkLst>
        <pc:spChg chg="mod">
          <ac:chgData name="王 文奕" userId="4df307c2c0fbff4b" providerId="Windows Live" clId="Web-{CC1786DE-B7B6-42DE-8B2E-2DBAE0B80785}" dt="2020-07-05T15:21:25.324" v="58" actId="20577"/>
          <ac:spMkLst>
            <pc:docMk/>
            <pc:sldMk cId="1842734760" sldId="257"/>
            <ac:spMk id="2" creationId="{00000000-0000-0000-0000-000000000000}"/>
          </ac:spMkLst>
        </pc:spChg>
        <pc:spChg chg="mod">
          <ac:chgData name="王 文奕" userId="4df307c2c0fbff4b" providerId="Windows Live" clId="Web-{CC1786DE-B7B6-42DE-8B2E-2DBAE0B80785}" dt="2020-07-05T15:28:50.821" v="82" actId="20577"/>
          <ac:spMkLst>
            <pc:docMk/>
            <pc:sldMk cId="1842734760" sldId="257"/>
            <ac:spMk id="3" creationId="{00000000-0000-0000-0000-000000000000}"/>
          </ac:spMkLst>
        </pc:spChg>
      </pc:sldChg>
      <pc:sldChg chg="modSp">
        <pc:chgData name="王 文奕" userId="4df307c2c0fbff4b" providerId="Windows Live" clId="Web-{CC1786DE-B7B6-42DE-8B2E-2DBAE0B80785}" dt="2020-07-05T15:35:29.378" v="100" actId="20577"/>
        <pc:sldMkLst>
          <pc:docMk/>
          <pc:sldMk cId="3181024668" sldId="258"/>
        </pc:sldMkLst>
        <pc:spChg chg="mod">
          <ac:chgData name="王 文奕" userId="4df307c2c0fbff4b" providerId="Windows Live" clId="Web-{CC1786DE-B7B6-42DE-8B2E-2DBAE0B80785}" dt="2020-07-05T15:35:29.378" v="100" actId="20577"/>
          <ac:spMkLst>
            <pc:docMk/>
            <pc:sldMk cId="3181024668" sldId="258"/>
            <ac:spMk id="3" creationId="{00000000-0000-0000-0000-000000000000}"/>
          </ac:spMkLst>
        </pc:spChg>
      </pc:sldChg>
    </pc:docChg>
  </pc:docChgLst>
  <pc:docChgLst>
    <pc:chgData name="王 文奕" userId="4df307c2c0fbff4b" providerId="Windows Live" clId="Web-{DD560E22-680B-4918-BF0B-2279505BB272}"/>
    <pc:docChg chg="modSld">
      <pc:chgData name="王 文奕" userId="4df307c2c0fbff4b" providerId="Windows Live" clId="Web-{DD560E22-680B-4918-BF0B-2279505BB272}" dt="2020-07-05T15:38:56.166" v="14"/>
      <pc:docMkLst>
        <pc:docMk/>
      </pc:docMkLst>
      <pc:sldChg chg="modSp">
        <pc:chgData name="王 文奕" userId="4df307c2c0fbff4b" providerId="Windows Live" clId="Web-{DD560E22-680B-4918-BF0B-2279505BB272}" dt="2020-07-05T15:38:56.166" v="14"/>
        <pc:sldMkLst>
          <pc:docMk/>
          <pc:sldMk cId="3181024668" sldId="258"/>
        </pc:sldMkLst>
        <pc:spChg chg="mod">
          <ac:chgData name="王 文奕" userId="4df307c2c0fbff4b" providerId="Windows Live" clId="Web-{DD560E22-680B-4918-BF0B-2279505BB272}" dt="2020-07-05T15:38:56.166" v="14"/>
          <ac:spMkLst>
            <pc:docMk/>
            <pc:sldMk cId="3181024668"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2021/1/28</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在協議設計過程中，安全性和效率一直是人們關注的核心問題。</a:t>
            </a:r>
            <a:endParaRPr lang="en-US" altLang="zh-CN" dirty="0" smtClean="0"/>
          </a:p>
          <a:p>
            <a:endParaRPr lang="en-US" altLang="zh-CN" dirty="0" smtClean="0"/>
          </a:p>
          <a:p>
            <a:r>
              <a:rPr lang="zh-CN" altLang="en-US" dirty="0" smtClean="0"/>
              <a:t>從理論分析</a:t>
            </a:r>
            <a:r>
              <a:rPr lang="en-US" altLang="zh-CN" dirty="0" smtClean="0"/>
              <a:t>[6]</a:t>
            </a:r>
            <a:r>
              <a:rPr lang="zh-CN" altLang="en-US" dirty="0" smtClean="0"/>
              <a:t>和實驗結果</a:t>
            </a:r>
            <a:r>
              <a:rPr lang="en-US" altLang="zh-CN" dirty="0" smtClean="0"/>
              <a:t>[7][8]</a:t>
            </a:r>
            <a:r>
              <a:rPr lang="zh-CN" altLang="en-US" dirty="0" smtClean="0"/>
              <a:t>可以看出，在相同的安全強度下，雙線性配對計算比橢圓曲線的點乘計算高出</a:t>
            </a:r>
            <a:r>
              <a:rPr lang="en-US" altLang="zh-CN" dirty="0" smtClean="0"/>
              <a:t>20</a:t>
            </a:r>
            <a:r>
              <a:rPr lang="zh-CN" altLang="en-US" dirty="0" smtClean="0"/>
              <a:t>倍左右。因此，無雙線性配對的無證書簽密方案具有更高的效率和更大的研究價值。</a:t>
            </a:r>
            <a:endParaRPr lang="en-US" altLang="zh-CN" dirty="0" smtClean="0"/>
          </a:p>
          <a:p>
            <a:endParaRPr lang="en-US" altLang="zh-CN" dirty="0" smtClean="0"/>
          </a:p>
          <a:p>
            <a:r>
              <a:rPr lang="zh-CN" altLang="en-US" dirty="0" smtClean="0"/>
              <a:t>自從</a:t>
            </a:r>
            <a:r>
              <a:rPr lang="en-US" altLang="zh-CN" dirty="0" err="1" smtClean="0"/>
              <a:t>Barreto</a:t>
            </a:r>
            <a:r>
              <a:rPr lang="en-US" altLang="zh-CN" dirty="0" smtClean="0"/>
              <a:t>[9]</a:t>
            </a:r>
            <a:r>
              <a:rPr lang="zh-CN" altLang="en-US" dirty="0" smtClean="0"/>
              <a:t>於</a:t>
            </a:r>
            <a:r>
              <a:rPr lang="en-US" altLang="zh-CN" dirty="0" smtClean="0"/>
              <a:t>2008</a:t>
            </a:r>
            <a:r>
              <a:rPr lang="zh-CN" altLang="en-US" dirty="0" smtClean="0"/>
              <a:t>年提出了第一個無雙線性對的無證書簽密方案以來，許多研究者對無雙線性對的無證書簽密方案的安全性和效率進行了大量的研究。</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312911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朱</a:t>
            </a:r>
            <a:r>
              <a:rPr lang="en-US" altLang="zh-CN" dirty="0" smtClean="0"/>
              <a:t>[14]</a:t>
            </a:r>
            <a:r>
              <a:rPr lang="zh-CN" altLang="en-US" dirty="0" smtClean="0"/>
              <a:t>提出的無證書無雙線性對簽密方案後來被證明是不安全的。趙</a:t>
            </a:r>
            <a:r>
              <a:rPr lang="en-US" altLang="zh-CN" dirty="0" smtClean="0"/>
              <a:t>[15]</a:t>
            </a:r>
            <a:r>
              <a:rPr lang="zh-CN" altLang="en-US" dirty="0" smtClean="0"/>
              <a:t>和周</a:t>
            </a:r>
            <a:r>
              <a:rPr lang="en-US" altLang="zh-CN" dirty="0" smtClean="0"/>
              <a:t>[16]</a:t>
            </a:r>
            <a:r>
              <a:rPr lang="zh-CN" altLang="en-US" dirty="0" smtClean="0"/>
              <a:t>指出，朱的</a:t>
            </a:r>
            <a:r>
              <a:rPr lang="zh-TW" altLang="en-US" dirty="0" smtClean="0"/>
              <a:t>方案</a:t>
            </a:r>
            <a:r>
              <a:rPr lang="zh-CN" altLang="en-US" dirty="0" smtClean="0"/>
              <a:t>可以偽造，並給出了具體的偽造方法。</a:t>
            </a:r>
            <a:endParaRPr lang="en-US" altLang="zh-CN" dirty="0" smtClean="0"/>
          </a:p>
          <a:p>
            <a:endParaRPr lang="en-US" altLang="zh-CN" dirty="0" smtClean="0"/>
          </a:p>
          <a:p>
            <a:r>
              <a:rPr lang="zh-CN" altLang="en-US" dirty="0" smtClean="0"/>
              <a:t>在已有方案的基礎上，王</a:t>
            </a:r>
            <a:r>
              <a:rPr lang="en-US" altLang="zh-CN" dirty="0" smtClean="0"/>
              <a:t>[11]</a:t>
            </a:r>
            <a:r>
              <a:rPr lang="zh-CN" altLang="en-US" dirty="0" smtClean="0"/>
              <a:t>，趙</a:t>
            </a:r>
            <a:r>
              <a:rPr lang="en-US" altLang="zh-CN" dirty="0" smtClean="0"/>
              <a:t>[15]</a:t>
            </a:r>
            <a:r>
              <a:rPr lang="zh-CN" altLang="en-US" dirty="0" smtClean="0"/>
              <a:t>和周</a:t>
            </a:r>
            <a:r>
              <a:rPr lang="en-US" altLang="zh-CN" dirty="0" smtClean="0"/>
              <a:t>[16]</a:t>
            </a:r>
            <a:r>
              <a:rPr lang="zh-CN" altLang="en-US" dirty="0" smtClean="0"/>
              <a:t>分別設計了一個新的無證書簽密方案，並給出了該方案的安全性證明。</a:t>
            </a:r>
            <a:endParaRPr lang="en-US" altLang="zh-CN" dirty="0" smtClean="0"/>
          </a:p>
          <a:p>
            <a:endParaRPr lang="en-US" altLang="zh-CN"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64971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通過對這些改進方案的深入分析，本文發現它們的解決方案能夠抵抗攻擊者替換單個公開金鑰的攻擊，但不能抵抗同時替換多個公開金鑰的攻擊。此外，周</a:t>
            </a:r>
            <a:r>
              <a:rPr lang="en-US" altLang="zh-CN" dirty="0" smtClean="0"/>
              <a:t>[16]</a:t>
            </a:r>
            <a:r>
              <a:rPr lang="zh-CN" altLang="en-US" dirty="0" smtClean="0"/>
              <a:t>和王</a:t>
            </a:r>
            <a:r>
              <a:rPr lang="en-US" altLang="zh-CN" dirty="0" smtClean="0"/>
              <a:t>[17]</a:t>
            </a:r>
            <a:r>
              <a:rPr lang="zh-CN" altLang="en-US" dirty="0" smtClean="0"/>
              <a:t>的</a:t>
            </a:r>
            <a:r>
              <a:rPr lang="zh-TW" altLang="en-US" dirty="0" smtClean="0"/>
              <a:t>方案</a:t>
            </a:r>
            <a:r>
              <a:rPr lang="zh-CN" altLang="en-US" dirty="0" smtClean="0"/>
              <a:t>不符合</a:t>
            </a:r>
            <a:r>
              <a:rPr lang="zh-CN" altLang="en-US" dirty="0" smtClean="0"/>
              <a:t>前</a:t>
            </a:r>
            <a:r>
              <a:rPr lang="zh-TW" altLang="en-US" dirty="0" smtClean="0"/>
              <a:t>向</a:t>
            </a:r>
            <a:r>
              <a:rPr lang="zh-CN" altLang="en-US" dirty="0" smtClean="0"/>
              <a:t>安全</a:t>
            </a:r>
            <a:r>
              <a:rPr lang="zh-TW" altLang="en-US" dirty="0" smtClean="0"/>
              <a:t>性</a:t>
            </a:r>
            <a:r>
              <a:rPr lang="zh-CN" altLang="en-US" dirty="0" smtClean="0"/>
              <a:t>。</a:t>
            </a:r>
            <a:endParaRPr lang="en-US" altLang="zh-CN" dirty="0" smtClean="0"/>
          </a:p>
          <a:p>
            <a:r>
              <a:rPr lang="en-US" altLang="zh-TW" dirty="0" smtClean="0"/>
              <a:t>(</a:t>
            </a:r>
            <a:r>
              <a:rPr lang="zh-TW" altLang="en-US" dirty="0" smtClean="0"/>
              <a:t>前向安全性</a:t>
            </a:r>
            <a:r>
              <a:rPr lang="en-US" altLang="zh-TW" dirty="0" smtClean="0"/>
              <a:t>:</a:t>
            </a:r>
            <a:r>
              <a:rPr lang="zh-TW" altLang="en-US" dirty="0" smtClean="0"/>
              <a:t>指的是長期使用的主金鑰泄漏不會導致過去的對談金鑰泄漏。前向保密能夠保護過去進行的通訊不受密碼或金鑰在未來暴露的威脅。如果系統具有前向保密性，就可以保證在私鑰泄露時歷史通訊的安全，即使系統遭到主動攻擊也是如此。 </a:t>
            </a:r>
            <a:r>
              <a:rPr lang="en-US" altLang="zh-TW" dirty="0" smtClean="0"/>
              <a:t>)</a:t>
            </a:r>
            <a:endParaRPr lang="en-US" altLang="zh-CN" dirty="0" smtClean="0"/>
          </a:p>
          <a:p>
            <a:endParaRPr lang="en-US" altLang="zh-CN" dirty="0" smtClean="0"/>
          </a:p>
          <a:p>
            <a:r>
              <a:rPr lang="zh-CN" altLang="en-US" dirty="0" smtClean="0"/>
              <a:t>本文對王</a:t>
            </a:r>
            <a:r>
              <a:rPr lang="en-US" altLang="zh-CN" dirty="0" smtClean="0"/>
              <a:t>[11]</a:t>
            </a:r>
            <a:r>
              <a:rPr lang="zh-CN" altLang="en-US" dirty="0" smtClean="0"/>
              <a:t>和周</a:t>
            </a:r>
            <a:r>
              <a:rPr lang="en-US" altLang="zh-CN" dirty="0" smtClean="0"/>
              <a:t>[15]</a:t>
            </a:r>
            <a:r>
              <a:rPr lang="zh-CN" altLang="en-US" dirty="0" smtClean="0"/>
              <a:t>的方案進行了深入研究。通過增加公開金鑰之間關聯的限制，設計了一種新的無雙線性配對的無證書簽密方案。新方案具有不可偽造性、保密性、可公開驗證性和前向安全性。計算量小，效率高。它適用于資源受限的網路環境。</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3046732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本節構造具體的攻擊算法，以證明</a:t>
            </a:r>
            <a:r>
              <a:rPr lang="en-US" altLang="zh-TW" dirty="0" smtClean="0"/>
              <a:t>Wang</a:t>
            </a:r>
            <a:r>
              <a:rPr lang="zh-TW" altLang="en-US" dirty="0" smtClean="0"/>
              <a:t>和</a:t>
            </a:r>
            <a:r>
              <a:rPr lang="en-US" altLang="zh-TW" dirty="0" smtClean="0"/>
              <a:t>Zhao</a:t>
            </a:r>
            <a:r>
              <a:rPr lang="zh-TW" altLang="en-US" dirty="0" smtClean="0"/>
              <a:t>的方案不能滿足其聲稱的不可偽造性和機密性。</a:t>
            </a:r>
            <a:endParaRPr lang="en-US" altLang="zh-TW" dirty="0" smtClean="0"/>
          </a:p>
          <a:p>
            <a:endParaRPr lang="en-US" altLang="zh-TW" dirty="0" smtClean="0"/>
          </a:p>
          <a:p>
            <a:r>
              <a:rPr lang="zh-TW" altLang="en-US" dirty="0" smtClean="0"/>
              <a:t>由於王和趙的計劃具有相同的安全風險，因此本節以趙的計劃</a:t>
            </a:r>
            <a:r>
              <a:rPr lang="en-US" altLang="zh-TW" dirty="0" smtClean="0"/>
              <a:t>[15]</a:t>
            </a:r>
            <a:r>
              <a:rPr lang="zh-TW" altLang="en-US" dirty="0" smtClean="0"/>
              <a:t>為例給出具體的攻擊步驟。</a:t>
            </a:r>
            <a:endParaRPr lang="en-US" altLang="zh-TW" dirty="0" smtClean="0"/>
          </a:p>
          <a:p>
            <a:endParaRPr lang="en-US" altLang="zh-TW" dirty="0" smtClean="0"/>
          </a:p>
          <a:p>
            <a:r>
              <a:rPr lang="zh-TW" altLang="en-US" dirty="0" smtClean="0"/>
              <a:t>趙的計劃在</a:t>
            </a:r>
            <a:r>
              <a:rPr lang="en-US" altLang="zh-TW" dirty="0" smtClean="0"/>
              <a:t>[15]</a:t>
            </a:r>
            <a:r>
              <a:rPr lang="zh-TW" altLang="en-US" dirty="0" smtClean="0"/>
              <a:t>中有詳細說明。</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351587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假設用戶</a:t>
                </a:r>
                <a:r>
                  <a:rPr lang="en-US" altLang="zh-TW" dirty="0" smtClean="0"/>
                  <a:t>A</a:t>
                </a:r>
                <a:r>
                  <a:rPr lang="zh-TW" altLang="en-US" dirty="0" smtClean="0"/>
                  <a:t>和</a:t>
                </a:r>
                <a:r>
                  <a:rPr lang="en-US" altLang="zh-TW" dirty="0" smtClean="0"/>
                  <a:t>B</a:t>
                </a:r>
                <a:r>
                  <a:rPr lang="zh-TW" altLang="en-US" dirty="0" smtClean="0"/>
                  <a:t>分別為發送者和接收者，</a:t>
                </a:r>
                <a:r>
                  <a:rPr lang="en-US" altLang="zh-TW" dirty="0" smtClean="0"/>
                  <a:t>A</a:t>
                </a:r>
                <a:r>
                  <a:rPr lang="zh-TW" altLang="en-US" dirty="0" smtClean="0"/>
                  <a:t>的私鑰為</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𝑆𝐾</m:t>
                        </m:r>
                      </m:e>
                      <m:sub>
                        <m:r>
                          <a:rPr lang="en-US" altLang="zh-TW" i="1" dirty="0">
                            <a:latin typeface="Cambria Math" panose="02040503050406030204" pitchFamily="18" charset="0"/>
                          </a:rPr>
                          <m:t>𝐴</m:t>
                        </m:r>
                      </m:sub>
                    </m:sSub>
                  </m:oMath>
                </a14:m>
                <a:r>
                  <a:rPr lang="en-US" altLang="zh-TW"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𝐴</m:t>
                        </m:r>
                      </m:sub>
                    </m:sSub>
                  </m:oMath>
                </a14:m>
                <a:r>
                  <a:rPr lang="en-US" altLang="zh-TW"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𝐴</m:t>
                        </m:r>
                      </m:sub>
                    </m:sSub>
                  </m:oMath>
                </a14:m>
                <a:r>
                  <a:rPr lang="en-US" altLang="zh-TW" dirty="0" smtClean="0"/>
                  <a:t>)</a:t>
                </a:r>
                <a:r>
                  <a:rPr lang="zh-TW" altLang="en-US" dirty="0" smtClean="0"/>
                  <a:t>，公鑰為</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𝑃𝐾</m:t>
                        </m:r>
                      </m:e>
                      <m:sub>
                        <m:r>
                          <a:rPr lang="en-US" altLang="zh-TW" i="1" dirty="0">
                            <a:latin typeface="Cambria Math" panose="02040503050406030204" pitchFamily="18" charset="0"/>
                          </a:rPr>
                          <m:t>𝐴</m:t>
                        </m:r>
                      </m:sub>
                    </m:sSub>
                  </m:oMath>
                </a14:m>
                <a:r>
                  <a:rPr lang="en-US" altLang="zh-TW"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𝐴</m:t>
                        </m:r>
                      </m:sub>
                    </m:sSub>
                  </m:oMath>
                </a14:m>
                <a:r>
                  <a:rPr lang="en-US" altLang="zh-TW"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𝐴</m:t>
                        </m:r>
                      </m:sub>
                    </m:sSub>
                  </m:oMath>
                </a14:m>
                <a:r>
                  <a:rPr lang="en-US" altLang="zh-TW" dirty="0" smtClean="0"/>
                  <a:t>)</a:t>
                </a:r>
                <a:r>
                  <a:rPr lang="zh-TW" altLang="en-US" dirty="0" smtClean="0"/>
                  <a:t>。</a:t>
                </a:r>
                <a:r>
                  <a:rPr lang="en-US" altLang="zh-TW" dirty="0" smtClean="0"/>
                  <a:t>B</a:t>
                </a:r>
                <a:r>
                  <a:rPr lang="zh-TW" altLang="en-US" dirty="0" smtClean="0"/>
                  <a:t>的私鑰為</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𝑆𝐾</m:t>
                        </m:r>
                      </m:e>
                      <m:sub>
                        <m:r>
                          <a:rPr lang="en-US" altLang="zh-TW" i="1" dirty="0">
                            <a:latin typeface="Cambria Math" panose="02040503050406030204" pitchFamily="18" charset="0"/>
                          </a:rPr>
                          <m:t>𝐵</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𝐴</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𝐴</m:t>
                        </m:r>
                      </m:sub>
                    </m:sSub>
                  </m:oMath>
                </a14:m>
                <a:r>
                  <a:rPr lang="en-US" altLang="zh-TW" dirty="0" smtClean="0"/>
                  <a:t>)</a:t>
                </a:r>
                <a:r>
                  <a:rPr lang="zh-TW" altLang="en-US" dirty="0" smtClean="0"/>
                  <a:t>，公鑰為</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𝑃𝐾</m:t>
                        </m:r>
                      </m:e>
                      <m:sub>
                        <m:r>
                          <a:rPr lang="en-US" altLang="zh-TW" i="1" dirty="0">
                            <a:latin typeface="Cambria Math" panose="02040503050406030204" pitchFamily="18" charset="0"/>
                          </a:rPr>
                          <m:t>𝐵</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𝐵</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𝐵</m:t>
                        </m:r>
                      </m:sub>
                    </m:sSub>
                  </m:oMath>
                </a14:m>
                <a:r>
                  <a:rPr lang="en-US" altLang="zh-TW" dirty="0" smtClean="0"/>
                  <a:t>)</a:t>
                </a:r>
                <a:r>
                  <a:rPr lang="zh-TW" altLang="en-US" dirty="0" smtClean="0"/>
                  <a:t> 。</a:t>
                </a:r>
                <a:endParaRPr lang="en-US" altLang="zh-TW" dirty="0" smtClean="0"/>
              </a:p>
              <a:p>
                <a:endParaRPr lang="en-US" altLang="zh-TW" dirty="0" smtClean="0"/>
              </a:p>
              <a:p>
                <a:r>
                  <a:rPr lang="zh-TW" altLang="en-US" dirty="0" smtClean="0"/>
                  <a:t>假設</a:t>
                </a:r>
                <a:r>
                  <a:rPr lang="en-US" altLang="zh-TW" dirty="0" smtClean="0"/>
                  <a:t>Q</a:t>
                </a:r>
                <a:r>
                  <a:rPr lang="zh-TW" altLang="en-US" dirty="0" smtClean="0"/>
                  <a:t>為類型</a:t>
                </a:r>
                <a:r>
                  <a:rPr lang="en-US" altLang="zh-TW" dirty="0" smtClean="0"/>
                  <a:t>1</a:t>
                </a:r>
                <a:r>
                  <a:rPr lang="zh-TW" altLang="en-US" dirty="0" smtClean="0"/>
                  <a:t>的攻擊者（即模擬系統中普通用戶的角色，該用戶不知道系統的主密鑰，但可以替換合法用戶的公鑰）。</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假設用戶</a:t>
                </a:r>
                <a:r>
                  <a:rPr lang="en-US" altLang="zh-TW" dirty="0" smtClean="0"/>
                  <a:t>A</a:t>
                </a:r>
                <a:r>
                  <a:rPr lang="zh-TW" altLang="en-US" dirty="0" smtClean="0"/>
                  <a:t>和</a:t>
                </a:r>
                <a:r>
                  <a:rPr lang="en-US" altLang="zh-TW" dirty="0" smtClean="0"/>
                  <a:t>B</a:t>
                </a:r>
                <a:r>
                  <a:rPr lang="zh-TW" altLang="en-US" dirty="0" smtClean="0"/>
                  <a:t>分別為發送者和接收者，</a:t>
                </a:r>
                <a:r>
                  <a:rPr lang="en-US" altLang="zh-TW" dirty="0" smtClean="0"/>
                  <a:t>A</a:t>
                </a:r>
                <a:r>
                  <a:rPr lang="zh-TW" altLang="en-US" dirty="0" smtClean="0"/>
                  <a:t>的私鑰為</a:t>
                </a:r>
                <a:r>
                  <a:rPr lang="en-US" altLang="zh-TW" i="0" dirty="0" smtClean="0">
                    <a:latin typeface="Cambria Math" panose="02040503050406030204" pitchFamily="18" charset="0"/>
                  </a:rPr>
                  <a:t>〖</a:t>
                </a:r>
                <a:r>
                  <a:rPr lang="en-US" altLang="zh-TW" i="0" dirty="0">
                    <a:latin typeface="Cambria Math" panose="02040503050406030204" pitchFamily="18" charset="0"/>
                  </a:rPr>
                  <a:t>𝑆𝐾</a:t>
                </a:r>
                <a:r>
                  <a:rPr lang="en-US" altLang="zh-TW" i="0" dirty="0" smtClean="0">
                    <a:latin typeface="Cambria Math" panose="02040503050406030204" pitchFamily="18" charset="0"/>
                  </a:rPr>
                  <a:t>〗_</a:t>
                </a:r>
                <a:r>
                  <a:rPr lang="en-US" altLang="zh-TW" i="0" dirty="0">
                    <a:latin typeface="Cambria Math" panose="02040503050406030204" pitchFamily="18" charset="0"/>
                  </a:rPr>
                  <a:t>𝐴</a:t>
                </a:r>
                <a:r>
                  <a:rPr lang="en-US" altLang="zh-TW" dirty="0" smtClean="0"/>
                  <a:t>=(</a:t>
                </a:r>
                <a:r>
                  <a:rPr lang="en-US" altLang="zh-TW" i="0" dirty="0">
                    <a:latin typeface="Cambria Math" panose="02040503050406030204" pitchFamily="18" charset="0"/>
                  </a:rPr>
                  <a:t>𝑡</a:t>
                </a:r>
                <a:r>
                  <a:rPr lang="en-US" altLang="zh-TW" i="0" dirty="0" smtClean="0">
                    <a:latin typeface="Cambria Math" panose="02040503050406030204" pitchFamily="18" charset="0"/>
                  </a:rPr>
                  <a:t>_</a:t>
                </a:r>
                <a:r>
                  <a:rPr lang="en-US" altLang="zh-TW" i="0" dirty="0">
                    <a:latin typeface="Cambria Math" panose="02040503050406030204" pitchFamily="18" charset="0"/>
                  </a:rPr>
                  <a:t>𝐴</a:t>
                </a:r>
                <a:r>
                  <a:rPr lang="en-US" altLang="zh-TW" dirty="0" smtClean="0"/>
                  <a:t>,</a:t>
                </a:r>
                <a:r>
                  <a:rPr lang="en-US" altLang="zh-TW" i="0" dirty="0">
                    <a:latin typeface="Cambria Math" panose="02040503050406030204" pitchFamily="18" charset="0"/>
                  </a:rPr>
                  <a:t>𝑧</a:t>
                </a:r>
                <a:r>
                  <a:rPr lang="en-US" altLang="zh-TW" i="0" dirty="0" smtClean="0">
                    <a:latin typeface="Cambria Math" panose="02040503050406030204" pitchFamily="18" charset="0"/>
                  </a:rPr>
                  <a:t>_</a:t>
                </a:r>
                <a:r>
                  <a:rPr lang="en-US" altLang="zh-TW" i="0" dirty="0">
                    <a:latin typeface="Cambria Math" panose="02040503050406030204" pitchFamily="18" charset="0"/>
                  </a:rPr>
                  <a:t>𝐴</a:t>
                </a:r>
                <a:r>
                  <a:rPr lang="en-US" altLang="zh-TW" dirty="0" smtClean="0"/>
                  <a:t>)</a:t>
                </a:r>
                <a:r>
                  <a:rPr lang="zh-TW" altLang="en-US" dirty="0" smtClean="0"/>
                  <a:t>，</a:t>
                </a:r>
                <a:r>
                  <a:rPr lang="zh-TW" altLang="en-US" dirty="0" smtClean="0"/>
                  <a:t>公鑰為</a:t>
                </a:r>
                <a:r>
                  <a:rPr lang="en-US" altLang="zh-TW" i="0" dirty="0" smtClean="0">
                    <a:latin typeface="Cambria Math" panose="02040503050406030204" pitchFamily="18" charset="0"/>
                  </a:rPr>
                  <a:t>〖</a:t>
                </a:r>
                <a:r>
                  <a:rPr lang="en-US" altLang="zh-TW" i="0" dirty="0">
                    <a:latin typeface="Cambria Math" panose="02040503050406030204" pitchFamily="18" charset="0"/>
                  </a:rPr>
                  <a:t>𝑃𝐾</a:t>
                </a:r>
                <a:r>
                  <a:rPr lang="en-US" altLang="zh-TW" i="0" dirty="0" smtClean="0">
                    <a:latin typeface="Cambria Math" panose="02040503050406030204" pitchFamily="18" charset="0"/>
                  </a:rPr>
                  <a:t>〗_</a:t>
                </a:r>
                <a:r>
                  <a:rPr lang="en-US" altLang="zh-TW" i="0" dirty="0">
                    <a:latin typeface="Cambria Math" panose="02040503050406030204" pitchFamily="18" charset="0"/>
                  </a:rPr>
                  <a:t>𝐴</a:t>
                </a:r>
                <a:r>
                  <a:rPr lang="en-US" altLang="zh-TW" dirty="0" smtClean="0"/>
                  <a:t>=(</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𝐴</a:t>
                </a:r>
                <a:r>
                  <a:rPr lang="en-US" altLang="zh-TW" dirty="0" smtClean="0"/>
                  <a:t>,</a:t>
                </a:r>
                <a:r>
                  <a:rPr lang="en-US" altLang="zh-TW" i="0" dirty="0">
                    <a:latin typeface="Cambria Math" panose="02040503050406030204" pitchFamily="18" charset="0"/>
                  </a:rPr>
                  <a:t>𝑢</a:t>
                </a:r>
                <a:r>
                  <a:rPr lang="en-US" altLang="zh-TW" i="0" dirty="0" smtClean="0">
                    <a:latin typeface="Cambria Math" panose="02040503050406030204" pitchFamily="18" charset="0"/>
                  </a:rPr>
                  <a:t>_</a:t>
                </a:r>
                <a:r>
                  <a:rPr lang="en-US" altLang="zh-TW" i="0" dirty="0">
                    <a:latin typeface="Cambria Math" panose="02040503050406030204" pitchFamily="18" charset="0"/>
                  </a:rPr>
                  <a:t>𝐴</a:t>
                </a:r>
                <a:r>
                  <a:rPr lang="en-US" altLang="zh-TW" dirty="0" smtClean="0"/>
                  <a:t>)</a:t>
                </a:r>
                <a:r>
                  <a:rPr lang="zh-TW" altLang="en-US" dirty="0" smtClean="0"/>
                  <a:t>。</a:t>
                </a:r>
                <a:r>
                  <a:rPr lang="en-US" altLang="zh-TW" dirty="0" smtClean="0"/>
                  <a:t>B</a:t>
                </a:r>
                <a:r>
                  <a:rPr lang="zh-TW" altLang="en-US" dirty="0" smtClean="0"/>
                  <a:t>的私鑰為</a:t>
                </a:r>
                <a:r>
                  <a:rPr lang="en-US" altLang="zh-TW" i="0" dirty="0" smtClean="0">
                    <a:latin typeface="Cambria Math" panose="02040503050406030204" pitchFamily="18" charset="0"/>
                  </a:rPr>
                  <a:t>〖</a:t>
                </a:r>
                <a:r>
                  <a:rPr lang="en-US" altLang="zh-TW" i="0" dirty="0">
                    <a:latin typeface="Cambria Math" panose="02040503050406030204" pitchFamily="18" charset="0"/>
                  </a:rPr>
                  <a:t>𝑆𝐾</a:t>
                </a:r>
                <a:r>
                  <a:rPr lang="en-US" altLang="zh-TW" i="0" dirty="0" smtClean="0">
                    <a:latin typeface="Cambria Math" panose="02040503050406030204" pitchFamily="18" charset="0"/>
                  </a:rPr>
                  <a:t>〗_</a:t>
                </a:r>
                <a:r>
                  <a:rPr lang="en-US" altLang="zh-TW" i="0" dirty="0">
                    <a:latin typeface="Cambria Math" panose="02040503050406030204" pitchFamily="18" charset="0"/>
                  </a:rPr>
                  <a:t>𝐵</a:t>
                </a:r>
                <a:r>
                  <a:rPr lang="en-US" altLang="zh-TW" dirty="0"/>
                  <a:t>=(</a:t>
                </a:r>
                <a:r>
                  <a:rPr lang="en-US" altLang="zh-TW" i="0" dirty="0">
                    <a:latin typeface="Cambria Math" panose="02040503050406030204" pitchFamily="18" charset="0"/>
                  </a:rPr>
                  <a:t>𝑡_𝐴</a:t>
                </a:r>
                <a:r>
                  <a:rPr lang="en-US" altLang="zh-TW" dirty="0"/>
                  <a:t>,</a:t>
                </a:r>
                <a:r>
                  <a:rPr lang="en-US" altLang="zh-TW" i="0" dirty="0">
                    <a:latin typeface="Cambria Math" panose="02040503050406030204" pitchFamily="18" charset="0"/>
                  </a:rPr>
                  <a:t>𝑧_𝐴</a:t>
                </a:r>
                <a:r>
                  <a:rPr lang="en-US" altLang="zh-TW" dirty="0" smtClean="0"/>
                  <a:t>)</a:t>
                </a:r>
                <a:r>
                  <a:rPr lang="zh-TW" altLang="en-US" dirty="0" smtClean="0"/>
                  <a:t>，</a:t>
                </a:r>
                <a:r>
                  <a:rPr lang="zh-TW" altLang="en-US" dirty="0" smtClean="0"/>
                  <a:t>公鑰為</a:t>
                </a:r>
                <a:r>
                  <a:rPr lang="en-US" altLang="zh-TW" i="0" dirty="0" smtClean="0">
                    <a:latin typeface="Cambria Math" panose="02040503050406030204" pitchFamily="18" charset="0"/>
                  </a:rPr>
                  <a:t>〖</a:t>
                </a:r>
                <a:r>
                  <a:rPr lang="en-US" altLang="zh-TW" i="0" dirty="0">
                    <a:latin typeface="Cambria Math" panose="02040503050406030204" pitchFamily="18" charset="0"/>
                  </a:rPr>
                  <a:t>𝑃𝐾</a:t>
                </a:r>
                <a:r>
                  <a:rPr lang="en-US" altLang="zh-TW" i="0" dirty="0" smtClean="0">
                    <a:latin typeface="Cambria Math" panose="02040503050406030204" pitchFamily="18" charset="0"/>
                  </a:rPr>
                  <a:t>〗_</a:t>
                </a:r>
                <a:r>
                  <a:rPr lang="en-US" altLang="zh-TW" i="0" dirty="0">
                    <a:latin typeface="Cambria Math" panose="02040503050406030204" pitchFamily="18" charset="0"/>
                  </a:rPr>
                  <a:t>𝐵</a:t>
                </a:r>
                <a:r>
                  <a:rPr lang="en-US" altLang="zh-TW" dirty="0"/>
                  <a:t>=(</a:t>
                </a:r>
                <a:r>
                  <a:rPr lang="en-US" altLang="zh-TW" i="0" dirty="0">
                    <a:latin typeface="Cambria Math" panose="02040503050406030204" pitchFamily="18" charset="0"/>
                  </a:rPr>
                  <a:t>𝑤_𝐵</a:t>
                </a:r>
                <a:r>
                  <a:rPr lang="en-US" altLang="zh-TW" dirty="0"/>
                  <a:t>,</a:t>
                </a:r>
                <a:r>
                  <a:rPr lang="en-US" altLang="zh-TW" i="0" dirty="0">
                    <a:latin typeface="Cambria Math" panose="02040503050406030204" pitchFamily="18" charset="0"/>
                  </a:rPr>
                  <a:t>𝑢_𝐵</a:t>
                </a:r>
                <a:r>
                  <a:rPr lang="en-US" altLang="zh-TW" dirty="0" smtClean="0"/>
                  <a:t>)</a:t>
                </a:r>
                <a:r>
                  <a:rPr lang="zh-TW" altLang="en-US" dirty="0" smtClean="0"/>
                  <a:t> </a:t>
                </a:r>
                <a:r>
                  <a:rPr lang="zh-TW" altLang="en-US" dirty="0" smtClean="0"/>
                  <a:t>。</a:t>
                </a:r>
                <a:endParaRPr lang="en-US" altLang="zh-TW" dirty="0" smtClean="0"/>
              </a:p>
              <a:p>
                <a:endParaRPr lang="en-US" altLang="zh-TW" dirty="0" smtClean="0"/>
              </a:p>
              <a:p>
                <a:r>
                  <a:rPr lang="zh-TW" altLang="en-US" dirty="0" smtClean="0"/>
                  <a:t>假設</a:t>
                </a:r>
                <a:r>
                  <a:rPr lang="en-US" altLang="zh-TW" dirty="0" smtClean="0"/>
                  <a:t>Q</a:t>
                </a:r>
                <a:r>
                  <a:rPr lang="zh-TW" altLang="en-US" dirty="0" smtClean="0"/>
                  <a:t>為類型</a:t>
                </a:r>
                <a:r>
                  <a:rPr lang="en-US" altLang="zh-TW" dirty="0" smtClean="0"/>
                  <a:t>1</a:t>
                </a:r>
                <a:r>
                  <a:rPr lang="zh-TW" altLang="en-US" dirty="0" smtClean="0"/>
                  <a:t>的攻擊者（即模擬系統中普通用戶的角色，該用戶不知道系統的主密鑰，但可以替換合法用戶的公鑰）。</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297912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通過上述方法生成的</a:t>
                </a:r>
                <a:r>
                  <a:rPr lang="en-US" altLang="zh-TW" dirty="0" smtClean="0"/>
                  <a:t>Q</a:t>
                </a:r>
                <a:r>
                  <a:rPr lang="zh-TW" altLang="en-US" dirty="0" smtClean="0"/>
                  <a:t>的密文是合法的。</a:t>
                </a:r>
                <a:endParaRPr lang="en-US" altLang="zh-TW" dirty="0" smtClean="0"/>
              </a:p>
              <a:p>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B</a:t>
                </a:r>
                <a:r>
                  <a:rPr lang="zh-TW" altLang="en-US" dirty="0" smtClean="0">
                    <a:effectLst/>
                  </a:rPr>
                  <a:t>收到簽密文本</a:t>
                </a:r>
                <a:r>
                  <a:rPr lang="en-US" altLang="zh-TW" dirty="0" smtClean="0">
                    <a:effectLst/>
                  </a:rPr>
                  <a:t>σ= {R</a:t>
                </a:r>
                <a:r>
                  <a:rPr lang="zh-TW" altLang="en-US" dirty="0" smtClean="0">
                    <a:effectLst/>
                  </a:rPr>
                  <a:t>，</a:t>
                </a:r>
                <a:r>
                  <a:rPr lang="en-US" altLang="zh-TW" dirty="0" smtClean="0">
                    <a:effectLst/>
                  </a:rPr>
                  <a:t>s</a:t>
                </a:r>
                <a:r>
                  <a:rPr lang="zh-TW" altLang="en-US" dirty="0" smtClean="0">
                    <a:effectLst/>
                  </a:rPr>
                  <a:t>，</a:t>
                </a:r>
                <a:r>
                  <a:rPr lang="en-US" altLang="zh-TW" dirty="0" smtClean="0">
                    <a:effectLst/>
                  </a:rPr>
                  <a:t>c}</a:t>
                </a:r>
                <a:r>
                  <a:rPr lang="zh-TW" altLang="en-US" dirty="0" smtClean="0">
                    <a:effectLst/>
                  </a:rPr>
                  <a:t>後，執行解簽密算法。我們只需要證明可以通過非簽密算法驗證簽密文本。</a:t>
                </a:r>
                <a:br>
                  <a:rPr lang="zh-TW" altLang="en-US" dirty="0" smtClean="0">
                    <a:effectLst/>
                  </a:rPr>
                </a:br>
                <a:r>
                  <a:rPr lang="zh-TW" altLang="en-US" dirty="0" smtClean="0">
                    <a:effectLst/>
                  </a:rPr>
                  <a:t/>
                </a:r>
                <a:br>
                  <a:rPr lang="zh-TW" altLang="en-US" dirty="0" smtClean="0">
                    <a:effectLst/>
                  </a:rPr>
                </a:br>
                <a:r>
                  <a:rPr lang="zh-TW" altLang="en-US" dirty="0" smtClean="0">
                    <a:effectLst/>
                  </a:rPr>
                  <a:t>由於攻擊者</a:t>
                </a:r>
                <a:r>
                  <a:rPr lang="en-US" altLang="zh-TW" dirty="0" smtClean="0">
                    <a:effectLst/>
                  </a:rPr>
                  <a:t>Q</a:t>
                </a:r>
                <a:r>
                  <a:rPr lang="zh-TW" altLang="en-US" dirty="0" smtClean="0">
                    <a:effectLst/>
                  </a:rPr>
                  <a:t>替換了公鑰，因此</a:t>
                </a:r>
                <a:r>
                  <a:rPr lang="en-US" altLang="zh-TW" dirty="0" smtClean="0">
                    <a:effectLst/>
                  </a:rPr>
                  <a:t>B</a:t>
                </a:r>
                <a:r>
                  <a:rPr lang="zh-TW" altLang="en-US" dirty="0" smtClean="0">
                    <a:effectLst/>
                  </a:rPr>
                  <a:t>使用的用戶</a:t>
                </a:r>
                <a:r>
                  <a:rPr lang="en-US" altLang="zh-TW" dirty="0" smtClean="0">
                    <a:effectLst/>
                  </a:rPr>
                  <a:t>A</a:t>
                </a:r>
                <a:r>
                  <a:rPr lang="zh-TW" altLang="en-US" dirty="0" smtClean="0">
                    <a:effectLst/>
                  </a:rPr>
                  <a:t>的公鑰為</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𝑃𝐾</m:t>
                        </m:r>
                      </m:e>
                      <m:sub>
                        <m:r>
                          <a:rPr lang="en-US" altLang="zh-TW" i="1" dirty="0">
                            <a:latin typeface="Cambria Math" panose="02040503050406030204" pitchFamily="18" charset="0"/>
                          </a:rPr>
                          <m:t>𝐴</m:t>
                        </m:r>
                      </m:sub>
                    </m:sSub>
                  </m:oMath>
                </a14:m>
                <a:r>
                  <a:rPr lang="en-US" altLang="zh-TW" dirty="0"/>
                  <a:t>=(</a:t>
                </a:r>
                <a14:m>
                  <m:oMath xmlns:m="http://schemas.openxmlformats.org/officeDocument/2006/math">
                    <m:sSup>
                      <m:sSupPr>
                        <m:ctrlPr>
                          <a:rPr lang="en-US" altLang="zh-TW" i="1" dirty="0">
                            <a:latin typeface="Cambria Math" panose="02040503050406030204" pitchFamily="18" charset="0"/>
                          </a:rPr>
                        </m:ctrlPr>
                      </m:sSupPr>
                      <m:e>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𝑤</m:t>
                            </m:r>
                          </m:e>
                          <m:sub>
                            <m:r>
                              <a:rPr lang="en-US" altLang="zh-TW" i="1" dirty="0">
                                <a:solidFill>
                                  <a:srgbClr val="1F497D">
                                    <a:lumMod val="75000"/>
                                  </a:srgbClr>
                                </a:solidFill>
                                <a:latin typeface="Cambria Math" panose="02040503050406030204" pitchFamily="18" charset="0"/>
                              </a:rPr>
                              <m:t>𝐴</m:t>
                            </m:r>
                          </m:sub>
                        </m:sSub>
                      </m:e>
                      <m:sup>
                        <m:r>
                          <a:rPr lang="en-US" altLang="zh-TW" i="1" dirty="0">
                            <a:latin typeface="Cambria Math" panose="02040503050406030204" pitchFamily="18" charset="0"/>
                          </a:rPr>
                          <m:t>′</m:t>
                        </m:r>
                      </m:sup>
                    </m:sSup>
                  </m:oMath>
                </a14:m>
                <a:r>
                  <a:rPr lang="en-US" altLang="zh-TW" dirty="0"/>
                  <a:t>, </a:t>
                </a:r>
                <a14:m>
                  <m:oMath xmlns:m="http://schemas.openxmlformats.org/officeDocument/2006/math">
                    <m:sSup>
                      <m:sSupPr>
                        <m:ctrlPr>
                          <a:rPr lang="en-US" altLang="zh-TW" i="1" dirty="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𝐴</m:t>
                            </m:r>
                          </m:sub>
                        </m:sSub>
                      </m:e>
                      <m:sup>
                        <m:r>
                          <a:rPr lang="en-US" altLang="zh-TW" i="1" dirty="0">
                            <a:latin typeface="Cambria Math" panose="02040503050406030204" pitchFamily="18" charset="0"/>
                          </a:rPr>
                          <m:t>′</m:t>
                        </m:r>
                      </m:sup>
                    </m:sSup>
                  </m:oMath>
                </a14:m>
                <a:r>
                  <a:rPr lang="en-US" altLang="zh-TW" dirty="0" smtClean="0"/>
                  <a:t>)</a:t>
                </a:r>
                <a:r>
                  <a:rPr lang="zh-TW" altLang="en-US" dirty="0" smtClean="0"/>
                  <a:t>，</a:t>
                </a:r>
                <a:r>
                  <a:rPr lang="zh-TW" altLang="en-US" dirty="0" smtClean="0">
                    <a:effectLst/>
                  </a:rPr>
                  <a:t>系統公有參數為</a:t>
                </a:r>
                <a14:m>
                  <m:oMath xmlns:m="http://schemas.openxmlformats.org/officeDocument/2006/math">
                    <m:r>
                      <a:rPr lang="en-US" altLang="zh-TW" i="1" dirty="0" smtClean="0">
                        <a:latin typeface="Cambria Math" panose="02040503050406030204" pitchFamily="18" charset="0"/>
                      </a:rPr>
                      <m:t>𝑦</m:t>
                    </m:r>
                  </m:oMath>
                </a14:m>
                <a:r>
                  <a:rPr lang="zh-TW" altLang="en-US" dirty="0" smtClean="0"/>
                  <a:t> </a:t>
                </a:r>
                <a:r>
                  <a:rPr lang="en-US" altLang="zh-TW" dirty="0" smtClean="0"/>
                  <a:t>=</a:t>
                </a:r>
                <a:r>
                  <a:rPr lang="zh-TW" altLang="en-US" dirty="0" smtClean="0"/>
                  <a:t>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a:latin typeface="Cambria Math" panose="02040503050406030204" pitchFamily="18" charset="0"/>
                          </a:rPr>
                          <m:t>′</m:t>
                        </m:r>
                      </m:sup>
                    </m:sSup>
                  </m:oMath>
                </a14:m>
                <a:r>
                  <a:rPr lang="zh-TW" altLang="en-US" dirty="0" smtClean="0">
                    <a:effectLst/>
                  </a:rPr>
                  <a:t>，其中</a:t>
                </a:r>
                <a14:m>
                  <m:oMath xmlns:m="http://schemas.openxmlformats.org/officeDocument/2006/math">
                    <m:sSup>
                      <m:sSupPr>
                        <m:ctrlPr>
                          <a:rPr lang="en-US" altLang="zh-TW" i="1" dirty="0" smtClean="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𝐴</m:t>
                            </m:r>
                          </m:sub>
                        </m:sSub>
                      </m:e>
                      <m:sup>
                        <m:r>
                          <a:rPr lang="en-US" altLang="zh-TW" i="1" dirty="0">
                            <a:latin typeface="Cambria Math" panose="02040503050406030204" pitchFamily="18" charset="0"/>
                          </a:rPr>
                          <m:t>′</m:t>
                        </m:r>
                      </m:sup>
                    </m:sSup>
                  </m:oMath>
                </a14:m>
                <a:r>
                  <a:rPr lang="zh-TW" altLang="en-US" dirty="0"/>
                  <a:t> </a:t>
                </a:r>
                <a:r>
                  <a:rPr lang="en-US" altLang="zh-TW" dirty="0"/>
                  <a:t>=</a:t>
                </a:r>
                <a:r>
                  <a:rPr lang="zh-TW" altLang="en-US" dirty="0"/>
                  <a:t>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𝑔</m:t>
                        </m:r>
                      </m:e>
                      <m:sup>
                        <m:r>
                          <a:rPr lang="en-US" altLang="zh-TW" i="1" dirty="0">
                            <a:latin typeface="Cambria Math" panose="02040503050406030204" pitchFamily="18" charset="0"/>
                          </a:rPr>
                          <m:t>𝑎</m:t>
                        </m:r>
                      </m:sup>
                    </m:sSup>
                  </m:oMath>
                </a14:m>
                <a:r>
                  <a:rPr lang="zh-TW" altLang="en-US" dirty="0"/>
                  <a:t> </a:t>
                </a:r>
                <a:r>
                  <a:rPr lang="en-US" altLang="zh-TW" dirty="0"/>
                  <a:t>, </a:t>
                </a:r>
                <a14:m>
                  <m:oMath xmlns:m="http://schemas.openxmlformats.org/officeDocument/2006/math">
                    <m:sSup>
                      <m:sSupPr>
                        <m:ctrlPr>
                          <a:rPr lang="en-US" altLang="zh-TW" i="1" dirty="0">
                            <a:latin typeface="Cambria Math" panose="02040503050406030204" pitchFamily="18" charset="0"/>
                          </a:rPr>
                        </m:ctrlPr>
                      </m:sSupPr>
                      <m:e>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𝑤</m:t>
                            </m:r>
                          </m:e>
                          <m:sub>
                            <m:r>
                              <a:rPr lang="en-US" altLang="zh-TW" i="1" dirty="0">
                                <a:solidFill>
                                  <a:srgbClr val="1F497D">
                                    <a:lumMod val="75000"/>
                                  </a:srgbClr>
                                </a:solidFill>
                                <a:latin typeface="Cambria Math" panose="02040503050406030204" pitchFamily="18" charset="0"/>
                              </a:rPr>
                              <m:t>𝐴</m:t>
                            </m:r>
                          </m:sub>
                        </m:sSub>
                      </m:e>
                      <m:sup>
                        <m:r>
                          <a:rPr lang="en-US" altLang="zh-TW" i="1" dirty="0">
                            <a:latin typeface="Cambria Math" panose="02040503050406030204" pitchFamily="18" charset="0"/>
                          </a:rPr>
                          <m:t>′</m:t>
                        </m:r>
                      </m:sup>
                    </m:sSup>
                  </m:oMath>
                </a14:m>
                <a:r>
                  <a:rPr lang="zh-TW" altLang="en-US" dirty="0"/>
                  <a:t> </a:t>
                </a:r>
                <a:r>
                  <a:rPr lang="en-US" altLang="zh-TW" dirty="0"/>
                  <a:t>=</a:t>
                </a:r>
                <a:r>
                  <a:rPr lang="zh-TW" altLang="en-US" dirty="0"/>
                  <a:t>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𝑔</m:t>
                        </m:r>
                      </m:e>
                      <m:sup>
                        <m:r>
                          <a:rPr lang="en-US" altLang="zh-TW" i="1" dirty="0">
                            <a:latin typeface="Cambria Math" panose="02040503050406030204" pitchFamily="18" charset="0"/>
                          </a:rPr>
                          <m:t>𝑏</m:t>
                        </m:r>
                      </m:sup>
                    </m:sSup>
                  </m:oMath>
                </a14:m>
                <a:r>
                  <a:rPr lang="zh-TW" altLang="en-US" dirty="0" smtClean="0"/>
                  <a:t> </a:t>
                </a:r>
                <a:r>
                  <a:rPr lang="en-US" altLang="zh-TW" dirty="0" smtClean="0"/>
                  <a:t>,</a:t>
                </a:r>
                <a:r>
                  <a:rPr lang="zh-TW" altLang="en-US" dirty="0" smtClean="0"/>
                  <a:t> </a:t>
                </a:r>
                <a:r>
                  <a:rPr lang="en-US" altLang="zh-TW" dirty="0" smtClean="0"/>
                  <a:t>y′</a:t>
                </a:r>
                <a:r>
                  <a:rPr lang="zh-TW" altLang="en-US" dirty="0" smtClean="0"/>
                  <a:t> </a:t>
                </a:r>
                <a:r>
                  <a:rPr lang="en-US" altLang="zh-TW" dirty="0" smtClean="0"/>
                  <a:t>=</a:t>
                </a:r>
                <a:r>
                  <a:rPr lang="zh-TW" altLang="en-US" dirty="0" smtClean="0"/>
                  <a:t>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𝑔</m:t>
                        </m:r>
                      </m:e>
                      <m:sup>
                        <m:r>
                          <a:rPr lang="en-US" altLang="zh-TW" i="1" dirty="0">
                            <a:latin typeface="Cambria Math" panose="02040503050406030204" pitchFamily="18" charset="0"/>
                          </a:rPr>
                          <m:t>𝑐</m:t>
                        </m:r>
                      </m:sup>
                    </m:sSup>
                  </m:oMath>
                </a14:m>
                <a:r>
                  <a:rPr lang="zh-TW" altLang="en-US" dirty="0" smtClean="0">
                    <a:effectLst/>
                  </a:rPr>
                  <a:t>。</a:t>
                </a:r>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通過上述方法生成的</a:t>
                </a:r>
                <a:r>
                  <a:rPr lang="en-US" altLang="zh-TW" dirty="0" smtClean="0"/>
                  <a:t>Q</a:t>
                </a:r>
                <a:r>
                  <a:rPr lang="zh-TW" altLang="en-US" dirty="0" smtClean="0"/>
                  <a:t>的密文是合法的。</a:t>
                </a:r>
                <a:endParaRPr lang="en-US" altLang="zh-TW" dirty="0" smtClean="0"/>
              </a:p>
              <a:p>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B</a:t>
                </a:r>
                <a:r>
                  <a:rPr lang="zh-TW" altLang="en-US" dirty="0" smtClean="0">
                    <a:effectLst/>
                  </a:rPr>
                  <a:t>收到簽密文本</a:t>
                </a:r>
                <a:r>
                  <a:rPr lang="en-US" altLang="zh-TW" dirty="0" smtClean="0">
                    <a:effectLst/>
                  </a:rPr>
                  <a:t>σ= {R</a:t>
                </a:r>
                <a:r>
                  <a:rPr lang="zh-TW" altLang="en-US" dirty="0" smtClean="0">
                    <a:effectLst/>
                  </a:rPr>
                  <a:t>，</a:t>
                </a:r>
                <a:r>
                  <a:rPr lang="en-US" altLang="zh-TW" dirty="0" smtClean="0">
                    <a:effectLst/>
                  </a:rPr>
                  <a:t>s</a:t>
                </a:r>
                <a:r>
                  <a:rPr lang="zh-TW" altLang="en-US" dirty="0" smtClean="0">
                    <a:effectLst/>
                  </a:rPr>
                  <a:t>，</a:t>
                </a:r>
                <a:r>
                  <a:rPr lang="en-US" altLang="zh-TW" dirty="0" smtClean="0">
                    <a:effectLst/>
                  </a:rPr>
                  <a:t>c}</a:t>
                </a:r>
                <a:r>
                  <a:rPr lang="zh-TW" altLang="en-US" dirty="0" smtClean="0">
                    <a:effectLst/>
                  </a:rPr>
                  <a:t>後，執行解簽密算法。我們只需要證明可以通過非簽密算法驗證簽密文本。</a:t>
                </a:r>
                <a:br>
                  <a:rPr lang="zh-TW" altLang="en-US" dirty="0" smtClean="0">
                    <a:effectLst/>
                  </a:rPr>
                </a:br>
                <a:r>
                  <a:rPr lang="zh-TW" altLang="en-US" dirty="0" smtClean="0">
                    <a:effectLst/>
                  </a:rPr>
                  <a:t/>
                </a:r>
                <a:br>
                  <a:rPr lang="zh-TW" altLang="en-US" dirty="0" smtClean="0">
                    <a:effectLst/>
                  </a:rPr>
                </a:br>
                <a:r>
                  <a:rPr lang="zh-TW" altLang="en-US" dirty="0" smtClean="0">
                    <a:effectLst/>
                  </a:rPr>
                  <a:t>由於攻擊者</a:t>
                </a:r>
                <a:r>
                  <a:rPr lang="en-US" altLang="zh-TW" dirty="0" smtClean="0">
                    <a:effectLst/>
                  </a:rPr>
                  <a:t>Q</a:t>
                </a:r>
                <a:r>
                  <a:rPr lang="zh-TW" altLang="en-US" dirty="0" smtClean="0">
                    <a:effectLst/>
                  </a:rPr>
                  <a:t>替換了公鑰，因此</a:t>
                </a:r>
                <a:r>
                  <a:rPr lang="en-US" altLang="zh-TW" dirty="0" smtClean="0">
                    <a:effectLst/>
                  </a:rPr>
                  <a:t>B</a:t>
                </a:r>
                <a:r>
                  <a:rPr lang="zh-TW" altLang="en-US" dirty="0" smtClean="0">
                    <a:effectLst/>
                  </a:rPr>
                  <a:t>使用的用戶</a:t>
                </a:r>
                <a:r>
                  <a:rPr lang="en-US" altLang="zh-TW" dirty="0" smtClean="0">
                    <a:effectLst/>
                  </a:rPr>
                  <a:t>A</a:t>
                </a:r>
                <a:r>
                  <a:rPr lang="zh-TW" altLang="en-US" dirty="0" smtClean="0">
                    <a:effectLst/>
                  </a:rPr>
                  <a:t>的公鑰為</a:t>
                </a:r>
                <a:r>
                  <a:rPr lang="en-US" altLang="zh-TW" i="0" dirty="0" smtClean="0">
                    <a:latin typeface="Cambria Math" panose="02040503050406030204" pitchFamily="18" charset="0"/>
                  </a:rPr>
                  <a:t>〖</a:t>
                </a:r>
                <a:r>
                  <a:rPr lang="en-US" altLang="zh-TW" i="0" dirty="0">
                    <a:latin typeface="Cambria Math" panose="02040503050406030204" pitchFamily="18" charset="0"/>
                  </a:rPr>
                  <a:t>𝑃𝐾</a:t>
                </a:r>
                <a:r>
                  <a:rPr lang="en-US" altLang="zh-TW" i="0" dirty="0" smtClean="0">
                    <a:latin typeface="Cambria Math" panose="02040503050406030204" pitchFamily="18" charset="0"/>
                  </a:rPr>
                  <a:t>〗_</a:t>
                </a:r>
                <a:r>
                  <a:rPr lang="en-US" altLang="zh-TW" i="0" dirty="0">
                    <a:latin typeface="Cambria Math" panose="02040503050406030204" pitchFamily="18" charset="0"/>
                  </a:rPr>
                  <a:t>𝐴</a:t>
                </a:r>
                <a:r>
                  <a:rPr lang="en-US" altLang="zh-TW" dirty="0"/>
                  <a:t>=(</a:t>
                </a:r>
                <a:r>
                  <a:rPr lang="en-US" altLang="zh-TW" i="0" dirty="0">
                    <a:latin typeface="Cambria Math" panose="02040503050406030204" pitchFamily="18" charset="0"/>
                  </a:rPr>
                  <a:t>〖</a:t>
                </a:r>
                <a:r>
                  <a:rPr lang="en-US" altLang="zh-TW" i="0" dirty="0">
                    <a:solidFill>
                      <a:srgbClr val="1F497D">
                        <a:lumMod val="75000"/>
                      </a:srgbClr>
                    </a:solidFill>
                    <a:latin typeface="Cambria Math" panose="02040503050406030204" pitchFamily="18" charset="0"/>
                  </a:rPr>
                  <a:t>𝑤_𝐴〗^</a:t>
                </a:r>
                <a:r>
                  <a:rPr lang="en-US" altLang="zh-TW" i="0" dirty="0">
                    <a:latin typeface="Cambria Math" panose="02040503050406030204" pitchFamily="18" charset="0"/>
                  </a:rPr>
                  <a:t>′</a:t>
                </a:r>
                <a:r>
                  <a:rPr lang="en-US" altLang="zh-TW" dirty="0"/>
                  <a:t>, </a:t>
                </a:r>
                <a:r>
                  <a:rPr lang="en-US" altLang="zh-TW" i="0" dirty="0">
                    <a:latin typeface="Cambria Math" panose="02040503050406030204" pitchFamily="18" charset="0"/>
                  </a:rPr>
                  <a:t>〖𝑢_𝐴〗^′</a:t>
                </a:r>
                <a:r>
                  <a:rPr lang="en-US" altLang="zh-TW" dirty="0" smtClean="0"/>
                  <a:t>)</a:t>
                </a:r>
                <a:r>
                  <a:rPr lang="zh-TW" altLang="en-US" dirty="0" smtClean="0"/>
                  <a:t>，</a:t>
                </a:r>
                <a:r>
                  <a:rPr lang="zh-TW" altLang="en-US" dirty="0" smtClean="0">
                    <a:effectLst/>
                  </a:rPr>
                  <a:t>系統公有參數為</a:t>
                </a:r>
                <a:r>
                  <a:rPr lang="en-US" altLang="zh-TW" i="0" dirty="0" smtClean="0">
                    <a:latin typeface="Cambria Math" panose="02040503050406030204" pitchFamily="18" charset="0"/>
                  </a:rPr>
                  <a:t>𝑦</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𝑦^′</a:t>
                </a:r>
                <a:r>
                  <a:rPr lang="zh-TW" altLang="en-US" dirty="0" smtClean="0">
                    <a:effectLst/>
                  </a:rPr>
                  <a:t>，其中</a:t>
                </a:r>
                <a:r>
                  <a:rPr lang="en-US" altLang="zh-TW" i="0" dirty="0" smtClean="0">
                    <a:latin typeface="Cambria Math" panose="02040503050406030204" pitchFamily="18" charset="0"/>
                  </a:rPr>
                  <a:t>〖</a:t>
                </a:r>
                <a:r>
                  <a:rPr lang="en-US" altLang="zh-TW" i="0" dirty="0">
                    <a:latin typeface="Cambria Math" panose="02040503050406030204" pitchFamily="18" charset="0"/>
                  </a:rPr>
                  <a:t>𝑢_𝐴</a:t>
                </a:r>
                <a:r>
                  <a:rPr lang="en-US" altLang="zh-TW" i="0" dirty="0" smtClean="0">
                    <a:latin typeface="Cambria Math" panose="02040503050406030204" pitchFamily="18" charset="0"/>
                  </a:rPr>
                  <a:t>〗^</a:t>
                </a:r>
                <a:r>
                  <a:rPr lang="en-US" altLang="zh-TW" i="0" dirty="0">
                    <a:latin typeface="Cambria Math" panose="02040503050406030204" pitchFamily="18" charset="0"/>
                  </a:rPr>
                  <a:t>′</a:t>
                </a:r>
                <a:r>
                  <a:rPr lang="zh-TW" altLang="en-US" dirty="0"/>
                  <a:t> </a:t>
                </a:r>
                <a:r>
                  <a:rPr lang="en-US" altLang="zh-TW" dirty="0"/>
                  <a:t>=</a:t>
                </a:r>
                <a:r>
                  <a:rPr lang="zh-TW" altLang="en-US" dirty="0"/>
                  <a:t> </a:t>
                </a:r>
                <a:r>
                  <a:rPr lang="en-US" altLang="zh-TW" i="0" dirty="0">
                    <a:latin typeface="Cambria Math" panose="02040503050406030204" pitchFamily="18" charset="0"/>
                  </a:rPr>
                  <a:t>𝑔^𝑎</a:t>
                </a:r>
                <a:r>
                  <a:rPr lang="zh-TW" altLang="en-US" dirty="0"/>
                  <a:t> </a:t>
                </a:r>
                <a:r>
                  <a:rPr lang="en-US" altLang="zh-TW" dirty="0"/>
                  <a:t>, </a:t>
                </a:r>
                <a:r>
                  <a:rPr lang="en-US" altLang="zh-TW" i="0" dirty="0">
                    <a:latin typeface="Cambria Math" panose="02040503050406030204" pitchFamily="18" charset="0"/>
                  </a:rPr>
                  <a:t>〖</a:t>
                </a:r>
                <a:r>
                  <a:rPr lang="en-US" altLang="zh-TW" i="0" dirty="0">
                    <a:solidFill>
                      <a:srgbClr val="1F497D">
                        <a:lumMod val="75000"/>
                      </a:srgbClr>
                    </a:solidFill>
                    <a:latin typeface="Cambria Math" panose="02040503050406030204" pitchFamily="18" charset="0"/>
                  </a:rPr>
                  <a:t>𝑤_𝐴〗^</a:t>
                </a:r>
                <a:r>
                  <a:rPr lang="en-US" altLang="zh-TW" i="0" dirty="0">
                    <a:latin typeface="Cambria Math" panose="02040503050406030204" pitchFamily="18" charset="0"/>
                  </a:rPr>
                  <a:t>′</a:t>
                </a:r>
                <a:r>
                  <a:rPr lang="zh-TW" altLang="en-US" dirty="0"/>
                  <a:t> </a:t>
                </a:r>
                <a:r>
                  <a:rPr lang="en-US" altLang="zh-TW" dirty="0"/>
                  <a:t>=</a:t>
                </a:r>
                <a:r>
                  <a:rPr lang="zh-TW" altLang="en-US" dirty="0"/>
                  <a:t> </a:t>
                </a:r>
                <a:r>
                  <a:rPr lang="en-US" altLang="zh-TW" i="0" dirty="0">
                    <a:latin typeface="Cambria Math" panose="02040503050406030204" pitchFamily="18" charset="0"/>
                  </a:rPr>
                  <a:t>𝑔^𝑏</a:t>
                </a:r>
                <a:r>
                  <a:rPr lang="zh-TW" altLang="en-US" dirty="0" smtClean="0"/>
                  <a:t> </a:t>
                </a:r>
                <a:r>
                  <a:rPr lang="en-US" altLang="zh-TW" dirty="0" smtClean="0"/>
                  <a:t>,</a:t>
                </a:r>
                <a:r>
                  <a:rPr lang="zh-TW" altLang="en-US" dirty="0" smtClean="0"/>
                  <a:t> </a:t>
                </a:r>
                <a:r>
                  <a:rPr lang="en-US" altLang="zh-TW" dirty="0" smtClean="0"/>
                  <a:t>y′</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𝑔^𝑐</a:t>
                </a:r>
                <a:r>
                  <a:rPr lang="zh-TW" altLang="en-US" dirty="0" smtClean="0">
                    <a:effectLst/>
                  </a:rPr>
                  <a:t>。</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56526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由於</a:t>
                </a:r>
                <a14:m>
                  <m:oMath xmlns:m="http://schemas.openxmlformats.org/officeDocument/2006/math">
                    <m:sSup>
                      <m:sSupPr>
                        <m:ctrlPr>
                          <a:rPr lang="en-US" altLang="zh-TW" sz="1200" b="1" i="1" dirty="0" smtClean="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1200" b="1" dirty="0">
                            <a:solidFill>
                              <a:srgbClr val="1F497D">
                                <a:lumMod val="75000"/>
                              </a:srgbClr>
                            </a:solidFill>
                            <a:latin typeface="Cambria Math" panose="02040503050406030204" pitchFamily="18" charset="0"/>
                            <a:cs typeface="Times New Roman" panose="02020603050405020304" pitchFamily="18" charset="0"/>
                          </a:rPr>
                          <m:t>(</m:t>
                        </m:r>
                        <m:sSup>
                          <m:sSup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b="1" dirty="0">
                                    <a:solidFill>
                                      <a:srgbClr val="1F497D">
                                        <a:lumMod val="75000"/>
                                      </a:srgbClr>
                                    </a:solidFill>
                                    <a:latin typeface="Cambria Math" panose="02040503050406030204" pitchFamily="18" charset="0"/>
                                    <a:cs typeface="Times New Roman" panose="02020603050405020304" pitchFamily="18" charset="0"/>
                                  </a:rPr>
                                  <m:t>𝑢</m:t>
                                </m:r>
                              </m:e>
                              <m:sub>
                                <m:r>
                                  <a:rPr lang="en-US" altLang="zh-TW" sz="1200" b="1" dirty="0">
                                    <a:solidFill>
                                      <a:srgbClr val="1F497D">
                                        <a:lumMod val="75000"/>
                                      </a:srgbClr>
                                    </a:solidFill>
                                    <a:latin typeface="Cambria Math" panose="02040503050406030204" pitchFamily="18" charset="0"/>
                                    <a:cs typeface="Times New Roman" panose="02020603050405020304" pitchFamily="18" charset="0"/>
                                  </a:rPr>
                                  <m:t>𝐴</m:t>
                                </m:r>
                              </m:sub>
                            </m:sSub>
                          </m:e>
                          <m:sup>
                            <m:sSup>
                              <m:sSup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b="1" dirty="0">
                                        <a:solidFill>
                                          <a:srgbClr val="1F497D">
                                            <a:lumMod val="75000"/>
                                          </a:srgbClr>
                                        </a:solidFill>
                                        <a:latin typeface="Cambria Math" panose="02040503050406030204" pitchFamily="18" charset="0"/>
                                        <a:cs typeface="Times New Roman" panose="02020603050405020304" pitchFamily="18" charset="0"/>
                                      </a:rPr>
                                      <m:t>𝑘</m:t>
                                    </m:r>
                                  </m:e>
                                  <m:sub>
                                    <m:r>
                                      <a:rPr lang="en-US" altLang="zh-TW" sz="12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1200" b="1" dirty="0">
                                    <a:solidFill>
                                      <a:srgbClr val="1F497D">
                                        <a:lumMod val="75000"/>
                                      </a:srgbClr>
                                    </a:solidFill>
                                    <a:latin typeface="Cambria Math" panose="02040503050406030204" pitchFamily="18" charset="0"/>
                                    <a:cs typeface="Times New Roman" panose="02020603050405020304" pitchFamily="18" charset="0"/>
                                  </a:rPr>
                                  <m:t>′</m:t>
                                </m:r>
                              </m:sup>
                            </m:sSup>
                          </m:sup>
                        </m:sSup>
                        <m:sSub>
                          <m:sSub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b="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sz="1200" b="1" dirty="0">
                                <a:solidFill>
                                  <a:srgbClr val="1F497D">
                                    <a:lumMod val="75000"/>
                                  </a:srgbClr>
                                </a:solidFill>
                                <a:latin typeface="Cambria Math" panose="02040503050406030204" pitchFamily="18" charset="0"/>
                                <a:cs typeface="Times New Roman" panose="02020603050405020304" pitchFamily="18" charset="0"/>
                              </a:rPr>
                              <m:t>𝐴</m:t>
                            </m:r>
                          </m:sub>
                        </m:sSub>
                        <m:sSup>
                          <m:sSup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pPr>
                          <m:e>
                            <m:sSup>
                              <m:sSup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1200" b="1" dirty="0">
                                    <a:solidFill>
                                      <a:srgbClr val="1F497D">
                                        <a:lumMod val="75000"/>
                                      </a:srgbClr>
                                    </a:solidFill>
                                    <a:latin typeface="Cambria Math" panose="02040503050406030204" pitchFamily="18" charset="0"/>
                                    <a:cs typeface="Times New Roman" panose="02020603050405020304" pitchFamily="18" charset="0"/>
                                  </a:rPr>
                                  <m:t>𝑦</m:t>
                                </m:r>
                              </m:e>
                              <m:sup>
                                <m:r>
                                  <a:rPr lang="en-US" altLang="zh-TW" sz="1200" b="1" dirty="0">
                                    <a:solidFill>
                                      <a:srgbClr val="1F497D">
                                        <a:lumMod val="75000"/>
                                      </a:srgbClr>
                                    </a:solidFill>
                                    <a:latin typeface="Cambria Math" panose="02040503050406030204" pitchFamily="18" charset="0"/>
                                    <a:cs typeface="Times New Roman" panose="02020603050405020304" pitchFamily="18" charset="0"/>
                                  </a:rPr>
                                  <m:t>′</m:t>
                                </m:r>
                              </m:sup>
                            </m:sSup>
                          </m:e>
                          <m:sup>
                            <m:sSup>
                              <m:sSup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b="1" dirty="0">
                                        <a:solidFill>
                                          <a:srgbClr val="1F497D">
                                            <a:lumMod val="75000"/>
                                          </a:srgbClr>
                                        </a:solidFill>
                                        <a:latin typeface="Cambria Math" panose="02040503050406030204" pitchFamily="18" charset="0"/>
                                        <a:cs typeface="Times New Roman" panose="02020603050405020304" pitchFamily="18" charset="0"/>
                                      </a:rPr>
                                      <m:t>h</m:t>
                                    </m:r>
                                  </m:e>
                                  <m:sub>
                                    <m:r>
                                      <a:rPr lang="en-US" altLang="zh-TW" sz="12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1200" b="1" dirty="0">
                                    <a:solidFill>
                                      <a:srgbClr val="1F497D">
                                        <a:lumMod val="75000"/>
                                      </a:srgbClr>
                                    </a:solidFill>
                                    <a:latin typeface="Cambria Math" panose="02040503050406030204" pitchFamily="18" charset="0"/>
                                    <a:cs typeface="Times New Roman" panose="02020603050405020304" pitchFamily="18" charset="0"/>
                                  </a:rPr>
                                  <m:t>′</m:t>
                                </m:r>
                              </m:sup>
                            </m:sSup>
                          </m:sup>
                        </m:sSup>
                        <m:r>
                          <a:rPr lang="en-US" altLang="zh-TW" sz="1200" b="1" dirty="0">
                            <a:solidFill>
                              <a:srgbClr val="1F497D">
                                <a:lumMod val="75000"/>
                              </a:srgbClr>
                            </a:solidFill>
                            <a:latin typeface="Cambria Math" panose="02040503050406030204" pitchFamily="18" charset="0"/>
                            <a:cs typeface="Times New Roman" panose="02020603050405020304" pitchFamily="18" charset="0"/>
                          </a:rPr>
                          <m:t>)</m:t>
                        </m:r>
                      </m:e>
                      <m:sup>
                        <m:r>
                          <a:rPr lang="en-US" altLang="zh-TW" sz="1200" b="1" dirty="0">
                            <a:solidFill>
                              <a:srgbClr val="1F497D">
                                <a:lumMod val="75000"/>
                              </a:srgbClr>
                            </a:solidFill>
                            <a:latin typeface="Cambria Math" panose="02040503050406030204" pitchFamily="18" charset="0"/>
                            <a:cs typeface="Times New Roman" panose="02020603050405020304" pitchFamily="18" charset="0"/>
                          </a:rPr>
                          <m:t>𝑠</m:t>
                        </m:r>
                      </m:sup>
                    </m:sSup>
                  </m:oMath>
                </a14:m>
                <a:r>
                  <a:rPr lang="zh-TW" altLang="en-US" dirty="0" smtClean="0"/>
                  <a:t>等於</a:t>
                </a:r>
                <a14:m>
                  <m:oMath xmlns:m="http://schemas.openxmlformats.org/officeDocument/2006/math">
                    <m:r>
                      <a:rPr lang="en-US" altLang="zh-TW" sz="1200" i="1" dirty="0" smtClean="0">
                        <a:solidFill>
                          <a:srgbClr val="1F497D">
                            <a:lumMod val="75000"/>
                          </a:srgbClr>
                        </a:solidFill>
                        <a:latin typeface="Cambria Math" panose="02040503050406030204" pitchFamily="18" charset="0"/>
                        <a:cs typeface="Times New Roman" panose="02020603050405020304" pitchFamily="18" charset="0"/>
                      </a:rPr>
                      <m:t>𝑅</m:t>
                    </m:r>
                    <m:sSup>
                      <m:sSupPr>
                        <m:ctrlPr>
                          <a:rPr lang="en-US" altLang="zh-TW" sz="12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1200" b="1" dirty="0">
                            <a:solidFill>
                              <a:srgbClr val="1F497D">
                                <a:lumMod val="75000"/>
                              </a:srgbClr>
                            </a:solidFill>
                            <a:latin typeface="Cambria Math" panose="02040503050406030204" pitchFamily="18" charset="0"/>
                            <a:cs typeface="Times New Roman" panose="02020603050405020304" pitchFamily="18" charset="0"/>
                          </a:rPr>
                          <m:t>𝑔</m:t>
                        </m:r>
                      </m:e>
                      <m:sup>
                        <m:r>
                          <a:rPr lang="en-US" altLang="zh-TW" sz="1200" b="1" dirty="0">
                            <a:solidFill>
                              <a:srgbClr val="1F497D">
                                <a:lumMod val="75000"/>
                              </a:srgbClr>
                            </a:solidFill>
                            <a:latin typeface="Cambria Math" panose="02040503050406030204" pitchFamily="18" charset="0"/>
                            <a:cs typeface="Times New Roman" panose="02020603050405020304" pitchFamily="18" charset="0"/>
                          </a:rPr>
                          <m:t>h</m:t>
                        </m:r>
                      </m:sup>
                    </m:sSup>
                  </m:oMath>
                </a14:m>
                <a:r>
                  <a:rPr lang="zh-TW" altLang="en-US" dirty="0" smtClean="0"/>
                  <a:t>，因此</a:t>
                </a:r>
                <a:r>
                  <a:rPr lang="en-US" altLang="zh-TW" dirty="0" smtClean="0"/>
                  <a:t>B</a:t>
                </a:r>
                <a:r>
                  <a:rPr lang="zh-TW" altLang="en-US" dirty="0" smtClean="0"/>
                  <a:t>接受消息</a:t>
                </a:r>
                <a:r>
                  <a:rPr lang="en-US" altLang="zh-TW" dirty="0" smtClean="0"/>
                  <a:t>m</a:t>
                </a:r>
                <a:r>
                  <a:rPr lang="zh-TW" altLang="en-US" dirty="0" smtClean="0"/>
                  <a:t>。因此，趙的改進計劃不能滿足這種攻擊下的不可偽造性。</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由於</a:t>
                </a:r>
                <a:r>
                  <a:rPr lang="en-US" altLang="zh-TW" sz="1200" b="1" i="0" dirty="0" smtClean="0">
                    <a:solidFill>
                      <a:srgbClr val="1F497D">
                        <a:lumMod val="75000"/>
                      </a:srgbClr>
                    </a:solidFill>
                    <a:latin typeface="Cambria Math" panose="02040503050406030204" pitchFamily="18" charset="0"/>
                    <a:cs typeface="Times New Roman" panose="02020603050405020304" pitchFamily="18" charset="0"/>
                  </a:rPr>
                  <a:t>〖</a:t>
                </a:r>
                <a:r>
                  <a:rPr lang="en-US" altLang="zh-TW" sz="1200" b="1" i="0" dirty="0">
                    <a:solidFill>
                      <a:srgbClr val="1F497D">
                        <a:lumMod val="75000"/>
                      </a:srgbClr>
                    </a:solidFill>
                    <a:latin typeface="Cambria Math" panose="02040503050406030204" pitchFamily="18" charset="0"/>
                    <a:cs typeface="Times New Roman" panose="02020603050405020304" pitchFamily="18" charset="0"/>
                  </a:rPr>
                  <a:t>(〖𝑢_𝐴〗^(〖𝑘_𝐴〗^′ ) 𝑤_𝐴 〖𝑦^′〗^(〖ℎ_𝐴〗^′ ))</a:t>
                </a:r>
                <a:r>
                  <a:rPr lang="en-US" altLang="zh-TW" sz="1200" b="1" i="0" dirty="0" smtClean="0">
                    <a:solidFill>
                      <a:srgbClr val="1F497D">
                        <a:lumMod val="75000"/>
                      </a:srgbClr>
                    </a:solidFill>
                    <a:latin typeface="Cambria Math" panose="02040503050406030204" pitchFamily="18" charset="0"/>
                    <a:cs typeface="Times New Roman" panose="02020603050405020304" pitchFamily="18" charset="0"/>
                  </a:rPr>
                  <a:t>〗^</a:t>
                </a:r>
                <a:r>
                  <a:rPr lang="en-US" altLang="zh-TW" sz="1200" b="1" i="0" dirty="0">
                    <a:solidFill>
                      <a:srgbClr val="1F497D">
                        <a:lumMod val="75000"/>
                      </a:srgbClr>
                    </a:solidFill>
                    <a:latin typeface="Cambria Math" panose="02040503050406030204" pitchFamily="18" charset="0"/>
                    <a:cs typeface="Times New Roman" panose="02020603050405020304" pitchFamily="18" charset="0"/>
                  </a:rPr>
                  <a:t>𝑠</a:t>
                </a:r>
                <a:r>
                  <a:rPr lang="zh-TW" altLang="en-US" dirty="0" smtClean="0"/>
                  <a:t>等於</a:t>
                </a:r>
                <a:r>
                  <a:rPr lang="en-US" altLang="zh-TW" sz="1200" i="0" dirty="0" smtClean="0">
                    <a:solidFill>
                      <a:srgbClr val="1F497D">
                        <a:lumMod val="75000"/>
                      </a:srgbClr>
                    </a:solidFill>
                    <a:latin typeface="Cambria Math" panose="02040503050406030204" pitchFamily="18" charset="0"/>
                    <a:cs typeface="Times New Roman" panose="02020603050405020304" pitchFamily="18" charset="0"/>
                  </a:rPr>
                  <a:t>𝑅</a:t>
                </a:r>
                <a:r>
                  <a:rPr lang="en-US" altLang="zh-TW" sz="1200" b="1" i="0" dirty="0">
                    <a:solidFill>
                      <a:srgbClr val="1F497D">
                        <a:lumMod val="75000"/>
                      </a:srgbClr>
                    </a:solidFill>
                    <a:latin typeface="Cambria Math" panose="02040503050406030204" pitchFamily="18" charset="0"/>
                    <a:cs typeface="Times New Roman" panose="02020603050405020304" pitchFamily="18" charset="0"/>
                  </a:rPr>
                  <a:t>𝑔^ℎ</a:t>
                </a:r>
                <a:r>
                  <a:rPr lang="zh-TW" altLang="en-US" dirty="0" smtClean="0"/>
                  <a:t>，因此</a:t>
                </a:r>
                <a:r>
                  <a:rPr lang="en-US" altLang="zh-TW" dirty="0" smtClean="0"/>
                  <a:t>B</a:t>
                </a:r>
                <a:r>
                  <a:rPr lang="zh-TW" altLang="en-US" dirty="0" smtClean="0"/>
                  <a:t>接受消息</a:t>
                </a:r>
                <a:r>
                  <a:rPr lang="en-US" altLang="zh-TW" dirty="0" smtClean="0"/>
                  <a:t>m</a:t>
                </a:r>
                <a:r>
                  <a:rPr lang="zh-TW" altLang="en-US" dirty="0" smtClean="0"/>
                  <a:t>。因此，趙的改進計劃不能滿足這種攻擊下的不可偽造性。</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147394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10492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2846378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對於</a:t>
            </a:r>
            <a:r>
              <a:rPr lang="en-US" altLang="zh-CN" dirty="0" smtClean="0"/>
              <a:t>[10][12][14]</a:t>
            </a:r>
            <a:r>
              <a:rPr lang="zh-CN" altLang="en-US" dirty="0" smtClean="0"/>
              <a:t>中的方案，攻擊者通過控制</a:t>
            </a:r>
            <a:r>
              <a:rPr lang="en-US" altLang="zh-CN" dirty="0" err="1" smtClean="0"/>
              <a:t>uA</a:t>
            </a:r>
            <a:r>
              <a:rPr lang="en-US" altLang="zh-CN" dirty="0" smtClean="0"/>
              <a:t>/</a:t>
            </a:r>
            <a:r>
              <a:rPr lang="en-US" altLang="zh-CN" dirty="0" err="1" smtClean="0"/>
              <a:t>uB</a:t>
            </a:r>
            <a:r>
              <a:rPr lang="zh-CN" altLang="en-US" dirty="0" smtClean="0"/>
              <a:t>，利用簡單的線性關係消除</a:t>
            </a:r>
            <a:r>
              <a:rPr lang="en-US" altLang="zh-CN" dirty="0" err="1" smtClean="0"/>
              <a:t>tA</a:t>
            </a:r>
            <a:r>
              <a:rPr lang="en-US" altLang="zh-CN" dirty="0" smtClean="0"/>
              <a:t>/</a:t>
            </a:r>
            <a:r>
              <a:rPr lang="en-US" altLang="zh-CN" dirty="0" err="1" smtClean="0"/>
              <a:t>tB</a:t>
            </a:r>
            <a:r>
              <a:rPr lang="zh-CN" altLang="en-US" dirty="0" smtClean="0"/>
              <a:t>對簽密文本的影響，達到偽造的目的。</a:t>
            </a:r>
          </a:p>
          <a:p>
            <a:endParaRPr lang="zh-CN" altLang="en-US" dirty="0" smtClean="0"/>
          </a:p>
          <a:p>
            <a:r>
              <a:rPr lang="zh-CN" altLang="en-US" dirty="0" smtClean="0"/>
              <a:t>在此基礎上，</a:t>
            </a:r>
            <a:r>
              <a:rPr lang="en-US" altLang="zh-CN" dirty="0" smtClean="0"/>
              <a:t>[11][13][15]</a:t>
            </a:r>
            <a:r>
              <a:rPr lang="zh-CN" altLang="en-US" dirty="0" smtClean="0"/>
              <a:t>中的方案改進了它們的計畫。雖然避免了替換單個公開金鑰的攻擊，但經過上一節的分析，只要破壞這種線性關係，就可以抵抗攻擊者替換單個公開金鑰的攻擊，但是如果攻擊者同時替換多個公開金鑰，用不相關的數字替換多個公開金鑰，改進後的解決方案也是不安全的。</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17943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因此，為了改進現有方案的缺陷，本部分設計了一種新的無雙線性配對的無證書簽密方案，並對方案的正確性進行了分析。</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1236823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方案說明</a:t>
                </a:r>
                <a:endParaRPr lang="en-US" altLang="zh-TW" dirty="0" smtClean="0"/>
              </a:p>
              <a:p>
                <a:endParaRPr lang="en-US" altLang="zh-TW" dirty="0" smtClean="0"/>
              </a:p>
              <a:p>
                <a:r>
                  <a:rPr lang="en-US" altLang="zh-TW" dirty="0" smtClean="0"/>
                  <a:t>KGC</a:t>
                </a:r>
                <a:r>
                  <a:rPr lang="zh-TW" altLang="en-US" dirty="0" smtClean="0"/>
                  <a:t>將</a:t>
                </a:r>
                <a:r>
                  <a:rPr lang="en-US" altLang="zh-TW" dirty="0" smtClean="0"/>
                  <a:t>k</a:t>
                </a:r>
                <a:r>
                  <a:rPr lang="zh-TW" altLang="en-US" dirty="0" smtClean="0"/>
                  <a:t>作為輸入安全性參數，並產生兩個大質數</a:t>
                </a:r>
                <a14:m>
                  <m:oMath xmlns:m="http://schemas.openxmlformats.org/officeDocument/2006/math">
                    <m:r>
                      <a:rPr lang="en-US" altLang="zh-TW" i="1" dirty="0" smtClean="0">
                        <a:latin typeface="Cambria Math" panose="02040503050406030204" pitchFamily="18" charset="0"/>
                      </a:rPr>
                      <m:t>𝑝</m:t>
                    </m:r>
                  </m:oMath>
                </a14:m>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𝑞</m:t>
                    </m:r>
                  </m:oMath>
                </a14:m>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𝑞</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𝑝</m:t>
                    </m:r>
                    <m:r>
                      <a:rPr lang="en-US" altLang="zh-TW" i="1" dirty="0">
                        <a:latin typeface="Cambria Math" panose="02040503050406030204" pitchFamily="18" charset="0"/>
                      </a:rPr>
                      <m:t>−1</m:t>
                    </m:r>
                  </m:oMath>
                </a14:m>
                <a:r>
                  <a:rPr lang="zh-TW" altLang="en-US" dirty="0" smtClean="0"/>
                  <a:t>。 </a:t>
                </a:r>
                <a14:m>
                  <m:oMath xmlns:m="http://schemas.openxmlformats.org/officeDocument/2006/math">
                    <m:r>
                      <a:rPr lang="en-US" altLang="zh-TW" i="1" dirty="0" smtClean="0">
                        <a:latin typeface="Cambria Math" panose="02040503050406030204" pitchFamily="18" charset="0"/>
                      </a:rPr>
                      <m:t>𝐺</m:t>
                    </m:r>
                  </m:oMath>
                </a14:m>
                <a:r>
                  <a:rPr lang="zh-TW" altLang="en-US" dirty="0" smtClean="0"/>
                  <a:t>是橢圓曲線上的循環加法群，</a:t>
                </a:r>
                <a14:m>
                  <m:oMath xmlns:m="http://schemas.openxmlformats.org/officeDocument/2006/math">
                    <m:r>
                      <a:rPr lang="en-US" altLang="zh-TW" i="1" dirty="0" smtClean="0">
                        <a:latin typeface="Cambria Math" panose="02040503050406030204" pitchFamily="18" charset="0"/>
                      </a:rPr>
                      <m:t>𝑝</m:t>
                    </m:r>
                  </m:oMath>
                </a14:m>
                <a:r>
                  <a:rPr lang="zh-TW" altLang="en-US" dirty="0" smtClean="0"/>
                  <a:t>是該組的隨機生成器。</a:t>
                </a:r>
                <a:endParaRPr lang="en-US" altLang="zh-TW" dirty="0" smtClean="0"/>
              </a:p>
              <a:p>
                <a:r>
                  <a:rPr lang="zh-TW" altLang="en-US" dirty="0" smtClean="0"/>
                  <a:t>選擇幾個安全的哈希函數。 </a:t>
                </a:r>
                <a14:m>
                  <m:oMath xmlns:m="http://schemas.openxmlformats.org/officeDocument/2006/math">
                    <m:r>
                      <a:rPr lang="en-US" altLang="zh-TW" i="1" dirty="0" smtClean="0">
                        <a:latin typeface="Cambria Math" panose="02040503050406030204" pitchFamily="18" charset="0"/>
                      </a:rPr>
                      <m:t>𝐻</m:t>
                    </m:r>
                  </m:oMath>
                </a14:m>
                <a:r>
                  <a:rPr lang="zh-TW" altLang="en-US" dirty="0" smtClean="0"/>
                  <a:t> </a:t>
                </a:r>
                <a:r>
                  <a:rPr lang="en-US" altLang="zh-TW" dirty="0" smtClean="0"/>
                  <a:t>:</a:t>
                </a:r>
                <a:r>
                  <a:rPr lang="zh-TW" altLang="en-US" dirty="0" smtClean="0"/>
                  <a:t> </a:t>
                </a:r>
                <a:r>
                  <a:rPr lang="en-US" altLang="zh-TW" dirty="0" smtClean="0"/>
                  <a:t>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{0,1}</m:t>
                        </m:r>
                      </m:e>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1</m:t>
                            </m:r>
                          </m:sub>
                        </m:sSub>
                      </m:sup>
                    </m:s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𝐺</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𝐺</m:t>
                    </m:r>
                    <m:r>
                      <a:rPr lang="en-US" altLang="zh-TW" i="1" dirty="0">
                        <a:latin typeface="Cambria Math" panose="02040503050406030204" pitchFamily="18" charset="0"/>
                      </a:rPr>
                      <m:t>→</m:t>
                    </m:r>
                    <m:r>
                      <a:rPr lang="en-US" altLang="zh-TW" i="1" dirty="0">
                        <a:latin typeface="Cambria Math" panose="02040503050406030204" pitchFamily="18" charset="0"/>
                      </a:rPr>
                      <m:t>𝐺</m:t>
                    </m:r>
                  </m:oMath>
                </a14:m>
                <a:r>
                  <a:rPr lang="zh-TW" altLang="en-US"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2</m:t>
                        </m:r>
                      </m:sub>
                    </m:sSub>
                  </m:oMath>
                </a14:m>
                <a:r>
                  <a:rPr lang="zh-TW" altLang="en-US" dirty="0" smtClean="0"/>
                  <a:t> </a:t>
                </a:r>
                <a:r>
                  <a:rPr lang="en-US" altLang="zh-TW" dirty="0" smtClean="0"/>
                  <a:t>:</a:t>
                </a:r>
                <a:r>
                  <a:rPr lang="zh-TW" altLang="en-US" dirty="0" smtClean="0"/>
                  <a:t>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{0,1}</m:t>
                        </m:r>
                      </m:e>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1</m:t>
                            </m:r>
                          </m:sub>
                        </m:sSub>
                      </m:sup>
                    </m:sSup>
                    <m:r>
                      <a:rPr lang="en-US" altLang="zh-TW" i="1" dirty="0">
                        <a:latin typeface="Cambria Math" panose="02040503050406030204" pitchFamily="18" charset="0"/>
                      </a:rPr>
                      <m:t>×</m:t>
                    </m:r>
                    <m:r>
                      <a:rPr lang="en-US" altLang="zh-TW" i="1" dirty="0">
                        <a:latin typeface="Cambria Math" panose="02040503050406030204" pitchFamily="18" charset="0"/>
                      </a:rPr>
                      <m:t>𝐺</m:t>
                    </m:r>
                    <m:r>
                      <a:rPr lang="en-US" altLang="zh-TW" i="1" dirty="0">
                        <a:latin typeface="Cambria Math" panose="02040503050406030204" pitchFamily="18" charset="0"/>
                      </a:rPr>
                      <m:t>×</m:t>
                    </m:r>
                    <m:r>
                      <a:rPr lang="en-US" altLang="zh-TW" i="1" dirty="0">
                        <a:latin typeface="Cambria Math" panose="02040503050406030204" pitchFamily="18" charset="0"/>
                      </a:rPr>
                      <m:t>𝐺</m:t>
                    </m:r>
                    <m:r>
                      <a:rPr lang="en-US" altLang="zh-TW" i="1" dirty="0">
                        <a:latin typeface="Cambria Math" panose="02040503050406030204" pitchFamily="18" charset="0"/>
                      </a:rPr>
                      <m:t>×</m:t>
                    </m:r>
                    <m:r>
                      <a:rPr lang="en-US" altLang="zh-TW" i="1" dirty="0">
                        <a:latin typeface="Cambria Math" panose="02040503050406030204" pitchFamily="18" charset="0"/>
                      </a:rPr>
                      <m:t>𝐺</m:t>
                    </m:r>
                    <m:r>
                      <a:rPr lang="en-US" altLang="zh-TW" i="1" dirty="0">
                        <a:latin typeface="Cambria Math" panose="02040503050406030204" pitchFamily="18" charset="0"/>
                      </a:rPr>
                      <m:t>→</m:t>
                    </m:r>
                    <m:r>
                      <a:rPr lang="en-US" altLang="zh-TW" i="1" dirty="0">
                        <a:latin typeface="Cambria Math" panose="02040503050406030204" pitchFamily="18" charset="0"/>
                      </a:rPr>
                      <m:t>𝐺</m:t>
                    </m:r>
                  </m:oMath>
                </a14:m>
                <a:r>
                  <a:rPr lang="zh-TW" altLang="en-US"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smtClean="0">
                            <a:latin typeface="Cambria Math" panose="02040503050406030204" pitchFamily="18" charset="0"/>
                          </a:rPr>
                          <m:t>3</m:t>
                        </m:r>
                      </m:sub>
                    </m:sSub>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𝐺</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×{0,1}</m:t>
                        </m:r>
                      </m:e>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2</m:t>
                            </m:r>
                          </m:sub>
                        </m:sSub>
                      </m:sup>
                    </m:sSup>
                    <m:r>
                      <a:rPr lang="en-US" altLang="zh-TW" i="1" dirty="0">
                        <a:latin typeface="Cambria Math" panose="02040503050406030204" pitchFamily="18" charset="0"/>
                      </a:rPr>
                      <m:t>→</m:t>
                    </m:r>
                    <m:r>
                      <a:rPr lang="en-US" altLang="zh-TW" i="1" dirty="0">
                        <a:latin typeface="Cambria Math" panose="02040503050406030204" pitchFamily="18" charset="0"/>
                      </a:rPr>
                      <m:t>𝐺</m:t>
                    </m:r>
                  </m:oMath>
                </a14:m>
                <a:r>
                  <a:rPr lang="en-US" altLang="zh-TW"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4</m:t>
                        </m:r>
                      </m:sub>
                    </m:sSub>
                  </m:oMath>
                </a14:m>
                <a:r>
                  <a:rPr lang="en-US" altLang="zh-TW" dirty="0" smtClean="0"/>
                  <a:t>:</a:t>
                </a:r>
                <a14:m>
                  <m:oMath xmlns:m="http://schemas.openxmlformats.org/officeDocument/2006/math">
                    <m:r>
                      <a:rPr lang="en-US" altLang="zh-TW" i="1" dirty="0" smtClean="0">
                        <a:latin typeface="Cambria Math" panose="02040503050406030204" pitchFamily="18" charset="0"/>
                      </a:rPr>
                      <m:t>𝐺</m:t>
                    </m:r>
                    <m:r>
                      <a:rPr lang="en-US" altLang="zh-TW" i="1" dirty="0" smtClean="0">
                        <a:latin typeface="Cambria Math" panose="02040503050406030204" pitchFamily="18" charset="0"/>
                      </a:rPr>
                      <m:t>→</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{0,1}</m:t>
                        </m:r>
                      </m:e>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2</m:t>
                            </m:r>
                          </m:sub>
                        </m:sSub>
                      </m:sup>
                    </m:sSup>
                  </m:oMath>
                </a14:m>
                <a:r>
                  <a:rPr lang="zh-TW" altLang="en-US" dirty="0" smtClean="0"/>
                  <a:t>，其中</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1</m:t>
                        </m:r>
                      </m:sub>
                    </m:sSub>
                  </m:oMath>
                </a14:m>
                <a:r>
                  <a:rPr lang="zh-TW" altLang="en-US" dirty="0" smtClean="0"/>
                  <a:t>是用戶</a:t>
                </a:r>
                <a:r>
                  <a:rPr lang="en-US" altLang="zh-TW" dirty="0" smtClean="0"/>
                  <a:t>ID</a:t>
                </a:r>
                <a:r>
                  <a:rPr lang="zh-TW" altLang="en-US" dirty="0" smtClean="0"/>
                  <a:t>的長度，</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2</m:t>
                        </m:r>
                      </m:sub>
                    </m:sSub>
                  </m:oMath>
                </a14:m>
                <a:r>
                  <a:rPr lang="zh-TW" altLang="en-US" dirty="0" smtClean="0"/>
                  <a:t>是純文本消息的長度。</a:t>
                </a:r>
                <a:br>
                  <a:rPr lang="zh-TW" altLang="en-US" dirty="0" smtClean="0"/>
                </a:br>
                <a:r>
                  <a:rPr lang="zh-TW" altLang="en-US" dirty="0" smtClean="0"/>
                  <a:t/>
                </a:r>
                <a:br>
                  <a:rPr lang="zh-TW" altLang="en-US" dirty="0" smtClean="0"/>
                </a:b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方案說明</a:t>
                </a:r>
                <a:endParaRPr lang="en-US" altLang="zh-TW" dirty="0" smtClean="0"/>
              </a:p>
              <a:p>
                <a:endParaRPr lang="en-US" altLang="zh-TW" dirty="0" smtClean="0"/>
              </a:p>
              <a:p>
                <a:r>
                  <a:rPr lang="en-US" altLang="zh-TW" dirty="0" smtClean="0"/>
                  <a:t>KGC</a:t>
                </a:r>
                <a:r>
                  <a:rPr lang="zh-TW" altLang="en-US" dirty="0" smtClean="0"/>
                  <a:t>將</a:t>
                </a:r>
                <a:r>
                  <a:rPr lang="en-US" altLang="zh-TW" dirty="0" smtClean="0"/>
                  <a:t>k</a:t>
                </a:r>
                <a:r>
                  <a:rPr lang="zh-TW" altLang="en-US" dirty="0" smtClean="0"/>
                  <a:t>作為輸入安全性參數，並產生兩個大質數</a:t>
                </a:r>
                <a:r>
                  <a:rPr lang="en-US" altLang="zh-TW" i="0" dirty="0" smtClean="0">
                    <a:latin typeface="Cambria Math" panose="02040503050406030204" pitchFamily="18" charset="0"/>
                  </a:rPr>
                  <a:t>𝑝</a:t>
                </a:r>
                <a:r>
                  <a:rPr lang="en-US" altLang="zh-TW" dirty="0" smtClean="0"/>
                  <a:t>,</a:t>
                </a:r>
                <a:r>
                  <a:rPr lang="zh-TW" altLang="en-US" dirty="0" smtClean="0"/>
                  <a:t> </a:t>
                </a:r>
                <a:r>
                  <a:rPr lang="en-US" altLang="zh-TW" i="0" dirty="0" smtClean="0">
                    <a:latin typeface="Cambria Math" panose="02040503050406030204" pitchFamily="18" charset="0"/>
                  </a:rPr>
                  <a:t>𝑞</a:t>
                </a:r>
                <a:r>
                  <a:rPr lang="en-US" altLang="zh-TW" dirty="0" smtClean="0"/>
                  <a:t>,</a:t>
                </a:r>
                <a:r>
                  <a:rPr lang="zh-TW" altLang="en-US" dirty="0" smtClean="0"/>
                  <a:t> </a:t>
                </a:r>
                <a:r>
                  <a:rPr lang="en-US" altLang="zh-TW" i="0" dirty="0" smtClean="0">
                    <a:latin typeface="Cambria Math" panose="02040503050406030204" pitchFamily="18" charset="0"/>
                  </a:rPr>
                  <a:t>𝑞|𝑝</a:t>
                </a:r>
                <a:r>
                  <a:rPr lang="en-US" altLang="zh-TW" i="0" dirty="0">
                    <a:latin typeface="Cambria Math" panose="02040503050406030204" pitchFamily="18" charset="0"/>
                  </a:rPr>
                  <a:t>−1</a:t>
                </a:r>
                <a:r>
                  <a:rPr lang="zh-TW" altLang="en-US" dirty="0" smtClean="0"/>
                  <a:t>。 </a:t>
                </a:r>
                <a:r>
                  <a:rPr lang="en-US" altLang="zh-TW" i="0" dirty="0" smtClean="0">
                    <a:latin typeface="Cambria Math" panose="02040503050406030204" pitchFamily="18" charset="0"/>
                  </a:rPr>
                  <a:t>𝐺</a:t>
                </a:r>
                <a:r>
                  <a:rPr lang="zh-TW" altLang="en-US" dirty="0" smtClean="0"/>
                  <a:t>是橢圓曲線上的循環加法群，</a:t>
                </a:r>
                <a:r>
                  <a:rPr lang="en-US" altLang="zh-TW" i="0" dirty="0" smtClean="0">
                    <a:latin typeface="Cambria Math" panose="02040503050406030204" pitchFamily="18" charset="0"/>
                  </a:rPr>
                  <a:t>𝑝</a:t>
                </a:r>
                <a:r>
                  <a:rPr lang="zh-TW" altLang="en-US" dirty="0" smtClean="0"/>
                  <a:t>是該組的隨機生成器。</a:t>
                </a:r>
                <a:endParaRPr lang="en-US" altLang="zh-TW" dirty="0" smtClean="0"/>
              </a:p>
              <a:p>
                <a:r>
                  <a:rPr lang="zh-TW" altLang="en-US" dirty="0" smtClean="0"/>
                  <a:t>選擇幾個安全的哈希函數。 </a:t>
                </a:r>
                <a:r>
                  <a:rPr lang="en-US" altLang="zh-TW" i="0" dirty="0" smtClean="0">
                    <a:latin typeface="Cambria Math" panose="02040503050406030204" pitchFamily="18" charset="0"/>
                  </a:rPr>
                  <a:t>𝐻</a:t>
                </a:r>
                <a:r>
                  <a:rPr lang="zh-TW" altLang="en-US" dirty="0" smtClean="0"/>
                  <a:t> </a:t>
                </a:r>
                <a:r>
                  <a:rPr lang="en-US" altLang="zh-TW" dirty="0" smtClean="0"/>
                  <a:t>:</a:t>
                </a:r>
                <a:r>
                  <a:rPr lang="zh-TW" altLang="en-US" dirty="0" smtClean="0"/>
                  <a:t> </a:t>
                </a:r>
                <a:r>
                  <a:rPr lang="en-US" altLang="zh-TW" dirty="0" smtClean="0"/>
                  <a:t> </a:t>
                </a:r>
                <a:r>
                  <a:rPr lang="en-US" altLang="zh-TW" i="0" dirty="0" smtClean="0">
                    <a:latin typeface="Cambria Math" panose="02040503050406030204" pitchFamily="18" charset="0"/>
                  </a:rPr>
                  <a:t>〖</a:t>
                </a:r>
                <a:r>
                  <a:rPr lang="en-US" altLang="zh-TW" i="0" dirty="0">
                    <a:latin typeface="Cambria Math" panose="02040503050406030204" pitchFamily="18" charset="0"/>
                  </a:rPr>
                  <a:t>{0,1}</a:t>
                </a:r>
                <a:r>
                  <a:rPr lang="en-US" altLang="zh-TW" i="0" dirty="0" smtClean="0">
                    <a:latin typeface="Cambria Math" panose="02040503050406030204" pitchFamily="18" charset="0"/>
                  </a:rPr>
                  <a:t>〗^(</a:t>
                </a:r>
                <a:r>
                  <a:rPr lang="en-US" altLang="zh-TW" i="0" dirty="0">
                    <a:latin typeface="Cambria Math" panose="02040503050406030204" pitchFamily="18" charset="0"/>
                  </a:rPr>
                  <a:t>𝐿_1 </a:t>
                </a:r>
                <a:r>
                  <a:rPr lang="en-US" altLang="zh-TW" i="0" dirty="0" smtClean="0">
                    <a:latin typeface="Cambria Math" panose="02040503050406030204" pitchFamily="18" charset="0"/>
                  </a:rPr>
                  <a:t>)×𝐺×𝐺</a:t>
                </a:r>
                <a:r>
                  <a:rPr lang="en-US" altLang="zh-TW" i="0" dirty="0">
                    <a:latin typeface="Cambria Math" panose="02040503050406030204" pitchFamily="18" charset="0"/>
                  </a:rPr>
                  <a:t>→𝐺</a:t>
                </a:r>
                <a:r>
                  <a:rPr lang="zh-TW" altLang="en-US" dirty="0" smtClean="0"/>
                  <a:t>； </a:t>
                </a:r>
                <a:r>
                  <a:rPr lang="en-US" altLang="zh-TW" i="0" dirty="0">
                    <a:latin typeface="Cambria Math" panose="02040503050406030204" pitchFamily="18" charset="0"/>
                  </a:rPr>
                  <a:t>𝐻</a:t>
                </a:r>
                <a:r>
                  <a:rPr lang="en-US" altLang="zh-TW" i="0" dirty="0" smtClean="0">
                    <a:latin typeface="Cambria Math" panose="02040503050406030204" pitchFamily="18" charset="0"/>
                  </a:rPr>
                  <a:t>_</a:t>
                </a:r>
                <a:r>
                  <a:rPr lang="en-US" altLang="zh-TW" i="0" dirty="0">
                    <a:latin typeface="Cambria Math" panose="02040503050406030204" pitchFamily="18" charset="0"/>
                  </a:rPr>
                  <a:t>2</a:t>
                </a:r>
                <a:r>
                  <a:rPr lang="zh-TW" altLang="en-US" dirty="0" smtClean="0"/>
                  <a:t> </a:t>
                </a:r>
                <a:r>
                  <a:rPr lang="en-US" altLang="zh-TW" dirty="0" smtClean="0"/>
                  <a:t>:</a:t>
                </a:r>
                <a:r>
                  <a:rPr lang="zh-TW" altLang="en-US" dirty="0" smtClean="0"/>
                  <a:t> </a:t>
                </a:r>
                <a:r>
                  <a:rPr lang="en-US" altLang="zh-TW" i="0" dirty="0" smtClean="0">
                    <a:latin typeface="Cambria Math" panose="02040503050406030204" pitchFamily="18" charset="0"/>
                  </a:rPr>
                  <a:t>〖</a:t>
                </a:r>
                <a:r>
                  <a:rPr lang="en-US" altLang="zh-TW" i="0" dirty="0">
                    <a:latin typeface="Cambria Math" panose="02040503050406030204" pitchFamily="18" charset="0"/>
                  </a:rPr>
                  <a:t>{0,1}</a:t>
                </a:r>
                <a:r>
                  <a:rPr lang="en-US" altLang="zh-TW" i="0" dirty="0" smtClean="0">
                    <a:latin typeface="Cambria Math" panose="02040503050406030204" pitchFamily="18" charset="0"/>
                  </a:rPr>
                  <a:t>〗^(</a:t>
                </a:r>
                <a:r>
                  <a:rPr lang="en-US" altLang="zh-TW" i="0" dirty="0">
                    <a:latin typeface="Cambria Math" panose="02040503050406030204" pitchFamily="18" charset="0"/>
                  </a:rPr>
                  <a:t>𝐿_1 </a:t>
                </a:r>
                <a:r>
                  <a:rPr lang="en-US" altLang="zh-TW" i="0" dirty="0" smtClean="0">
                    <a:latin typeface="Cambria Math" panose="02040503050406030204" pitchFamily="18" charset="0"/>
                  </a:rPr>
                  <a:t>)</a:t>
                </a:r>
                <a:r>
                  <a:rPr lang="en-US" altLang="zh-TW" i="0" dirty="0">
                    <a:latin typeface="Cambria Math" panose="02040503050406030204" pitchFamily="18" charset="0"/>
                  </a:rPr>
                  <a:t>×𝐺×𝐺×𝐺→𝐺</a:t>
                </a:r>
                <a:r>
                  <a:rPr lang="zh-TW" altLang="en-US" dirty="0" smtClean="0"/>
                  <a:t>； </a:t>
                </a:r>
                <a:r>
                  <a:rPr lang="en-US" altLang="zh-TW" i="0" dirty="0">
                    <a:latin typeface="Cambria Math" panose="02040503050406030204" pitchFamily="18" charset="0"/>
                  </a:rPr>
                  <a:t>𝐻</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3</a:t>
                </a:r>
                <a:r>
                  <a:rPr lang="zh-TW" altLang="en-US" dirty="0" smtClean="0"/>
                  <a:t> </a:t>
                </a:r>
                <a:r>
                  <a:rPr lang="en-US" altLang="zh-TW" dirty="0" smtClean="0"/>
                  <a:t>:</a:t>
                </a:r>
                <a:r>
                  <a:rPr lang="zh-TW" altLang="en-US" dirty="0" smtClean="0"/>
                  <a:t> </a:t>
                </a:r>
                <a:r>
                  <a:rPr lang="en-US" altLang="zh-TW" i="0" dirty="0" smtClean="0">
                    <a:latin typeface="Cambria Math" panose="02040503050406030204" pitchFamily="18" charset="0"/>
                  </a:rPr>
                  <a:t>𝐺〖</a:t>
                </a:r>
                <a:r>
                  <a:rPr lang="en-US" altLang="zh-TW" i="0" dirty="0">
                    <a:latin typeface="Cambria Math" panose="02040503050406030204" pitchFamily="18" charset="0"/>
                  </a:rPr>
                  <a:t>×{0,1}</a:t>
                </a:r>
                <a:r>
                  <a:rPr lang="en-US" altLang="zh-TW" i="0" dirty="0" smtClean="0">
                    <a:latin typeface="Cambria Math" panose="02040503050406030204" pitchFamily="18" charset="0"/>
                  </a:rPr>
                  <a:t>〗^(</a:t>
                </a:r>
                <a:r>
                  <a:rPr lang="en-US" altLang="zh-TW" i="0" dirty="0">
                    <a:latin typeface="Cambria Math" panose="02040503050406030204" pitchFamily="18" charset="0"/>
                  </a:rPr>
                  <a:t>𝐿_2 </a:t>
                </a:r>
                <a:r>
                  <a:rPr lang="en-US" altLang="zh-TW" i="0" dirty="0" smtClean="0">
                    <a:latin typeface="Cambria Math" panose="02040503050406030204" pitchFamily="18" charset="0"/>
                  </a:rPr>
                  <a:t>)</a:t>
                </a:r>
                <a:r>
                  <a:rPr lang="en-US" altLang="zh-TW" i="0" dirty="0">
                    <a:latin typeface="Cambria Math" panose="02040503050406030204" pitchFamily="18" charset="0"/>
                  </a:rPr>
                  <a:t>→𝐺</a:t>
                </a:r>
                <a:r>
                  <a:rPr lang="en-US" altLang="zh-TW" dirty="0" smtClean="0"/>
                  <a:t>; </a:t>
                </a:r>
                <a:r>
                  <a:rPr lang="en-US" altLang="zh-TW" i="0" dirty="0">
                    <a:latin typeface="Cambria Math" panose="02040503050406030204" pitchFamily="18" charset="0"/>
                  </a:rPr>
                  <a:t>𝐻</a:t>
                </a:r>
                <a:r>
                  <a:rPr lang="en-US" altLang="zh-TW" i="0" dirty="0" smtClean="0">
                    <a:latin typeface="Cambria Math" panose="02040503050406030204" pitchFamily="18" charset="0"/>
                  </a:rPr>
                  <a:t>_</a:t>
                </a:r>
                <a:r>
                  <a:rPr lang="en-US" altLang="zh-TW" i="0" dirty="0">
                    <a:latin typeface="Cambria Math" panose="02040503050406030204" pitchFamily="18" charset="0"/>
                  </a:rPr>
                  <a:t>4</a:t>
                </a:r>
                <a:r>
                  <a:rPr lang="en-US" altLang="zh-TW" dirty="0" smtClean="0"/>
                  <a:t>:</a:t>
                </a:r>
                <a:r>
                  <a:rPr lang="en-US" altLang="zh-TW" i="0" dirty="0" smtClean="0">
                    <a:latin typeface="Cambria Math" panose="02040503050406030204" pitchFamily="18" charset="0"/>
                  </a:rPr>
                  <a:t>𝐺→〖</a:t>
                </a:r>
                <a:r>
                  <a:rPr lang="en-US" altLang="zh-TW" i="0" dirty="0">
                    <a:latin typeface="Cambria Math" panose="02040503050406030204" pitchFamily="18" charset="0"/>
                  </a:rPr>
                  <a:t>{0,1}</a:t>
                </a:r>
                <a:r>
                  <a:rPr lang="en-US" altLang="zh-TW" i="0" dirty="0" smtClean="0">
                    <a:latin typeface="Cambria Math" panose="02040503050406030204" pitchFamily="18" charset="0"/>
                  </a:rPr>
                  <a:t>〗^(</a:t>
                </a:r>
                <a:r>
                  <a:rPr lang="en-US" altLang="zh-TW" i="0" dirty="0">
                    <a:latin typeface="Cambria Math" panose="02040503050406030204" pitchFamily="18" charset="0"/>
                  </a:rPr>
                  <a:t>𝐿_2 </a:t>
                </a:r>
                <a:r>
                  <a:rPr lang="en-US" altLang="zh-TW" i="0" dirty="0" smtClean="0">
                    <a:latin typeface="Cambria Math" panose="02040503050406030204" pitchFamily="18" charset="0"/>
                  </a:rPr>
                  <a:t>)</a:t>
                </a:r>
                <a:r>
                  <a:rPr lang="zh-TW" altLang="en-US" dirty="0" smtClean="0"/>
                  <a:t>，其中</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zh-TW" altLang="en-US" dirty="0" smtClean="0"/>
                  <a:t>是用戶</a:t>
                </a:r>
                <a:r>
                  <a:rPr lang="en-US" altLang="zh-TW" dirty="0" smtClean="0"/>
                  <a:t>ID</a:t>
                </a:r>
                <a:r>
                  <a:rPr lang="zh-TW" altLang="en-US" dirty="0" smtClean="0"/>
                  <a:t>的長度，</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2</a:t>
                </a:r>
                <a:r>
                  <a:rPr lang="zh-TW" altLang="en-US" dirty="0" smtClean="0"/>
                  <a:t>是純文本消息的長度。</a:t>
                </a:r>
                <a:br>
                  <a:rPr lang="zh-TW" altLang="en-US" dirty="0" smtClean="0"/>
                </a:br>
                <a:r>
                  <a:rPr lang="zh-TW" altLang="en-US" dirty="0" smtClean="0"/>
                  <a:t/>
                </a:r>
                <a:br>
                  <a:rPr lang="zh-TW" altLang="en-US" dirty="0" smtClean="0"/>
                </a:b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3952319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indent="0">
                  <a:buNone/>
                </a:pPr>
                <a:r>
                  <a:rPr lang="en-US" altLang="zh-TW" dirty="0" smtClean="0"/>
                  <a:t>KGC</a:t>
                </a:r>
                <a:r>
                  <a:rPr lang="zh-TW" altLang="en-US" dirty="0" smtClean="0"/>
                  <a:t>隨機選擇</a:t>
                </a:r>
                <a14:m>
                  <m:oMath xmlns:m="http://schemas.openxmlformats.org/officeDocument/2006/math">
                    <m:r>
                      <a:rPr lang="en-US" altLang="zh-TW" i="1" dirty="0" smtClean="0">
                        <a:latin typeface="Cambria Math" panose="02040503050406030204" pitchFamily="18" charset="0"/>
                      </a:rPr>
                      <m:t>𝑥</m:t>
                    </m:r>
                    <m:r>
                      <a:rPr lang="zh-TW" altLang="en-US" i="1" dirty="0" smtClean="0">
                        <a:latin typeface="Cambria Math" panose="02040503050406030204" pitchFamily="18" charset="0"/>
                      </a:rPr>
                      <m:t> </m:t>
                    </m:r>
                  </m:oMath>
                </a14:m>
                <a:r>
                  <a:rPr lang="en-US" altLang="zh-TW" dirty="0" smtClean="0"/>
                  <a:t>∈</a:t>
                </a:r>
                <a:r>
                  <a:rPr lang="zh-TW" altLang="en-US" dirty="0" smtClean="0"/>
                  <a:t> </a:t>
                </a:r>
                <a14:m>
                  <m:oMath xmlns:m="http://schemas.openxmlformats.org/officeDocument/2006/math">
                    <m:sSubSup>
                      <m:sSubSupPr>
                        <m:ctrlPr>
                          <a:rPr lang="en-US" altLang="zh-TW" i="1" dirty="0" smtClean="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zh-TW" altLang="en-US" dirty="0" smtClean="0"/>
                  <a:t>作為主密鑰，計算</a:t>
                </a:r>
                <a14:m>
                  <m:oMath xmlns:m="http://schemas.openxmlformats.org/officeDocument/2006/math">
                    <m:r>
                      <a:rPr lang="en-US" altLang="zh-TW" i="1" dirty="0" smtClean="0">
                        <a:latin typeface="Cambria Math" panose="02040503050406030204" pitchFamily="18" charset="0"/>
                      </a:rPr>
                      <m:t>𝑦</m:t>
                    </m:r>
                    <m:r>
                      <a:rPr lang="zh-TW" altLang="en-US" i="1" dirty="0" smtClean="0">
                        <a:latin typeface="Cambria Math" panose="02040503050406030204" pitchFamily="18" charset="0"/>
                      </a:rPr>
                      <m:t> </m:t>
                    </m:r>
                    <m:r>
                      <a:rPr lang="en-US" altLang="zh-TW" i="1" dirty="0" smtClean="0">
                        <a:latin typeface="Cambria Math" panose="02040503050406030204" pitchFamily="18" charset="0"/>
                      </a:rPr>
                      <m:t>=</m:t>
                    </m:r>
                    <m:r>
                      <a:rPr lang="zh-TW" altLang="en-US" i="1" dirty="0" smtClean="0">
                        <a:latin typeface="Cambria Math" panose="02040503050406030204" pitchFamily="18" charset="0"/>
                      </a:rPr>
                      <m:t> </m:t>
                    </m:r>
                    <m:r>
                      <a:rPr lang="en-US" altLang="zh-TW" i="1" dirty="0" err="1" smtClean="0">
                        <a:latin typeface="Cambria Math" panose="02040503050406030204" pitchFamily="18" charset="0"/>
                      </a:rPr>
                      <m:t>𝑥𝑝</m:t>
                    </m:r>
                  </m:oMath>
                </a14:m>
                <a:r>
                  <a:rPr lang="zh-TW" altLang="en-US" dirty="0" smtClean="0"/>
                  <a:t>，秘密主密鑰</a:t>
                </a:r>
                <a14:m>
                  <m:oMath xmlns:m="http://schemas.openxmlformats.org/officeDocument/2006/math">
                    <m:r>
                      <a:rPr lang="en-US" altLang="zh-TW" i="1" dirty="0" smtClean="0">
                        <a:latin typeface="Cambria Math" panose="02040503050406030204" pitchFamily="18" charset="0"/>
                      </a:rPr>
                      <m:t>𝑥</m:t>
                    </m:r>
                  </m:oMath>
                </a14:m>
                <a:r>
                  <a:rPr lang="zh-TW" altLang="en-US" dirty="0" smtClean="0"/>
                  <a:t>並公開系統參數</a:t>
                </a:r>
                <a14:m>
                  <m:oMath xmlns:m="http://schemas.openxmlformats.org/officeDocument/2006/math">
                    <m:r>
                      <a:rPr lang="en-US" altLang="zh-TW" i="1" dirty="0" smtClean="0">
                        <a:latin typeface="Cambria Math" panose="02040503050406030204" pitchFamily="18" charset="0"/>
                      </a:rPr>
                      <m:t>(</m:t>
                    </m:r>
                    <m:r>
                      <a:rPr lang="en-US" altLang="zh-TW" i="1" dirty="0" smtClean="0">
                        <a:latin typeface="Cambria Math" panose="02040503050406030204" pitchFamily="18" charset="0"/>
                      </a:rPr>
                      <m:t>𝑝</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𝑞</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𝑦</m:t>
                    </m:r>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2</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3</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4</m:t>
                        </m:r>
                      </m:sub>
                    </m:sSub>
                    <m:r>
                      <a:rPr lang="en-US" altLang="zh-TW" i="1" dirty="0">
                        <a:latin typeface="Cambria Math" panose="02040503050406030204" pitchFamily="18" charset="0"/>
                      </a:rPr>
                      <m:t>)</m:t>
                    </m:r>
                  </m:oMath>
                </a14:m>
                <a:endParaRPr lang="zh-TW" altLang="en-US" dirty="0"/>
              </a:p>
              <a:p>
                <a:endParaRPr lang="zh-TW" altLang="en-US" dirty="0"/>
              </a:p>
            </p:txBody>
          </p:sp>
        </mc:Choice>
        <mc:Fallback xmlns="">
          <p:sp>
            <p:nvSpPr>
              <p:cNvPr id="3" name="備忘稿版面配置區 2"/>
              <p:cNvSpPr>
                <a:spLocks noGrp="1"/>
              </p:cNvSpPr>
              <p:nvPr>
                <p:ph type="body" idx="1"/>
              </p:nvPr>
            </p:nvSpPr>
            <p:spPr/>
            <p:txBody>
              <a:bodyPr/>
              <a:lstStyle/>
              <a:p>
                <a:pPr marL="0" indent="0">
                  <a:buNone/>
                </a:pPr>
                <a:r>
                  <a:rPr lang="en-US" altLang="zh-TW" dirty="0" smtClean="0"/>
                  <a:t>KGC</a:t>
                </a:r>
                <a:r>
                  <a:rPr lang="zh-TW" altLang="en-US" dirty="0" smtClean="0"/>
                  <a:t>隨機選擇</a:t>
                </a:r>
                <a:r>
                  <a:rPr lang="en-US" altLang="zh-TW" i="0" dirty="0" smtClean="0">
                    <a:latin typeface="Cambria Math" panose="02040503050406030204" pitchFamily="18" charset="0"/>
                  </a:rPr>
                  <a:t>𝑥</a:t>
                </a:r>
                <a:r>
                  <a:rPr lang="zh-TW" altLang="en-US" i="0" dirty="0" smtClean="0">
                    <a:latin typeface="Cambria Math" panose="02040503050406030204" pitchFamily="18" charset="0"/>
                  </a:rPr>
                  <a:t> </a:t>
                </a:r>
                <a:r>
                  <a:rPr lang="en-US" altLang="zh-TW" dirty="0" smtClean="0"/>
                  <a:t>∈</a:t>
                </a:r>
                <a:r>
                  <a:rPr lang="zh-TW" altLang="en-US" dirty="0" smtClean="0"/>
                  <a:t> </a:t>
                </a:r>
                <a:r>
                  <a:rPr lang="en-US" altLang="zh-TW" i="0" dirty="0">
                    <a:latin typeface="Cambria Math" panose="02040503050406030204" pitchFamily="18" charset="0"/>
                  </a:rPr>
                  <a:t>𝑍</a:t>
                </a:r>
                <a:r>
                  <a:rPr lang="en-US" altLang="zh-TW" i="0" dirty="0" smtClean="0">
                    <a:latin typeface="Cambria Math" panose="02040503050406030204" pitchFamily="18" charset="0"/>
                  </a:rPr>
                  <a:t>_</a:t>
                </a:r>
                <a:r>
                  <a:rPr lang="en-US" altLang="zh-TW" i="0" dirty="0">
                    <a:latin typeface="Cambria Math" panose="02040503050406030204" pitchFamily="18" charset="0"/>
                  </a:rPr>
                  <a:t>𝑞^∗</a:t>
                </a:r>
                <a:r>
                  <a:rPr lang="zh-TW" altLang="en-US" dirty="0" smtClean="0"/>
                  <a:t>作為主密鑰，計算</a:t>
                </a:r>
                <a:r>
                  <a:rPr lang="en-US" altLang="zh-TW" i="0" dirty="0" smtClean="0">
                    <a:latin typeface="Cambria Math" panose="02040503050406030204" pitchFamily="18" charset="0"/>
                  </a:rPr>
                  <a:t>𝑦</a:t>
                </a:r>
                <a:r>
                  <a:rPr lang="zh-TW" altLang="en-US" i="0" dirty="0" smtClean="0">
                    <a:latin typeface="Cambria Math" panose="02040503050406030204" pitchFamily="18" charset="0"/>
                  </a:rPr>
                  <a:t> </a:t>
                </a:r>
                <a:r>
                  <a:rPr lang="en-US" altLang="zh-TW" i="0" dirty="0" smtClean="0">
                    <a:latin typeface="Cambria Math" panose="02040503050406030204" pitchFamily="18" charset="0"/>
                  </a:rPr>
                  <a:t>=</a:t>
                </a:r>
                <a:r>
                  <a:rPr lang="zh-TW" altLang="en-US" i="0" dirty="0" smtClean="0">
                    <a:latin typeface="Cambria Math" panose="02040503050406030204" pitchFamily="18" charset="0"/>
                  </a:rPr>
                  <a:t> </a:t>
                </a:r>
                <a:r>
                  <a:rPr lang="en-US" altLang="zh-TW" i="0" dirty="0" err="1" smtClean="0">
                    <a:latin typeface="Cambria Math" panose="02040503050406030204" pitchFamily="18" charset="0"/>
                  </a:rPr>
                  <a:t>𝑥𝑝</a:t>
                </a:r>
                <a:r>
                  <a:rPr lang="zh-TW" altLang="en-US" dirty="0" smtClean="0"/>
                  <a:t>，秘密主密鑰</a:t>
                </a:r>
                <a:r>
                  <a:rPr lang="en-US" altLang="zh-TW" dirty="0" smtClean="0"/>
                  <a:t>x</a:t>
                </a:r>
                <a:r>
                  <a:rPr lang="zh-TW" altLang="en-US" dirty="0" smtClean="0"/>
                  <a:t>並公開系統參數</a:t>
                </a:r>
                <a:r>
                  <a:rPr lang="en-US" altLang="zh-TW" i="0" dirty="0" smtClean="0">
                    <a:latin typeface="Cambria Math" panose="02040503050406030204" pitchFamily="18" charset="0"/>
                  </a:rPr>
                  <a:t>(𝑝,𝑞,𝑦,</a:t>
                </a:r>
                <a:r>
                  <a:rPr lang="en-US" altLang="zh-TW" i="0" dirty="0">
                    <a:latin typeface="Cambria Math" panose="02040503050406030204" pitchFamily="18" charset="0"/>
                  </a:rPr>
                  <a:t>𝐻_1</a:t>
                </a:r>
                <a:r>
                  <a:rPr lang="en-US" altLang="zh-TW" i="0" dirty="0" smtClean="0">
                    <a:latin typeface="Cambria Math" panose="02040503050406030204" pitchFamily="18" charset="0"/>
                  </a:rPr>
                  <a:t>,</a:t>
                </a:r>
                <a:r>
                  <a:rPr lang="en-US" altLang="zh-TW" i="0" dirty="0">
                    <a:latin typeface="Cambria Math" panose="02040503050406030204" pitchFamily="18" charset="0"/>
                  </a:rPr>
                  <a:t>𝐻_2</a:t>
                </a:r>
                <a:r>
                  <a:rPr lang="en-US" altLang="zh-TW" i="0" dirty="0" smtClean="0">
                    <a:latin typeface="Cambria Math" panose="02040503050406030204" pitchFamily="18" charset="0"/>
                  </a:rPr>
                  <a:t>,</a:t>
                </a:r>
                <a:r>
                  <a:rPr lang="en-US" altLang="zh-TW" i="0" dirty="0">
                    <a:latin typeface="Cambria Math" panose="02040503050406030204" pitchFamily="18" charset="0"/>
                  </a:rPr>
                  <a:t>𝐻_3</a:t>
                </a:r>
                <a:r>
                  <a:rPr lang="en-US" altLang="zh-TW" i="0" dirty="0" smtClean="0">
                    <a:latin typeface="Cambria Math" panose="02040503050406030204" pitchFamily="18" charset="0"/>
                  </a:rPr>
                  <a:t>,</a:t>
                </a:r>
                <a:r>
                  <a:rPr lang="en-US" altLang="zh-TW" i="0" dirty="0">
                    <a:latin typeface="Cambria Math" panose="02040503050406030204" pitchFamily="18" charset="0"/>
                  </a:rPr>
                  <a:t>𝐻_4)</a:t>
                </a:r>
                <a:endParaRPr lang="zh-TW" altLang="en-US" dirty="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3556621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rtl="0"/>
                <a:r>
                  <a:rPr lang="zh-CN" altLang="en-US" dirty="0" smtClean="0">
                    <a:effectLst/>
                  </a:rPr>
                  <a:t>給定用戶身份</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zh-CN" altLang="en-US" dirty="0" smtClean="0">
                    <a:effectLst/>
                  </a:rPr>
                  <a:t>，</a:t>
                </a:r>
                <a:r>
                  <a:rPr lang="en-US" altLang="zh-CN" dirty="0" smtClean="0">
                    <a:effectLst/>
                  </a:rPr>
                  <a:t>KGC</a:t>
                </a:r>
                <a:r>
                  <a:rPr lang="zh-CN" altLang="en-US" dirty="0" smtClean="0">
                    <a:effectLst/>
                  </a:rPr>
                  <a:t>隨機選擇</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𝑖</m:t>
                        </m:r>
                      </m:sub>
                    </m:sSub>
                  </m:oMath>
                </a14:m>
                <a:r>
                  <a:rPr lang="zh-TW" altLang="en-US" dirty="0" smtClean="0"/>
                  <a:t> </a:t>
                </a:r>
                <a:r>
                  <a:rPr lang="en-US" altLang="zh-TW" dirty="0" smtClean="0"/>
                  <a:t>∈</a:t>
                </a:r>
                <a:r>
                  <a:rPr lang="zh-TW" altLang="en-US" dirty="0" smtClean="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zh-CN" altLang="en-US" dirty="0" smtClean="0">
                    <a:effectLst/>
                  </a:rPr>
                  <a:t>，</a:t>
                </a:r>
                <a:r>
                  <a:rPr lang="zh-CN" altLang="en-US" dirty="0" smtClean="0">
                    <a:effectLst/>
                  </a:rPr>
                  <a:t>計算</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TW" altLang="en-US" dirty="0" smtClean="0"/>
                  <a:t> </a:t>
                </a:r>
                <a:r>
                  <a:rPr lang="en-US" altLang="zh-TW" dirty="0" smtClean="0"/>
                  <a:t>=</a:t>
                </a:r>
                <a:r>
                  <a:rPr lang="zh-TW" altLang="en-US"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𝑝</m:t>
                    </m:r>
                  </m:oMath>
                </a14:m>
                <a:r>
                  <a:rPr lang="en-US" altLang="zh-TW" dirty="0" smtClean="0"/>
                  <a:t>,</a:t>
                </a:r>
                <a:r>
                  <a:rPr lang="zh-TW" altLang="en-US"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oMath>
                </a14:m>
                <a:r>
                  <a:rPr lang="zh-TW" altLang="en-US" dirty="0" smtClean="0"/>
                  <a:t> </a:t>
                </a:r>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𝑥</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𝑦</m:t>
                    </m:r>
                  </m:oMath>
                </a14:m>
                <a:r>
                  <a:rPr lang="en-US" altLang="zh-TW" dirty="0" smtClean="0"/>
                  <a:t>)</a:t>
                </a:r>
                <a:r>
                  <a:rPr lang="zh-CN" altLang="en-US" dirty="0" smtClean="0">
                    <a:effectLst/>
                  </a:rPr>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oMath>
                </a14:m>
                <a:r>
                  <a:rPr lang="zh-CN" altLang="en-US" dirty="0" smtClean="0">
                    <a:effectLst/>
                  </a:rPr>
                  <a:t>為使用者部分私密金鑰，</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CN" altLang="en-US" dirty="0" smtClean="0">
                    <a:effectLst/>
                  </a:rPr>
                  <a:t>為使用者部分公開金鑰。</a:t>
                </a:r>
                <a:r>
                  <a:rPr lang="en-US" altLang="zh-CN" dirty="0" smtClean="0">
                    <a:effectLst/>
                  </a:rPr>
                  <a:t>KGC</a:t>
                </a:r>
                <a:r>
                  <a:rPr lang="zh-CN" altLang="en-US" dirty="0" smtClean="0">
                    <a:effectLst/>
                  </a:rPr>
                  <a:t>通過秘密頻道將部分私密金鑰發送給使用者。 </a:t>
                </a:r>
              </a:p>
              <a:p>
                <a:pPr rtl="0"/>
                <a:endParaRPr lang="zh-CN" altLang="en-US" dirty="0" smtClean="0">
                  <a:effectLst/>
                </a:endParaRPr>
              </a:p>
              <a:p>
                <a:pPr rtl="0"/>
                <a:r>
                  <a:rPr lang="zh-CN" altLang="en-US" dirty="0" smtClean="0">
                    <a:effectLst/>
                  </a:rPr>
                  <a:t>當用戶從</a:t>
                </a:r>
                <a:r>
                  <a:rPr lang="en-US" altLang="zh-CN" dirty="0" smtClean="0">
                    <a:effectLst/>
                  </a:rPr>
                  <a:t>KGC</a:t>
                </a:r>
                <a:r>
                  <a:rPr lang="zh-CN" altLang="en-US" dirty="0" smtClean="0">
                    <a:effectLst/>
                  </a:rPr>
                  <a:t>接收到部分私密金鑰時，需要驗證是否建立了等式</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𝑝</m:t>
                    </m:r>
                    <m:r>
                      <a:rPr lang="zh-TW" altLang="en-US" i="1" dirty="0" smtClean="0">
                        <a:latin typeface="Cambria Math" panose="02040503050406030204" pitchFamily="18" charset="0"/>
                      </a:rPr>
                      <m:t> </m:t>
                    </m:r>
                  </m:oMath>
                </a14:m>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smtClean="0"/>
                  <a:t>,</a:t>
                </a:r>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smtClean="0"/>
                  <a:t>,</a:t>
                </a:r>
                <a:r>
                  <a:rPr lang="zh-TW" altLang="en-US" dirty="0" smtClean="0"/>
                  <a:t> </a:t>
                </a:r>
                <a:r>
                  <a:rPr lang="en-US" altLang="zh-TW" dirty="0" smtClean="0"/>
                  <a:t>y</a:t>
                </a:r>
                <a:r>
                  <a:rPr lang="en-US" altLang="zh-TW" dirty="0"/>
                  <a:t>) </a:t>
                </a:r>
                <a:r>
                  <a:rPr lang="zh-CN" altLang="en-US" dirty="0" smtClean="0">
                    <a:effectLst/>
                  </a:rPr>
                  <a:t>。如果</a:t>
                </a:r>
                <a:r>
                  <a:rPr lang="zh-TW" altLang="en-US" dirty="0" smtClean="0">
                    <a:effectLst/>
                  </a:rPr>
                  <a:t>成立</a:t>
                </a:r>
                <a:r>
                  <a:rPr lang="zh-CN" altLang="en-US" dirty="0" smtClean="0">
                    <a:effectLst/>
                  </a:rPr>
                  <a:t>，它接受從</a:t>
                </a:r>
                <a:r>
                  <a:rPr lang="en-US" altLang="zh-CN" dirty="0" smtClean="0">
                    <a:effectLst/>
                  </a:rPr>
                  <a:t>KGC</a:t>
                </a:r>
                <a:r>
                  <a:rPr lang="zh-CN" altLang="en-US" dirty="0" smtClean="0">
                    <a:effectLst/>
                  </a:rPr>
                  <a:t>生成的部分私密金鑰，同時保存</a:t>
                </a:r>
                <a:r>
                  <a:rPr lang="en-US" altLang="zh-CN" dirty="0" smtClean="0">
                    <a:effectLst/>
                  </a:rPr>
                  <a:t>y</a:t>
                </a:r>
                <a:r>
                  <a:rPr lang="zh-CN" altLang="en-US" dirty="0" smtClean="0">
                    <a:effectLst/>
                  </a:rPr>
                  <a:t>。否則，它將丟棄由</a:t>
                </a:r>
                <a:r>
                  <a:rPr lang="en-US" altLang="zh-CN" dirty="0" smtClean="0">
                    <a:effectLst/>
                  </a:rPr>
                  <a:t>KGC</a:t>
                </a:r>
                <a:r>
                  <a:rPr lang="zh-CN" altLang="en-US" dirty="0" smtClean="0">
                    <a:effectLst/>
                  </a:rPr>
                  <a:t>發送的部分私密金鑰。 </a:t>
                </a:r>
              </a:p>
              <a:p>
                <a:endParaRPr lang="zh-TW" altLang="en-US" dirty="0"/>
              </a:p>
            </p:txBody>
          </p:sp>
        </mc:Choice>
        <mc:Fallback xmlns="">
          <p:sp>
            <p:nvSpPr>
              <p:cNvPr id="3" name="備忘稿版面配置區 2"/>
              <p:cNvSpPr>
                <a:spLocks noGrp="1"/>
              </p:cNvSpPr>
              <p:nvPr>
                <p:ph type="body" idx="1"/>
              </p:nvPr>
            </p:nvSpPr>
            <p:spPr/>
            <p:txBody>
              <a:bodyPr/>
              <a:lstStyle/>
              <a:p>
                <a:pPr rtl="0"/>
                <a:r>
                  <a:rPr lang="zh-CN" altLang="en-US" dirty="0" smtClean="0">
                    <a:effectLst/>
                  </a:rPr>
                  <a:t>給定用戶身份</a:t>
                </a:r>
                <a:r>
                  <a:rPr lang="en-US" altLang="zh-TW" i="0" dirty="0" smtClean="0">
                    <a:latin typeface="Cambria Math" panose="02040503050406030204" pitchFamily="18" charset="0"/>
                  </a:rPr>
                  <a:t>〖</a:t>
                </a:r>
                <a:r>
                  <a:rPr lang="en-US" altLang="zh-TW" i="0" dirty="0">
                    <a:latin typeface="Cambria Math" panose="02040503050406030204" pitchFamily="18" charset="0"/>
                  </a:rPr>
                  <a:t>𝐼𝐷</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effectLst/>
                  </a:rPr>
                  <a:t>，</a:t>
                </a:r>
                <a:r>
                  <a:rPr lang="en-US" altLang="zh-CN" dirty="0" smtClean="0">
                    <a:effectLst/>
                  </a:rPr>
                  <a:t>KGC</a:t>
                </a:r>
                <a:r>
                  <a:rPr lang="zh-CN" altLang="en-US" dirty="0" smtClean="0">
                    <a:effectLst/>
                  </a:rPr>
                  <a:t>隨機選擇</a:t>
                </a:r>
                <a:r>
                  <a:rPr lang="en-US" altLang="zh-TW" i="0" dirty="0">
                    <a:latin typeface="Cambria Math" panose="02040503050406030204" pitchFamily="18" charset="0"/>
                  </a:rPr>
                  <a:t>𝑠</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𝑍_𝑞^∗</a:t>
                </a:r>
                <a:r>
                  <a:rPr lang="zh-CN" altLang="en-US" dirty="0" smtClean="0">
                    <a:effectLst/>
                  </a:rPr>
                  <a:t>，計算</a:t>
                </a:r>
                <a:r>
                  <a:rPr lang="en-US" altLang="zh-CN" dirty="0" err="1" smtClean="0">
                    <a:effectLst/>
                  </a:rPr>
                  <a:t>wi</a:t>
                </a:r>
                <a:r>
                  <a:rPr lang="en-US" altLang="zh-CN" dirty="0" smtClean="0">
                    <a:effectLst/>
                  </a:rPr>
                  <a:t>=sip</a:t>
                </a:r>
                <a:r>
                  <a:rPr lang="zh-CN" altLang="en-US" dirty="0" smtClean="0">
                    <a:effectLst/>
                  </a:rPr>
                  <a:t>，</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𝑠</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en-US" altLang="zh-TW" i="0" dirty="0" smtClean="0">
                    <a:latin typeface="Cambria Math" panose="02040503050406030204" pitchFamily="18" charset="0"/>
                  </a:rPr>
                  <a:t> 𝑝</a:t>
                </a:r>
                <a:r>
                  <a:rPr lang="en-US" altLang="zh-TW" dirty="0" smtClean="0"/>
                  <a:t>,</a:t>
                </a:r>
                <a:r>
                  <a:rPr lang="zh-TW" altLang="en-US" dirty="0" smtClean="0"/>
                  <a:t>，</a:t>
                </a:r>
                <a:r>
                  <a:rPr lang="en-US" altLang="zh-TW" i="0" dirty="0">
                    <a:latin typeface="Cambria Math" panose="02040503050406030204" pitchFamily="18" charset="0"/>
                  </a:rPr>
                  <a:t>𝑡</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𝑠_𝑖</a:t>
                </a:r>
                <a:r>
                  <a:rPr lang="en-US" altLang="zh-TW" i="0" dirty="0" smtClean="0">
                    <a:latin typeface="Cambria Math" panose="02040503050406030204" pitchFamily="18" charset="0"/>
                  </a:rPr>
                  <a:t>+𝑥</a:t>
                </a:r>
                <a:r>
                  <a:rPr lang="en-US" altLang="zh-TW" i="0" dirty="0">
                    <a:latin typeface="Cambria Math" panose="02040503050406030204" pitchFamily="18" charset="0"/>
                  </a:rPr>
                  <a:t>𝐻_1</a:t>
                </a:r>
                <a:r>
                  <a:rPr lang="en-US" altLang="zh-TW" dirty="0" smtClean="0"/>
                  <a:t>(</a:t>
                </a:r>
                <a:r>
                  <a:rPr lang="en-US" altLang="zh-TW" i="0" dirty="0">
                    <a:latin typeface="Cambria Math" panose="02040503050406030204" pitchFamily="18" charset="0"/>
                  </a:rPr>
                  <a:t>〖𝐼𝐷〗_𝑖</a:t>
                </a:r>
                <a:r>
                  <a:rPr lang="en-US" altLang="zh-TW" i="0" dirty="0" smtClean="0">
                    <a:latin typeface="Cambria Math" panose="02040503050406030204" pitchFamily="18" charset="0"/>
                  </a:rPr>
                  <a:t>,</a:t>
                </a:r>
                <a:r>
                  <a:rPr lang="en-US" altLang="zh-TW" i="0" dirty="0">
                    <a:latin typeface="Cambria Math" panose="02040503050406030204" pitchFamily="18" charset="0"/>
                  </a:rPr>
                  <a:t>𝑤_𝑖</a:t>
                </a:r>
                <a:r>
                  <a:rPr lang="en-US" altLang="zh-TW" i="0" dirty="0" smtClean="0">
                    <a:latin typeface="Cambria Math" panose="02040503050406030204" pitchFamily="18" charset="0"/>
                  </a:rPr>
                  <a:t>,𝑦</a:t>
                </a:r>
                <a:r>
                  <a:rPr lang="en-US" altLang="zh-TW" dirty="0" smtClean="0"/>
                  <a:t>)</a:t>
                </a:r>
                <a:r>
                  <a:rPr lang="zh-CN" altLang="en-US" dirty="0" smtClean="0">
                    <a:effectLst/>
                  </a:rPr>
                  <a:t>，</a:t>
                </a:r>
                <a:r>
                  <a:rPr lang="en-US" altLang="zh-TW" i="0" dirty="0">
                    <a:latin typeface="Cambria Math" panose="02040503050406030204" pitchFamily="18" charset="0"/>
                  </a:rPr>
                  <a:t>𝑡</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effectLst/>
                  </a:rPr>
                  <a:t>為使用者部分私密金鑰，</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effectLst/>
                  </a:rPr>
                  <a:t>為使用者部分公開金鑰。</a:t>
                </a:r>
                <a:r>
                  <a:rPr lang="en-US" altLang="zh-CN" dirty="0" smtClean="0">
                    <a:effectLst/>
                  </a:rPr>
                  <a:t>KGC</a:t>
                </a:r>
                <a:r>
                  <a:rPr lang="zh-CN" altLang="en-US" dirty="0" smtClean="0">
                    <a:effectLst/>
                  </a:rPr>
                  <a:t>通過秘密頻道將部分私密金鑰發送給使用者。 </a:t>
                </a:r>
              </a:p>
              <a:p>
                <a:pPr rtl="0"/>
                <a:endParaRPr lang="zh-CN" altLang="en-US" dirty="0" smtClean="0">
                  <a:effectLst/>
                </a:endParaRPr>
              </a:p>
              <a:p>
                <a:pPr rtl="0"/>
                <a:r>
                  <a:rPr lang="zh-CN" altLang="en-US" dirty="0" smtClean="0">
                    <a:effectLst/>
                  </a:rPr>
                  <a:t>當用戶從</a:t>
                </a:r>
                <a:r>
                  <a:rPr lang="en-US" altLang="zh-CN" dirty="0" smtClean="0">
                    <a:effectLst/>
                  </a:rPr>
                  <a:t>KGC</a:t>
                </a:r>
                <a:r>
                  <a:rPr lang="zh-CN" altLang="en-US" dirty="0" smtClean="0">
                    <a:effectLst/>
                  </a:rPr>
                  <a:t>接收到部分私密金鑰時，需要驗證是否建立了等式</a:t>
                </a:r>
                <a:r>
                  <a:rPr lang="en-US" altLang="zh-TW" i="0" dirty="0">
                    <a:latin typeface="Cambria Math" panose="02040503050406030204" pitchFamily="18" charset="0"/>
                  </a:rPr>
                  <a:t>𝑡</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en-US" altLang="zh-TW" i="0" dirty="0" smtClean="0">
                    <a:latin typeface="Cambria Math" panose="02040503050406030204" pitchFamily="18" charset="0"/>
                  </a:rPr>
                  <a:t> 𝑝</a:t>
                </a:r>
                <a:r>
                  <a:rPr lang="zh-TW" altLang="en-US" i="0" dirty="0" smtClean="0">
                    <a:latin typeface="Cambria Math" panose="02040503050406030204" pitchFamily="18" charset="0"/>
                  </a:rPr>
                  <a:t> </a:t>
                </a:r>
                <a:r>
                  <a:rPr lang="en-US" altLang="zh-TW" dirty="0" smtClean="0"/>
                  <a:t>=</a:t>
                </a:r>
                <a:r>
                  <a:rPr lang="zh-TW" altLang="en-US" dirty="0" smtClean="0"/>
                  <a:t> </a:t>
                </a:r>
                <a:r>
                  <a:rPr lang="en-US" altLang="zh-TW" i="0" dirty="0">
                    <a:latin typeface="Cambria Math" panose="02040503050406030204" pitchFamily="18" charset="0"/>
                  </a:rPr>
                  <a:t>𝑤_𝑖</a:t>
                </a:r>
                <a:r>
                  <a:rPr lang="en-US" altLang="zh-TW" i="0" dirty="0" smtClean="0">
                    <a:latin typeface="Cambria Math" panose="02040503050406030204" pitchFamily="18" charset="0"/>
                  </a:rPr>
                  <a:t>+𝑦</a:t>
                </a:r>
                <a:r>
                  <a:rPr lang="en-US" altLang="zh-TW" i="0" dirty="0">
                    <a:latin typeface="Cambria Math" panose="02040503050406030204" pitchFamily="18" charset="0"/>
                  </a:rPr>
                  <a:t>𝐻_1</a:t>
                </a:r>
                <a:r>
                  <a:rPr lang="en-US" altLang="zh-TW" dirty="0" smtClean="0"/>
                  <a:t>(</a:t>
                </a:r>
                <a:r>
                  <a:rPr lang="en-US" altLang="zh-TW" i="0" dirty="0">
                    <a:latin typeface="Cambria Math" panose="02040503050406030204" pitchFamily="18" charset="0"/>
                  </a:rPr>
                  <a:t>〖𝐼𝐷〗_𝑖</a:t>
                </a:r>
                <a:r>
                  <a:rPr lang="en-US" altLang="zh-TW" dirty="0" smtClean="0"/>
                  <a:t>,</a:t>
                </a:r>
                <a:r>
                  <a:rPr lang="en-US" altLang="zh-TW" dirty="0"/>
                  <a:t> </a:t>
                </a:r>
                <a:r>
                  <a:rPr lang="en-US" altLang="zh-TW" i="0" dirty="0">
                    <a:latin typeface="Cambria Math" panose="02040503050406030204" pitchFamily="18" charset="0"/>
                  </a:rPr>
                  <a:t>𝑤_𝑖</a:t>
                </a:r>
                <a:r>
                  <a:rPr lang="en-US" altLang="zh-TW" dirty="0" smtClean="0"/>
                  <a:t>,</a:t>
                </a:r>
                <a:r>
                  <a:rPr lang="zh-TW" altLang="en-US" dirty="0" smtClean="0"/>
                  <a:t> </a:t>
                </a:r>
                <a:r>
                  <a:rPr lang="en-US" altLang="zh-TW" dirty="0" smtClean="0"/>
                  <a:t>y</a:t>
                </a:r>
                <a:r>
                  <a:rPr lang="en-US" altLang="zh-TW" dirty="0"/>
                  <a:t>) </a:t>
                </a:r>
                <a:r>
                  <a:rPr lang="zh-CN" altLang="en-US" dirty="0" smtClean="0">
                    <a:effectLst/>
                  </a:rPr>
                  <a:t>。如果</a:t>
                </a:r>
                <a:r>
                  <a:rPr lang="zh-TW" altLang="en-US" dirty="0" smtClean="0">
                    <a:effectLst/>
                  </a:rPr>
                  <a:t>成立</a:t>
                </a:r>
                <a:r>
                  <a:rPr lang="zh-CN" altLang="en-US" dirty="0" smtClean="0">
                    <a:effectLst/>
                  </a:rPr>
                  <a:t>，它接受從</a:t>
                </a:r>
                <a:r>
                  <a:rPr lang="en-US" altLang="zh-CN" dirty="0" smtClean="0">
                    <a:effectLst/>
                  </a:rPr>
                  <a:t>KGC</a:t>
                </a:r>
                <a:r>
                  <a:rPr lang="zh-CN" altLang="en-US" dirty="0" smtClean="0">
                    <a:effectLst/>
                  </a:rPr>
                  <a:t>生成的部分私密金鑰，同時保存</a:t>
                </a:r>
                <a:r>
                  <a:rPr lang="en-US" altLang="zh-CN" dirty="0" smtClean="0">
                    <a:effectLst/>
                  </a:rPr>
                  <a:t>y</a:t>
                </a:r>
                <a:r>
                  <a:rPr lang="zh-CN" altLang="en-US" dirty="0" smtClean="0">
                    <a:effectLst/>
                  </a:rPr>
                  <a:t>。否則，它將丟棄由</a:t>
                </a:r>
                <a:r>
                  <a:rPr lang="en-US" altLang="zh-CN" dirty="0" smtClean="0">
                    <a:effectLst/>
                  </a:rPr>
                  <a:t>KGC</a:t>
                </a:r>
                <a:r>
                  <a:rPr lang="zh-CN" altLang="en-US" dirty="0" smtClean="0">
                    <a:effectLst/>
                  </a:rPr>
                  <a:t>發送的部分私密金鑰。 </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1338372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CN" altLang="en-US" dirty="0" smtClean="0"/>
                  <a:t>給定用戶的身份</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zh-CN" altLang="en-US" dirty="0" smtClean="0"/>
                  <a:t>和部分私密金鑰</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oMath>
                </a14:m>
                <a:r>
                  <a:rPr lang="zh-CN" altLang="en-US" dirty="0" smtClean="0"/>
                  <a:t>，用戶隨機選擇</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𝑧</m:t>
                        </m:r>
                      </m:e>
                      <m:sub>
                        <m:r>
                          <a:rPr lang="en-US" altLang="zh-TW" i="1" dirty="0">
                            <a:latin typeface="Cambria Math" panose="02040503050406030204" pitchFamily="18" charset="0"/>
                          </a:rPr>
                          <m:t>𝑖</m:t>
                        </m:r>
                      </m:sub>
                    </m:sSub>
                  </m:oMath>
                </a14:m>
                <a:r>
                  <a:rPr lang="zh-TW" altLang="en-US" dirty="0"/>
                  <a:t> </a:t>
                </a:r>
                <a:r>
                  <a:rPr lang="en-US" altLang="zh-TW" dirty="0"/>
                  <a:t>∈</a:t>
                </a:r>
                <a:r>
                  <a:rPr lang="zh-TW" altLang="en-US"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zh-CN" altLang="en-US" dirty="0" smtClean="0"/>
                  <a:t>作為秘密值。用戶的私密金鑰是</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𝑆</m:t>
                        </m:r>
                        <m:r>
                          <a:rPr lang="en-US" altLang="zh-TW" b="0" i="1" dirty="0" smtClean="0">
                            <a:latin typeface="Cambria Math" panose="02040503050406030204" pitchFamily="18" charset="0"/>
                          </a:rPr>
                          <m:t>𝐾</m:t>
                        </m:r>
                      </m:e>
                      <m:sub>
                        <m:r>
                          <a:rPr lang="en-US" altLang="zh-TW" i="1" dirty="0">
                            <a:latin typeface="Cambria Math" panose="02040503050406030204" pitchFamily="18" charset="0"/>
                          </a:rPr>
                          <m:t>𝑖</m:t>
                        </m:r>
                      </m:sub>
                    </m:sSub>
                  </m:oMath>
                </a14:m>
                <a:r>
                  <a:rPr lang="en-US" altLang="zh-TW" dirty="0" smtClean="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𝑖</m:t>
                        </m:r>
                      </m:sub>
                    </m:sSub>
                  </m:oMath>
                </a14:m>
                <a:r>
                  <a:rPr lang="en-US" altLang="zh-TW" dirty="0" smtClean="0"/>
                  <a:t>)</a:t>
                </a:r>
                <a:r>
                  <a:rPr lang="zh-CN" altLang="en-US" dirty="0" smtClean="0"/>
                  <a:t>。</a:t>
                </a:r>
              </a:p>
              <a:p>
                <a:endParaRPr lang="zh-CN" altLang="en-US" dirty="0" smtClean="0"/>
              </a:p>
              <a:p>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給定用戶的身份</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zh-CN" altLang="en-US" dirty="0" smtClean="0"/>
                  <a:t>和部分公開金鑰</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CN" altLang="en-US" dirty="0" smtClean="0"/>
                  <a:t>，用戶計算</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𝑖</m:t>
                        </m:r>
                      </m:sub>
                    </m:sSub>
                  </m:oMath>
                </a14:m>
                <a:r>
                  <a:rPr lang="en-US" altLang="zh-TW" dirty="0" smtClean="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𝑝</m:t>
                    </m:r>
                  </m:oMath>
                </a14:m>
                <a:r>
                  <a:rPr lang="zh-CN" altLang="en-US" dirty="0" smtClean="0"/>
                  <a:t>。用戶的公開金鑰是</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𝑃</m:t>
                        </m:r>
                        <m:r>
                          <a:rPr lang="en-US" altLang="zh-TW" i="1" dirty="0">
                            <a:latin typeface="Cambria Math" panose="02040503050406030204" pitchFamily="18" charset="0"/>
                          </a:rPr>
                          <m:t>𝐾</m:t>
                        </m:r>
                      </m:e>
                      <m:sub>
                        <m:r>
                          <a:rPr lang="en-US" altLang="zh-TW" i="1" dirty="0">
                            <a:latin typeface="Cambria Math" panose="02040503050406030204" pitchFamily="18" charset="0"/>
                          </a:rPr>
                          <m:t>𝑖</m:t>
                        </m:r>
                      </m:sub>
                    </m:sSub>
                  </m:oMath>
                </a14:m>
                <a:r>
                  <a:rPr lang="en-US" altLang="zh-TW" dirty="0" smtClean="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𝑖</m:t>
                        </m:r>
                      </m:sub>
                    </m:sSub>
                  </m:oMath>
                </a14:m>
                <a:r>
                  <a:rPr lang="en-US" altLang="zh-TW" dirty="0" smtClean="0"/>
                  <a:t>)</a:t>
                </a:r>
                <a:r>
                  <a:rPr lang="zh-CN" alt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p>
                <a:r>
                  <a:rPr lang="zh-CN" altLang="en-US" dirty="0" smtClean="0"/>
                  <a:t>。</a:t>
                </a:r>
                <a:endParaRPr lang="zh-TW" altLang="en-US" dirty="0"/>
              </a:p>
            </p:txBody>
          </p:sp>
        </mc:Choice>
        <mc:Fallback xmlns="">
          <p:sp>
            <p:nvSpPr>
              <p:cNvPr id="3" name="備忘稿版面配置區 2"/>
              <p:cNvSpPr>
                <a:spLocks noGrp="1"/>
              </p:cNvSpPr>
              <p:nvPr>
                <p:ph type="body" idx="1"/>
              </p:nvPr>
            </p:nvSpPr>
            <p:spPr/>
            <p:txBody>
              <a:bodyPr/>
              <a:lstStyle/>
              <a:p>
                <a:r>
                  <a:rPr lang="zh-CN" altLang="en-US" dirty="0" smtClean="0"/>
                  <a:t>給定用戶的身份</a:t>
                </a:r>
                <a:r>
                  <a:rPr lang="en-US" altLang="zh-TW" i="0" dirty="0" smtClean="0">
                    <a:latin typeface="Cambria Math" panose="02040503050406030204" pitchFamily="18" charset="0"/>
                  </a:rPr>
                  <a:t>〖</a:t>
                </a:r>
                <a:r>
                  <a:rPr lang="en-US" altLang="zh-TW" i="0" dirty="0">
                    <a:latin typeface="Cambria Math" panose="02040503050406030204" pitchFamily="18" charset="0"/>
                  </a:rPr>
                  <a:t>𝐼𝐷</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t>和部分私密金鑰</a:t>
                </a:r>
                <a:r>
                  <a:rPr lang="en-US" altLang="zh-TW" i="0" dirty="0">
                    <a:latin typeface="Cambria Math" panose="02040503050406030204" pitchFamily="18" charset="0"/>
                  </a:rPr>
                  <a:t>𝑡</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t>，用戶隨機選擇</a:t>
                </a:r>
                <a:r>
                  <a:rPr lang="en-US" altLang="zh-TW" b="0" i="0" dirty="0" smtClean="0">
                    <a:latin typeface="Cambria Math" panose="02040503050406030204" pitchFamily="18" charset="0"/>
                  </a:rPr>
                  <a:t>𝑧</a:t>
                </a:r>
                <a:r>
                  <a:rPr lang="en-US" altLang="zh-TW" b="0" i="0" dirty="0" smtClean="0">
                    <a:latin typeface="Cambria Math" panose="02040503050406030204" pitchFamily="18" charset="0"/>
                  </a:rPr>
                  <a:t>_</a:t>
                </a:r>
                <a:r>
                  <a:rPr lang="en-US" altLang="zh-TW" i="0" dirty="0">
                    <a:latin typeface="Cambria Math" panose="02040503050406030204" pitchFamily="18" charset="0"/>
                  </a:rPr>
                  <a:t>𝑖</a:t>
                </a:r>
                <a:r>
                  <a:rPr lang="zh-TW" altLang="en-US" dirty="0"/>
                  <a:t> </a:t>
                </a:r>
                <a:r>
                  <a:rPr lang="en-US" altLang="zh-TW" dirty="0"/>
                  <a:t>∈</a:t>
                </a:r>
                <a:r>
                  <a:rPr lang="zh-TW" altLang="en-US" dirty="0"/>
                  <a:t> </a:t>
                </a:r>
                <a:r>
                  <a:rPr lang="en-US" altLang="zh-TW" i="0" dirty="0">
                    <a:latin typeface="Cambria Math" panose="02040503050406030204" pitchFamily="18" charset="0"/>
                  </a:rPr>
                  <a:t>𝑍_𝑞^∗</a:t>
                </a:r>
                <a:r>
                  <a:rPr lang="zh-CN" altLang="en-US" dirty="0" smtClean="0"/>
                  <a:t>作為秘密值。用戶的私密金鑰是</a:t>
                </a:r>
                <a:r>
                  <a:rPr lang="en-US" altLang="zh-TW" i="0" dirty="0" smtClean="0">
                    <a:latin typeface="Cambria Math" panose="02040503050406030204" pitchFamily="18" charset="0"/>
                  </a:rPr>
                  <a:t>〖</a:t>
                </a:r>
                <a:r>
                  <a:rPr lang="en-US" altLang="zh-TW" i="0" dirty="0">
                    <a:latin typeface="Cambria Math" panose="02040503050406030204" pitchFamily="18" charset="0"/>
                  </a:rPr>
                  <a:t>𝑆</a:t>
                </a:r>
                <a:r>
                  <a:rPr lang="en-US" altLang="zh-TW" b="0" i="0" dirty="0" smtClean="0">
                    <a:latin typeface="Cambria Math" panose="02040503050406030204" pitchFamily="18" charset="0"/>
                  </a:rPr>
                  <a:t>𝐾</a:t>
                </a:r>
                <a:r>
                  <a:rPr lang="en-US" altLang="zh-TW" b="0" i="0" dirty="0" smtClean="0">
                    <a:latin typeface="Cambria Math" panose="02040503050406030204" pitchFamily="18" charset="0"/>
                  </a:rPr>
                  <a:t>〗_</a:t>
                </a:r>
                <a:r>
                  <a:rPr lang="en-US" altLang="zh-TW" i="0" dirty="0">
                    <a:latin typeface="Cambria Math" panose="02040503050406030204" pitchFamily="18" charset="0"/>
                  </a:rPr>
                  <a:t>𝑖</a:t>
                </a:r>
                <a:r>
                  <a:rPr lang="en-US" altLang="zh-TW" dirty="0" smtClean="0"/>
                  <a:t> = (</a:t>
                </a:r>
                <a:r>
                  <a:rPr lang="en-US" altLang="zh-TW" i="0" dirty="0">
                    <a:latin typeface="Cambria Math" panose="02040503050406030204" pitchFamily="18" charset="0"/>
                  </a:rPr>
                  <a:t>𝑡_𝑖</a:t>
                </a:r>
                <a:r>
                  <a:rPr lang="en-US" altLang="zh-TW" i="0" dirty="0" smtClean="0">
                    <a:latin typeface="Cambria Math" panose="02040503050406030204" pitchFamily="18" charset="0"/>
                  </a:rPr>
                  <a:t>,</a:t>
                </a:r>
                <a:r>
                  <a:rPr lang="en-US" altLang="zh-TW" i="0" dirty="0">
                    <a:latin typeface="Cambria Math" panose="02040503050406030204" pitchFamily="18" charset="0"/>
                  </a:rPr>
                  <a:t>𝑧_𝑖</a:t>
                </a:r>
                <a:r>
                  <a:rPr lang="en-US" altLang="zh-TW" dirty="0" smtClean="0"/>
                  <a:t>)</a:t>
                </a:r>
                <a:r>
                  <a:rPr lang="zh-CN" altLang="en-US" dirty="0" smtClean="0"/>
                  <a:t>。</a:t>
                </a:r>
              </a:p>
              <a:p>
                <a:endParaRPr lang="zh-CN" altLang="en-US" dirty="0" smtClean="0"/>
              </a:p>
              <a:p>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給定用戶的</a:t>
                </a:r>
                <a:r>
                  <a:rPr lang="zh-CN" altLang="en-US" dirty="0" smtClean="0"/>
                  <a:t>身份</a:t>
                </a:r>
                <a:r>
                  <a:rPr lang="en-US" altLang="zh-TW" i="0" dirty="0" smtClean="0">
                    <a:latin typeface="Cambria Math" panose="02040503050406030204" pitchFamily="18" charset="0"/>
                  </a:rPr>
                  <a:t>〖</a:t>
                </a:r>
                <a:r>
                  <a:rPr lang="en-US" altLang="zh-TW" i="0" dirty="0">
                    <a:latin typeface="Cambria Math" panose="02040503050406030204" pitchFamily="18" charset="0"/>
                  </a:rPr>
                  <a:t>𝐼𝐷</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t>和部分公開金鑰</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t>，用戶計算</a:t>
                </a:r>
                <a:r>
                  <a:rPr lang="en-US" altLang="zh-TW" i="0" dirty="0">
                    <a:latin typeface="Cambria Math" panose="02040503050406030204" pitchFamily="18" charset="0"/>
                  </a:rPr>
                  <a:t>𝑢</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en-US" altLang="zh-TW" dirty="0" smtClean="0"/>
                  <a:t> = </a:t>
                </a:r>
                <a:r>
                  <a:rPr lang="en-US" altLang="zh-TW" i="0" dirty="0">
                    <a:latin typeface="Cambria Math" panose="02040503050406030204" pitchFamily="18" charset="0"/>
                  </a:rPr>
                  <a:t>𝑧_𝑖</a:t>
                </a:r>
                <a:r>
                  <a:rPr lang="en-US" altLang="zh-TW" i="0" dirty="0" smtClean="0">
                    <a:latin typeface="Cambria Math" panose="02040503050406030204" pitchFamily="18" charset="0"/>
                  </a:rPr>
                  <a:t> 𝑝</a:t>
                </a:r>
                <a:r>
                  <a:rPr lang="zh-CN" altLang="en-US" dirty="0" smtClean="0"/>
                  <a:t>。用戶的公開金鑰是</a:t>
                </a:r>
                <a:r>
                  <a:rPr lang="en-US" altLang="zh-TW" i="0" dirty="0" smtClean="0">
                    <a:latin typeface="Cambria Math" panose="02040503050406030204" pitchFamily="18" charset="0"/>
                  </a:rPr>
                  <a:t>〖</a:t>
                </a:r>
                <a:r>
                  <a:rPr lang="en-US" altLang="zh-TW" b="0" i="0" dirty="0" smtClean="0">
                    <a:latin typeface="Cambria Math" panose="02040503050406030204" pitchFamily="18" charset="0"/>
                  </a:rPr>
                  <a:t>𝑃</a:t>
                </a:r>
                <a:r>
                  <a:rPr lang="en-US" altLang="zh-TW" i="0" dirty="0">
                    <a:latin typeface="Cambria Math" panose="02040503050406030204" pitchFamily="18" charset="0"/>
                  </a:rPr>
                  <a:t>𝐾</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en-US" altLang="zh-TW" dirty="0" smtClean="0"/>
                  <a:t> = (</a:t>
                </a:r>
                <a:r>
                  <a:rPr lang="en-US" altLang="zh-TW" i="0" dirty="0">
                    <a:latin typeface="Cambria Math" panose="02040503050406030204" pitchFamily="18" charset="0"/>
                  </a:rPr>
                  <a:t>𝑤_𝑖</a:t>
                </a:r>
                <a:r>
                  <a:rPr lang="en-US" altLang="zh-TW" i="0" dirty="0" smtClean="0">
                    <a:latin typeface="Cambria Math" panose="02040503050406030204" pitchFamily="18" charset="0"/>
                  </a:rPr>
                  <a:t>,</a:t>
                </a:r>
                <a:r>
                  <a:rPr lang="en-US" altLang="zh-TW" i="0" dirty="0">
                    <a:latin typeface="Cambria Math" panose="02040503050406030204" pitchFamily="18" charset="0"/>
                  </a:rPr>
                  <a:t>𝑢_𝑖</a:t>
                </a:r>
                <a:r>
                  <a:rPr lang="en-US" altLang="zh-TW" dirty="0" smtClean="0"/>
                  <a:t>)</a:t>
                </a:r>
                <a:r>
                  <a:rPr lang="zh-CN" alt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p>
                <a:r>
                  <a:rPr lang="zh-CN" altLang="en-US"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891423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TW" altLang="en-US" dirty="0" smtClean="0"/>
                  <a:t> </a:t>
                </a:r>
                <a:r>
                  <a:rPr lang="en-US" altLang="zh-TW" dirty="0" smtClean="0"/>
                  <a:t>=</a:t>
                </a:r>
                <a:r>
                  <a:rPr lang="zh-TW" altLang="en-US"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𝑝</m:t>
                    </m:r>
                  </m:oMath>
                </a14:m>
                <a:r>
                  <a:rPr lang="en-US" altLang="zh-TW" dirty="0" smtClean="0"/>
                  <a:t>,</a:t>
                </a:r>
                <a:r>
                  <a:rPr lang="zh-TW" altLang="en-US" dirty="0" smtClean="0"/>
                  <a:t> </a:t>
                </a:r>
                <a:endParaRPr lang="en-US" altLang="zh-TW" dirty="0" smtClean="0"/>
              </a:p>
              <a:p>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oMath>
                </a14:m>
                <a:r>
                  <a:rPr lang="zh-TW" altLang="en-US" dirty="0" smtClean="0"/>
                  <a:t> </a:t>
                </a:r>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𝑥</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𝑦</m:t>
                    </m:r>
                  </m:oMath>
                </a14:m>
                <a:r>
                  <a:rPr lang="en-US" altLang="zh-TW" dirty="0" smtClean="0"/>
                  <a:t>)</a:t>
                </a:r>
                <a:r>
                  <a:rPr lang="zh-TW" altLang="en-US" dirty="0" smtClean="0"/>
                  <a:t> </a:t>
                </a:r>
                <a:endParaRPr lang="en-US" altLang="zh-TW" dirty="0" smtClean="0"/>
              </a:p>
              <a:p>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𝑖</m:t>
                        </m:r>
                      </m:sub>
                    </m:sSub>
                  </m:oMath>
                </a14:m>
                <a:r>
                  <a:rPr lang="en-US" altLang="zh-TW" dirty="0" smtClean="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𝑝</m:t>
                    </m:r>
                  </m:oMath>
                </a14:m>
                <a:endParaRPr lang="en-US" altLang="zh-TW"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TW" i="1" dirty="0" smtClean="0">
                          <a:latin typeface="Cambria Math" panose="02040503050406030204" pitchFamily="18" charset="0"/>
                        </a:rPr>
                        <m:t>𝑦</m:t>
                      </m:r>
                      <m:r>
                        <a:rPr lang="zh-TW" altLang="en-US" i="1" dirty="0" smtClean="0">
                          <a:latin typeface="Cambria Math" panose="02040503050406030204" pitchFamily="18" charset="0"/>
                        </a:rPr>
                        <m:t> </m:t>
                      </m:r>
                      <m:r>
                        <a:rPr lang="en-US" altLang="zh-TW" i="1" dirty="0" smtClean="0">
                          <a:latin typeface="Cambria Math" panose="02040503050406030204" pitchFamily="18" charset="0"/>
                        </a:rPr>
                        <m:t>=</m:t>
                      </m:r>
                      <m:r>
                        <a:rPr lang="zh-TW" altLang="en-US" i="1" dirty="0" smtClean="0">
                          <a:latin typeface="Cambria Math" panose="02040503050406030204" pitchFamily="18" charset="0"/>
                        </a:rPr>
                        <m:t> </m:t>
                      </m:r>
                      <m:r>
                        <a:rPr lang="en-US" altLang="zh-TW" i="1" dirty="0" err="1" smtClean="0">
                          <a:latin typeface="Cambria Math" panose="02040503050406030204" pitchFamily="18" charset="0"/>
                        </a:rPr>
                        <m:t>𝑥𝑝</m:t>
                      </m:r>
                    </m:oMath>
                  </m:oMathPara>
                </a14:m>
                <a:endParaRPr lang="en-US" altLang="zh-TW" i="1" dirty="0" smtClean="0">
                  <a:latin typeface="Cambria Math" panose="02040503050406030204" pitchFamily="18" charset="0"/>
                </a:endParaRPr>
              </a:p>
              <a:p>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h</m:t>
                        </m:r>
                      </m:e>
                      <m:sub>
                        <m:r>
                          <a:rPr lang="en-US" altLang="zh-TW" b="0" i="1" dirty="0" smtClean="0">
                            <a:latin typeface="Cambria Math" panose="02040503050406030204" pitchFamily="18" charset="0"/>
                          </a:rPr>
                          <m:t>𝑖</m:t>
                        </m:r>
                      </m:sub>
                    </m:sSub>
                  </m:oMath>
                </a14:m>
                <a:r>
                  <a:rPr lang="en-US" altLang="zh-TW" dirty="0" smtClean="0"/>
                  <a:t>=</a:t>
                </a:r>
                <a14:m>
                  <m:oMath xmlns:m="http://schemas.openxmlformats.org/officeDocument/2006/math">
                    <m:r>
                      <a:rPr lang="zh-TW" altLang="en-US" i="1" smtClean="0">
                        <a:latin typeface="Cambria Math" panose="02040503050406030204" pitchFamily="18" charset="0"/>
                      </a:rPr>
                      <m:t> </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𝑦</m:t>
                    </m:r>
                  </m:oMath>
                </a14:m>
                <a:r>
                  <a:rPr lang="en-US" altLang="zh-TW" dirty="0" smtClean="0"/>
                  <a:t>)</a:t>
                </a:r>
                <a:r>
                  <a:rPr lang="zh-TW" altLang="en-US" dirty="0" smtClean="0"/>
                  <a:t> </a:t>
                </a:r>
                <a:endParaRPr lang="zh-TW" altLang="en-US" dirty="0"/>
              </a:p>
            </p:txBody>
          </p:sp>
        </mc:Choice>
        <mc:Fallback>
          <p:sp>
            <p:nvSpPr>
              <p:cNvPr id="3" name="備忘稿版面配置區 2"/>
              <p:cNvSpPr>
                <a:spLocks noGrp="1"/>
              </p:cNvSpPr>
              <p:nvPr>
                <p:ph type="body" idx="1"/>
              </p:nvPr>
            </p:nvSpPr>
            <p:spPr/>
            <p:txBody>
              <a:bodyPr/>
              <a:lstStyle/>
              <a:p>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𝑠</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en-US" altLang="zh-TW" i="0" dirty="0" smtClean="0">
                    <a:latin typeface="Cambria Math" panose="02040503050406030204" pitchFamily="18" charset="0"/>
                  </a:rPr>
                  <a:t> 𝑝</a:t>
                </a:r>
                <a:r>
                  <a:rPr lang="en-US" altLang="zh-TW" dirty="0" smtClean="0"/>
                  <a:t>,</a:t>
                </a:r>
                <a:r>
                  <a:rPr lang="zh-TW" altLang="en-US" dirty="0" smtClean="0"/>
                  <a:t> </a:t>
                </a:r>
                <a:endParaRPr lang="en-US" altLang="zh-TW" dirty="0" smtClean="0"/>
              </a:p>
              <a:p>
                <a:r>
                  <a:rPr lang="en-US" altLang="zh-TW" i="0" dirty="0">
                    <a:latin typeface="Cambria Math" panose="02040503050406030204" pitchFamily="18" charset="0"/>
                  </a:rPr>
                  <a:t>𝑡</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𝑠_𝑖</a:t>
                </a:r>
                <a:r>
                  <a:rPr lang="en-US" altLang="zh-TW" i="0" dirty="0" smtClean="0">
                    <a:latin typeface="Cambria Math" panose="02040503050406030204" pitchFamily="18" charset="0"/>
                  </a:rPr>
                  <a:t>+𝑥</a:t>
                </a:r>
                <a:r>
                  <a:rPr lang="en-US" altLang="zh-TW" i="0" dirty="0">
                    <a:latin typeface="Cambria Math" panose="02040503050406030204" pitchFamily="18" charset="0"/>
                  </a:rPr>
                  <a:t>𝐻_1</a:t>
                </a:r>
                <a:r>
                  <a:rPr lang="en-US" altLang="zh-TW" dirty="0" smtClean="0"/>
                  <a:t>(</a:t>
                </a:r>
                <a:r>
                  <a:rPr lang="en-US" altLang="zh-TW" i="0" dirty="0">
                    <a:latin typeface="Cambria Math" panose="02040503050406030204" pitchFamily="18" charset="0"/>
                  </a:rPr>
                  <a:t>〖𝐼𝐷〗_𝑖</a:t>
                </a:r>
                <a:r>
                  <a:rPr lang="en-US" altLang="zh-TW" i="0" dirty="0" smtClean="0">
                    <a:latin typeface="Cambria Math" panose="02040503050406030204" pitchFamily="18" charset="0"/>
                  </a:rPr>
                  <a:t>,</a:t>
                </a:r>
                <a:r>
                  <a:rPr lang="en-US" altLang="zh-TW" i="0" dirty="0">
                    <a:latin typeface="Cambria Math" panose="02040503050406030204" pitchFamily="18" charset="0"/>
                  </a:rPr>
                  <a:t>𝑤_𝑖</a:t>
                </a:r>
                <a:r>
                  <a:rPr lang="en-US" altLang="zh-TW" i="0" dirty="0" smtClean="0">
                    <a:latin typeface="Cambria Math" panose="02040503050406030204" pitchFamily="18" charset="0"/>
                  </a:rPr>
                  <a:t>,𝑦</a:t>
                </a:r>
                <a:r>
                  <a:rPr lang="en-US" altLang="zh-TW" dirty="0" smtClean="0"/>
                  <a:t>)</a:t>
                </a:r>
                <a:r>
                  <a:rPr lang="zh-TW" altLang="en-US" dirty="0" smtClean="0"/>
                  <a:t> </a:t>
                </a:r>
                <a:endParaRPr lang="en-US" altLang="zh-TW" dirty="0" smtClean="0"/>
              </a:p>
              <a:p>
                <a:r>
                  <a:rPr lang="en-US" altLang="zh-TW" i="0" dirty="0">
                    <a:latin typeface="Cambria Math" panose="02040503050406030204" pitchFamily="18" charset="0"/>
                  </a:rPr>
                  <a:t>𝑢</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en-US" altLang="zh-TW" dirty="0" smtClean="0"/>
                  <a:t> = </a:t>
                </a:r>
                <a:r>
                  <a:rPr lang="en-US" altLang="zh-TW" i="0" dirty="0">
                    <a:latin typeface="Cambria Math" panose="02040503050406030204" pitchFamily="18" charset="0"/>
                  </a:rPr>
                  <a:t>𝑧_𝑖</a:t>
                </a:r>
                <a:r>
                  <a:rPr lang="en-US" altLang="zh-TW" i="0" dirty="0" smtClean="0">
                    <a:latin typeface="Cambria Math" panose="02040503050406030204" pitchFamily="18" charset="0"/>
                  </a:rPr>
                  <a:t> 𝑝</a:t>
                </a:r>
                <a:endParaRPr lang="en-US" altLang="zh-TW" i="1" dirty="0" smtClean="0">
                  <a:latin typeface="Cambria Math" panose="02040503050406030204" pitchFamily="18" charset="0"/>
                </a:endParaRPr>
              </a:p>
              <a:p>
                <a:pPr/>
                <a:r>
                  <a:rPr lang="en-US" altLang="zh-TW" i="0" dirty="0" smtClean="0">
                    <a:latin typeface="Cambria Math" panose="02040503050406030204" pitchFamily="18" charset="0"/>
                  </a:rPr>
                  <a:t>𝑦</a:t>
                </a:r>
                <a:r>
                  <a:rPr lang="zh-TW" altLang="en-US" i="0" dirty="0" smtClean="0">
                    <a:latin typeface="Cambria Math" panose="02040503050406030204" pitchFamily="18" charset="0"/>
                  </a:rPr>
                  <a:t> </a:t>
                </a:r>
                <a:r>
                  <a:rPr lang="en-US" altLang="zh-TW" i="0" dirty="0" smtClean="0">
                    <a:latin typeface="Cambria Math" panose="02040503050406030204" pitchFamily="18" charset="0"/>
                  </a:rPr>
                  <a:t>=</a:t>
                </a:r>
                <a:r>
                  <a:rPr lang="zh-TW" altLang="en-US" i="0" dirty="0" smtClean="0">
                    <a:latin typeface="Cambria Math" panose="02040503050406030204" pitchFamily="18" charset="0"/>
                  </a:rPr>
                  <a:t> </a:t>
                </a:r>
                <a:r>
                  <a:rPr lang="en-US" altLang="zh-TW" i="0" dirty="0" err="1" smtClean="0">
                    <a:latin typeface="Cambria Math" panose="02040503050406030204" pitchFamily="18" charset="0"/>
                  </a:rPr>
                  <a:t>𝑥𝑝</a:t>
                </a:r>
                <a:endParaRPr lang="en-US" altLang="zh-TW" i="1" dirty="0" smtClean="0">
                  <a:latin typeface="Cambria Math" panose="02040503050406030204" pitchFamily="18" charset="0"/>
                </a:endParaRPr>
              </a:p>
              <a:p>
                <a:r>
                  <a:rPr lang="en-US" altLang="zh-TW" b="0" i="0" dirty="0" smtClean="0">
                    <a:latin typeface="Cambria Math" panose="02040503050406030204" pitchFamily="18" charset="0"/>
                  </a:rPr>
                  <a:t>ℎ_𝑖</a:t>
                </a:r>
                <a:r>
                  <a:rPr lang="en-US" altLang="zh-TW" dirty="0" smtClean="0"/>
                  <a:t>=</a:t>
                </a:r>
                <a:r>
                  <a:rPr lang="zh-TW" altLang="en-US" i="0" smtClean="0">
                    <a:latin typeface="Cambria Math" panose="02040503050406030204" pitchFamily="18" charset="0"/>
                  </a:rPr>
                  <a:t> </a:t>
                </a:r>
                <a:r>
                  <a:rPr lang="en-US" altLang="zh-TW" i="0" dirty="0">
                    <a:latin typeface="Cambria Math" panose="02040503050406030204" pitchFamily="18" charset="0"/>
                  </a:rPr>
                  <a:t>𝐻</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en-US" altLang="zh-TW" dirty="0" smtClean="0"/>
                  <a:t>(</a:t>
                </a:r>
                <a:r>
                  <a:rPr lang="en-US" altLang="zh-TW" i="0" dirty="0">
                    <a:latin typeface="Cambria Math" panose="02040503050406030204" pitchFamily="18" charset="0"/>
                  </a:rPr>
                  <a:t>〖𝐼𝐷〗_𝑖</a:t>
                </a:r>
                <a:r>
                  <a:rPr lang="en-US" altLang="zh-TW" i="0" dirty="0" smtClean="0">
                    <a:latin typeface="Cambria Math" panose="02040503050406030204" pitchFamily="18" charset="0"/>
                  </a:rPr>
                  <a:t>,</a:t>
                </a:r>
                <a:r>
                  <a:rPr lang="en-US" altLang="zh-TW" i="0" dirty="0">
                    <a:latin typeface="Cambria Math" panose="02040503050406030204" pitchFamily="18" charset="0"/>
                  </a:rPr>
                  <a:t>𝑤_𝑖</a:t>
                </a:r>
                <a:r>
                  <a:rPr lang="en-US" altLang="zh-TW" i="0" dirty="0" smtClean="0">
                    <a:latin typeface="Cambria Math" panose="02040503050406030204" pitchFamily="18" charset="0"/>
                  </a:rPr>
                  <a:t>,𝑦</a:t>
                </a:r>
                <a:r>
                  <a:rPr lang="en-US" altLang="zh-TW" dirty="0" smtClean="0"/>
                  <a:t>)</a:t>
                </a:r>
                <a:r>
                  <a:rPr lang="zh-TW" altLang="en-US" dirty="0" smtClean="0"/>
                  <a:t> </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869373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CN" altLang="en-US" dirty="0" smtClean="0"/>
                  <a:t>當</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𝑅</m:t>
                        </m:r>
                      </m:e>
                      <m:sup>
                        <m:r>
                          <a:rPr lang="en-US" altLang="zh-TW" i="1" dirty="0">
                            <a:latin typeface="Cambria Math" panose="02040503050406030204" pitchFamily="18" charset="0"/>
                          </a:rPr>
                          <m:t>′</m:t>
                        </m:r>
                      </m:sup>
                    </m:sSup>
                  </m:oMath>
                </a14:m>
                <a:r>
                  <a:rPr lang="zh-CN" altLang="en-US" dirty="0" smtClean="0"/>
                  <a:t>等於</a:t>
                </a:r>
                <a14:m>
                  <m:oMath xmlns:m="http://schemas.openxmlformats.org/officeDocument/2006/math">
                    <m:r>
                      <a:rPr lang="en-US" altLang="zh-TW" i="1" dirty="0" smtClean="0">
                        <a:latin typeface="Cambria Math" panose="02040503050406030204" pitchFamily="18" charset="0"/>
                      </a:rPr>
                      <m:t>𝑅</m:t>
                    </m:r>
                  </m:oMath>
                </a14:m>
                <a:r>
                  <a:rPr lang="zh-CN" altLang="en-US" dirty="0" smtClean="0"/>
                  <a:t>時，</a:t>
                </a:r>
                <a:r>
                  <a:rPr lang="en-US" altLang="zh-CN" dirty="0" smtClean="0"/>
                  <a:t>B</a:t>
                </a:r>
                <a:r>
                  <a:rPr lang="zh-CN" altLang="en-US" dirty="0" smtClean="0"/>
                  <a:t>接受消息</a:t>
                </a:r>
                <a:r>
                  <a:rPr lang="en-US" altLang="zh-CN" dirty="0" smtClean="0"/>
                  <a:t>m</a:t>
                </a:r>
                <a:r>
                  <a:rPr lang="zh-CN" altLang="en-US" dirty="0" smtClean="0"/>
                  <a:t>。</a:t>
                </a:r>
              </a:p>
              <a:p>
                <a:endParaRPr lang="zh-CN" altLang="en-US" dirty="0" smtClean="0"/>
              </a:p>
              <a:p>
                <a:r>
                  <a:rPr lang="zh-CN" altLang="en-US" dirty="0" smtClean="0"/>
                  <a:t>結果證明瞭該方案的正確性。</a:t>
                </a:r>
                <a:endParaRPr lang="zh-TW" altLang="en-US" dirty="0"/>
              </a:p>
            </p:txBody>
          </p:sp>
        </mc:Choice>
        <mc:Fallback xmlns="">
          <p:sp>
            <p:nvSpPr>
              <p:cNvPr id="3" name="備忘稿版面配置區 2"/>
              <p:cNvSpPr>
                <a:spLocks noGrp="1"/>
              </p:cNvSpPr>
              <p:nvPr>
                <p:ph type="body" idx="1"/>
              </p:nvPr>
            </p:nvSpPr>
            <p:spPr/>
            <p:txBody>
              <a:bodyPr/>
              <a:lstStyle/>
              <a:p>
                <a:r>
                  <a:rPr lang="zh-CN" altLang="en-US" dirty="0" smtClean="0"/>
                  <a:t>當</a:t>
                </a:r>
                <a:r>
                  <a:rPr lang="en-US" altLang="zh-TW" i="0" dirty="0">
                    <a:latin typeface="Cambria Math" panose="02040503050406030204" pitchFamily="18" charset="0"/>
                  </a:rPr>
                  <a:t>𝑅</a:t>
                </a:r>
                <a:r>
                  <a:rPr lang="en-US" altLang="zh-TW" i="0" dirty="0" smtClean="0">
                    <a:latin typeface="Cambria Math" panose="02040503050406030204" pitchFamily="18" charset="0"/>
                  </a:rPr>
                  <a:t>^</a:t>
                </a:r>
                <a:r>
                  <a:rPr lang="en-US" altLang="zh-TW" i="0" dirty="0">
                    <a:latin typeface="Cambria Math" panose="02040503050406030204" pitchFamily="18" charset="0"/>
                  </a:rPr>
                  <a:t>′</a:t>
                </a:r>
                <a:r>
                  <a:rPr lang="zh-CN" altLang="en-US" dirty="0" smtClean="0"/>
                  <a:t>等於</a:t>
                </a:r>
                <a:r>
                  <a:rPr lang="en-US" altLang="zh-TW" i="0" dirty="0" smtClean="0">
                    <a:latin typeface="Cambria Math" panose="02040503050406030204" pitchFamily="18" charset="0"/>
                  </a:rPr>
                  <a:t>𝑅</a:t>
                </a:r>
                <a:r>
                  <a:rPr lang="zh-CN" altLang="en-US" dirty="0" smtClean="0"/>
                  <a:t>時，</a:t>
                </a:r>
                <a:r>
                  <a:rPr lang="en-US" altLang="zh-CN" dirty="0" smtClean="0"/>
                  <a:t>B</a:t>
                </a:r>
                <a:r>
                  <a:rPr lang="zh-CN" altLang="en-US" dirty="0" smtClean="0"/>
                  <a:t>接受消息</a:t>
                </a:r>
                <a:r>
                  <a:rPr lang="en-US" altLang="zh-CN" dirty="0" smtClean="0"/>
                  <a:t>m</a:t>
                </a:r>
                <a:r>
                  <a:rPr lang="zh-CN" altLang="en-US" dirty="0" smtClean="0"/>
                  <a:t>。</a:t>
                </a:r>
              </a:p>
              <a:p>
                <a:endParaRPr lang="zh-CN" altLang="en-US" dirty="0" smtClean="0"/>
              </a:p>
              <a:p>
                <a:r>
                  <a:rPr lang="zh-CN" altLang="en-US" dirty="0" smtClean="0"/>
                  <a:t>結果證明瞭該方案的正確性。</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32</a:t>
            </a:fld>
            <a:endParaRPr lang="zh-TW" altLang="en-US"/>
          </a:p>
        </p:txBody>
      </p:sp>
    </p:spTree>
    <p:extLst>
      <p:ext uri="{BB962C8B-B14F-4D97-AF65-F5344CB8AC3E}">
        <p14:creationId xmlns:p14="http://schemas.microsoft.com/office/powerpoint/2010/main" val="3373950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安全性分析。</a:t>
                </a:r>
                <a:endParaRPr lang="en-US" altLang="zh-TW" dirty="0" smtClean="0"/>
              </a:p>
              <a:p>
                <a:endParaRPr lang="en-US" altLang="zh-TW" dirty="0" smtClean="0"/>
              </a:p>
              <a:p>
                <a:r>
                  <a:rPr lang="zh-TW" altLang="en-US" dirty="0" smtClean="0"/>
                  <a:t>不可偽造性和保密性分析</a:t>
                </a:r>
                <a:endParaRPr lang="en-US" altLang="zh-TW" dirty="0" smtClean="0"/>
              </a:p>
              <a:p>
                <a:r>
                  <a:rPr lang="zh-CN" altLang="en-US" dirty="0" smtClean="0"/>
                  <a:t>該方案在原有方案的基礎上進行了改進，使得新的構造方案能夠抵抗單個公開金鑰攻擊的替換。</a:t>
                </a:r>
                <a:endParaRPr lang="en-US" altLang="zh-CN" dirty="0" smtClean="0"/>
              </a:p>
              <a:p>
                <a:r>
                  <a:rPr lang="zh-CN" altLang="en-US" dirty="0" smtClean="0"/>
                  <a:t>對於替換多個公開金鑰的攻擊，用戶在新的構造方案中接收到</a:t>
                </a:r>
                <a:r>
                  <a:rPr lang="en-US" altLang="zh-CN" dirty="0" smtClean="0"/>
                  <a:t>KGC</a:t>
                </a:r>
                <a:r>
                  <a:rPr lang="zh-CN" altLang="en-US" dirty="0" smtClean="0"/>
                  <a:t>的部分私密金鑰時，需要驗證</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𝑝</m:t>
                    </m:r>
                    <m:r>
                      <a:rPr lang="zh-TW" altLang="en-US" i="1" dirty="0">
                        <a:latin typeface="Cambria Math" panose="02040503050406030204" pitchFamily="18" charset="0"/>
                      </a:rPr>
                      <m:t> </m:t>
                    </m:r>
                  </m:oMath>
                </a14:m>
                <a:r>
                  <a:rPr lang="en-US" altLang="zh-TW" dirty="0"/>
                  <a:t>=</a:t>
                </a:r>
                <a:r>
                  <a:rPr lang="zh-TW" altLang="en-US"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a:t>
                </a:r>
                <a:r>
                  <a:rPr lang="zh-CN" altLang="en-US" dirty="0" smtClean="0"/>
                  <a:t>是否為真。如果是，使用者可以使用部分私密金鑰，同時保存</a:t>
                </a:r>
                <a:r>
                  <a:rPr lang="en-US" altLang="zh-CN" dirty="0" smtClean="0"/>
                  <a:t>y</a:t>
                </a:r>
                <a:r>
                  <a:rPr lang="zh-CN" altLang="en-US" dirty="0" smtClean="0"/>
                  <a:t>。</a:t>
                </a:r>
                <a:endParaRPr lang="en-US" altLang="zh-CN" dirty="0" smtClean="0"/>
              </a:p>
            </p:txBody>
          </p:sp>
        </mc:Choice>
        <mc:Fallback xmlns="">
          <p:sp>
            <p:nvSpPr>
              <p:cNvPr id="3" name="備忘稿版面配置區 2"/>
              <p:cNvSpPr>
                <a:spLocks noGrp="1"/>
              </p:cNvSpPr>
              <p:nvPr>
                <p:ph type="body" idx="1"/>
              </p:nvPr>
            </p:nvSpPr>
            <p:spPr/>
            <p:txBody>
              <a:bodyPr/>
              <a:lstStyle/>
              <a:p>
                <a:r>
                  <a:rPr lang="zh-TW" altLang="en-US" dirty="0" smtClean="0"/>
                  <a:t>安全性分析。</a:t>
                </a:r>
                <a:endParaRPr lang="en-US" altLang="zh-TW" dirty="0" smtClean="0"/>
              </a:p>
              <a:p>
                <a:endParaRPr lang="en-US" altLang="zh-TW" dirty="0" smtClean="0"/>
              </a:p>
              <a:p>
                <a:r>
                  <a:rPr lang="zh-TW" altLang="en-US" dirty="0" smtClean="0"/>
                  <a:t>不可偽造性和保密性分析</a:t>
                </a:r>
                <a:endParaRPr lang="en-US" altLang="zh-TW" dirty="0" smtClean="0"/>
              </a:p>
              <a:p>
                <a:r>
                  <a:rPr lang="zh-CN" altLang="en-US" dirty="0" smtClean="0"/>
                  <a:t>該方案在原有方案的基礎上進行了改進，使得新的構造方案能夠抵抗單個公開金鑰攻擊的替換。</a:t>
                </a:r>
                <a:endParaRPr lang="en-US" altLang="zh-CN" dirty="0" smtClean="0"/>
              </a:p>
              <a:p>
                <a:r>
                  <a:rPr lang="zh-CN" altLang="en-US" dirty="0" smtClean="0"/>
                  <a:t>對於替換多個公開金鑰的攻擊，用戶在新的構造方案中接收到</a:t>
                </a:r>
                <a:r>
                  <a:rPr lang="en-US" altLang="zh-CN" dirty="0" smtClean="0"/>
                  <a:t>KGC</a:t>
                </a:r>
                <a:r>
                  <a:rPr lang="zh-CN" altLang="en-US" dirty="0" smtClean="0"/>
                  <a:t>的部分私密金鑰時，需要驗證</a:t>
                </a:r>
                <a:r>
                  <a:rPr lang="en-US" altLang="zh-TW" i="0" dirty="0">
                    <a:latin typeface="Cambria Math" panose="02040503050406030204" pitchFamily="18" charset="0"/>
                  </a:rPr>
                  <a:t>𝑡</a:t>
                </a:r>
                <a:r>
                  <a:rPr lang="en-US" altLang="zh-TW" i="0" dirty="0" smtClean="0">
                    <a:latin typeface="Cambria Math" panose="02040503050406030204" pitchFamily="18" charset="0"/>
                  </a:rPr>
                  <a:t>_</a:t>
                </a:r>
                <a:r>
                  <a:rPr lang="en-US" altLang="zh-TW" i="0" dirty="0">
                    <a:latin typeface="Cambria Math" panose="02040503050406030204" pitchFamily="18" charset="0"/>
                  </a:rPr>
                  <a:t>𝑖 𝑝</a:t>
                </a:r>
                <a:r>
                  <a:rPr lang="zh-TW" altLang="en-US" i="0" dirty="0">
                    <a:latin typeface="Cambria Math" panose="02040503050406030204" pitchFamily="18" charset="0"/>
                  </a:rPr>
                  <a:t> </a:t>
                </a:r>
                <a:r>
                  <a:rPr lang="en-US" altLang="zh-TW" dirty="0"/>
                  <a:t>=</a:t>
                </a:r>
                <a:r>
                  <a:rPr lang="zh-TW" altLang="en-US" dirty="0"/>
                  <a:t> </a:t>
                </a:r>
                <a:r>
                  <a:rPr lang="en-US" altLang="zh-TW" i="0" dirty="0">
                    <a:latin typeface="Cambria Math" panose="02040503050406030204" pitchFamily="18" charset="0"/>
                  </a:rPr>
                  <a:t>𝑤_𝑖+𝑦𝐻_1</a:t>
                </a:r>
                <a:r>
                  <a:rPr lang="en-US" altLang="zh-TW" dirty="0"/>
                  <a:t>(</a:t>
                </a:r>
                <a:r>
                  <a:rPr lang="en-US" altLang="zh-TW" i="0" dirty="0">
                    <a:latin typeface="Cambria Math" panose="02040503050406030204" pitchFamily="18" charset="0"/>
                  </a:rPr>
                  <a:t>〖𝐼𝐷〗_𝑖</a:t>
                </a:r>
                <a:r>
                  <a:rPr lang="en-US" altLang="zh-TW" dirty="0"/>
                  <a:t>, </a:t>
                </a:r>
                <a:r>
                  <a:rPr lang="en-US" altLang="zh-TW" i="0" dirty="0">
                    <a:latin typeface="Cambria Math" panose="02040503050406030204" pitchFamily="18" charset="0"/>
                  </a:rPr>
                  <a:t>𝑤_𝑖</a:t>
                </a:r>
                <a:r>
                  <a:rPr lang="en-US" altLang="zh-TW" dirty="0"/>
                  <a:t>,</a:t>
                </a:r>
                <a:r>
                  <a:rPr lang="zh-TW" altLang="en-US" dirty="0"/>
                  <a:t> </a:t>
                </a:r>
                <a:r>
                  <a:rPr lang="en-US" altLang="zh-TW" dirty="0"/>
                  <a:t>y)</a:t>
                </a:r>
                <a:r>
                  <a:rPr lang="zh-CN" altLang="en-US" dirty="0" smtClean="0"/>
                  <a:t>是否為真。如果是，使用者可以使用部分私密金鑰，同時保存</a:t>
                </a:r>
                <a:r>
                  <a:rPr lang="en-US" altLang="zh-CN" dirty="0" smtClean="0"/>
                  <a:t>y</a:t>
                </a:r>
                <a:r>
                  <a:rPr lang="zh-CN" altLang="en-US" dirty="0" smtClean="0"/>
                  <a:t>。</a:t>
                </a:r>
                <a:endParaRPr lang="en-US" altLang="zh-CN" dirty="0" smtClean="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2216526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攻擊者必須在使用者獲得部分私密金鑰之前替換</a:t>
                </a:r>
                <a:r>
                  <a:rPr lang="en-US" altLang="zh-CN" dirty="0" smtClean="0"/>
                  <a:t>y</a:t>
                </a:r>
                <a:r>
                  <a:rPr lang="zh-CN" altLang="en-US" dirty="0" smtClean="0"/>
                  <a:t>，因為使用者將在獲得正確的部分私密金鑰之後保存</a:t>
                </a:r>
                <a:r>
                  <a:rPr lang="en-US" altLang="zh-CN" dirty="0" smtClean="0"/>
                  <a:t>y</a:t>
                </a:r>
                <a:r>
                  <a:rPr lang="zh-CN" altLang="en-US" dirty="0" smtClean="0"/>
                  <a:t>。同時，由於攻擊者不知道部分私密金鑰，如果要替換</a:t>
                </a:r>
                <a14:m>
                  <m:oMath xmlns:m="http://schemas.openxmlformats.org/officeDocument/2006/math">
                    <m:r>
                      <a:rPr lang="en-US" altLang="zh-TW" i="1" dirty="0" smtClean="0">
                        <a:latin typeface="Cambria Math" panose="02040503050406030204" pitchFamily="18" charset="0"/>
                      </a:rPr>
                      <m:t>𝑦</m:t>
                    </m:r>
                  </m:oMath>
                </a14:m>
                <a:r>
                  <a:rPr lang="zh-CN" altLang="en-US" dirty="0" smtClean="0"/>
                  <a:t>和</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CN" altLang="en-US" dirty="0" smtClean="0"/>
                  <a:t>，則替換前後的</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a:t>
                </a:r>
                <a:r>
                  <a:rPr lang="zh-CN" altLang="en-US" dirty="0" smtClean="0"/>
                  <a:t>之和必須相等。</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設</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a:t>
                </a:r>
                <a:r>
                  <a:rPr lang="zh-CN" altLang="en-US" dirty="0" smtClean="0"/>
                  <a:t>等於</a:t>
                </a:r>
                <a:r>
                  <a:rPr lang="en-US" altLang="zh-CN" dirty="0" smtClean="0"/>
                  <a:t>M</a:t>
                </a:r>
                <a:r>
                  <a:rPr lang="zh-CN" altLang="en-US" dirty="0" smtClean="0"/>
                  <a:t>，即</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 =</a:t>
                </a:r>
                <a:r>
                  <a:rPr lang="zh-TW" altLang="en-US" dirty="0" smtClean="0"/>
                  <a:t> </a:t>
                </a:r>
                <a14:m>
                  <m:oMath xmlns:m="http://schemas.openxmlformats.org/officeDocument/2006/math">
                    <m:r>
                      <a:rPr lang="en-US" altLang="zh-TW" i="1" dirty="0" smtClean="0">
                        <a:latin typeface="Cambria Math" panose="02040503050406030204" pitchFamily="18" charset="0"/>
                      </a:rPr>
                      <m:t>𝑀</m:t>
                    </m:r>
                  </m:oMath>
                </a14:m>
                <a:r>
                  <a:rPr lang="en-US" altLang="zh-TW" dirty="0"/>
                  <a:t> </a:t>
                </a:r>
                <a:r>
                  <a:rPr lang="zh-CN" altLang="en-US" dirty="0" smtClean="0"/>
                  <a:t>，</a:t>
                </a:r>
                <a14:m>
                  <m:oMath xmlns:m="http://schemas.openxmlformats.org/officeDocument/2006/math">
                    <m:r>
                      <a:rPr lang="en-US" altLang="zh-TW" i="1" dirty="0" smtClean="0">
                        <a:latin typeface="Cambria Math" panose="02040503050406030204" pitchFamily="18" charset="0"/>
                      </a:rPr>
                      <m:t>𝑀</m:t>
                    </m:r>
                  </m:oMath>
                </a14:m>
                <a:r>
                  <a:rPr lang="zh-CN" altLang="en-US" dirty="0" smtClean="0"/>
                  <a:t>為固定值。</a:t>
                </a:r>
                <a:endParaRPr lang="zh-TW" altLang="en-US" dirty="0" smtClean="0"/>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攻擊者必須在使用者獲得部分私密金鑰之前替換</a:t>
                </a:r>
                <a:r>
                  <a:rPr lang="en-US" altLang="zh-CN" dirty="0" smtClean="0"/>
                  <a:t>y</a:t>
                </a:r>
                <a:r>
                  <a:rPr lang="zh-CN" altLang="en-US" dirty="0" smtClean="0"/>
                  <a:t>，因為使用者將在獲得正確的部分私密金鑰之後保存</a:t>
                </a:r>
                <a:r>
                  <a:rPr lang="en-US" altLang="zh-CN" dirty="0" smtClean="0"/>
                  <a:t>y</a:t>
                </a:r>
                <a:r>
                  <a:rPr lang="zh-CN" altLang="en-US" dirty="0" smtClean="0"/>
                  <a:t>。同時，由於攻擊者不知道部分私密金鑰，如果要替換</a:t>
                </a:r>
                <a:r>
                  <a:rPr lang="en-US" altLang="zh-TW" i="0" dirty="0" smtClean="0">
                    <a:latin typeface="Cambria Math" panose="02040503050406030204" pitchFamily="18" charset="0"/>
                  </a:rPr>
                  <a:t>𝑦</a:t>
                </a:r>
                <a:r>
                  <a:rPr lang="zh-CN" altLang="en-US" dirty="0" smtClean="0"/>
                  <a:t>和</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t>，則替換前後的</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𝑖+𝑦𝐻_1</a:t>
                </a:r>
                <a:r>
                  <a:rPr lang="en-US" altLang="zh-TW" dirty="0"/>
                  <a:t>(</a:t>
                </a:r>
                <a:r>
                  <a:rPr lang="en-US" altLang="zh-TW" i="0" dirty="0">
                    <a:latin typeface="Cambria Math" panose="02040503050406030204" pitchFamily="18" charset="0"/>
                  </a:rPr>
                  <a:t>〖𝐼𝐷〗_𝑖</a:t>
                </a:r>
                <a:r>
                  <a:rPr lang="en-US" altLang="zh-TW" dirty="0"/>
                  <a:t>, </a:t>
                </a:r>
                <a:r>
                  <a:rPr lang="en-US" altLang="zh-TW" i="0" dirty="0">
                    <a:latin typeface="Cambria Math" panose="02040503050406030204" pitchFamily="18" charset="0"/>
                  </a:rPr>
                  <a:t>𝑤_𝑖</a:t>
                </a:r>
                <a:r>
                  <a:rPr lang="en-US" altLang="zh-TW" dirty="0"/>
                  <a:t>,</a:t>
                </a:r>
                <a:r>
                  <a:rPr lang="zh-TW" altLang="en-US" dirty="0"/>
                  <a:t> </a:t>
                </a:r>
                <a:r>
                  <a:rPr lang="en-US" altLang="zh-TW" dirty="0"/>
                  <a:t>y)</a:t>
                </a:r>
                <a:r>
                  <a:rPr lang="zh-CN" altLang="en-US" dirty="0" smtClean="0"/>
                  <a:t>之和必須相等。</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設</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𝑖+𝑦𝐻_1</a:t>
                </a:r>
                <a:r>
                  <a:rPr lang="en-US" altLang="zh-TW" dirty="0"/>
                  <a:t>(</a:t>
                </a:r>
                <a:r>
                  <a:rPr lang="en-US" altLang="zh-TW" i="0" dirty="0">
                    <a:latin typeface="Cambria Math" panose="02040503050406030204" pitchFamily="18" charset="0"/>
                  </a:rPr>
                  <a:t>〖𝐼𝐷〗_𝑖</a:t>
                </a:r>
                <a:r>
                  <a:rPr lang="en-US" altLang="zh-TW" dirty="0"/>
                  <a:t>, </a:t>
                </a:r>
                <a:r>
                  <a:rPr lang="en-US" altLang="zh-TW" i="0" dirty="0">
                    <a:latin typeface="Cambria Math" panose="02040503050406030204" pitchFamily="18" charset="0"/>
                  </a:rPr>
                  <a:t>𝑤_𝑖</a:t>
                </a:r>
                <a:r>
                  <a:rPr lang="en-US" altLang="zh-TW" dirty="0"/>
                  <a:t>,</a:t>
                </a:r>
                <a:r>
                  <a:rPr lang="zh-TW" altLang="en-US" dirty="0"/>
                  <a:t> </a:t>
                </a:r>
                <a:r>
                  <a:rPr lang="en-US" altLang="zh-TW" dirty="0"/>
                  <a:t>y)</a:t>
                </a:r>
                <a:r>
                  <a:rPr lang="zh-CN" altLang="en-US" dirty="0" smtClean="0"/>
                  <a:t>等於</a:t>
                </a:r>
                <a:r>
                  <a:rPr lang="en-US" altLang="zh-CN" dirty="0" smtClean="0"/>
                  <a:t>M</a:t>
                </a:r>
                <a:r>
                  <a:rPr lang="zh-CN" altLang="en-US" dirty="0" smtClean="0"/>
                  <a:t>，即</a:t>
                </a:r>
                <a:r>
                  <a:rPr lang="en-US" altLang="zh-CN" dirty="0" smtClean="0"/>
                  <a:t>wi+yH1</a:t>
                </a:r>
                <a:r>
                  <a:rPr lang="zh-CN" altLang="en-US" dirty="0" smtClean="0"/>
                  <a:t>（</a:t>
                </a:r>
                <a:r>
                  <a:rPr lang="en-US" altLang="zh-CN" dirty="0" err="1" smtClean="0"/>
                  <a:t>IDi</a:t>
                </a:r>
                <a:r>
                  <a:rPr lang="zh-CN" altLang="en-US" dirty="0" smtClean="0"/>
                  <a:t>，</a:t>
                </a:r>
                <a:r>
                  <a:rPr lang="en-US" altLang="zh-CN" dirty="0" err="1" smtClean="0"/>
                  <a:t>wi</a:t>
                </a:r>
                <a:r>
                  <a:rPr lang="zh-CN" altLang="en-US" dirty="0" smtClean="0"/>
                  <a:t>，</a:t>
                </a:r>
                <a:r>
                  <a:rPr lang="en-US" altLang="zh-CN" dirty="0" smtClean="0"/>
                  <a:t>y</a:t>
                </a:r>
                <a:r>
                  <a:rPr lang="zh-CN" altLang="en-US" dirty="0" smtClean="0"/>
                  <a:t>）</a:t>
                </a:r>
                <a:r>
                  <a:rPr lang="en-US" altLang="zh-CN" dirty="0" smtClean="0"/>
                  <a:t>=M</a:t>
                </a:r>
                <a:r>
                  <a:rPr lang="zh-CN" altLang="en-US" dirty="0" smtClean="0"/>
                  <a:t>，</a:t>
                </a:r>
                <a:r>
                  <a:rPr lang="en-US" altLang="zh-CN" dirty="0" smtClean="0"/>
                  <a:t>M</a:t>
                </a:r>
                <a:r>
                  <a:rPr lang="zh-CN" altLang="en-US" dirty="0" smtClean="0"/>
                  <a:t>為固定值。</a:t>
                </a:r>
                <a:endParaRPr lang="zh-TW" altLang="en-US" dirty="0" smtClean="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2741513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CN" altLang="en-US" dirty="0" smtClean="0"/>
                  <a:t>假設攻擊者隨機選擇一個數字</a:t>
                </a:r>
                <a14:m>
                  <m:oMath xmlns:m="http://schemas.openxmlformats.org/officeDocument/2006/math">
                    <m:r>
                      <a:rPr lang="en-US" altLang="zh-TW" i="1" dirty="0" smtClean="0">
                        <a:latin typeface="Cambria Math" panose="02040503050406030204" pitchFamily="18" charset="0"/>
                      </a:rPr>
                      <m:t>𝑎</m:t>
                    </m:r>
                  </m:oMath>
                </a14:m>
                <a:r>
                  <a:rPr lang="zh-CN" altLang="en-US" dirty="0" smtClean="0"/>
                  <a:t>，則用</a:t>
                </a:r>
                <a14:m>
                  <m:oMath xmlns:m="http://schemas.openxmlformats.org/officeDocument/2006/math">
                    <m:sSup>
                      <m:sSupPr>
                        <m:ctrlPr>
                          <a:rPr lang="en-US" altLang="zh-TW" i="1" dirty="0" smtClean="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e>
                      <m:sup>
                        <m:r>
                          <a:rPr lang="en-US" altLang="zh-TW" i="1" dirty="0">
                            <a:latin typeface="Cambria Math" panose="02040503050406030204" pitchFamily="18" charset="0"/>
                          </a:rPr>
                          <m:t>′</m:t>
                        </m:r>
                      </m:sup>
                    </m:sSup>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𝑎𝑝</m:t>
                    </m:r>
                  </m:oMath>
                </a14:m>
                <a:r>
                  <a:rPr lang="zh-CN" altLang="en-US" dirty="0" smtClean="0"/>
                  <a:t>替換</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CN" altLang="en-US" dirty="0" smtClean="0"/>
                  <a:t>。如果攻擊者想用</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a:latin typeface="Cambria Math" panose="02040503050406030204" pitchFamily="18" charset="0"/>
                          </a:rPr>
                          <m:t>′</m:t>
                        </m:r>
                      </m:sup>
                    </m:sSup>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𝑐𝑝</m:t>
                    </m:r>
                  </m:oMath>
                </a14:m>
                <a:r>
                  <a:rPr lang="zh-CN" altLang="en-US" dirty="0" smtClean="0"/>
                  <a:t>替換</a:t>
                </a:r>
                <a14:m>
                  <m:oMath xmlns:m="http://schemas.openxmlformats.org/officeDocument/2006/math">
                    <m:r>
                      <a:rPr lang="en-US" altLang="zh-TW" i="1" dirty="0" smtClean="0">
                        <a:latin typeface="Cambria Math" panose="02040503050406030204" pitchFamily="18" charset="0"/>
                      </a:rPr>
                      <m:t>𝑦</m:t>
                    </m:r>
                  </m:oMath>
                </a14:m>
                <a:r>
                  <a:rPr lang="zh-CN" altLang="en-US" dirty="0" smtClean="0"/>
                  <a:t>，那麼</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smtClean="0">
                            <a:latin typeface="Cambria Math" panose="02040503050406030204" pitchFamily="18" charset="0"/>
                          </a:rPr>
                          <m:t>′</m:t>
                        </m:r>
                      </m:sup>
                    </m:sSup>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 </a:t>
                </a:r>
                <a:r>
                  <a:rPr lang="en-US" altLang="zh-TW" dirty="0" smtClean="0"/>
                  <a:t>=</a:t>
                </a:r>
                <a:r>
                  <a:rPr lang="zh-TW" altLang="en-US" dirty="0" smtClean="0"/>
                  <a:t> </a:t>
                </a:r>
                <a14:m>
                  <m:oMath xmlns:m="http://schemas.openxmlformats.org/officeDocument/2006/math">
                    <m:r>
                      <a:rPr lang="en-US" altLang="zh-TW" i="1" dirty="0">
                        <a:latin typeface="Cambria Math" panose="02040503050406030204" pitchFamily="18" charset="0"/>
                      </a:rPr>
                      <m:t>𝑐𝑝</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r>
                      <m:rPr>
                        <m:nor/>
                      </m:rPr>
                      <a:rPr lang="en-US" altLang="zh-TW" dirty="0"/>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m:rPr>
                        <m:nor/>
                      </m:rPr>
                      <a:rPr lang="en-US" altLang="zh-TW" dirty="0"/>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m:rPr>
                        <m:nor/>
                      </m:rPr>
                      <a:rPr lang="en-US" altLang="zh-TW" dirty="0"/>
                      <m:t>,</m:t>
                    </m:r>
                    <m:r>
                      <m:rPr>
                        <m:nor/>
                      </m:rPr>
                      <a:rPr lang="zh-TW" altLang="en-US" dirty="0"/>
                      <m:t> </m:t>
                    </m:r>
                    <m:r>
                      <m:rPr>
                        <m:nor/>
                      </m:rPr>
                      <a:rPr lang="en-US" altLang="zh-TW" dirty="0"/>
                      <m:t>y</m:t>
                    </m:r>
                    <m:r>
                      <m:rPr>
                        <m:nor/>
                      </m:rPr>
                      <a:rPr lang="en-US" altLang="zh-TW" dirty="0"/>
                      <m:t>)</m:t>
                    </m:r>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𝑀</m:t>
                    </m:r>
                  </m:oMath>
                </a14:m>
                <a:r>
                  <a:rPr lang="zh-TW" altLang="en-US" dirty="0" smtClean="0"/>
                  <a:t> </a:t>
                </a:r>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CN" altLang="en-US" dirty="0" smtClean="0"/>
                  <a:t>。</a:t>
                </a:r>
                <a:endParaRPr lang="en-US" altLang="zh-CN" dirty="0" smtClean="0"/>
              </a:p>
              <a:p>
                <a:r>
                  <a:rPr lang="zh-CN" altLang="en-US" dirty="0" smtClean="0"/>
                  <a:t>攻擊者很難從方程</a:t>
                </a:r>
                <a14:m>
                  <m:oMath xmlns:m="http://schemas.openxmlformats.org/officeDocument/2006/math">
                    <m:r>
                      <a:rPr lang="en-US" altLang="zh-TW" i="1" dirty="0" smtClean="0">
                        <a:latin typeface="Cambria Math" panose="02040503050406030204" pitchFamily="18" charset="0"/>
                      </a:rPr>
                      <m:t>𝑐𝑝</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r>
                      <m:rPr>
                        <m:nor/>
                      </m:rPr>
                      <a:rPr lang="en-US" altLang="zh-TW" dirty="0"/>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m:rPr>
                        <m:nor/>
                      </m:rPr>
                      <a:rPr lang="en-US" altLang="zh-TW" dirty="0"/>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m:rPr>
                        <m:nor/>
                      </m:rPr>
                      <a:rPr lang="en-US" altLang="zh-TW" dirty="0"/>
                      <m:t>,</m:t>
                    </m:r>
                    <m:r>
                      <m:rPr>
                        <m:nor/>
                      </m:rPr>
                      <a:rPr lang="zh-TW" altLang="en-US" dirty="0"/>
                      <m:t> </m:t>
                    </m:r>
                    <m:r>
                      <m:rPr>
                        <m:nor/>
                      </m:rPr>
                      <a:rPr lang="en-US" altLang="zh-TW" dirty="0"/>
                      <m:t>y</m:t>
                    </m:r>
                    <m:r>
                      <m:rPr>
                        <m:nor/>
                      </m:rPr>
                      <a:rPr lang="en-US" altLang="zh-TW" dirty="0"/>
                      <m:t>)</m:t>
                    </m:r>
                  </m:oMath>
                </a14:m>
                <a:r>
                  <a:rPr lang="zh-TW" altLang="en-US" dirty="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𝑀</m:t>
                    </m:r>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a:latin typeface="Cambria Math" panose="02040503050406030204" pitchFamily="18" charset="0"/>
                      </a:rPr>
                      <m:t>𝑎𝑝</m:t>
                    </m:r>
                  </m:oMath>
                </a14:m>
                <a:r>
                  <a:rPr lang="zh-CN" altLang="en-US" dirty="0" smtClean="0"/>
                  <a:t>（已知</a:t>
                </a:r>
                <a14:m>
                  <m:oMath xmlns:m="http://schemas.openxmlformats.org/officeDocument/2006/math">
                    <m:r>
                      <a:rPr lang="en-US" altLang="zh-TW" i="1" dirty="0" smtClean="0">
                        <a:latin typeface="Cambria Math" panose="02040503050406030204" pitchFamily="18" charset="0"/>
                      </a:rPr>
                      <m:t>𝑀</m:t>
                    </m:r>
                  </m:oMath>
                </a14:m>
                <a:r>
                  <a:rPr lang="en-US" altLang="zh-TW" dirty="0"/>
                  <a:t>, </a:t>
                </a:r>
                <a14:m>
                  <m:oMath xmlns:m="http://schemas.openxmlformats.org/officeDocument/2006/math">
                    <m:r>
                      <a:rPr lang="en-US" altLang="zh-TW" i="1" dirty="0" smtClean="0">
                        <a:latin typeface="Cambria Math" panose="02040503050406030204" pitchFamily="18" charset="0"/>
                      </a:rPr>
                      <m:t>𝑎</m:t>
                    </m:r>
                  </m:oMath>
                </a14:m>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14:m>
                  <m:oMath xmlns:m="http://schemas.openxmlformats.org/officeDocument/2006/math">
                    <m:r>
                      <a:rPr lang="en-US" altLang="zh-TW" i="1" dirty="0" smtClean="0">
                        <a:latin typeface="Cambria Math" panose="02040503050406030204" pitchFamily="18" charset="0"/>
                      </a:rPr>
                      <m:t>𝑦</m:t>
                    </m:r>
                  </m:oMath>
                </a14:m>
                <a:r>
                  <a:rPr lang="en-US" altLang="zh-TW" dirty="0" smtClean="0"/>
                  <a:t>)</a:t>
                </a:r>
                <a:r>
                  <a:rPr lang="zh-TW" altLang="en-US" dirty="0" smtClean="0"/>
                  <a:t> 和</a:t>
                </a:r>
                <a:r>
                  <a:rPr lang="en-US" altLang="zh-TW" dirty="0" smtClean="0"/>
                  <a:t> </a:t>
                </a:r>
                <a14:m>
                  <m:oMath xmlns:m="http://schemas.openxmlformats.org/officeDocument/2006/math">
                    <m:r>
                      <a:rPr lang="en-US" altLang="zh-TW" i="1" dirty="0" smtClean="0">
                        <a:latin typeface="Cambria Math" panose="02040503050406030204" pitchFamily="18" charset="0"/>
                      </a:rPr>
                      <m:t>𝑝</m:t>
                    </m:r>
                  </m:oMath>
                </a14:m>
                <a:r>
                  <a:rPr lang="en-US" altLang="zh-TW" dirty="0"/>
                  <a:t> </a:t>
                </a:r>
                <a:r>
                  <a:rPr lang="zh-CN" altLang="en-US" dirty="0" smtClean="0"/>
                  <a:t>）求解</a:t>
                </a:r>
                <a:r>
                  <a:rPr lang="en-US" altLang="zh-CN" dirty="0" smtClean="0"/>
                  <a:t>c</a:t>
                </a:r>
                <a:r>
                  <a:rPr lang="zh-CN" altLang="en-US" dirty="0" smtClean="0"/>
                  <a:t>，因為這是橢圓曲線上的離散對數問題。</a:t>
                </a:r>
                <a:endParaRPr lang="en-US" altLang="zh-CN" dirty="0" smtClean="0"/>
              </a:p>
              <a:p>
                <a:endParaRPr lang="en-US" altLang="zh-TW" dirty="0" smtClean="0"/>
              </a:p>
              <a:p>
                <a:r>
                  <a:rPr lang="zh-CN" altLang="en-US" dirty="0" smtClean="0"/>
                  <a:t>通過增加使用者在接收部分私密金鑰時的驗證步驟，確保使用者存儲的系統參數</a:t>
                </a:r>
                <a:r>
                  <a:rPr lang="en-US" altLang="zh-CN" dirty="0" smtClean="0"/>
                  <a:t>y</a:t>
                </a:r>
                <a:r>
                  <a:rPr lang="zh-CN" altLang="en-US" dirty="0" smtClean="0"/>
                  <a:t>為真，從而使攻擊者無法將</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CN" altLang="en-US"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𝑖</m:t>
                        </m:r>
                      </m:sub>
                    </m:sSub>
                  </m:oMath>
                </a14:m>
                <a:r>
                  <a:rPr lang="zh-CN" altLang="en-US" dirty="0" smtClean="0"/>
                  <a:t>和</a:t>
                </a:r>
                <a14:m>
                  <m:oMath xmlns:m="http://schemas.openxmlformats.org/officeDocument/2006/math">
                    <m:r>
                      <a:rPr lang="en-US" altLang="zh-TW" i="1" dirty="0" smtClean="0">
                        <a:latin typeface="Cambria Math" panose="02040503050406030204" pitchFamily="18" charset="0"/>
                      </a:rPr>
                      <m:t>𝑦</m:t>
                    </m:r>
                  </m:oMath>
                </a14:m>
                <a:r>
                  <a:rPr lang="zh-CN" altLang="en-US" dirty="0" smtClean="0"/>
                  <a:t>替換為無關值。</a:t>
                </a:r>
                <a:endParaRPr lang="en-US" altLang="zh-TW" dirty="0" smtClean="0"/>
              </a:p>
            </p:txBody>
          </p:sp>
        </mc:Choice>
        <mc:Fallback>
          <p:sp>
            <p:nvSpPr>
              <p:cNvPr id="3" name="備忘稿版面配置區 2"/>
              <p:cNvSpPr>
                <a:spLocks noGrp="1"/>
              </p:cNvSpPr>
              <p:nvPr>
                <p:ph type="body" idx="1"/>
              </p:nvPr>
            </p:nvSpPr>
            <p:spPr/>
            <p:txBody>
              <a:bodyPr/>
              <a:lstStyle/>
              <a:p>
                <a:r>
                  <a:rPr lang="zh-CN" altLang="en-US" dirty="0" smtClean="0"/>
                  <a:t>假設攻擊者隨機選擇一個數字</a:t>
                </a:r>
                <a:r>
                  <a:rPr lang="en-US" altLang="zh-TW" i="0" dirty="0" smtClean="0">
                    <a:latin typeface="Cambria Math" panose="02040503050406030204" pitchFamily="18" charset="0"/>
                  </a:rPr>
                  <a:t>𝑎</a:t>
                </a:r>
                <a:r>
                  <a:rPr lang="zh-CN" altLang="en-US" dirty="0" smtClean="0"/>
                  <a:t>，則用</a:t>
                </a:r>
                <a:r>
                  <a:rPr lang="en-US" altLang="zh-TW" i="0" dirty="0" smtClean="0">
                    <a:latin typeface="Cambria Math" panose="02040503050406030204" pitchFamily="18" charset="0"/>
                  </a:rPr>
                  <a:t>〖</a:t>
                </a:r>
                <a:r>
                  <a:rPr lang="en-US" altLang="zh-TW" i="0" dirty="0">
                    <a:latin typeface="Cambria Math" panose="02040503050406030204" pitchFamily="18" charset="0"/>
                  </a:rPr>
                  <a:t>𝑤_𝑖</a:t>
                </a:r>
                <a:r>
                  <a:rPr lang="en-US" altLang="zh-TW" i="0" dirty="0" smtClean="0">
                    <a:latin typeface="Cambria Math" panose="02040503050406030204" pitchFamily="18" charset="0"/>
                  </a:rPr>
                  <a:t>〗^</a:t>
                </a:r>
                <a:r>
                  <a:rPr lang="en-US" altLang="zh-TW" i="0" dirty="0">
                    <a:latin typeface="Cambria Math" panose="02040503050406030204" pitchFamily="18" charset="0"/>
                  </a:rPr>
                  <a:t>′</a:t>
                </a:r>
                <a:r>
                  <a:rPr lang="zh-TW" altLang="en-US" dirty="0" smtClean="0"/>
                  <a:t> </a:t>
                </a:r>
                <a:r>
                  <a:rPr lang="en-US" altLang="zh-TW" dirty="0" smtClean="0"/>
                  <a:t>=</a:t>
                </a:r>
                <a:r>
                  <a:rPr lang="zh-TW" altLang="en-US" dirty="0" smtClean="0"/>
                  <a:t> </a:t>
                </a:r>
                <a:r>
                  <a:rPr lang="en-US" altLang="zh-TW" i="0" dirty="0" smtClean="0">
                    <a:latin typeface="Cambria Math" panose="02040503050406030204" pitchFamily="18" charset="0"/>
                  </a:rPr>
                  <a:t>𝑎𝑝</a:t>
                </a:r>
                <a:r>
                  <a:rPr lang="zh-CN" altLang="en-US" dirty="0" smtClean="0"/>
                  <a:t>替換</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t>。如果攻擊者想用</a:t>
                </a:r>
                <a:r>
                  <a:rPr lang="en-US" altLang="zh-TW" i="0" dirty="0">
                    <a:latin typeface="Cambria Math" panose="02040503050406030204" pitchFamily="18" charset="0"/>
                  </a:rPr>
                  <a:t>𝑦</a:t>
                </a:r>
                <a:r>
                  <a:rPr lang="en-US" altLang="zh-TW" i="0" dirty="0" smtClean="0">
                    <a:latin typeface="Cambria Math" panose="02040503050406030204" pitchFamily="18" charset="0"/>
                  </a:rPr>
                  <a:t>^</a:t>
                </a:r>
                <a:r>
                  <a:rPr lang="en-US" altLang="zh-TW" i="0" dirty="0">
                    <a:latin typeface="Cambria Math" panose="02040503050406030204" pitchFamily="18" charset="0"/>
                  </a:rPr>
                  <a:t>′</a:t>
                </a:r>
                <a:r>
                  <a:rPr lang="zh-TW" altLang="en-US" dirty="0" smtClean="0"/>
                  <a:t> </a:t>
                </a:r>
                <a:r>
                  <a:rPr lang="en-US" altLang="zh-TW" dirty="0" smtClean="0"/>
                  <a:t>=</a:t>
                </a:r>
                <a:r>
                  <a:rPr lang="zh-TW" altLang="en-US" dirty="0" smtClean="0"/>
                  <a:t> </a:t>
                </a:r>
                <a:r>
                  <a:rPr lang="en-US" altLang="zh-TW" i="0" dirty="0" smtClean="0">
                    <a:latin typeface="Cambria Math" panose="02040503050406030204" pitchFamily="18" charset="0"/>
                  </a:rPr>
                  <a:t>𝑐𝑝</a:t>
                </a:r>
                <a:r>
                  <a:rPr lang="zh-CN" altLang="en-US" dirty="0" smtClean="0"/>
                  <a:t>替換</a:t>
                </a:r>
                <a:r>
                  <a:rPr lang="en-US" altLang="zh-TW" i="0" dirty="0" smtClean="0">
                    <a:latin typeface="Cambria Math" panose="02040503050406030204" pitchFamily="18" charset="0"/>
                  </a:rPr>
                  <a:t>𝑦</a:t>
                </a:r>
                <a:r>
                  <a:rPr lang="zh-CN" altLang="en-US" dirty="0" smtClean="0"/>
                  <a:t>，那麼</a:t>
                </a:r>
                <a:r>
                  <a:rPr lang="en-US" altLang="zh-TW" i="0" dirty="0">
                    <a:latin typeface="Cambria Math" panose="02040503050406030204" pitchFamily="18" charset="0"/>
                  </a:rPr>
                  <a:t>𝑦</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 </a:t>
                </a:r>
                <a:r>
                  <a:rPr lang="en-US" altLang="zh-TW" i="0" dirty="0">
                    <a:latin typeface="Cambria Math" panose="02040503050406030204" pitchFamily="18" charset="0"/>
                  </a:rPr>
                  <a:t>𝐻</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en-US" altLang="zh-TW" dirty="0" smtClean="0"/>
                  <a:t>(</a:t>
                </a:r>
                <a:r>
                  <a:rPr lang="en-US" altLang="zh-TW" i="0" dirty="0">
                    <a:latin typeface="Cambria Math" panose="02040503050406030204" pitchFamily="18" charset="0"/>
                  </a:rPr>
                  <a:t>〖𝐼𝐷〗_𝑖</a:t>
                </a:r>
                <a:r>
                  <a:rPr lang="en-US" altLang="zh-TW" dirty="0"/>
                  <a:t>, </a:t>
                </a:r>
                <a:r>
                  <a:rPr lang="en-US" altLang="zh-TW" i="0" dirty="0">
                    <a:latin typeface="Cambria Math" panose="02040503050406030204" pitchFamily="18" charset="0"/>
                  </a:rPr>
                  <a:t>𝑤_𝑖</a:t>
                </a:r>
                <a:r>
                  <a:rPr lang="en-US" altLang="zh-TW" dirty="0"/>
                  <a:t>,</a:t>
                </a:r>
                <a:r>
                  <a:rPr lang="zh-TW" altLang="en-US" dirty="0"/>
                  <a:t> </a:t>
                </a:r>
                <a:r>
                  <a:rPr lang="en-US" altLang="zh-TW" dirty="0"/>
                  <a:t>y) </a:t>
                </a:r>
                <a:r>
                  <a:rPr lang="en-US" altLang="zh-TW" dirty="0" smtClean="0"/>
                  <a:t>=</a:t>
                </a:r>
                <a:r>
                  <a:rPr lang="zh-TW" altLang="en-US" dirty="0" smtClean="0"/>
                  <a:t> </a:t>
                </a:r>
                <a:r>
                  <a:rPr lang="en-US" altLang="zh-TW" i="0" dirty="0">
                    <a:latin typeface="Cambria Math" panose="02040503050406030204" pitchFamily="18" charset="0"/>
                  </a:rPr>
                  <a:t>𝑐𝑝𝐻_1 "(" 〖𝐼𝐷〗_𝑖 ", " 𝑤_𝑖 ",</a:t>
                </a:r>
                <a:r>
                  <a:rPr lang="zh-TW" altLang="en-US" i="0" dirty="0">
                    <a:latin typeface="Cambria Math" panose="02040503050406030204" pitchFamily="18" charset="0"/>
                  </a:rPr>
                  <a:t> </a:t>
                </a:r>
                <a:r>
                  <a:rPr lang="en-US" altLang="zh-TW" i="0" dirty="0">
                    <a:latin typeface="Cambria Math" panose="02040503050406030204" pitchFamily="18" charset="0"/>
                  </a:rPr>
                  <a:t>y)</a:t>
                </a:r>
                <a:r>
                  <a:rPr lang="zh-TW" altLang="en-US" i="0" dirty="0"/>
                  <a:t>"</a:t>
                </a:r>
                <a:r>
                  <a:rPr lang="zh-TW" altLang="en-US" dirty="0" smtClean="0"/>
                  <a:t> </a:t>
                </a:r>
                <a:r>
                  <a:rPr lang="en-US" altLang="zh-TW" dirty="0" smtClean="0"/>
                  <a:t>=</a:t>
                </a:r>
                <a:r>
                  <a:rPr lang="zh-TW" altLang="en-US" dirty="0" smtClean="0"/>
                  <a:t> </a:t>
                </a:r>
                <a:r>
                  <a:rPr lang="en-US" altLang="zh-TW" i="0" dirty="0" smtClean="0">
                    <a:latin typeface="Cambria Math" panose="02040503050406030204" pitchFamily="18" charset="0"/>
                  </a:rPr>
                  <a:t>𝑀</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𝑤_𝑖</a:t>
                </a:r>
                <a:r>
                  <a:rPr lang="zh-CN" altLang="en-US" dirty="0" smtClean="0"/>
                  <a:t>。</a:t>
                </a:r>
                <a:endParaRPr lang="en-US" altLang="zh-CN" dirty="0" smtClean="0"/>
              </a:p>
              <a:p>
                <a:r>
                  <a:rPr lang="zh-CN" altLang="en-US" dirty="0" smtClean="0"/>
                  <a:t>攻擊者很難從方程</a:t>
                </a:r>
                <a:r>
                  <a:rPr lang="en-US" altLang="zh-TW" i="0" dirty="0" smtClean="0">
                    <a:latin typeface="Cambria Math" panose="02040503050406030204" pitchFamily="18" charset="0"/>
                  </a:rPr>
                  <a:t>𝑐𝑝</a:t>
                </a:r>
                <a:r>
                  <a:rPr lang="en-US" altLang="zh-TW" i="0" dirty="0">
                    <a:latin typeface="Cambria Math" panose="02040503050406030204" pitchFamily="18" charset="0"/>
                  </a:rPr>
                  <a:t>𝐻_1 "(" 〖𝐼𝐷〗_𝑖 ", " 𝑤_𝑖 ",</a:t>
                </a:r>
                <a:r>
                  <a:rPr lang="zh-TW" altLang="en-US" i="0" dirty="0">
                    <a:latin typeface="Cambria Math" panose="02040503050406030204" pitchFamily="18" charset="0"/>
                  </a:rPr>
                  <a:t> </a:t>
                </a:r>
                <a:r>
                  <a:rPr lang="en-US" altLang="zh-TW" i="0" dirty="0">
                    <a:latin typeface="Cambria Math" panose="02040503050406030204" pitchFamily="18" charset="0"/>
                  </a:rPr>
                  <a:t>y)</a:t>
                </a:r>
                <a:r>
                  <a:rPr lang="zh-TW" altLang="en-US" i="0" dirty="0"/>
                  <a:t>"</a:t>
                </a:r>
                <a:r>
                  <a:rPr lang="zh-TW" altLang="en-US" dirty="0"/>
                  <a:t> </a:t>
                </a:r>
                <a:r>
                  <a:rPr lang="en-US" altLang="zh-TW" dirty="0" smtClean="0"/>
                  <a:t>=</a:t>
                </a:r>
                <a:r>
                  <a:rPr lang="zh-TW" altLang="en-US" dirty="0" smtClean="0"/>
                  <a:t> </a:t>
                </a:r>
                <a:r>
                  <a:rPr lang="en-US" altLang="zh-TW" i="0" dirty="0" smtClean="0">
                    <a:latin typeface="Cambria Math" panose="02040503050406030204" pitchFamily="18" charset="0"/>
                  </a:rPr>
                  <a:t>𝑀</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𝑎𝑝</a:t>
                </a:r>
                <a:r>
                  <a:rPr lang="zh-CN" altLang="en-US" dirty="0" smtClean="0"/>
                  <a:t>（已知</a:t>
                </a:r>
                <a:r>
                  <a:rPr lang="en-US" altLang="zh-TW" i="0" dirty="0" smtClean="0">
                    <a:latin typeface="Cambria Math" panose="02040503050406030204" pitchFamily="18" charset="0"/>
                  </a:rPr>
                  <a:t>𝑀</a:t>
                </a:r>
                <a:r>
                  <a:rPr lang="en-US" altLang="zh-TW" dirty="0"/>
                  <a:t>, </a:t>
                </a:r>
                <a:r>
                  <a:rPr lang="en-US" altLang="zh-TW" i="0" dirty="0" smtClean="0">
                    <a:latin typeface="Cambria Math" panose="02040503050406030204" pitchFamily="18" charset="0"/>
                  </a:rPr>
                  <a:t>𝑎</a:t>
                </a:r>
                <a:r>
                  <a:rPr lang="en-US" altLang="zh-TW" dirty="0" smtClean="0"/>
                  <a:t>,</a:t>
                </a:r>
                <a:r>
                  <a:rPr lang="zh-TW" altLang="en-US" dirty="0" smtClean="0"/>
                  <a:t> </a:t>
                </a:r>
                <a:r>
                  <a:rPr lang="en-US" altLang="zh-TW" i="0" dirty="0">
                    <a:latin typeface="Cambria Math" panose="02040503050406030204" pitchFamily="18" charset="0"/>
                  </a:rPr>
                  <a:t>𝐻_1</a:t>
                </a:r>
                <a:r>
                  <a:rPr lang="en-US" altLang="zh-TW" dirty="0"/>
                  <a:t>(</a:t>
                </a:r>
                <a:r>
                  <a:rPr lang="en-US" altLang="zh-TW" i="0" dirty="0">
                    <a:latin typeface="Cambria Math" panose="02040503050406030204" pitchFamily="18" charset="0"/>
                  </a:rPr>
                  <a:t>〖𝐼𝐷〗_𝑖</a:t>
                </a:r>
                <a:r>
                  <a:rPr lang="en-US" altLang="zh-TW" dirty="0"/>
                  <a:t>, </a:t>
                </a:r>
                <a:r>
                  <a:rPr lang="en-US" altLang="zh-TW" i="0" dirty="0">
                    <a:latin typeface="Cambria Math" panose="02040503050406030204" pitchFamily="18" charset="0"/>
                  </a:rPr>
                  <a:t>𝑤_𝑖</a:t>
                </a:r>
                <a:r>
                  <a:rPr lang="en-US" altLang="zh-TW" dirty="0"/>
                  <a:t>,</a:t>
                </a:r>
                <a:r>
                  <a:rPr lang="zh-TW" altLang="en-US" dirty="0"/>
                  <a:t> </a:t>
                </a:r>
                <a:r>
                  <a:rPr lang="en-US" altLang="zh-TW" i="0" dirty="0" smtClean="0">
                    <a:latin typeface="Cambria Math" panose="02040503050406030204" pitchFamily="18" charset="0"/>
                  </a:rPr>
                  <a:t>𝑦</a:t>
                </a:r>
                <a:r>
                  <a:rPr lang="en-US" altLang="zh-TW" dirty="0" smtClean="0"/>
                  <a:t>)</a:t>
                </a:r>
                <a:r>
                  <a:rPr lang="zh-TW" altLang="en-US" dirty="0" smtClean="0"/>
                  <a:t> 和</a:t>
                </a:r>
                <a:r>
                  <a:rPr lang="en-US" altLang="zh-TW" dirty="0" smtClean="0"/>
                  <a:t> </a:t>
                </a:r>
                <a:r>
                  <a:rPr lang="en-US" altLang="zh-TW" i="0" dirty="0" smtClean="0">
                    <a:latin typeface="Cambria Math" panose="02040503050406030204" pitchFamily="18" charset="0"/>
                  </a:rPr>
                  <a:t>𝑝</a:t>
                </a:r>
                <a:r>
                  <a:rPr lang="en-US" altLang="zh-TW" dirty="0"/>
                  <a:t> </a:t>
                </a:r>
                <a:r>
                  <a:rPr lang="zh-CN" altLang="en-US" dirty="0" smtClean="0"/>
                  <a:t>）求解</a:t>
                </a:r>
                <a:r>
                  <a:rPr lang="en-US" altLang="zh-CN" dirty="0" smtClean="0"/>
                  <a:t>c</a:t>
                </a:r>
                <a:r>
                  <a:rPr lang="zh-CN" altLang="en-US" dirty="0" smtClean="0"/>
                  <a:t>，因為這是橢圓曲線上的離散對數問題。</a:t>
                </a:r>
                <a:endParaRPr lang="en-US" altLang="zh-CN" dirty="0" smtClean="0"/>
              </a:p>
              <a:p>
                <a:endParaRPr lang="en-US" altLang="zh-TW" dirty="0" smtClean="0"/>
              </a:p>
              <a:p>
                <a:r>
                  <a:rPr lang="zh-CN" altLang="en-US" dirty="0" smtClean="0"/>
                  <a:t>通過增加使用者在接收部分私密金鑰時的驗證步驟，確保使用者存儲的系統參數</a:t>
                </a:r>
                <a:r>
                  <a:rPr lang="en-US" altLang="zh-CN" dirty="0" smtClean="0"/>
                  <a:t>y</a:t>
                </a:r>
                <a:r>
                  <a:rPr lang="zh-CN" altLang="en-US" dirty="0" smtClean="0"/>
                  <a:t>為真，從而使攻擊者無法將</a:t>
                </a:r>
                <a:r>
                  <a:rPr lang="en-US" altLang="zh-TW" i="0" dirty="0">
                    <a:latin typeface="Cambria Math" panose="02040503050406030204" pitchFamily="18" charset="0"/>
                  </a:rPr>
                  <a:t>𝑤</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t>、</a:t>
                </a:r>
                <a:r>
                  <a:rPr lang="en-US" altLang="zh-TW" i="0" dirty="0">
                    <a:latin typeface="Cambria Math" panose="02040503050406030204" pitchFamily="18" charset="0"/>
                  </a:rPr>
                  <a:t>𝑢</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CN" altLang="en-US" dirty="0" smtClean="0"/>
                  <a:t>和</a:t>
                </a:r>
                <a:r>
                  <a:rPr lang="en-US" altLang="zh-TW" i="0" dirty="0" smtClean="0">
                    <a:latin typeface="Cambria Math" panose="02040503050406030204" pitchFamily="18" charset="0"/>
                  </a:rPr>
                  <a:t>𝑦</a:t>
                </a:r>
                <a:r>
                  <a:rPr lang="zh-CN" altLang="en-US" dirty="0" smtClean="0"/>
                  <a:t>替換為無關值。</a:t>
                </a:r>
                <a:endParaRPr lang="en-US" altLang="zh-TW" dirty="0" smtClean="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324293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CN" altLang="en-US" strike="noStrike" dirty="0" smtClean="0"/>
              <a:t>無證書簽密方案由於計算量小</a:t>
            </a:r>
            <a:r>
              <a:rPr lang="zh-TW" altLang="en-US" strike="noStrike" dirty="0" smtClean="0"/>
              <a:t>、</a:t>
            </a:r>
            <a:r>
              <a:rPr lang="zh-CN" altLang="en-US" strike="noStrike" dirty="0" smtClean="0"/>
              <a:t>不需要複雜的證書管理、不存在金鑰託管問題等優點，已被許多學者深入研究。</a:t>
            </a:r>
          </a:p>
          <a:p>
            <a:pPr rtl="0"/>
            <a:endParaRPr lang="zh-CN" altLang="en-US" strike="noStrike" dirty="0" smtClean="0"/>
          </a:p>
          <a:p>
            <a:pPr rtl="0"/>
            <a:r>
              <a:rPr lang="zh-CN" altLang="en-US" strike="noStrike" dirty="0" smtClean="0"/>
              <a:t>近年來，許多學者提出了大量的無證書簽密方案，其中一些方案在替換多個公開金鑰的攻擊下是不安全的。</a:t>
            </a:r>
          </a:p>
          <a:p>
            <a:pPr rtl="0"/>
            <a:endParaRPr lang="zh-CN" altLang="en-US" strike="noStrike" dirty="0" smtClean="0"/>
          </a:p>
          <a:p>
            <a:pPr rtl="0"/>
            <a:r>
              <a:rPr lang="zh-CN" altLang="en-US" strike="noStrike" dirty="0" smtClean="0"/>
              <a:t>在此背景下，提出了一種新的無證書簽密方案，並對該方案的計算和安全性進行了分析。結果表明，我們的方案不僅比以前的方案更安全，而且計算量也更低。</a:t>
            </a:r>
            <a:endParaRPr lang="en-US" altLang="zh-TW" strike="noStrike" dirty="0" smtClean="0"/>
          </a:p>
          <a:p>
            <a:pPr rtl="0"/>
            <a:r>
              <a:rPr lang="zh-TW" altLang="en-US" strike="noStrike" dirty="0" smtClean="0"/>
              <a:t>我們針對各種安全攻擊對我們提出的方案的安全強度進行了分析，以提供比以前報告的方案更好的性能。大量的實驗模擬表明，可以驗證我們提出的方案的計算複雜性。</a:t>
            </a:r>
            <a:endParaRPr lang="en-US" strike="noStrike"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79417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因此，該方案能夠抵抗替換多個公開金鑰的攻擊。也就是說，本文提出的改進簽密方案能夠提供不可偽造性和保密性。</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868474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dirty="0" smtClean="0">
                <a:effectLst/>
              </a:rPr>
              <a:t>前向安全分析</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t>
            </a:r>
            <a:r>
              <a:rPr lang="zh-TW" altLang="en-US" dirty="0" smtClean="0"/>
              <a:t>前向安全性</a:t>
            </a:r>
            <a:r>
              <a:rPr lang="en-US" altLang="zh-TW" dirty="0" smtClean="0"/>
              <a:t>:</a:t>
            </a:r>
            <a:r>
              <a:rPr lang="zh-TW" altLang="en-US" dirty="0" smtClean="0"/>
              <a:t>指的是長期使用的主金鑰泄漏不會導致過去的對談金鑰泄漏。前向保密能夠保護過去進行的通訊不受密碼或金鑰在未來暴露的威脅。如果系統具有前向保密性，就可以保證在私鑰泄露時歷史通訊的安全，即使系統遭到主動攻擊也是如此。 </a:t>
            </a:r>
            <a:r>
              <a:rPr lang="en-US" altLang="zh-TW" dirty="0" smtClean="0"/>
              <a:t>)</a:t>
            </a:r>
            <a:endParaRPr lang="en-US" altLang="zh-CN" dirty="0" smtClean="0"/>
          </a:p>
          <a:p>
            <a:pPr rtl="0"/>
            <a:endParaRPr lang="en-US" altLang="zh-CN" dirty="0" smtClean="0">
              <a:effectLst/>
            </a:endParaRPr>
          </a:p>
          <a:p>
            <a:pPr rtl="0"/>
            <a:r>
              <a:rPr lang="zh-CN" altLang="en-US" dirty="0" smtClean="0">
                <a:effectLst/>
              </a:rPr>
              <a:t>在新方案中，即使發送方的部分私密金鑰和秘密值都被意外洩露，獲得私密金鑰的人也無法計算為每次簽密選擇的亂數</a:t>
            </a:r>
            <a:r>
              <a:rPr lang="en-US" altLang="zh-CN" dirty="0" smtClean="0">
                <a:effectLst/>
              </a:rPr>
              <a:t>r</a:t>
            </a:r>
            <a:r>
              <a:rPr lang="zh-CN" altLang="en-US" dirty="0" smtClean="0">
                <a:effectLst/>
              </a:rPr>
              <a:t>，也無法計算</a:t>
            </a:r>
            <a:r>
              <a:rPr lang="en-US" altLang="zh-CN" dirty="0" smtClean="0">
                <a:effectLst/>
              </a:rPr>
              <a:t>T</a:t>
            </a:r>
            <a:r>
              <a:rPr lang="zh-CN" altLang="en-US" dirty="0" smtClean="0">
                <a:effectLst/>
              </a:rPr>
              <a:t>，因此無法恢復明文。 </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3539329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CN" altLang="en-US" dirty="0" smtClean="0"/>
                  <a:t>公開可驗證性</a:t>
                </a:r>
                <a:r>
                  <a:rPr lang="zh-TW" altLang="en-US" dirty="0" smtClean="0"/>
                  <a:t>分析</a:t>
                </a:r>
                <a:endParaRPr lang="en-US" altLang="zh-CN" dirty="0" smtClean="0"/>
              </a:p>
              <a:p>
                <a:endParaRPr lang="en-US" altLang="zh-CN" dirty="0" smtClean="0"/>
              </a:p>
              <a:p>
                <a:r>
                  <a:rPr lang="zh-CN" altLang="en-US" dirty="0" smtClean="0"/>
                  <a:t>在新的構造方案中，當遇到爭議時，接收者只需將簽密文本</a:t>
                </a:r>
                <a:r>
                  <a:rPr lang="en-US" altLang="zh-TW" dirty="0" smtClean="0"/>
                  <a:t>{</a:t>
                </a:r>
                <a14:m>
                  <m:oMath xmlns:m="http://schemas.openxmlformats.org/officeDocument/2006/math">
                    <m:r>
                      <a:rPr lang="en-US" altLang="zh-TW" i="1" dirty="0" smtClean="0">
                        <a:latin typeface="Cambria Math" panose="02040503050406030204" pitchFamily="18" charset="0"/>
                      </a:rPr>
                      <m:t>h</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𝑠</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m:t>
                    </m:r>
                  </m:oMath>
                </a14:m>
                <a:r>
                  <a:rPr lang="en-US" altLang="zh-TW" dirty="0"/>
                  <a:t>}</a:t>
                </a:r>
                <a:r>
                  <a:rPr lang="zh-CN" altLang="en-US" dirty="0" smtClean="0"/>
                  <a:t>提交給仲裁員即可驗證簽密文本的真實性。整個驗證過程不需要明文和收件人的私密金鑰。</a:t>
                </a:r>
                <a:endParaRPr lang="en-US" altLang="zh-CN" dirty="0" smtClean="0"/>
              </a:p>
              <a:p>
                <a:endParaRPr lang="en-US" altLang="zh-CN" dirty="0" smtClean="0"/>
              </a:p>
              <a:p>
                <a:r>
                  <a:rPr lang="zh-CN" altLang="en-US" dirty="0" smtClean="0"/>
                  <a:t>在已知</a:t>
                </a:r>
                <a:r>
                  <a:rPr lang="en-US" altLang="zh-TW" dirty="0" smtClean="0"/>
                  <a:t>{</a:t>
                </a:r>
                <a14:m>
                  <m:oMath xmlns:m="http://schemas.openxmlformats.org/officeDocument/2006/math">
                    <m:r>
                      <a:rPr lang="en-US" altLang="zh-TW" i="1" dirty="0" smtClean="0">
                        <a:latin typeface="Cambria Math" panose="02040503050406030204" pitchFamily="18" charset="0"/>
                      </a:rPr>
                      <m:t>h</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𝑠</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m:t>
                    </m:r>
                  </m:oMath>
                </a14:m>
                <a:r>
                  <a:rPr lang="en-US" altLang="zh-TW" dirty="0"/>
                  <a:t>}</a:t>
                </a:r>
                <a:r>
                  <a:rPr lang="zh-CN" altLang="en-US" dirty="0" smtClean="0"/>
                  <a:t>的情況下，驗證者不能計算明文中的相關資訊。因此，本文的方案滿足公開可驗證性。</a:t>
                </a:r>
              </a:p>
              <a:p>
                <a:endParaRPr lang="zh-CN" altLang="en-US" dirty="0" smtClean="0"/>
              </a:p>
            </p:txBody>
          </p:sp>
        </mc:Choice>
        <mc:Fallback>
          <p:sp>
            <p:nvSpPr>
              <p:cNvPr id="3" name="備忘稿版面配置區 2"/>
              <p:cNvSpPr>
                <a:spLocks noGrp="1"/>
              </p:cNvSpPr>
              <p:nvPr>
                <p:ph type="body" idx="1"/>
              </p:nvPr>
            </p:nvSpPr>
            <p:spPr/>
            <p:txBody>
              <a:bodyPr/>
              <a:lstStyle/>
              <a:p>
                <a:r>
                  <a:rPr lang="zh-CN" altLang="en-US" dirty="0" smtClean="0"/>
                  <a:t>公開可驗證性</a:t>
                </a:r>
                <a:r>
                  <a:rPr lang="zh-TW" altLang="en-US" dirty="0" smtClean="0"/>
                  <a:t>分析</a:t>
                </a:r>
                <a:endParaRPr lang="en-US" altLang="zh-CN" dirty="0" smtClean="0"/>
              </a:p>
              <a:p>
                <a:endParaRPr lang="en-US" altLang="zh-CN" dirty="0" smtClean="0"/>
              </a:p>
              <a:p>
                <a:r>
                  <a:rPr lang="zh-CN" altLang="en-US" dirty="0" smtClean="0"/>
                  <a:t>在新的構造方案中，當遇到爭議時，接收者只需將簽密文本</a:t>
                </a:r>
                <a:r>
                  <a:rPr lang="en-US" altLang="zh-TW" dirty="0" smtClean="0"/>
                  <a:t>{</a:t>
                </a:r>
                <a:r>
                  <a:rPr lang="en-US" altLang="zh-TW" i="0" dirty="0" smtClean="0">
                    <a:latin typeface="Cambria Math" panose="02040503050406030204" pitchFamily="18" charset="0"/>
                  </a:rPr>
                  <a:t>ℎ,𝑠,𝑅</a:t>
                </a:r>
                <a:r>
                  <a:rPr lang="en-US" altLang="zh-TW" dirty="0"/>
                  <a:t>}</a:t>
                </a:r>
                <a:r>
                  <a:rPr lang="zh-CN" altLang="en-US" dirty="0" smtClean="0"/>
                  <a:t>提交給仲裁員即可驗證簽密文本的真實性。整個驗證過程不需要明文和收件人的私密金鑰。</a:t>
                </a:r>
                <a:endParaRPr lang="en-US" altLang="zh-CN" dirty="0" smtClean="0"/>
              </a:p>
              <a:p>
                <a:endParaRPr lang="en-US" altLang="zh-CN" dirty="0" smtClean="0"/>
              </a:p>
              <a:p>
                <a:r>
                  <a:rPr lang="zh-CN" altLang="en-US" dirty="0" smtClean="0"/>
                  <a:t>在已知</a:t>
                </a:r>
                <a:r>
                  <a:rPr lang="en-US" altLang="zh-TW" dirty="0" smtClean="0"/>
                  <a:t>{</a:t>
                </a:r>
                <a:r>
                  <a:rPr lang="en-US" altLang="zh-TW" i="0" dirty="0" smtClean="0">
                    <a:latin typeface="Cambria Math" panose="02040503050406030204" pitchFamily="18" charset="0"/>
                  </a:rPr>
                  <a:t>ℎ,𝑠,𝑅</a:t>
                </a:r>
                <a:r>
                  <a:rPr lang="en-US" altLang="zh-TW" dirty="0"/>
                  <a:t>}</a:t>
                </a:r>
                <a:r>
                  <a:rPr lang="zh-CN" altLang="en-US" dirty="0" smtClean="0"/>
                  <a:t>的情況下，驗證者不能計算明文中的相關資訊。因此，本文的方案滿足公開可驗證性。</a:t>
                </a:r>
              </a:p>
              <a:p>
                <a:endParaRPr lang="zh-CN" altLang="en-US" dirty="0" smtClean="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1631738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將每種方案與本文的方案進行比較，結果如表</a:t>
            </a:r>
            <a:r>
              <a:rPr lang="en-US" altLang="zh-TW" dirty="0" smtClean="0"/>
              <a:t>1</a:t>
            </a:r>
            <a:r>
              <a:rPr lang="zh-TW" altLang="en-US" dirty="0" smtClean="0"/>
              <a:t>所示。</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3761748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CN" altLang="en-US" dirty="0" smtClean="0">
                <a:effectLst/>
              </a:rPr>
              <a:t>從上表可以看出，在攻擊者替換多個公開金鑰的情況下，改進方案仍然可以提供不可偽造性和保密性。</a:t>
            </a:r>
            <a:endParaRPr lang="en-US" altLang="zh-CN" dirty="0" smtClean="0">
              <a:effectLst/>
            </a:endParaRPr>
          </a:p>
          <a:p>
            <a:pPr rtl="0"/>
            <a:endParaRPr lang="en-US" altLang="zh-CN" dirty="0" smtClean="0">
              <a:effectLst/>
            </a:endParaRPr>
          </a:p>
          <a:p>
            <a:pPr rtl="0"/>
            <a:r>
              <a:rPr lang="zh-CN" altLang="en-US" dirty="0" smtClean="0">
                <a:effectLst/>
              </a:rPr>
              <a:t>同時，該方案具有前向安全性和可公開驗證性。</a:t>
            </a:r>
            <a:endParaRPr lang="en-US" altLang="zh-CN" dirty="0" smtClean="0">
              <a:effectLst/>
            </a:endParaRPr>
          </a:p>
          <a:p>
            <a:pPr rtl="0"/>
            <a:endParaRPr lang="en-US" altLang="zh-CN" dirty="0" smtClean="0">
              <a:effectLst/>
            </a:endParaRPr>
          </a:p>
          <a:p>
            <a:pPr rtl="0"/>
            <a:r>
              <a:rPr lang="zh-CN" altLang="en-US" dirty="0" smtClean="0">
                <a:effectLst/>
              </a:rPr>
              <a:t>綜上所述，本文提出的改進方案比原方案更安全。 </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2440393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CN" altLang="en-US" dirty="0" smtClean="0"/>
                  <a:t>本節將本文提出的簽密方案與其他無證書簽密方案進行比較。</a:t>
                </a:r>
                <a:endParaRPr lang="en-US" altLang="zh-CN" dirty="0" smtClean="0"/>
              </a:p>
              <a:p>
                <a:endParaRPr lang="en-US" altLang="zh-CN" dirty="0" smtClean="0"/>
              </a:p>
              <a:p>
                <a:r>
                  <a:rPr lang="zh-CN" altLang="en-US" dirty="0" smtClean="0"/>
                  <a:t>對於基於橢圓曲線的方案，我們使用</a:t>
                </a:r>
                <a:r>
                  <a:rPr lang="en-US" altLang="zh-CN" dirty="0" smtClean="0"/>
                  <a:t>F2163</a:t>
                </a:r>
                <a:r>
                  <a:rPr lang="zh-CN" altLang="en-US" dirty="0" smtClean="0"/>
                  <a:t>上定義的</a:t>
                </a:r>
                <a:r>
                  <a:rPr lang="en-US" altLang="zh-CN" dirty="0" err="1" smtClean="0"/>
                  <a:t>Koblitz</a:t>
                </a:r>
                <a:r>
                  <a:rPr lang="zh-CN" altLang="en-US" dirty="0" smtClean="0"/>
                  <a:t>曲線</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a:latin typeface="Cambria Math" panose="02040503050406030204" pitchFamily="18" charset="0"/>
                          </a:rPr>
                          <m:t>2</m:t>
                        </m:r>
                      </m:sup>
                    </m:sSup>
                  </m:oMath>
                </a14:m>
                <a:r>
                  <a:rPr lang="zh-TW" altLang="en-US" dirty="0" smtClean="0"/>
                  <a:t> </a:t>
                </a:r>
                <a:r>
                  <a:rPr lang="en-US" altLang="zh-TW" dirty="0" smtClean="0"/>
                  <a:t>=</a:t>
                </a:r>
                <a:r>
                  <a:rPr lang="zh-TW" altLang="en-US" dirty="0" smtClean="0"/>
                  <a:t>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𝑥</m:t>
                        </m:r>
                      </m:e>
                      <m:sup>
                        <m:r>
                          <a:rPr lang="en-US" altLang="zh-TW" i="1" dirty="0">
                            <a:latin typeface="Cambria Math" panose="02040503050406030204" pitchFamily="18" charset="0"/>
                          </a:rPr>
                          <m:t>3</m:t>
                        </m:r>
                      </m:sup>
                    </m:s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𝑎</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𝑥</m:t>
                        </m:r>
                      </m:e>
                      <m:sup>
                        <m:r>
                          <a:rPr lang="en-US" altLang="zh-TW" i="1" dirty="0">
                            <a:latin typeface="Cambria Math" panose="02040503050406030204" pitchFamily="18" charset="0"/>
                          </a:rPr>
                          <m:t>2</m:t>
                        </m:r>
                      </m:sup>
                    </m:s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𝑏</m:t>
                    </m:r>
                  </m:oMath>
                </a14:m>
                <a:r>
                  <a:rPr lang="en-US" altLang="zh-TW" dirty="0"/>
                  <a:t> </a:t>
                </a:r>
                <a:r>
                  <a:rPr lang="zh-CN" altLang="en-US" dirty="0" smtClean="0"/>
                  <a:t>，其中</a:t>
                </a:r>
                <a:r>
                  <a:rPr lang="en-US" altLang="zh-CN" dirty="0" smtClean="0"/>
                  <a:t>a=1</a:t>
                </a:r>
                <a:r>
                  <a:rPr lang="zh-CN" altLang="en-US" dirty="0" smtClean="0"/>
                  <a:t>，</a:t>
                </a:r>
                <a:r>
                  <a:rPr lang="en-US" altLang="zh-CN" dirty="0" smtClean="0"/>
                  <a:t>b</a:t>
                </a:r>
                <a:r>
                  <a:rPr lang="zh-CN" altLang="en-US" dirty="0" smtClean="0"/>
                  <a:t>是一個</a:t>
                </a:r>
                <a:r>
                  <a:rPr lang="en-US" altLang="zh-CN" dirty="0" smtClean="0"/>
                  <a:t>163</a:t>
                </a:r>
                <a:r>
                  <a:rPr lang="zh-CN" altLang="en-US" dirty="0" smtClean="0"/>
                  <a:t>位</a:t>
                </a:r>
                <a:r>
                  <a:rPr lang="zh-TW" altLang="en-US" dirty="0" smtClean="0"/>
                  <a:t>質</a:t>
                </a:r>
                <a:r>
                  <a:rPr lang="zh-CN" altLang="en-US" dirty="0" smtClean="0"/>
                  <a:t>數。</a:t>
                </a:r>
                <a:endParaRPr lang="en-US" altLang="zh-CN" dirty="0" smtClean="0"/>
              </a:p>
              <a:p>
                <a:endParaRPr lang="en-US" altLang="zh-CN" dirty="0" smtClean="0"/>
              </a:p>
              <a:p>
                <a:r>
                  <a:rPr lang="zh-CN" altLang="en-US" dirty="0" smtClean="0"/>
                  <a:t>不同操作的操作時間如表</a:t>
                </a:r>
                <a:r>
                  <a:rPr lang="en-US" altLang="zh-CN" dirty="0" smtClean="0"/>
                  <a:t>2[7]</a:t>
                </a:r>
                <a:r>
                  <a:rPr lang="zh-CN" altLang="en-US" dirty="0" smtClean="0"/>
                  <a:t>所示。其中，</a:t>
                </a:r>
                <a:r>
                  <a:rPr lang="en-US" altLang="zh-CN" dirty="0" smtClean="0"/>
                  <a:t>ME</a:t>
                </a:r>
                <a:r>
                  <a:rPr lang="zh-CN" altLang="en-US" dirty="0" smtClean="0"/>
                  <a:t>表示模</a:t>
                </a:r>
                <a:r>
                  <a:rPr lang="zh-TW" altLang="en-US" dirty="0" smtClean="0"/>
                  <a:t>指數</a:t>
                </a:r>
                <a:r>
                  <a:rPr lang="zh-CN" altLang="en-US" dirty="0" smtClean="0"/>
                  <a:t>運算，</a:t>
                </a:r>
                <a:r>
                  <a:rPr lang="en-US" altLang="zh-CN" dirty="0" smtClean="0"/>
                  <a:t>SM</a:t>
                </a:r>
                <a:r>
                  <a:rPr lang="zh-CN" altLang="en-US" dirty="0" smtClean="0"/>
                  <a:t>表示橢圓曲線上的點乘運算。</a:t>
                </a:r>
                <a:endParaRPr lang="en-US" altLang="zh-CN" dirty="0" smtClean="0"/>
              </a:p>
              <a:p>
                <a:r>
                  <a:rPr lang="en-US" altLang="zh-TW" dirty="0" smtClean="0"/>
                  <a:t>(</a:t>
                </a:r>
                <a:r>
                  <a:rPr lang="zh-TW" altLang="en-US" dirty="0" smtClean="0"/>
                  <a:t>模冪運算是指求整數</a:t>
                </a:r>
                <a:r>
                  <a:rPr lang="en-US" altLang="zh-TW" i="1" dirty="0" smtClean="0"/>
                  <a:t>b</a:t>
                </a:r>
                <a:r>
                  <a:rPr lang="zh-TW" altLang="en-US" dirty="0" smtClean="0"/>
                  <a:t>的</a:t>
                </a:r>
                <a:r>
                  <a:rPr lang="en-US" altLang="zh-TW" i="1" dirty="0" smtClean="0"/>
                  <a:t>e</a:t>
                </a:r>
                <a:r>
                  <a:rPr lang="zh-TW" altLang="en-US" dirty="0" smtClean="0"/>
                  <a:t>次方</a:t>
                </a:r>
                <a:r>
                  <a:rPr lang="en-US" altLang="zh-TW" dirty="0" smtClean="0"/>
                  <a:t>(</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𝑏</m:t>
                        </m:r>
                      </m:e>
                      <m:sup>
                        <m:r>
                          <a:rPr lang="en-US" altLang="zh-TW" b="0" i="1" smtClean="0">
                            <a:latin typeface="Cambria Math" panose="02040503050406030204" pitchFamily="18" charset="0"/>
                          </a:rPr>
                          <m:t>𝑒</m:t>
                        </m:r>
                      </m:sup>
                    </m:sSup>
                  </m:oMath>
                </a14:m>
                <a:r>
                  <a:rPr lang="en-US" altLang="zh-TW" dirty="0" smtClean="0"/>
                  <a:t>)</a:t>
                </a:r>
                <a:r>
                  <a:rPr lang="zh-TW" altLang="en-US" dirty="0" smtClean="0"/>
                  <a:t>被正整數</a:t>
                </a:r>
                <a:r>
                  <a:rPr lang="en-US" altLang="zh-TW" i="1" dirty="0" smtClean="0"/>
                  <a:t>m</a:t>
                </a:r>
                <a:r>
                  <a:rPr lang="zh-TW" altLang="en-US" dirty="0" smtClean="0"/>
                  <a:t>所除得到的餘數</a:t>
                </a:r>
                <a:r>
                  <a:rPr lang="en-US" altLang="zh-TW" i="1" dirty="0" smtClean="0"/>
                  <a:t>c</a:t>
                </a:r>
                <a:r>
                  <a:rPr lang="zh-TW" altLang="en-US" dirty="0" smtClean="0"/>
                  <a:t>的過程，可用數學符號表示為</a:t>
                </a:r>
                <a:r>
                  <a:rPr lang="en-US" altLang="zh-TW" i="1" dirty="0" smtClean="0"/>
                  <a:t>c</a:t>
                </a:r>
                <a:r>
                  <a:rPr lang="zh-TW" altLang="en-US" dirty="0" smtClean="0"/>
                  <a:t> </a:t>
                </a:r>
                <a:r>
                  <a:rPr lang="en-US" altLang="zh-TW" dirty="0" smtClean="0"/>
                  <a:t>= </a:t>
                </a:r>
                <a:r>
                  <a:rPr lang="en-US" altLang="zh-TW" i="1" dirty="0" smtClean="0"/>
                  <a:t>b</a:t>
                </a:r>
                <a:r>
                  <a:rPr lang="en-US" altLang="zh-TW" i="1" baseline="30000" dirty="0" smtClean="0"/>
                  <a:t>e</a:t>
                </a:r>
                <a:r>
                  <a:rPr lang="zh-TW" altLang="en-US" dirty="0" smtClean="0"/>
                  <a:t> </a:t>
                </a:r>
                <a:r>
                  <a:rPr lang="en-US" altLang="zh-TW" dirty="0" smtClean="0"/>
                  <a:t>mod </a:t>
                </a:r>
                <a:r>
                  <a:rPr lang="en-US" altLang="zh-TW" i="1" dirty="0" smtClean="0"/>
                  <a:t>m</a:t>
                </a:r>
                <a:r>
                  <a:rPr lang="zh-TW" altLang="en-US" dirty="0" smtClean="0"/>
                  <a:t>。由 </a:t>
                </a:r>
                <a:r>
                  <a:rPr lang="en-US" altLang="zh-TW" i="1" dirty="0" smtClean="0"/>
                  <a:t>c </a:t>
                </a:r>
                <a:r>
                  <a:rPr lang="zh-TW" altLang="en-US" dirty="0" smtClean="0"/>
                  <a:t>的定義可得</a:t>
                </a:r>
                <a:r>
                  <a:rPr lang="en-US" altLang="zh-TW" dirty="0" smtClean="0"/>
                  <a:t>0 ≤ </a:t>
                </a:r>
                <a:r>
                  <a:rPr lang="en-US" altLang="zh-TW" i="1" dirty="0" smtClean="0"/>
                  <a:t>c</a:t>
                </a:r>
                <a:r>
                  <a:rPr lang="zh-TW" altLang="en-US" dirty="0" smtClean="0"/>
                  <a:t> </a:t>
                </a:r>
                <a:r>
                  <a:rPr lang="en-US" altLang="zh-TW" dirty="0" smtClean="0"/>
                  <a:t>&lt; </a:t>
                </a:r>
                <a:r>
                  <a:rPr lang="en-US" altLang="zh-TW" i="1" dirty="0" smtClean="0"/>
                  <a:t>m</a:t>
                </a:r>
                <a:r>
                  <a:rPr lang="zh-TW" altLang="en-US" dirty="0" smtClean="0"/>
                  <a:t>。 </a:t>
                </a:r>
                <a:r>
                  <a:rPr lang="en-US" altLang="zh-TW" dirty="0" smtClean="0"/>
                  <a:t>)</a:t>
                </a:r>
                <a:endParaRPr lang="zh-TW" altLang="en-US" dirty="0"/>
              </a:p>
            </p:txBody>
          </p:sp>
        </mc:Choice>
        <mc:Fallback>
          <p:sp>
            <p:nvSpPr>
              <p:cNvPr id="3" name="備忘稿版面配置區 2"/>
              <p:cNvSpPr>
                <a:spLocks noGrp="1"/>
              </p:cNvSpPr>
              <p:nvPr>
                <p:ph type="body" idx="1"/>
              </p:nvPr>
            </p:nvSpPr>
            <p:spPr/>
            <p:txBody>
              <a:bodyPr/>
              <a:lstStyle/>
              <a:p>
                <a:r>
                  <a:rPr lang="zh-CN" altLang="en-US" dirty="0" smtClean="0"/>
                  <a:t>本節將本文提出的簽密方案與其他無證書簽密方案進行比較。</a:t>
                </a:r>
                <a:endParaRPr lang="en-US" altLang="zh-CN" dirty="0" smtClean="0"/>
              </a:p>
              <a:p>
                <a:endParaRPr lang="en-US" altLang="zh-CN" dirty="0" smtClean="0"/>
              </a:p>
              <a:p>
                <a:r>
                  <a:rPr lang="zh-CN" altLang="en-US" dirty="0" smtClean="0"/>
                  <a:t>對於基於橢圓曲線的方案，我們使用</a:t>
                </a:r>
                <a:r>
                  <a:rPr lang="en-US" altLang="zh-CN" dirty="0" smtClean="0"/>
                  <a:t>F2163</a:t>
                </a:r>
                <a:r>
                  <a:rPr lang="zh-CN" altLang="en-US" dirty="0" smtClean="0"/>
                  <a:t>上定義的</a:t>
                </a:r>
                <a:r>
                  <a:rPr lang="en-US" altLang="zh-CN" dirty="0" err="1" smtClean="0"/>
                  <a:t>Koblitz</a:t>
                </a:r>
                <a:r>
                  <a:rPr lang="zh-CN" altLang="en-US" dirty="0" smtClean="0"/>
                  <a:t>曲線</a:t>
                </a:r>
                <a:r>
                  <a:rPr lang="en-US" altLang="zh-TW" i="0" dirty="0">
                    <a:latin typeface="Cambria Math" panose="02040503050406030204" pitchFamily="18" charset="0"/>
                  </a:rPr>
                  <a:t>𝑦</a:t>
                </a:r>
                <a:r>
                  <a:rPr lang="en-US" altLang="zh-TW" i="0" dirty="0" smtClean="0">
                    <a:latin typeface="Cambria Math" panose="02040503050406030204" pitchFamily="18" charset="0"/>
                  </a:rPr>
                  <a:t>^</a:t>
                </a:r>
                <a:r>
                  <a:rPr lang="en-US" altLang="zh-TW" i="0" dirty="0">
                    <a:latin typeface="Cambria Math" panose="02040503050406030204" pitchFamily="18" charset="0"/>
                  </a:rPr>
                  <a:t>2</a:t>
                </a:r>
                <a:r>
                  <a:rPr lang="zh-TW" altLang="en-US" dirty="0" smtClean="0"/>
                  <a:t> </a:t>
                </a:r>
                <a:r>
                  <a:rPr lang="en-US" altLang="zh-TW" dirty="0" smtClean="0"/>
                  <a:t>=</a:t>
                </a:r>
                <a:r>
                  <a:rPr lang="zh-TW" altLang="en-US" dirty="0" smtClean="0"/>
                  <a:t> </a:t>
                </a:r>
                <a:r>
                  <a:rPr lang="en-US" altLang="zh-TW" i="0" dirty="0">
                    <a:latin typeface="Cambria Math" panose="02040503050406030204" pitchFamily="18" charset="0"/>
                  </a:rPr>
                  <a:t>𝑥</a:t>
                </a:r>
                <a:r>
                  <a:rPr lang="en-US" altLang="zh-TW" i="0" dirty="0" smtClean="0">
                    <a:latin typeface="Cambria Math" panose="02040503050406030204" pitchFamily="18" charset="0"/>
                  </a:rPr>
                  <a:t>^</a:t>
                </a:r>
                <a:r>
                  <a:rPr lang="en-US" altLang="zh-TW" i="0" dirty="0">
                    <a:latin typeface="Cambria Math" panose="02040503050406030204" pitchFamily="18" charset="0"/>
                  </a:rPr>
                  <a:t>3</a:t>
                </a:r>
                <a:r>
                  <a:rPr lang="en-US" altLang="zh-TW" i="0" dirty="0" smtClean="0">
                    <a:latin typeface="Cambria Math" panose="02040503050406030204" pitchFamily="18" charset="0"/>
                  </a:rPr>
                  <a:t>+𝑎</a:t>
                </a:r>
                <a:r>
                  <a:rPr lang="en-US" altLang="zh-TW" i="0" dirty="0">
                    <a:latin typeface="Cambria Math" panose="02040503050406030204" pitchFamily="18" charset="0"/>
                  </a:rPr>
                  <a:t>𝑥</a:t>
                </a:r>
                <a:r>
                  <a:rPr lang="en-US" altLang="zh-TW" i="0" dirty="0" smtClean="0">
                    <a:latin typeface="Cambria Math" panose="02040503050406030204" pitchFamily="18" charset="0"/>
                  </a:rPr>
                  <a:t>^</a:t>
                </a:r>
                <a:r>
                  <a:rPr lang="en-US" altLang="zh-TW" i="0" dirty="0">
                    <a:latin typeface="Cambria Math" panose="02040503050406030204" pitchFamily="18" charset="0"/>
                  </a:rPr>
                  <a:t>2</a:t>
                </a:r>
                <a:r>
                  <a:rPr lang="en-US" altLang="zh-TW" i="0" dirty="0" smtClean="0">
                    <a:latin typeface="Cambria Math" panose="02040503050406030204" pitchFamily="18" charset="0"/>
                  </a:rPr>
                  <a:t>+𝑏</a:t>
                </a:r>
                <a:r>
                  <a:rPr lang="en-US" altLang="zh-TW" dirty="0"/>
                  <a:t> </a:t>
                </a:r>
                <a:r>
                  <a:rPr lang="zh-CN" altLang="en-US" dirty="0" smtClean="0"/>
                  <a:t>，其中</a:t>
                </a:r>
                <a:r>
                  <a:rPr lang="en-US" altLang="zh-CN" dirty="0" smtClean="0"/>
                  <a:t>a=1</a:t>
                </a:r>
                <a:r>
                  <a:rPr lang="zh-CN" altLang="en-US" dirty="0" smtClean="0"/>
                  <a:t>，</a:t>
                </a:r>
                <a:r>
                  <a:rPr lang="en-US" altLang="zh-CN" dirty="0" smtClean="0"/>
                  <a:t>b</a:t>
                </a:r>
                <a:r>
                  <a:rPr lang="zh-CN" altLang="en-US" dirty="0" smtClean="0"/>
                  <a:t>是一個</a:t>
                </a:r>
                <a:r>
                  <a:rPr lang="en-US" altLang="zh-CN" dirty="0" smtClean="0"/>
                  <a:t>163</a:t>
                </a:r>
                <a:r>
                  <a:rPr lang="zh-CN" altLang="en-US" dirty="0" smtClean="0"/>
                  <a:t>位</a:t>
                </a:r>
                <a:r>
                  <a:rPr lang="zh-TW" altLang="en-US" dirty="0" smtClean="0"/>
                  <a:t>質</a:t>
                </a:r>
                <a:r>
                  <a:rPr lang="zh-CN" altLang="en-US" dirty="0" smtClean="0"/>
                  <a:t>數。</a:t>
                </a:r>
                <a:endParaRPr lang="en-US" altLang="zh-CN" dirty="0" smtClean="0"/>
              </a:p>
              <a:p>
                <a:endParaRPr lang="en-US" altLang="zh-CN" dirty="0" smtClean="0"/>
              </a:p>
              <a:p>
                <a:r>
                  <a:rPr lang="zh-CN" altLang="en-US" dirty="0" smtClean="0"/>
                  <a:t>不同操作的操作時間如表</a:t>
                </a:r>
                <a:r>
                  <a:rPr lang="en-US" altLang="zh-CN" dirty="0" smtClean="0"/>
                  <a:t>2[7]</a:t>
                </a:r>
                <a:r>
                  <a:rPr lang="zh-CN" altLang="en-US" dirty="0" smtClean="0"/>
                  <a:t>所示。其中，</a:t>
                </a:r>
                <a:r>
                  <a:rPr lang="en-US" altLang="zh-CN" dirty="0" smtClean="0"/>
                  <a:t>ME</a:t>
                </a:r>
                <a:r>
                  <a:rPr lang="zh-CN" altLang="en-US" dirty="0" smtClean="0"/>
                  <a:t>表示模</a:t>
                </a:r>
                <a:r>
                  <a:rPr lang="zh-TW" altLang="en-US" dirty="0" smtClean="0"/>
                  <a:t>指數</a:t>
                </a:r>
                <a:r>
                  <a:rPr lang="zh-CN" altLang="en-US" dirty="0" smtClean="0"/>
                  <a:t>運算，</a:t>
                </a:r>
                <a:r>
                  <a:rPr lang="en-US" altLang="zh-CN" dirty="0" smtClean="0"/>
                  <a:t>SM</a:t>
                </a:r>
                <a:r>
                  <a:rPr lang="zh-CN" altLang="en-US" dirty="0" smtClean="0"/>
                  <a:t>表示橢圓曲線上的點乘運算。</a:t>
                </a:r>
                <a:endParaRPr lang="en-US" altLang="zh-CN" dirty="0" smtClean="0"/>
              </a:p>
              <a:p>
                <a:r>
                  <a:rPr lang="en-US" altLang="zh-TW" dirty="0" smtClean="0"/>
                  <a:t>(</a:t>
                </a:r>
                <a:r>
                  <a:rPr lang="zh-TW" altLang="en-US" dirty="0" smtClean="0"/>
                  <a:t>模冪運算是指求整數</a:t>
                </a:r>
                <a:r>
                  <a:rPr lang="en-US" altLang="zh-TW" i="1" dirty="0" smtClean="0"/>
                  <a:t>b</a:t>
                </a:r>
                <a:r>
                  <a:rPr lang="zh-TW" altLang="en-US" dirty="0" smtClean="0"/>
                  <a:t>的</a:t>
                </a:r>
                <a:r>
                  <a:rPr lang="en-US" altLang="zh-TW" i="1" dirty="0" smtClean="0"/>
                  <a:t>e</a:t>
                </a:r>
                <a:r>
                  <a:rPr lang="zh-TW" altLang="en-US" dirty="0" smtClean="0"/>
                  <a:t>次方</a:t>
                </a:r>
                <a:r>
                  <a:rPr lang="en-US" altLang="zh-TW" dirty="0" smtClean="0"/>
                  <a:t>(</a:t>
                </a:r>
                <a:r>
                  <a:rPr lang="en-US" altLang="zh-TW" b="0" i="0" smtClean="0">
                    <a:latin typeface="Cambria Math" panose="02040503050406030204" pitchFamily="18" charset="0"/>
                  </a:rPr>
                  <a:t>𝑏^𝑒</a:t>
                </a:r>
                <a:r>
                  <a:rPr lang="en-US" altLang="zh-TW" dirty="0" smtClean="0"/>
                  <a:t>)</a:t>
                </a:r>
                <a:r>
                  <a:rPr lang="zh-TW" altLang="en-US" dirty="0" smtClean="0"/>
                  <a:t>被正整數</a:t>
                </a:r>
                <a:r>
                  <a:rPr lang="en-US" altLang="zh-TW" i="1" dirty="0" smtClean="0"/>
                  <a:t>m</a:t>
                </a:r>
                <a:r>
                  <a:rPr lang="zh-TW" altLang="en-US" dirty="0" smtClean="0"/>
                  <a:t>所除得到的餘數</a:t>
                </a:r>
                <a:r>
                  <a:rPr lang="en-US" altLang="zh-TW" i="1" dirty="0" smtClean="0"/>
                  <a:t>c</a:t>
                </a:r>
                <a:r>
                  <a:rPr lang="zh-TW" altLang="en-US" dirty="0" smtClean="0"/>
                  <a:t>的過程，可用數學符號表示為</a:t>
                </a:r>
                <a:r>
                  <a:rPr lang="en-US" altLang="zh-TW" i="1" dirty="0" smtClean="0"/>
                  <a:t>c</a:t>
                </a:r>
                <a:r>
                  <a:rPr lang="zh-TW" altLang="en-US" dirty="0" smtClean="0"/>
                  <a:t> </a:t>
                </a:r>
                <a:r>
                  <a:rPr lang="en-US" altLang="zh-TW" dirty="0" smtClean="0"/>
                  <a:t>= </a:t>
                </a:r>
                <a:r>
                  <a:rPr lang="en-US" altLang="zh-TW" i="1" dirty="0" smtClean="0"/>
                  <a:t>b</a:t>
                </a:r>
                <a:r>
                  <a:rPr lang="en-US" altLang="zh-TW" i="1" baseline="30000" dirty="0" smtClean="0"/>
                  <a:t>e</a:t>
                </a:r>
                <a:r>
                  <a:rPr lang="zh-TW" altLang="en-US" dirty="0" smtClean="0"/>
                  <a:t> </a:t>
                </a:r>
                <a:r>
                  <a:rPr lang="en-US" altLang="zh-TW" dirty="0" smtClean="0"/>
                  <a:t>mod </a:t>
                </a:r>
                <a:r>
                  <a:rPr lang="en-US" altLang="zh-TW" i="1" dirty="0" smtClean="0"/>
                  <a:t>m</a:t>
                </a:r>
                <a:r>
                  <a:rPr lang="zh-TW" altLang="en-US" dirty="0" smtClean="0"/>
                  <a:t>。由 </a:t>
                </a:r>
                <a:r>
                  <a:rPr lang="en-US" altLang="zh-TW" i="1" dirty="0" smtClean="0"/>
                  <a:t>c </a:t>
                </a:r>
                <a:r>
                  <a:rPr lang="zh-TW" altLang="en-US" dirty="0" smtClean="0"/>
                  <a:t>的定義可得</a:t>
                </a:r>
                <a:r>
                  <a:rPr lang="en-US" altLang="zh-TW" dirty="0" smtClean="0"/>
                  <a:t>0 ≤ </a:t>
                </a:r>
                <a:r>
                  <a:rPr lang="en-US" altLang="zh-TW" i="1" dirty="0" smtClean="0"/>
                  <a:t>c</a:t>
                </a:r>
                <a:r>
                  <a:rPr lang="zh-TW" altLang="en-US" dirty="0" smtClean="0"/>
                  <a:t> </a:t>
                </a:r>
                <a:r>
                  <a:rPr lang="en-US" altLang="zh-TW" dirty="0" smtClean="0"/>
                  <a:t>&lt; </a:t>
                </a:r>
                <a:r>
                  <a:rPr lang="en-US" altLang="zh-TW" i="1" dirty="0" smtClean="0"/>
                  <a:t>m</a:t>
                </a:r>
                <a:r>
                  <a:rPr lang="zh-TW" altLang="en-US" dirty="0" smtClean="0"/>
                  <a:t>。 </a:t>
                </a:r>
                <a:r>
                  <a:rPr lang="en-US" altLang="zh-TW"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957144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在這裡我們比較了新方案與前三種方案的性能。</a:t>
            </a:r>
            <a:endParaRPr lang="en-US" altLang="zh-CN" dirty="0" smtClean="0"/>
          </a:p>
          <a:p>
            <a:endParaRPr lang="en-US" altLang="zh-CN" dirty="0" smtClean="0"/>
          </a:p>
          <a:p>
            <a:r>
              <a:rPr lang="zh-CN" altLang="en-US" dirty="0" smtClean="0"/>
              <a:t>與模冪運算和橢圓曲線點乘運算的執行時間相比，</a:t>
            </a:r>
            <a:r>
              <a:rPr lang="en-US" altLang="zh-CN" dirty="0" smtClean="0"/>
              <a:t>hash</a:t>
            </a:r>
            <a:r>
              <a:rPr lang="zh-CN" altLang="en-US" dirty="0" smtClean="0"/>
              <a:t>函數和異或運算對整體性能的影響可以忽略不計。這裡只統計橢圓曲線的點乘運算和模冪運算，如表</a:t>
            </a:r>
            <a:r>
              <a:rPr lang="en-US" altLang="zh-CN" dirty="0" smtClean="0"/>
              <a:t>3</a:t>
            </a:r>
            <a:r>
              <a:rPr lang="zh-CN" altLang="en-US" dirty="0" smtClean="0"/>
              <a:t>所示。</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2514367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分析和總結了現有的無雙線性配對的無證書簽密方案。發現現有方案是不安全的，當攻擊者同時替換多個公開金鑰時，不能提供不可偽造性和保密性，並給出了攻擊過程。</a:t>
            </a:r>
            <a:endParaRPr lang="en-US" altLang="zh-CN" dirty="0" smtClean="0"/>
          </a:p>
          <a:p>
            <a:r>
              <a:rPr lang="zh-CN" altLang="en-US" dirty="0" smtClean="0"/>
              <a:t>在此基礎上，設計了一種新的無雙線性對的無證書簽密方案。新方案通過增加公開金鑰之間的相關性來抵抗攻擊者對多個公開金鑰的替換。</a:t>
            </a:r>
            <a:endParaRPr lang="en-US" altLang="zh-CN"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3784373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經過分析，我們的方案不僅能滿足不可偽造性、保密性、前向安全性和公開驗證的要求，而且比以前的方案減少了計算量。通過比較，本文的方案具有更高的安全性和運行效率。</a:t>
            </a:r>
            <a:endParaRPr lang="en-US" altLang="zh-TW" dirty="0" smtClean="0"/>
          </a:p>
          <a:p>
            <a:endParaRPr lang="en-US" altLang="zh-TW" dirty="0" smtClean="0"/>
          </a:p>
          <a:p>
            <a:r>
              <a:rPr lang="zh-CN" altLang="en-US" dirty="0" smtClean="0"/>
              <a:t>從表</a:t>
            </a:r>
            <a:r>
              <a:rPr lang="en-US" altLang="zh-CN" dirty="0" smtClean="0"/>
              <a:t>3</a:t>
            </a:r>
            <a:r>
              <a:rPr lang="zh-CN" altLang="en-US" dirty="0" smtClean="0"/>
              <a:t>可以看出，本文提出的改進方案在性能上也有一定的提高，這比朱、趙、周的方案有一定的優勢。因此，改進的無證書簽密方案具有較低的計算複雜度和較高的效率。</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2267566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46</a:t>
            </a:fld>
            <a:endParaRPr lang="zh-TW" altLang="en-US" dirty="0"/>
          </a:p>
        </p:txBody>
      </p:sp>
    </p:spTree>
    <p:extLst>
      <p:ext uri="{BB962C8B-B14F-4D97-AF65-F5344CB8AC3E}">
        <p14:creationId xmlns:p14="http://schemas.microsoft.com/office/powerpoint/2010/main" val="395269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在傳統的公開金鑰密碼體制中，使用者的公開金鑰通過可信憑證授權（</a:t>
            </a:r>
            <a:r>
              <a:rPr lang="en-US" altLang="zh-CN" dirty="0" smtClean="0"/>
              <a:t>CA</a:t>
            </a:r>
            <a:r>
              <a:rPr lang="zh-CN" altLang="en-US" dirty="0" smtClean="0"/>
              <a:t>）頒發的證書綁定到用戶的身份上</a:t>
            </a:r>
            <a:r>
              <a:rPr lang="en-US" altLang="zh-CN" dirty="0" smtClean="0"/>
              <a:t>[1]</a:t>
            </a:r>
            <a:r>
              <a:rPr lang="zh-CN" altLang="en-US" dirty="0" smtClean="0"/>
              <a:t>，這在證書管理上浪費了大量的存儲空間和計算時間，這大大限制了</a:t>
            </a:r>
            <a:r>
              <a:rPr lang="en-US" altLang="zh-CN" dirty="0" smtClean="0"/>
              <a:t>PKI</a:t>
            </a:r>
            <a:r>
              <a:rPr lang="zh-CN" altLang="en-US" dirty="0" smtClean="0"/>
              <a:t>（</a:t>
            </a:r>
            <a:r>
              <a:rPr lang="en-US" altLang="zh-CN" dirty="0" smtClean="0"/>
              <a:t>Public Key Infrastructure</a:t>
            </a:r>
            <a:r>
              <a:rPr lang="zh-CN" altLang="en-US" dirty="0" smtClean="0"/>
              <a:t>）技術在即時和頻寬受限環境中的應用</a:t>
            </a:r>
            <a:r>
              <a:rPr lang="en-US" altLang="zh-CN" dirty="0" smtClean="0"/>
              <a:t>[2]</a:t>
            </a:r>
            <a:r>
              <a:rPr lang="zh-CN" altLang="en-US" dirty="0" smtClean="0"/>
              <a:t>。</a:t>
            </a:r>
            <a:endParaRPr lang="en-US" altLang="zh-CN" dirty="0" smtClean="0"/>
          </a:p>
          <a:p>
            <a:endParaRPr lang="zh-CN" altLang="en-US" dirty="0" smtClean="0"/>
          </a:p>
          <a:p>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a:t>
            </a:fld>
            <a:endParaRPr lang="zh-TW" altLang="en-US"/>
          </a:p>
        </p:txBody>
      </p:sp>
    </p:spTree>
    <p:extLst>
      <p:ext uri="{BB962C8B-B14F-4D97-AF65-F5344CB8AC3E}">
        <p14:creationId xmlns:p14="http://schemas.microsoft.com/office/powerpoint/2010/main" val="265046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為了簡化證書管理，</a:t>
            </a:r>
            <a:r>
              <a:rPr lang="en-US" altLang="zh-TW" dirty="0" smtClean="0"/>
              <a:t>Shamir</a:t>
            </a:r>
            <a:r>
              <a:rPr lang="zh-TW" altLang="en-US" dirty="0" smtClean="0"/>
              <a:t>在</a:t>
            </a:r>
            <a:r>
              <a:rPr lang="en-US" altLang="zh-TW" dirty="0" smtClean="0"/>
              <a:t>1984</a:t>
            </a:r>
            <a:r>
              <a:rPr lang="zh-TW" altLang="en-US" dirty="0" smtClean="0"/>
              <a:t>年提出了一種基於身份的公開金鑰密碼體制</a:t>
            </a:r>
            <a:r>
              <a:rPr lang="en-US" altLang="zh-TW" dirty="0" smtClean="0"/>
              <a:t>[3]</a:t>
            </a:r>
            <a:r>
              <a:rPr lang="zh-TW" altLang="en-US" dirty="0" smtClean="0"/>
              <a:t>。</a:t>
            </a:r>
            <a:endParaRPr lang="en-US" altLang="zh-TW" dirty="0" smtClean="0"/>
          </a:p>
          <a:p>
            <a:endParaRPr lang="en-US" altLang="zh-TW" dirty="0" smtClean="0"/>
          </a:p>
          <a:p>
            <a:r>
              <a:rPr lang="zh-TW" altLang="en-US" dirty="0" smtClean="0"/>
              <a:t>在本系統中，使用者的身份資訊（如身份證號、學號、郵箱）是用戶的公開金鑰。這自然實現了用戶公開金鑰與身份的綁定，但由於用戶的私密金鑰是由</a:t>
            </a:r>
            <a:r>
              <a:rPr lang="en-US" altLang="zh-TW" dirty="0" smtClean="0"/>
              <a:t>PKG</a:t>
            </a:r>
            <a:r>
              <a:rPr lang="zh-TW" altLang="en-US" dirty="0" smtClean="0"/>
              <a:t>（</a:t>
            </a:r>
            <a:r>
              <a:rPr lang="en-US" altLang="zh-TW" dirty="0" smtClean="0"/>
              <a:t>private key Generator</a:t>
            </a:r>
            <a:r>
              <a:rPr lang="zh-TW" altLang="en-US" dirty="0" smtClean="0"/>
              <a:t>）生成的，</a:t>
            </a:r>
            <a:r>
              <a:rPr lang="en-US" altLang="zh-TW" dirty="0" smtClean="0"/>
              <a:t>PKG</a:t>
            </a:r>
            <a:r>
              <a:rPr lang="zh-TW" altLang="en-US" dirty="0" smtClean="0"/>
              <a:t>知道每個使用者的私密金鑰，因此基於身份的密碼體制給金鑰託管帶來了新的問題。</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246282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針對</a:t>
            </a:r>
            <a:r>
              <a:rPr lang="en-US" altLang="zh-TW" dirty="0" smtClean="0"/>
              <a:t>PKI</a:t>
            </a:r>
            <a:r>
              <a:rPr lang="zh-TW" altLang="en-US" dirty="0" smtClean="0"/>
              <a:t>中複雜的證書管理和基於身份密碼體制中不可避免的金鑰託管問題，</a:t>
            </a:r>
            <a:r>
              <a:rPr lang="en-US" altLang="zh-TW" dirty="0" smtClean="0"/>
              <a:t>Al-</a:t>
            </a:r>
            <a:r>
              <a:rPr lang="en-US" altLang="zh-TW" dirty="0" err="1" smtClean="0"/>
              <a:t>Riyami</a:t>
            </a:r>
            <a:r>
              <a:rPr lang="zh-TW" altLang="en-US" dirty="0" smtClean="0"/>
              <a:t>和</a:t>
            </a:r>
            <a:r>
              <a:rPr lang="en-US" altLang="zh-TW" dirty="0" smtClean="0"/>
              <a:t>Paterson</a:t>
            </a:r>
            <a:r>
              <a:rPr lang="zh-TW" altLang="en-US" dirty="0" smtClean="0"/>
              <a:t>在</a:t>
            </a:r>
            <a:r>
              <a:rPr lang="en-US" altLang="zh-TW" dirty="0" smtClean="0"/>
              <a:t>2003</a:t>
            </a:r>
            <a:r>
              <a:rPr lang="zh-TW" altLang="en-US" dirty="0" smtClean="0"/>
              <a:t>年提出了無證書公開金鑰密碼（</a:t>
            </a:r>
            <a:r>
              <a:rPr lang="en-US" altLang="zh-TW" dirty="0" smtClean="0"/>
              <a:t>CL-PKC</a:t>
            </a:r>
            <a:r>
              <a:rPr lang="zh-TW" altLang="en-US" dirty="0" smtClean="0"/>
              <a:t>）的概念</a:t>
            </a:r>
            <a:r>
              <a:rPr lang="en-US" altLang="zh-TW" dirty="0" smtClean="0"/>
              <a:t>[4]</a:t>
            </a:r>
            <a:r>
              <a:rPr lang="zh-TW" altLang="en-US" dirty="0" smtClean="0"/>
              <a:t>。</a:t>
            </a:r>
            <a:endParaRPr lang="en-US" altLang="zh-TW" dirty="0" smtClean="0"/>
          </a:p>
          <a:p>
            <a:endParaRPr lang="en-US" altLang="zh-TW" dirty="0" smtClean="0"/>
          </a:p>
          <a:p>
            <a:r>
              <a:rPr lang="zh-TW" altLang="en-US" dirty="0" smtClean="0"/>
              <a:t>在無證書公開金鑰密碼體制中，還需要</a:t>
            </a:r>
            <a:r>
              <a:rPr lang="en-US" altLang="zh-TW" dirty="0" smtClean="0"/>
              <a:t>PKG</a:t>
            </a:r>
            <a:r>
              <a:rPr lang="zh-TW" altLang="en-US" dirty="0" smtClean="0"/>
              <a:t>來生成使用者的部分私密金鑰。然而，該部分私密金鑰不需要保密，也不需要安全通道來傳輸給目標使用者。用戶選擇一個只有他自己知道的秘密值，同時結合部分私密金鑰生成他的完整私密金鑰。</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11082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由於無證書密碼體制既避免了傳統公開金鑰密碼體制中的證書管理問題，又解決了基於身份密碼體制中的私密金鑰洩漏問題。它在傳統的公開金鑰密碼體制和基於身份的密碼體制之間建立了良好的平衡，引起了相關學者的廣泛關注。</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a:t>
            </a:fld>
            <a:endParaRPr lang="zh-TW" altLang="en-US"/>
          </a:p>
        </p:txBody>
      </p:sp>
    </p:spTree>
    <p:extLst>
      <p:ext uri="{BB962C8B-B14F-4D97-AF65-F5344CB8AC3E}">
        <p14:creationId xmlns:p14="http://schemas.microsoft.com/office/powerpoint/2010/main" val="409892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數位簽章和加密是密碼學的兩個重要功能。</a:t>
            </a:r>
            <a:endParaRPr lang="en-US" altLang="zh-CN" dirty="0" smtClean="0"/>
          </a:p>
          <a:p>
            <a:r>
              <a:rPr lang="zh-CN" altLang="en-US" dirty="0" smtClean="0"/>
              <a:t>以前簽名和加密功能是分開使用的。隨著應用程式的不斷擴展，越來越多的應用程式需要同時提供身份驗證和機密性。</a:t>
            </a:r>
            <a:endParaRPr lang="en-US" altLang="zh-CN" dirty="0" smtClean="0"/>
          </a:p>
          <a:p>
            <a:r>
              <a:rPr lang="zh-CN" altLang="en-US" dirty="0" smtClean="0"/>
              <a:t>實現這一目標的傳統做法是先簽名後加密，這種方法的計算量和通信量是簽名和加密的總和，因而效率較低。</a:t>
            </a:r>
            <a:endParaRPr lang="en-US" altLang="zh-CN"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247916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在此背景下，鄭於</a:t>
            </a:r>
            <a:r>
              <a:rPr lang="en-US" altLang="zh-CN" dirty="0" smtClean="0"/>
              <a:t>1997</a:t>
            </a:r>
            <a:r>
              <a:rPr lang="zh-CN" altLang="en-US" dirty="0" smtClean="0"/>
              <a:t>年提出了一種新的密碼原語“簽密”，以同時實現這兩個目標</a:t>
            </a:r>
            <a:r>
              <a:rPr lang="en-US" altLang="zh-CN" dirty="0" smtClean="0"/>
              <a:t>[5]</a:t>
            </a:r>
            <a:r>
              <a:rPr lang="zh-CN" altLang="en-US" dirty="0" smtClean="0"/>
              <a:t>。自無證書公開金鑰密碼體制被提出以來，無證書簽密方案得到了學者們的廣泛研究。</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2188299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2020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1/28/2021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1/28/2021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1/28/2021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latin typeface="Times New Roman" panose="02020603050405020304" pitchFamily="18" charset="0"/>
                <a:cs typeface="Times New Roman" panose="02020603050405020304" pitchFamily="18" charset="0"/>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744012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a:t>
            </a:r>
            <a:r>
              <a:rPr lang="zh-TW" altLang="en-US" dirty="0" smtClean="0"/>
              <a:t>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sz="2800" b="0" u="none">
                <a:solidFill>
                  <a:schemeClr val="tx2">
                    <a:lumMod val="75000"/>
                  </a:schemeClr>
                </a:solidFill>
                <a:latin typeface="Times New Roman" panose="02020603050405020304" pitchFamily="18" charset="0"/>
                <a:cs typeface="Times New Roman" panose="02020603050405020304" pitchFamily="18" charset="0"/>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784524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201010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1/28/2021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41303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1/28/2021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8940846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210249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1/28/2021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4958687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800655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137776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0008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141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1/28/2021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1/28/2021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1/28/2021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chemeClr val="tx1"/>
          </a:solidFill>
          <a:latin typeface="Times New Roman" panose="02020603050405020304" pitchFamily="18" charset="0"/>
          <a:ea typeface="細明體" panose="02020509000000000000" pitchFamily="49" charset="-120"/>
          <a:cs typeface="Times New Roman" panose="02020603050405020304" pitchFamily="18" charset="0"/>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8764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6"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6"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31.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44899" y="1213800"/>
            <a:ext cx="8307793" cy="2217906"/>
          </a:xfrm>
        </p:spPr>
        <p:txBody>
          <a:bodyPr/>
          <a:lstStyle/>
          <a:p>
            <a:r>
              <a:rPr lang="en-US" altLang="zh-TW" sz="4000" dirty="0" smtClean="0">
                <a:latin typeface="Times New Roman"/>
                <a:ea typeface="微軟正黑體"/>
                <a:cs typeface="Times New Roman"/>
              </a:rPr>
              <a:t/>
            </a:r>
            <a:br>
              <a:rPr lang="en-US" altLang="zh-TW" sz="4000" dirty="0" smtClean="0">
                <a:latin typeface="Times New Roman"/>
                <a:ea typeface="微軟正黑體"/>
                <a:cs typeface="Times New Roman"/>
              </a:rPr>
            </a:br>
            <a:r>
              <a:rPr lang="en-US" altLang="zh-TW" sz="4000" dirty="0"/>
              <a:t>A New </a:t>
            </a:r>
            <a:r>
              <a:rPr lang="en-US" altLang="zh-TW" sz="4000" dirty="0" err="1"/>
              <a:t>Certificateless</a:t>
            </a:r>
            <a:r>
              <a:rPr lang="en-US" altLang="zh-TW" sz="4000" dirty="0"/>
              <a:t> </a:t>
            </a:r>
            <a:r>
              <a:rPr lang="en-US" altLang="zh-TW" sz="4000" dirty="0" err="1"/>
              <a:t>Signcryption</a:t>
            </a:r>
            <a:r>
              <a:rPr lang="en-US" altLang="zh-TW" sz="4000" dirty="0"/>
              <a:t> Scheme Without Bilinear Pairing</a:t>
            </a:r>
          </a:p>
        </p:txBody>
      </p:sp>
      <p:sp>
        <p:nvSpPr>
          <p:cNvPr id="3" name="副標題 2"/>
          <p:cNvSpPr>
            <a:spLocks noGrp="1"/>
          </p:cNvSpPr>
          <p:nvPr>
            <p:ph type="subTitle" idx="1"/>
          </p:nvPr>
        </p:nvSpPr>
        <p:spPr>
          <a:xfrm>
            <a:off x="3044354" y="3645728"/>
            <a:ext cx="6908885" cy="2246351"/>
          </a:xfrm>
        </p:spPr>
        <p:txBody>
          <a:bodyPr/>
          <a:lstStyle/>
          <a:p>
            <a:r>
              <a:rPr lang="en-US" altLang="zh-TW" sz="2000" dirty="0">
                <a:solidFill>
                  <a:schemeClr val="tx1"/>
                </a:solidFill>
                <a:latin typeface="Times New Roman"/>
                <a:ea typeface="微軟正黑體"/>
                <a:cs typeface="Times New Roman"/>
              </a:rPr>
              <a:t>Li Cui</a:t>
            </a:r>
            <a:r>
              <a:rPr lang="it-IT" altLang="zh-TW" sz="2000" dirty="0">
                <a:solidFill>
                  <a:schemeClr val="tx1"/>
                </a:solidFill>
                <a:latin typeface="Times New Roman"/>
                <a:ea typeface="微軟正黑體"/>
                <a:cs typeface="Times New Roman"/>
              </a:rPr>
              <a:t>, </a:t>
            </a:r>
            <a:r>
              <a:rPr lang="en-US" altLang="zh-TW" sz="2000" dirty="0">
                <a:solidFill>
                  <a:schemeClr val="tx1"/>
                </a:solidFill>
                <a:latin typeface="Times New Roman"/>
                <a:ea typeface="微軟正黑體"/>
                <a:cs typeface="Times New Roman"/>
              </a:rPr>
              <a:t>Bai Yun,</a:t>
            </a:r>
            <a:r>
              <a:rPr lang="zh-TW" altLang="en-US" sz="2000" dirty="0">
                <a:solidFill>
                  <a:schemeClr val="tx1"/>
                </a:solidFill>
                <a:latin typeface="Times New Roman"/>
                <a:ea typeface="微軟正黑體"/>
                <a:cs typeface="Times New Roman"/>
              </a:rPr>
              <a:t> </a:t>
            </a:r>
            <a:r>
              <a:rPr lang="en-US" altLang="zh-TW" sz="2000" dirty="0">
                <a:solidFill>
                  <a:schemeClr val="tx1"/>
                </a:solidFill>
                <a:latin typeface="Times New Roman"/>
                <a:ea typeface="微軟正黑體"/>
                <a:cs typeface="Times New Roman"/>
              </a:rPr>
              <a:t>Shi Lin,</a:t>
            </a:r>
            <a:r>
              <a:rPr lang="zh-TW" altLang="en-US" sz="2000" dirty="0">
                <a:solidFill>
                  <a:schemeClr val="tx1"/>
                </a:solidFill>
                <a:latin typeface="Times New Roman"/>
                <a:ea typeface="微軟正黑體"/>
                <a:cs typeface="Times New Roman"/>
              </a:rPr>
              <a:t> </a:t>
            </a:r>
            <a:r>
              <a:rPr lang="en-US" altLang="zh-TW" sz="2000" dirty="0">
                <a:solidFill>
                  <a:schemeClr val="tx1"/>
                </a:solidFill>
                <a:latin typeface="Times New Roman"/>
                <a:ea typeface="微軟正黑體"/>
                <a:cs typeface="Times New Roman"/>
              </a:rPr>
              <a:t> Bai </a:t>
            </a:r>
            <a:r>
              <a:rPr lang="en-US" altLang="zh-TW" sz="2000" dirty="0" smtClean="0">
                <a:solidFill>
                  <a:schemeClr val="tx1"/>
                </a:solidFill>
                <a:latin typeface="Times New Roman"/>
                <a:ea typeface="微軟正黑體"/>
                <a:cs typeface="Times New Roman"/>
              </a:rPr>
              <a:t>Wenhua</a:t>
            </a:r>
            <a:endParaRPr lang="en-US" altLang="zh-TW" sz="2000" dirty="0">
              <a:solidFill>
                <a:schemeClr val="tx1"/>
              </a:solidFill>
              <a:latin typeface="Times New Roman"/>
              <a:ea typeface="微軟正黑體"/>
              <a:cs typeface="Times New Roman"/>
            </a:endParaRPr>
          </a:p>
          <a:p>
            <a:endParaRPr lang="en-US" altLang="zh-TW" sz="2000" dirty="0">
              <a:solidFill>
                <a:schemeClr val="tx1"/>
              </a:solidFill>
              <a:latin typeface="Times New Roman"/>
              <a:ea typeface="微軟正黑體"/>
              <a:cs typeface="Times New Roman"/>
            </a:endParaRPr>
          </a:p>
          <a:p>
            <a:r>
              <a:rPr lang="en-US" altLang="zh-TW" sz="2000" dirty="0">
                <a:solidFill>
                  <a:schemeClr val="tx1"/>
                </a:solidFill>
                <a:latin typeface="Times New Roman"/>
                <a:ea typeface="微軟正黑體"/>
                <a:cs typeface="Times New Roman"/>
              </a:rPr>
              <a:t>2018 13th International Conference on Computer Science &amp; Education</a:t>
            </a:r>
            <a:r>
              <a:rPr lang="zh-TW" altLang="en-US" sz="2000" dirty="0">
                <a:solidFill>
                  <a:schemeClr val="tx1"/>
                </a:solidFill>
                <a:latin typeface="Times New Roman"/>
                <a:ea typeface="微軟正黑體"/>
                <a:cs typeface="Times New Roman"/>
              </a:rPr>
              <a:t> </a:t>
            </a:r>
            <a:r>
              <a:rPr lang="en-US" altLang="zh-TW" sz="2000" dirty="0">
                <a:solidFill>
                  <a:schemeClr val="tx1"/>
                </a:solidFill>
                <a:latin typeface="Times New Roman"/>
                <a:ea typeface="微軟正黑體"/>
                <a:cs typeface="Times New Roman"/>
              </a:rPr>
              <a:t>(ICCSE)</a:t>
            </a:r>
            <a:endParaRPr lang="en-US" sz="2000" dirty="0">
              <a:solidFill>
                <a:schemeClr val="tx1"/>
              </a:solidFill>
              <a:latin typeface="Times New Roman"/>
              <a:ea typeface="微軟正黑體"/>
              <a:cs typeface="Times New Roman"/>
            </a:endParaRPr>
          </a:p>
        </p:txBody>
      </p:sp>
    </p:spTree>
    <p:extLst>
      <p:ext uri="{BB962C8B-B14F-4D97-AF65-F5344CB8AC3E}">
        <p14:creationId xmlns:p14="http://schemas.microsoft.com/office/powerpoint/2010/main" val="184273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In the protocol design process, security and efficiency have always been the core concerns of people. </a:t>
            </a:r>
            <a:endParaRPr lang="en-US" altLang="zh-TW" dirty="0" smtClean="0"/>
          </a:p>
          <a:p>
            <a:r>
              <a:rPr lang="en-US" altLang="zh-TW" dirty="0" smtClean="0"/>
              <a:t>From </a:t>
            </a:r>
            <a:r>
              <a:rPr lang="en-US" altLang="zh-TW" dirty="0"/>
              <a:t>the theoretical analysis[6] and the experimental results[7] [8], it is found that the bilinear pairing computation is about 20 times higher than point multiplication of the elliptic curve under the same safety intensity. Therefore, the </a:t>
            </a:r>
            <a:r>
              <a:rPr lang="en-US" altLang="zh-TW" dirty="0" err="1"/>
              <a:t>certificateless</a:t>
            </a:r>
            <a:r>
              <a:rPr lang="en-US" altLang="zh-TW" dirty="0"/>
              <a:t> </a:t>
            </a:r>
            <a:r>
              <a:rPr lang="en-US" altLang="zh-TW" dirty="0" err="1"/>
              <a:t>signcryption</a:t>
            </a:r>
            <a:r>
              <a:rPr lang="en-US" altLang="zh-TW" dirty="0"/>
              <a:t> scheme without bilinear pairing is more efficient and has greater research value. </a:t>
            </a:r>
            <a:endParaRPr lang="en-US" altLang="zh-TW" dirty="0" smtClean="0"/>
          </a:p>
          <a:p>
            <a:r>
              <a:rPr lang="en-US" altLang="zh-TW" dirty="0" smtClean="0"/>
              <a:t>Since </a:t>
            </a:r>
            <a:r>
              <a:rPr lang="en-US" altLang="zh-TW" dirty="0" err="1"/>
              <a:t>Barreto</a:t>
            </a:r>
            <a:r>
              <a:rPr lang="en-US" altLang="zh-TW" dirty="0"/>
              <a:t>[9] proposed the first </a:t>
            </a:r>
            <a:r>
              <a:rPr lang="en-US" altLang="zh-TW" dirty="0" err="1"/>
              <a:t>certificateless</a:t>
            </a:r>
            <a:r>
              <a:rPr lang="en-US" altLang="zh-TW" dirty="0"/>
              <a:t> </a:t>
            </a:r>
            <a:r>
              <a:rPr lang="en-US" altLang="zh-TW" dirty="0" err="1"/>
              <a:t>signcryption</a:t>
            </a:r>
            <a:r>
              <a:rPr lang="en-US" altLang="zh-TW" dirty="0"/>
              <a:t> scheme without bilinear pairing in 2008, many researchers have done a lot of efforts on the security and efficiency of the </a:t>
            </a:r>
            <a:r>
              <a:rPr lang="en-US" altLang="zh-TW" dirty="0" err="1"/>
              <a:t>certificateless</a:t>
            </a:r>
            <a:r>
              <a:rPr lang="en-US" altLang="zh-TW" dirty="0"/>
              <a:t> </a:t>
            </a:r>
            <a:r>
              <a:rPr lang="en-US" altLang="zh-TW" dirty="0" err="1"/>
              <a:t>signcryption</a:t>
            </a:r>
            <a:r>
              <a:rPr lang="en-US" altLang="zh-TW" dirty="0"/>
              <a:t> scheme without bilinear pairing.</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a:p>
        </p:txBody>
      </p:sp>
    </p:spTree>
    <p:extLst>
      <p:ext uri="{BB962C8B-B14F-4D97-AF65-F5344CB8AC3E}">
        <p14:creationId xmlns:p14="http://schemas.microsoft.com/office/powerpoint/2010/main" val="35161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The </a:t>
            </a:r>
            <a:r>
              <a:rPr lang="en-US" altLang="zh-TW" dirty="0" err="1"/>
              <a:t>certificateless</a:t>
            </a:r>
            <a:r>
              <a:rPr lang="en-US" altLang="zh-TW" dirty="0"/>
              <a:t> </a:t>
            </a:r>
            <a:r>
              <a:rPr lang="en-US" altLang="zh-TW" dirty="0" err="1"/>
              <a:t>signcryption</a:t>
            </a:r>
            <a:r>
              <a:rPr lang="en-US" altLang="zh-TW" dirty="0"/>
              <a:t> scheme without bilinear pairing proposed by Zhu[14] was later proved to be insecure. </a:t>
            </a:r>
            <a:r>
              <a:rPr lang="en-US" altLang="zh-TW" dirty="0" smtClean="0"/>
              <a:t>Zhao[15</a:t>
            </a:r>
            <a:r>
              <a:rPr lang="en-US" altLang="zh-TW" dirty="0"/>
              <a:t>] and Zhou[16] pointed out that Zhu's scheme could be forged and given a specific method of forgery. </a:t>
            </a:r>
            <a:endParaRPr lang="en-US" altLang="zh-TW" dirty="0" smtClean="0"/>
          </a:p>
          <a:p>
            <a:r>
              <a:rPr lang="en-US" altLang="zh-TW" dirty="0" smtClean="0"/>
              <a:t>Based </a:t>
            </a:r>
            <a:r>
              <a:rPr lang="en-US" altLang="zh-TW" dirty="0"/>
              <a:t>on previous schemes, Wang[11], Zhao[15], and Zhou[16] designed a new </a:t>
            </a:r>
            <a:r>
              <a:rPr lang="en-US" altLang="zh-TW" dirty="0" err="1"/>
              <a:t>certificateless</a:t>
            </a:r>
            <a:r>
              <a:rPr lang="en-US" altLang="zh-TW" dirty="0"/>
              <a:t> </a:t>
            </a:r>
            <a:r>
              <a:rPr lang="en-US" altLang="zh-TW" dirty="0" err="1"/>
              <a:t>signcryption</a:t>
            </a:r>
            <a:r>
              <a:rPr lang="en-US" altLang="zh-TW" dirty="0"/>
              <a:t> scheme respectively and gave the scheme's security prove. </a:t>
            </a:r>
            <a:endParaRPr lang="en-US" altLang="zh-TW" dirty="0" smtClean="0"/>
          </a:p>
          <a:p>
            <a:r>
              <a:rPr lang="en-US" altLang="zh-TW" dirty="0"/>
              <a:t>Through in-depth analysis of these improved solutions, this paper finds that their solutions can resist the attack of the attacker replacing a single public key, but cannot resist the attack of replacing multiple public keys at the same </a:t>
            </a:r>
            <a:r>
              <a:rPr lang="en-US" altLang="zh-TW" dirty="0" smtClean="0"/>
              <a:t>time.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Tree>
    <p:extLst>
      <p:ext uri="{BB962C8B-B14F-4D97-AF65-F5344CB8AC3E}">
        <p14:creationId xmlns:p14="http://schemas.microsoft.com/office/powerpoint/2010/main" val="337025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In addition, the plans of Zhou [16] and Wang[17] did not meet the forward security. </a:t>
            </a:r>
            <a:endParaRPr lang="en-US" altLang="zh-TW" dirty="0" smtClean="0"/>
          </a:p>
          <a:p>
            <a:r>
              <a:rPr lang="en-US" altLang="zh-TW" dirty="0" smtClean="0"/>
              <a:t>This </a:t>
            </a:r>
            <a:r>
              <a:rPr lang="en-US" altLang="zh-TW" dirty="0"/>
              <a:t>article conducts an in-depth study of the schemes of Wang[11] and </a:t>
            </a:r>
            <a:r>
              <a:rPr lang="en-US" altLang="zh-TW" dirty="0" smtClean="0"/>
              <a:t>Zhao[15</a:t>
            </a:r>
            <a:r>
              <a:rPr lang="en-US" altLang="zh-TW" dirty="0"/>
              <a:t>]. By increasing the restrictions of the association between public keys, a new </a:t>
            </a:r>
            <a:r>
              <a:rPr lang="en-US" altLang="zh-TW" dirty="0" err="1"/>
              <a:t>certificateless</a:t>
            </a:r>
            <a:r>
              <a:rPr lang="en-US" altLang="zh-TW" dirty="0"/>
              <a:t> </a:t>
            </a:r>
            <a:r>
              <a:rPr lang="en-US" altLang="zh-TW" dirty="0" err="1"/>
              <a:t>signcryption</a:t>
            </a:r>
            <a:r>
              <a:rPr lang="en-US" altLang="zh-TW" dirty="0"/>
              <a:t> scheme without bilinear pairing is designed. The new scheme has </a:t>
            </a:r>
            <a:r>
              <a:rPr lang="en-US" altLang="zh-TW" dirty="0" err="1"/>
              <a:t>unforgeability</a:t>
            </a:r>
            <a:r>
              <a:rPr lang="en-US" altLang="zh-TW" dirty="0"/>
              <a:t>, confidentiality, public verifiability, and forward security. The computational cost is lower and the efficiency is higher. It is suitable for resource-constrained network environment.</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253089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Safety Analysis of Zhao's Scheme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t>This section constructs concrete attack algorithms to prove that the schemes of Wang and Zhao cannot meet their claimed </a:t>
            </a:r>
            <a:r>
              <a:rPr lang="en-US" altLang="zh-TW" dirty="0" err="1"/>
              <a:t>unforgeability</a:t>
            </a:r>
            <a:r>
              <a:rPr lang="en-US" altLang="zh-TW" dirty="0"/>
              <a:t> and confidentiality. </a:t>
            </a:r>
            <a:endParaRPr lang="en-US" altLang="zh-TW" dirty="0" smtClean="0"/>
          </a:p>
          <a:p>
            <a:r>
              <a:rPr lang="en-US" altLang="zh-TW" dirty="0" smtClean="0"/>
              <a:t>Since </a:t>
            </a:r>
            <a:r>
              <a:rPr lang="en-US" altLang="zh-TW" dirty="0"/>
              <a:t>Wang and Zhao's plan have the same security risks, this section uses Zhao's plan[15] as an example to give specific attack steps</a:t>
            </a:r>
            <a:r>
              <a:rPr lang="en-US" altLang="zh-TW" dirty="0" smtClean="0"/>
              <a:t>.</a:t>
            </a:r>
          </a:p>
          <a:p>
            <a:r>
              <a:rPr lang="en-US" altLang="zh-TW" dirty="0" smtClean="0"/>
              <a:t>Zhao's </a:t>
            </a:r>
            <a:r>
              <a:rPr lang="en-US" altLang="zh-TW" dirty="0"/>
              <a:t>plan is detailed in [15].</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spTree>
    <p:extLst>
      <p:ext uri="{BB962C8B-B14F-4D97-AF65-F5344CB8AC3E}">
        <p14:creationId xmlns:p14="http://schemas.microsoft.com/office/powerpoint/2010/main" val="400525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Let users A and B be the sender and receiver respectively, </a:t>
                </a:r>
                <a:r>
                  <a:rPr lang="en-US" altLang="zh-TW" dirty="0" smtClean="0"/>
                  <a:t>A‘s </a:t>
                </a:r>
                <a:r>
                  <a:rPr lang="en-US" altLang="zh-TW" dirty="0"/>
                  <a:t>private key is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𝑆𝐾</m:t>
                        </m:r>
                      </m:e>
                      <m:sub>
                        <m:r>
                          <a:rPr lang="en-US" altLang="zh-TW" i="1" dirty="0">
                            <a:latin typeface="Cambria Math" panose="02040503050406030204" pitchFamily="18" charset="0"/>
                          </a:rPr>
                          <m:t>𝐴</m:t>
                        </m:r>
                      </m:sub>
                    </m:sSub>
                  </m:oMath>
                </a14:m>
                <a:r>
                  <a:rPr lang="en-US" altLang="zh-TW"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𝐴</m:t>
                        </m:r>
                      </m:sub>
                    </m:sSub>
                  </m:oMath>
                </a14:m>
                <a:r>
                  <a:rPr lang="en-US" altLang="zh-TW"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𝐴</m:t>
                        </m:r>
                      </m:sub>
                    </m:sSub>
                  </m:oMath>
                </a14:m>
                <a:r>
                  <a:rPr lang="en-US" altLang="zh-TW" dirty="0" smtClean="0"/>
                  <a:t>)</a:t>
                </a:r>
                <a:r>
                  <a:rPr lang="zh-TW" altLang="en-US" dirty="0" smtClean="0"/>
                  <a:t> </a:t>
                </a:r>
                <a:r>
                  <a:rPr lang="en-US" altLang="zh-TW" dirty="0" smtClean="0"/>
                  <a:t>, </a:t>
                </a:r>
                <a:r>
                  <a:rPr lang="en-US" altLang="zh-TW" dirty="0"/>
                  <a:t>public key is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𝑃𝐾</m:t>
                        </m:r>
                      </m:e>
                      <m:sub>
                        <m:r>
                          <a:rPr lang="en-US" altLang="zh-TW" i="1" dirty="0">
                            <a:latin typeface="Cambria Math" panose="02040503050406030204" pitchFamily="18" charset="0"/>
                          </a:rPr>
                          <m:t>𝐴</m:t>
                        </m:r>
                      </m:sub>
                    </m:sSub>
                  </m:oMath>
                </a14:m>
                <a:r>
                  <a:rPr lang="en-US" altLang="zh-TW"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𝐴</m:t>
                        </m:r>
                      </m:sub>
                    </m:sSub>
                  </m:oMath>
                </a14:m>
                <a:r>
                  <a:rPr lang="en-US" altLang="zh-TW"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𝐴</m:t>
                        </m:r>
                      </m:sub>
                    </m:sSub>
                  </m:oMath>
                </a14:m>
                <a:r>
                  <a:rPr lang="en-US" altLang="zh-TW" dirty="0" smtClean="0"/>
                  <a:t>)</a:t>
                </a:r>
                <a:r>
                  <a:rPr lang="zh-TW" altLang="en-US" dirty="0" smtClean="0"/>
                  <a:t> </a:t>
                </a:r>
                <a:r>
                  <a:rPr lang="en-US" altLang="zh-TW" dirty="0" smtClean="0"/>
                  <a:t>. B’s </a:t>
                </a:r>
                <a:r>
                  <a:rPr lang="en-US" altLang="zh-TW" dirty="0"/>
                  <a:t>private key is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𝑆𝐾</m:t>
                        </m:r>
                      </m:e>
                      <m:sub>
                        <m:r>
                          <a:rPr lang="en-US" altLang="zh-TW" i="1" dirty="0">
                            <a:latin typeface="Cambria Math" panose="02040503050406030204" pitchFamily="18" charset="0"/>
                          </a:rPr>
                          <m:t>𝐵</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𝐴</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𝐴</m:t>
                        </m:r>
                      </m:sub>
                    </m:sSub>
                  </m:oMath>
                </a14:m>
                <a:r>
                  <a:rPr lang="en-US" altLang="zh-TW" dirty="0" smtClean="0"/>
                  <a:t>)</a:t>
                </a:r>
                <a:r>
                  <a:rPr lang="zh-TW" altLang="en-US" dirty="0" smtClean="0"/>
                  <a:t> </a:t>
                </a:r>
                <a:r>
                  <a:rPr lang="en-US" altLang="zh-TW" dirty="0" smtClean="0"/>
                  <a:t>, </a:t>
                </a:r>
                <a:r>
                  <a:rPr lang="en-US" altLang="zh-TW" dirty="0"/>
                  <a:t>public key is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e>
                      <m:sub>
                        <m:r>
                          <a:rPr lang="en-US" altLang="zh-TW" i="1" dirty="0">
                            <a:latin typeface="Cambria Math" panose="02040503050406030204" pitchFamily="18" charset="0"/>
                          </a:rPr>
                          <m:t>𝐵</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𝐵</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𝐵</m:t>
                        </m:r>
                      </m:sub>
                    </m:sSub>
                  </m:oMath>
                </a14:m>
                <a:r>
                  <a:rPr lang="en-US" altLang="zh-TW" dirty="0" smtClean="0"/>
                  <a:t>)</a:t>
                </a:r>
                <a:r>
                  <a:rPr lang="zh-TW" altLang="en-US" dirty="0" smtClean="0"/>
                  <a:t> </a:t>
                </a:r>
                <a:r>
                  <a:rPr lang="en-US" altLang="zh-TW" dirty="0" smtClean="0"/>
                  <a:t>. </a:t>
                </a:r>
              </a:p>
              <a:p>
                <a:r>
                  <a:rPr lang="en-US" altLang="zh-TW" dirty="0" smtClean="0"/>
                  <a:t>Let </a:t>
                </a:r>
                <a:r>
                  <a:rPr lang="en-US" altLang="zh-TW" dirty="0"/>
                  <a:t>Q be an attacker of type 1 (that is, the role of an ordinary user in a simulated system, who does not know the system's master key, but can replace the public key of a legitimate user).</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4"/>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a:p>
        </p:txBody>
      </p:sp>
    </p:spTree>
    <p:extLst>
      <p:ext uri="{BB962C8B-B14F-4D97-AF65-F5344CB8AC3E}">
        <p14:creationId xmlns:p14="http://schemas.microsoft.com/office/powerpoint/2010/main" val="3824846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lphaUcPeriod"/>
                </a:pPr>
                <a:r>
                  <a:rPr lang="en-US" altLang="zh-TW" b="1" dirty="0" smtClean="0"/>
                  <a:t>Unforgeablity Attack</a:t>
                </a:r>
              </a:p>
              <a:p>
                <a:pPr marL="914400" lvl="1" indent="-514350">
                  <a:buFont typeface="+mj-lt"/>
                  <a:buAutoNum type="arabicPeriod"/>
                </a:pPr>
                <a:r>
                  <a:rPr lang="en-US" altLang="zh-TW" dirty="0">
                    <a:solidFill>
                      <a:schemeClr val="tx2">
                        <a:lumMod val="75000"/>
                      </a:schemeClr>
                    </a:solidFill>
                    <a:latin typeface="Times New Roman" panose="02020603050405020304" pitchFamily="18" charset="0"/>
                    <a:cs typeface="Times New Roman" panose="02020603050405020304" pitchFamily="18" charset="0"/>
                  </a:rPr>
                  <a:t>The attacker Q chooses random numbers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𝑎</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𝑏</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𝑐</m:t>
                    </m:r>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computes </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i="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i="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sup>
                    </m:sSup>
                    <m:r>
                      <a:rPr lang="zh-TW" altLang="en-US"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zh-TW" altLang="en-US" i="1" dirty="0">
                            <a:solidFill>
                              <a:schemeClr val="tx2">
                                <a:lumMod val="75000"/>
                              </a:schemeClr>
                            </a:solidFill>
                            <a:latin typeface="Cambria Math" panose="02040503050406030204" pitchFamily="18" charset="0"/>
                            <a:cs typeface="Times New Roman" panose="02020603050405020304" pitchFamily="18" charset="0"/>
                          </a:rPr>
                          <m:t> </m:t>
                        </m:r>
                        <m:r>
                          <a:rPr lang="en-US" altLang="zh-TW" i="1"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𝑐</m:t>
                        </m:r>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and replaces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smtClean="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smtClean="0">
                    <a:solidFill>
                      <a:schemeClr val="tx2">
                        <a:lumMod val="75000"/>
                      </a:schemeClr>
                    </a:solidFill>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respectively</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914400" lvl="1" indent="-514350">
                  <a:buFont typeface="+mj-lt"/>
                  <a:buAutoNum type="arabicPeriod"/>
                </a:pPr>
                <a:r>
                  <a:rPr lang="en-US" altLang="zh-TW" dirty="0">
                    <a:solidFill>
                      <a:schemeClr val="tx2">
                        <a:lumMod val="75000"/>
                      </a:schemeClr>
                    </a:solidFill>
                    <a:latin typeface="Times New Roman" panose="02020603050405020304" pitchFamily="18" charset="0"/>
                    <a:cs typeface="Times New Roman" panose="02020603050405020304" pitchFamily="18" charset="0"/>
                  </a:rPr>
                  <a:t>Q randomly selects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𝑟</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Q calculates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as:</a:t>
                </a:r>
              </a:p>
              <a:p>
                <a:pPr marL="400050" lvl="1" indent="0" algn="ctr">
                  <a:buNone/>
                </a:pPr>
                <a:r>
                  <a:rPr lang="en-US" altLang="zh-TW" dirty="0" smtClean="0">
                    <a:solidFill>
                      <a:schemeClr val="tx2">
                        <a:lumMod val="75000"/>
                      </a:schemeClr>
                    </a:solidFill>
                    <a:cs typeface="Times New Roman" panose="02020603050405020304" pitchFamily="18" charset="0"/>
                  </a:rPr>
                  <a:t>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m:t>
                    </m:r>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r>
                      <a:rPr lang="zh-TW" altLang="en-US"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i="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i="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i="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i="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br>
                  <a:rPr lang="en-US" altLang="zh-TW" dirty="0" smtClean="0">
                    <a:solidFill>
                      <a:schemeClr val="tx2">
                        <a:lumMod val="75000"/>
                      </a:schemeClr>
                    </a:solidFill>
                    <a:latin typeface="Times New Roman" panose="02020603050405020304" pitchFamily="18" charset="0"/>
                    <a:cs typeface="Times New Roman" panose="02020603050405020304" pitchFamily="18" charset="0"/>
                  </a:rPr>
                </a:b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zh-TW" altLang="en-US" i="1" dirty="0">
                        <a:solidFill>
                          <a:schemeClr val="tx2">
                            <a:lumMod val="75000"/>
                          </a:schemeClr>
                        </a:solidFill>
                        <a:latin typeface="Cambria Math" panose="02040503050406030204" pitchFamily="18" charset="0"/>
                        <a:cs typeface="Times New Roman" panose="02020603050405020304" pitchFamily="18" charset="0"/>
                      </a:rPr>
                      <m:t> </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zh-TW" altLang="en-US" i="1" dirty="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i="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i="1" dirty="0">
                            <a:solidFill>
                              <a:srgbClr val="1F497D">
                                <a:lumMod val="75000"/>
                              </a:srgbClr>
                            </a:solidFill>
                            <a:latin typeface="Cambria Math" panose="02040503050406030204" pitchFamily="18" charset="0"/>
                            <a:cs typeface="Times New Roman" panose="02020603050405020304" pitchFamily="18" charset="0"/>
                          </a:rPr>
                          <m:t>𝐵</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smtClean="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h</m:t>
                        </m:r>
                      </m:e>
                      <m:sub>
                        <m:r>
                          <a:rPr lang="en-US" altLang="zh-TW" i="1" dirty="0">
                            <a:solidFill>
                              <a:srgbClr val="FF0000"/>
                            </a:solidFill>
                            <a:latin typeface="Cambria Math" panose="02040503050406030204" pitchFamily="18" charset="0"/>
                            <a:cs typeface="Times New Roman" panose="02020603050405020304" pitchFamily="18" charset="0"/>
                          </a:rPr>
                          <m:t>𝐵</m:t>
                        </m:r>
                      </m:sub>
                    </m:sSub>
                  </m:oMath>
                </a14:m>
                <a:r>
                  <a:rPr lang="en-US" altLang="zh-TW" dirty="0" smtClean="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𝐻</m:t>
                        </m:r>
                      </m:e>
                      <m:sub>
                        <m:r>
                          <a:rPr lang="en-US" altLang="zh-TW" i="1" dirty="0">
                            <a:solidFill>
                              <a:srgbClr val="FF0000"/>
                            </a:solidFill>
                            <a:latin typeface="Cambria Math" panose="02040503050406030204" pitchFamily="18" charset="0"/>
                            <a:cs typeface="Times New Roman" panose="02020603050405020304" pitchFamily="18" charset="0"/>
                          </a:rPr>
                          <m:t>1</m:t>
                        </m:r>
                      </m:sub>
                    </m:sSub>
                    <m:r>
                      <a:rPr lang="en-US" altLang="zh-TW" i="1" dirty="0">
                        <a:solidFill>
                          <a:srgbClr val="FF0000"/>
                        </a:solidFill>
                        <a:latin typeface="Cambria Math" panose="02040503050406030204" pitchFamily="18" charset="0"/>
                        <a:cs typeface="Times New Roman" panose="02020603050405020304" pitchFamily="18" charset="0"/>
                      </a:rPr>
                      <m:t> </m:t>
                    </m:r>
                  </m:oMath>
                </a14:m>
                <a:r>
                  <a:rPr lang="en-US" altLang="zh-TW" dirty="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𝐼𝐷</m:t>
                        </m:r>
                      </m:e>
                      <m:sub>
                        <m:r>
                          <a:rPr lang="en-US" altLang="zh-TW" i="1" dirty="0">
                            <a:solidFill>
                              <a:srgbClr val="FF0000"/>
                            </a:solidFill>
                            <a:latin typeface="Cambria Math" panose="02040503050406030204" pitchFamily="18" charset="0"/>
                            <a:cs typeface="Times New Roman" panose="02020603050405020304" pitchFamily="18" charset="0"/>
                          </a:rPr>
                          <m:t>𝐵</m:t>
                        </m:r>
                      </m:sub>
                    </m:sSub>
                  </m:oMath>
                </a14:m>
                <a:r>
                  <a:rPr lang="en-US" altLang="zh-TW" dirty="0" smtClean="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𝑤</m:t>
                        </m:r>
                      </m:e>
                      <m:sub>
                        <m:r>
                          <a:rPr lang="en-US" altLang="zh-TW" i="1" dirty="0">
                            <a:solidFill>
                              <a:srgbClr val="FF0000"/>
                            </a:solidFill>
                            <a:latin typeface="Cambria Math" panose="02040503050406030204" pitchFamily="18" charset="0"/>
                            <a:cs typeface="Times New Roman" panose="02020603050405020304" pitchFamily="18" charset="0"/>
                          </a:rPr>
                          <m:t>𝐵</m:t>
                        </m:r>
                      </m:sub>
                    </m:sSub>
                  </m:oMath>
                </a14:m>
                <a:r>
                  <a:rPr lang="en-US" altLang="zh-TW" dirty="0" smtClean="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a:solidFill>
                          <a:srgbClr val="FF0000"/>
                        </a:solidFill>
                        <a:latin typeface="Cambria Math" panose="02040503050406030204" pitchFamily="18" charset="0"/>
                        <a:cs typeface="Times New Roman" panose="02020603050405020304" pitchFamily="18" charset="0"/>
                      </a:rPr>
                      <m:t>𝑦</m:t>
                    </m:r>
                  </m:oMath>
                </a14:m>
                <a:r>
                  <a:rPr lang="en-US" altLang="zh-TW" dirty="0" smtClean="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latin typeface="Times New Roman" panose="02020603050405020304" pitchFamily="18" charset="0"/>
                    <a:cs typeface="Times New Roman" panose="02020603050405020304" pitchFamily="18" charset="0"/>
                  </a:rPr>
                  <a:t/>
                </a:r>
                <a:br>
                  <a:rPr lang="en-US" altLang="zh-TW" dirty="0">
                    <a:solidFill>
                      <a:schemeClr val="tx2">
                        <a:lumMod val="75000"/>
                      </a:schemeClr>
                    </a:solidFill>
                    <a:latin typeface="Times New Roman" panose="02020603050405020304" pitchFamily="18" charset="0"/>
                    <a:cs typeface="Times New Roman" panose="02020603050405020304" pitchFamily="18" charset="0"/>
                  </a:rPr>
                </a:b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smtClean="0">
                        <a:solidFill>
                          <a:srgbClr val="FF0000"/>
                        </a:solidFill>
                        <a:latin typeface="Cambria Math" panose="02040503050406030204" pitchFamily="18" charset="0"/>
                        <a:cs typeface="Times New Roman" panose="02020603050405020304" pitchFamily="18" charset="0"/>
                      </a:rPr>
                      <m:t>𝑇</m:t>
                    </m:r>
                  </m:oMath>
                </a14:m>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smtClean="0">
                            <a:solidFill>
                              <a:srgbClr val="FF0000"/>
                            </a:solidFill>
                            <a:latin typeface="Cambria Math" panose="02040503050406030204" pitchFamily="18" charset="0"/>
                            <a:cs typeface="Times New Roman" panose="02020603050405020304" pitchFamily="18" charset="0"/>
                          </a:rPr>
                        </m:ctrlPr>
                      </m:sSupPr>
                      <m:e>
                        <m:r>
                          <m:rPr>
                            <m:nor/>
                          </m:rPr>
                          <a:rPr lang="en-US" altLang="zh-TW" dirty="0">
                            <a:solidFill>
                              <a:srgbClr val="FF0000"/>
                            </a:solidFill>
                            <a:latin typeface="Times New Roman" panose="02020603050405020304" pitchFamily="18" charset="0"/>
                            <a:cs typeface="Times New Roman" panose="02020603050405020304" pitchFamily="18" charset="0"/>
                          </a:rPr>
                          <m:t>(</m:t>
                        </m:r>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smtClean="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𝑢</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𝑘</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sup>
                        </m:sSup>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𝑤</m:t>
                            </m:r>
                          </m:e>
                          <m:sub>
                            <m:r>
                              <a:rPr lang="en-US" altLang="zh-TW" i="1" dirty="0">
                                <a:solidFill>
                                  <a:srgbClr val="FF0000"/>
                                </a:solidFill>
                                <a:latin typeface="Cambria Math" panose="02040503050406030204" pitchFamily="18" charset="0"/>
                                <a:cs typeface="Times New Roman" panose="02020603050405020304" pitchFamily="18" charset="0"/>
                              </a:rPr>
                              <m:t>𝐵</m:t>
                            </m:r>
                          </m:sub>
                        </m:sSub>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r>
                              <a:rPr lang="en-US" altLang="zh-TW" i="1" dirty="0" smtClean="0">
                                <a:solidFill>
                                  <a:srgbClr val="FF0000"/>
                                </a:solidFill>
                                <a:latin typeface="Cambria Math" panose="02040503050406030204" pitchFamily="18" charset="0"/>
                                <a:cs typeface="Times New Roman" panose="02020603050405020304" pitchFamily="18" charset="0"/>
                              </a:rPr>
                              <m:t>𝑦</m:t>
                            </m:r>
                          </m:e>
                          <m:sup>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h</m:t>
                                </m:r>
                              </m:e>
                              <m:sub>
                                <m:r>
                                  <a:rPr lang="en-US" altLang="zh-TW" i="1" dirty="0">
                                    <a:solidFill>
                                      <a:srgbClr val="FF0000"/>
                                    </a:solidFill>
                                    <a:latin typeface="Cambria Math" panose="02040503050406030204" pitchFamily="18" charset="0"/>
                                    <a:cs typeface="Times New Roman" panose="02020603050405020304" pitchFamily="18" charset="0"/>
                                  </a:rPr>
                                  <m:t>𝐵</m:t>
                                </m:r>
                              </m:sub>
                            </m:sSub>
                          </m:sup>
                        </m:sSup>
                        <m:r>
                          <m:rPr>
                            <m:nor/>
                          </m:rPr>
                          <a:rPr lang="en-US" altLang="zh-TW" dirty="0">
                            <a:solidFill>
                              <a:srgbClr val="FF0000"/>
                            </a:solidFill>
                            <a:latin typeface="Times New Roman" panose="02020603050405020304" pitchFamily="18" charset="0"/>
                            <a:cs typeface="Times New Roman" panose="02020603050405020304" pitchFamily="18" charset="0"/>
                          </a:rPr>
                          <m:t>)</m:t>
                        </m:r>
                      </m:e>
                      <m:sup>
                        <m:r>
                          <a:rPr lang="en-US" altLang="zh-TW" b="0" i="1" dirty="0" smtClean="0">
                            <a:solidFill>
                              <a:srgbClr val="FF0000"/>
                            </a:solidFill>
                            <a:latin typeface="Cambria Math" panose="02040503050406030204" pitchFamily="18" charset="0"/>
                            <a:cs typeface="Times New Roman" panose="02020603050405020304" pitchFamily="18" charset="0"/>
                          </a:rPr>
                          <m:t>𝑟</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𝑐</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𝑇</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h</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3</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𝑚</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𝑇</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br>
                  <a:rPr lang="en-US" altLang="zh-TW" dirty="0" smtClean="0">
                    <a:solidFill>
                      <a:schemeClr val="tx2">
                        <a:lumMod val="75000"/>
                      </a:schemeClr>
                    </a:solidFill>
                    <a:latin typeface="Times New Roman" panose="02020603050405020304" pitchFamily="18" charset="0"/>
                    <a:cs typeface="Times New Roman" panose="02020603050405020304" pitchFamily="18" charset="0"/>
                  </a:rPr>
                </a:b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𝑠</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fPr>
                      <m:num>
                        <m:r>
                          <a:rPr lang="en-US" altLang="zh-TW" b="0" i="1" smtClean="0">
                            <a:solidFill>
                              <a:schemeClr val="tx2">
                                <a:lumMod val="75000"/>
                              </a:schemeClr>
                            </a:solidFill>
                            <a:latin typeface="Cambria Math" panose="02040503050406030204" pitchFamily="18" charset="0"/>
                            <a:cs typeface="Times New Roman" panose="02020603050405020304" pitchFamily="18" charset="0"/>
                          </a:rPr>
                          <m:t>𝑟</m:t>
                        </m:r>
                        <m:r>
                          <a:rPr lang="en-US" altLang="zh-TW" b="0" i="1" smtClean="0">
                            <a:solidFill>
                              <a:schemeClr val="tx2">
                                <a:lumMod val="75000"/>
                              </a:schemeClr>
                            </a:solidFill>
                            <a:latin typeface="Cambria Math" panose="02040503050406030204" pitchFamily="18" charset="0"/>
                            <a:cs typeface="Times New Roman" panose="02020603050405020304" pitchFamily="18" charset="0"/>
                          </a:rPr>
                          <m:t>+</m:t>
                        </m:r>
                        <m:r>
                          <a:rPr lang="en-US" altLang="zh-TW" b="0" i="1" smtClean="0">
                            <a:solidFill>
                              <a:schemeClr val="tx2">
                                <a:lumMod val="75000"/>
                              </a:schemeClr>
                            </a:solidFill>
                            <a:latin typeface="Cambria Math" panose="02040503050406030204" pitchFamily="18" charset="0"/>
                            <a:cs typeface="Times New Roman" panose="02020603050405020304" pitchFamily="18" charset="0"/>
                          </a:rPr>
                          <m:t>h</m:t>
                        </m:r>
                      </m:num>
                      <m:den>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𝑎</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𝑏</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𝑐</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den>
                    </m:f>
                  </m:oMath>
                </a14:m>
                <a:endParaRPr lang="en-US" altLang="zh-TW" dirty="0" smtClean="0"/>
              </a:p>
              <a:p>
                <a:pPr marL="914400" lvl="1" indent="-514350">
                  <a:buFont typeface="+mj-lt"/>
                  <a:buAutoNum type="arabicPeriod" startAt="3"/>
                </a:pPr>
                <a:r>
                  <a:rPr lang="en-US" altLang="zh-TW" dirty="0">
                    <a:solidFill>
                      <a:schemeClr val="tx2">
                        <a:lumMod val="75000"/>
                      </a:schemeClr>
                    </a:solidFill>
                    <a:latin typeface="Times New Roman" panose="02020603050405020304" pitchFamily="18" charset="0"/>
                    <a:cs typeface="Times New Roman" panose="02020603050405020304" pitchFamily="18" charset="0"/>
                  </a:rPr>
                  <a:t>Q sends message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σ ={</a:t>
                </a:r>
                <a:r>
                  <a:rPr lang="en-US" altLang="zh-TW" dirty="0">
                    <a:solidFill>
                      <a:schemeClr val="tx2">
                        <a:lumMod val="75000"/>
                      </a:schemeClr>
                    </a:solidFill>
                    <a:latin typeface="Times New Roman" panose="02020603050405020304" pitchFamily="18" charset="0"/>
                    <a:cs typeface="Times New Roman" panose="02020603050405020304" pitchFamily="18" charset="0"/>
                  </a:rPr>
                  <a:t>R</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s, c</a:t>
                </a:r>
                <a:r>
                  <a:rPr lang="en-US" altLang="zh-TW" dirty="0">
                    <a:solidFill>
                      <a:schemeClr val="tx2">
                        <a:lumMod val="75000"/>
                      </a:schemeClr>
                    </a:solidFill>
                    <a:latin typeface="Times New Roman" panose="02020603050405020304" pitchFamily="18" charset="0"/>
                    <a:cs typeface="Times New Roman" panose="02020603050405020304" pitchFamily="18" charset="0"/>
                  </a:rPr>
                  <a:t>} to B.</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6"/>
                <a:stretch>
                  <a:fillRect l="-1000" t="-1482" b="-660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spTree>
    <p:extLst>
      <p:ext uri="{BB962C8B-B14F-4D97-AF65-F5344CB8AC3E}">
        <p14:creationId xmlns:p14="http://schemas.microsoft.com/office/powerpoint/2010/main" val="3519504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40005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Theorem 1</a:t>
                </a:r>
              </a:p>
              <a:p>
                <a:pPr lvl="1">
                  <a:buFont typeface="Wingdings" panose="05000000000000000000" pitchFamily="2" charset="2"/>
                  <a:buChar char="n"/>
                </a:pPr>
                <a:r>
                  <a:rPr lang="en-US" altLang="zh-TW" dirty="0">
                    <a:solidFill>
                      <a:schemeClr val="tx2">
                        <a:lumMod val="75000"/>
                      </a:schemeClr>
                    </a:solidFill>
                    <a:latin typeface="Times New Roman" panose="02020603050405020304" pitchFamily="18" charset="0"/>
                    <a:cs typeface="Times New Roman" panose="02020603050405020304" pitchFamily="18" charset="0"/>
                  </a:rPr>
                  <a:t>Q's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signcrypted</a:t>
                </a:r>
                <a:r>
                  <a:rPr lang="en-US" altLang="zh-TW" dirty="0">
                    <a:solidFill>
                      <a:schemeClr val="tx2">
                        <a:lumMod val="75000"/>
                      </a:schemeClr>
                    </a:solidFill>
                    <a:latin typeface="Times New Roman" panose="02020603050405020304" pitchFamily="18" charset="0"/>
                    <a:cs typeface="Times New Roman" panose="02020603050405020304" pitchFamily="18" charset="0"/>
                  </a:rPr>
                  <a:t> text produced by the above method are legal.</a:t>
                </a:r>
              </a:p>
              <a:p>
                <a:pPr marL="40005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Proof</a:t>
                </a:r>
              </a:p>
              <a:p>
                <a:pPr lvl="1">
                  <a:buFont typeface="Wingdings" panose="05000000000000000000" pitchFamily="2" charset="2"/>
                  <a:buChar char="n"/>
                </a:pPr>
                <a:r>
                  <a:rPr lang="en-US" altLang="zh-TW" dirty="0">
                    <a:solidFill>
                      <a:schemeClr val="tx2">
                        <a:lumMod val="75000"/>
                      </a:schemeClr>
                    </a:solidFill>
                    <a:latin typeface="Times New Roman" panose="02020603050405020304" pitchFamily="18" charset="0"/>
                    <a:cs typeface="Times New Roman" panose="02020603050405020304" pitchFamily="18" charset="0"/>
                  </a:rPr>
                  <a:t>After receiving the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signcrypted</a:t>
                </a:r>
                <a:r>
                  <a:rPr lang="en-US" altLang="zh-TW" dirty="0">
                    <a:solidFill>
                      <a:schemeClr val="tx2">
                        <a:lumMod val="75000"/>
                      </a:schemeClr>
                    </a:solidFill>
                    <a:latin typeface="Times New Roman" panose="02020603050405020304" pitchFamily="18" charset="0"/>
                    <a:cs typeface="Times New Roman" panose="02020603050405020304" pitchFamily="18" charset="0"/>
                  </a:rPr>
                  <a:t> text σ ={R, s, c} , B performs the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unsigncryption</a:t>
                </a:r>
                <a:r>
                  <a:rPr lang="en-US" altLang="zh-TW" dirty="0">
                    <a:solidFill>
                      <a:schemeClr val="tx2">
                        <a:lumMod val="75000"/>
                      </a:schemeClr>
                    </a:solidFill>
                    <a:latin typeface="Times New Roman" panose="02020603050405020304" pitchFamily="18" charset="0"/>
                    <a:cs typeface="Times New Roman" panose="02020603050405020304" pitchFamily="18" charset="0"/>
                  </a:rPr>
                  <a:t> algorithm. We only need to prove that the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signcrypted</a:t>
                </a:r>
                <a:r>
                  <a:rPr lang="en-US" altLang="zh-TW" dirty="0">
                    <a:solidFill>
                      <a:schemeClr val="tx2">
                        <a:lumMod val="75000"/>
                      </a:schemeClr>
                    </a:solidFill>
                    <a:latin typeface="Times New Roman" panose="02020603050405020304" pitchFamily="18" charset="0"/>
                    <a:cs typeface="Times New Roman" panose="02020603050405020304" pitchFamily="18" charset="0"/>
                  </a:rPr>
                  <a:t> text can be verified through the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unsigncryption</a:t>
                </a:r>
                <a:r>
                  <a:rPr lang="en-US" altLang="zh-TW" dirty="0">
                    <a:solidFill>
                      <a:schemeClr val="tx2">
                        <a:lumMod val="75000"/>
                      </a:schemeClr>
                    </a:solidFill>
                    <a:latin typeface="Times New Roman" panose="02020603050405020304" pitchFamily="18" charset="0"/>
                    <a:cs typeface="Times New Roman" panose="02020603050405020304" pitchFamily="18" charset="0"/>
                  </a:rPr>
                  <a:t> algorithm.</a:t>
                </a:r>
              </a:p>
              <a:p>
                <a:pPr lvl="1">
                  <a:buFont typeface="Wingdings" panose="05000000000000000000" pitchFamily="2" charset="2"/>
                  <a:buChar char="n"/>
                </a:pPr>
                <a:r>
                  <a:rPr lang="en-US" altLang="zh-TW" dirty="0">
                    <a:solidFill>
                      <a:schemeClr val="tx2">
                        <a:lumMod val="75000"/>
                      </a:schemeClr>
                    </a:solidFill>
                    <a:latin typeface="Times New Roman" panose="02020603050405020304" pitchFamily="18" charset="0"/>
                    <a:cs typeface="Times New Roman" panose="02020603050405020304" pitchFamily="18" charset="0"/>
                  </a:rPr>
                  <a:t>Because the attacker Q replaced the public key, the public key of user A used by B is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𝐴</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the system public parameters is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𝑦</m:t>
                    </m:r>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where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𝑎</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𝑏</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y′</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𝑐</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4"/>
                <a:stretch>
                  <a:fillRect t="-1482" r="-27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Tree>
    <p:extLst>
      <p:ext uri="{BB962C8B-B14F-4D97-AF65-F5344CB8AC3E}">
        <p14:creationId xmlns:p14="http://schemas.microsoft.com/office/powerpoint/2010/main" val="4152219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lvl="1">
                  <a:buFont typeface="Wingdings" panose="05000000000000000000" pitchFamily="2" charset="2"/>
                  <a:buChar char="n"/>
                </a:pP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B’s verification process is as follows:</a:t>
                </a:r>
              </a:p>
              <a:p>
                <a:pPr marL="1371600" lvl="2" indent="-514350">
                  <a:buFont typeface="+mj-lt"/>
                  <a:buAutoNum type="arabicParenR"/>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B computes as:</a:t>
                </a:r>
              </a:p>
              <a:p>
                <a:pPr marL="857250" lvl="2" indent="0" algn="ctr">
                  <a:buNone/>
                </a:pPr>
                <a14:m>
                  <m:oMath xmlns:m="http://schemas.openxmlformats.org/officeDocument/2006/math">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𝐴</m:t>
                        </m:r>
                      </m:sub>
                    </m:sSub>
                  </m:oMath>
                </a14:m>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
                </a:r>
                <a:br>
                  <a:rPr lang="en-US" altLang="zh-TW" sz="2800" b="1" dirty="0">
                    <a:solidFill>
                      <a:schemeClr val="tx2">
                        <a:lumMod val="75000"/>
                      </a:schemeClr>
                    </a:solidFill>
                    <a:latin typeface="Times New Roman" panose="02020603050405020304" pitchFamily="18" charset="0"/>
                    <a:cs typeface="Times New Roman" panose="02020603050405020304" pitchFamily="18" charset="0"/>
                  </a:rPr>
                </a:br>
                <a14:m>
                  <m:oMath xmlns:m="http://schemas.openxmlformats.org/officeDocument/2006/math">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𝑇</m:t>
                        </m:r>
                      </m:e>
                      <m:sup>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𝑅</m:t>
                        </m:r>
                      </m:e>
                      <m:sup>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sup>
                        </m:sSup>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𝑧</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𝐵</m:t>
                            </m:r>
                          </m:sub>
                        </m:s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𝐵</m:t>
                            </m:r>
                          </m:sub>
                        </m:sSub>
                      </m:sup>
                    </m:sSup>
                  </m:oMath>
                </a14:m>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r>
                          <m:rPr>
                            <m:nor/>
                          </m:rPr>
                          <a:rPr lang="en-US" altLang="zh-TW" sz="2800" b="1" dirty="0">
                            <a:solidFill>
                              <a:schemeClr val="tx2">
                                <a:lumMod val="75000"/>
                              </a:schemeClr>
                            </a:solidFill>
                            <a:latin typeface="Times New Roman" panose="02020603050405020304" pitchFamily="18" charset="0"/>
                            <a:cs typeface="Times New Roman" panose="02020603050405020304" pitchFamily="18" charset="0"/>
                          </a:rPr>
                          <m:t>(</m:t>
                        </m:r>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𝐵</m:t>
                                </m:r>
                              </m:sub>
                            </m:sSub>
                          </m:e>
                          <m:sup>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sup>
                            </m:sSup>
                          </m:sup>
                        </m:sSup>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𝐵</m:t>
                            </m:r>
                          </m:sub>
                        </m:sSub>
                        <m:sSup>
                          <m:sSup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𝑦</m:t>
                            </m:r>
                          </m:e>
                          <m:sup>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𝐵</m:t>
                                </m:r>
                              </m:sub>
                            </m:sSub>
                          </m:sup>
                        </m:sSup>
                        <m:r>
                          <m:rPr>
                            <m:nor/>
                          </m:rPr>
                          <a:rPr lang="en-US" altLang="zh-TW" sz="2800" b="1" dirty="0">
                            <a:solidFill>
                              <a:schemeClr val="tx2">
                                <a:lumMod val="75000"/>
                              </a:schemeClr>
                            </a:solidFill>
                            <a:latin typeface="Times New Roman" panose="02020603050405020304" pitchFamily="18" charset="0"/>
                            <a:cs typeface="Times New Roman" panose="02020603050405020304" pitchFamily="18" charset="0"/>
                          </a:rPr>
                          <m:t>)</m:t>
                        </m:r>
                      </m:e>
                      <m:sup>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𝑟</m:t>
                        </m:r>
                      </m:sup>
                    </m:sSup>
                  </m:oMath>
                </a14:m>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800" i="1" dirty="0">
                    <a:solidFill>
                      <a:schemeClr val="tx2">
                        <a:lumMod val="75000"/>
                      </a:schemeClr>
                    </a:solidFill>
                    <a:latin typeface="Times New Roman" panose="02020603050405020304" pitchFamily="18" charset="0"/>
                    <a:cs typeface="Times New Roman" panose="02020603050405020304" pitchFamily="18" charset="0"/>
                  </a:rPr>
                  <a:t>T</a:t>
                </a:r>
              </a:p>
              <a:p>
                <a:pPr marL="857250" lvl="2" indent="0" algn="ctr">
                  <a:buNone/>
                </a:pPr>
                <a14:m>
                  <m:oMath xmlns:m="http://schemas.openxmlformats.org/officeDocument/2006/math">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𝑚</m:t>
                    </m:r>
                  </m:oMath>
                </a14:m>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800" b="1" dirty="0">
                    <a:solidFill>
                      <a:schemeClr val="tx2">
                        <a:lumMod val="75000"/>
                      </a:schemeClr>
                    </a:solidFill>
                    <a:latin typeface="Times New Roman" panose="02020603050405020304" pitchFamily="18" charset="0"/>
                    <a:cs typeface="Times New Roman" panose="02020603050405020304" pitchFamily="18" charset="0"/>
                  </a:rPr>
                  <a:t>=</a:t>
                </a:r>
                <a:r>
                  <a:rPr lang="zh-TW" altLang="en-US" sz="2800" b="1"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sz="2800" b="1" dirty="0">
                        <a:solidFill>
                          <a:schemeClr val="tx2">
                            <a:lumMod val="75000"/>
                          </a:schemeClr>
                        </a:solidFill>
                        <a:latin typeface="Cambria Math" panose="02040503050406030204" pitchFamily="18" charset="0"/>
                        <a:cs typeface="Times New Roman" panose="02020603050405020304" pitchFamily="18" charset="0"/>
                      </a:rPr>
                      <m:t> </m:t>
                    </m:r>
                    <m:d>
                      <m:dPr>
                        <m:ctrlPr>
                          <a:rPr lang="en-US" altLang="zh-TW" sz="2800" b="1"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𝑇</m:t>
                        </m:r>
                      </m:e>
                    </m:d>
                    <m:r>
                      <a:rPr lang="en-US" altLang="zh-TW" sz="2800" b="1" dirty="0">
                        <a:solidFill>
                          <a:schemeClr val="tx2">
                            <a:lumMod val="75000"/>
                          </a:schemeClr>
                        </a:solidFill>
                        <a:latin typeface="Cambria Math" panose="02040503050406030204" pitchFamily="18" charset="0"/>
                        <a:cs typeface="Times New Roman" panose="02020603050405020304" pitchFamily="18" charset="0"/>
                      </a:rPr>
                      <m:t>⊕</m:t>
                    </m:r>
                    <m:r>
                      <a:rPr lang="en-US" altLang="zh-TW" sz="2800" b="1" dirty="0">
                        <a:solidFill>
                          <a:schemeClr val="tx2">
                            <a:lumMod val="75000"/>
                          </a:schemeClr>
                        </a:solidFill>
                        <a:latin typeface="Cambria Math" panose="02040503050406030204" pitchFamily="18" charset="0"/>
                        <a:cs typeface="Times New Roman" panose="02020603050405020304" pitchFamily="18" charset="0"/>
                      </a:rPr>
                      <m:t>𝑐</m:t>
                    </m:r>
                  </m:oMath>
                </a14:m>
                <a:endParaRPr lang="en-US" altLang="zh-TW" sz="2800" b="1" dirty="0" smtClean="0">
                  <a:solidFill>
                    <a:schemeClr val="tx2">
                      <a:lumMod val="75000"/>
                    </a:schemeClr>
                  </a:solidFill>
                  <a:latin typeface="Times New Roman" panose="02020603050405020304" pitchFamily="18" charset="0"/>
                  <a:cs typeface="Times New Roman" panose="02020603050405020304" pitchFamily="18" charset="0"/>
                </a:endParaRPr>
              </a:p>
              <a:p>
                <a:pPr marL="857250" lvl="2" indent="0">
                  <a:buNone/>
                </a:pPr>
                <a:r>
                  <a:rPr lang="en-US" altLang="zh-TW" sz="2800" b="1" dirty="0" smtClean="0">
                    <a:solidFill>
                      <a:schemeClr val="tx2">
                        <a:lumMod val="75000"/>
                      </a:schemeClr>
                    </a:solidFill>
                    <a:latin typeface="Times New Roman" panose="02020603050405020304" pitchFamily="18" charset="0"/>
                    <a:cs typeface="Times New Roman" panose="02020603050405020304" pitchFamily="18" charset="0"/>
                  </a:rPr>
                  <a:t/>
                </a:r>
                <a:br>
                  <a:rPr lang="en-US" altLang="zh-TW" sz="2800" b="1" dirty="0" smtClean="0">
                    <a:solidFill>
                      <a:schemeClr val="tx2">
                        <a:lumMod val="75000"/>
                      </a:schemeClr>
                    </a:solidFill>
                    <a:latin typeface="Times New Roman" panose="02020603050405020304" pitchFamily="18" charset="0"/>
                    <a:cs typeface="Times New Roman" panose="02020603050405020304" pitchFamily="18" charset="0"/>
                  </a:rPr>
                </a:br>
                <a:r>
                  <a:rPr lang="en-US" altLang="zh-TW" sz="2800" b="1" dirty="0" smtClean="0">
                    <a:solidFill>
                      <a:schemeClr val="tx2">
                        <a:lumMod val="75000"/>
                      </a:schemeClr>
                    </a:solidFill>
                    <a:latin typeface="Times New Roman" panose="02020603050405020304" pitchFamily="18" charset="0"/>
                    <a:cs typeface="Times New Roman" panose="02020603050405020304" pitchFamily="18" charset="0"/>
                  </a:rPr>
                  <a:t/>
                </a:r>
                <a:br>
                  <a:rPr lang="en-US" altLang="zh-TW" sz="2800" b="1" dirty="0" smtClean="0">
                    <a:solidFill>
                      <a:schemeClr val="tx2">
                        <a:lumMod val="75000"/>
                      </a:schemeClr>
                    </a:solidFill>
                    <a:latin typeface="Times New Roman" panose="02020603050405020304" pitchFamily="18" charset="0"/>
                    <a:cs typeface="Times New Roman" panose="02020603050405020304" pitchFamily="18" charset="0"/>
                  </a:rPr>
                </a:br>
                <a:endParaRPr lang="en-US" altLang="zh-TW" sz="2800" b="1"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6"/>
                <a:stretch>
                  <a:fillRect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a:p>
        </p:txBody>
      </p:sp>
    </p:spTree>
    <p:extLst>
      <p:ext uri="{BB962C8B-B14F-4D97-AF65-F5344CB8AC3E}">
        <p14:creationId xmlns:p14="http://schemas.microsoft.com/office/powerpoint/2010/main" val="1846356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1371600" lvl="2" indent="-514350">
                  <a:buFont typeface="+mj-lt"/>
                  <a:buAutoNum type="arabicParenR" startAt="2"/>
                </a:pPr>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B computes and verifies as</a:t>
                </a:r>
              </a:p>
              <a:p>
                <a:pPr marL="857250" lvl="2" indent="0" algn="ctr">
                  <a:buNone/>
                </a:pPr>
                <a14:m>
                  <m:oMath xmlns:m="http://schemas.openxmlformats.org/officeDocument/2006/math">
                    <m:r>
                      <a:rPr lang="en-US" altLang="zh-TW" sz="2800" b="1" dirty="0">
                        <a:solidFill>
                          <a:srgbClr val="1F497D">
                            <a:lumMod val="75000"/>
                          </a:srgbClr>
                        </a:solidFill>
                        <a:latin typeface="Cambria Math" panose="02040503050406030204" pitchFamily="18" charset="0"/>
                        <a:cs typeface="Times New Roman" panose="02020603050405020304" pitchFamily="18" charset="0"/>
                      </a:rPr>
                      <m:t>h</m:t>
                    </m:r>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𝐻</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3</m:t>
                        </m:r>
                      </m:sub>
                    </m:sSub>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𝑚</m:t>
                    </m:r>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𝑅</m:t>
                    </m:r>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𝑇</m:t>
                    </m:r>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h</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𝐻</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1</m:t>
                        </m:r>
                      </m:sub>
                    </m:s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 </m:t>
                    </m:r>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𝐼𝐷</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r>
                  <a:rPr lang="zh-TW" altLang="en-US" sz="2800" b="1" dirty="0">
                    <a:solidFill>
                      <a:srgbClr val="1F497D">
                        <a:lumMod val="75000"/>
                      </a:srgb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r>
                  <a:rPr lang="zh-TW" altLang="en-US" sz="2800" b="1" dirty="0">
                    <a:solidFill>
                      <a:srgbClr val="1F497D">
                        <a:lumMod val="75000"/>
                      </a:srgb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𝑦</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r>
                  <a:rPr lang="zh-TW" altLang="en-US" sz="2800" b="1"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𝑘</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r>
                      <a:rPr lang="zh-TW" altLang="en-US" sz="2800" b="1" dirty="0">
                        <a:solidFill>
                          <a:srgbClr val="1F497D">
                            <a:lumMod val="75000"/>
                          </a:srgbClr>
                        </a:solidFill>
                        <a:latin typeface="Cambria Math" panose="02040503050406030204" pitchFamily="18" charset="0"/>
                        <a:cs typeface="Times New Roman" panose="02020603050405020304" pitchFamily="18" charset="0"/>
                      </a:rPr>
                      <m:t> </m:t>
                    </m:r>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r>
                  <a:rPr lang="zh-TW" altLang="en-US" sz="2800" b="1" dirty="0">
                    <a:solidFill>
                      <a:srgbClr val="1F497D">
                        <a:lumMod val="75000"/>
                      </a:srgb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𝐻</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2</m:t>
                        </m:r>
                      </m:sub>
                    </m:s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 </m:t>
                    </m:r>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𝐼𝐷</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r>
                  <a:rPr lang="zh-TW" altLang="en-US" sz="2800" b="1" dirty="0">
                    <a:solidFill>
                      <a:srgbClr val="1F497D">
                        <a:lumMod val="75000"/>
                      </a:srgb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𝑢</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r>
                  <a:rPr lang="zh-TW" altLang="en-US" sz="2800" b="1" dirty="0">
                    <a:solidFill>
                      <a:srgbClr val="1F497D">
                        <a:lumMod val="75000"/>
                      </a:srgb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𝑦</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a:t>
                </a:r>
                <a:br>
                  <a:rPr lang="en-US" altLang="zh-TW" sz="2800" b="1" dirty="0">
                    <a:solidFill>
                      <a:srgbClr val="1F497D">
                        <a:lumMod val="75000"/>
                      </a:srgbClr>
                    </a:solidFill>
                    <a:latin typeface="Times New Roman" panose="02020603050405020304" pitchFamily="18" charset="0"/>
                    <a:cs typeface="Times New Roman" panose="02020603050405020304" pitchFamily="18" charset="0"/>
                  </a:rPr>
                </a:b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𝑢</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𝑘</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sup>
                        </m:sSup>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𝑦</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e>
                          <m:sup>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h</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sup>
                        </m:s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𝑠</m:t>
                        </m:r>
                      </m:sup>
                    </m:sSup>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m:rPr>
                            <m:nor/>
                          </m:rPr>
                          <a:rPr lang="en-US" altLang="zh-TW" sz="2800" b="1" dirty="0">
                            <a:solidFill>
                              <a:srgbClr val="1F497D">
                                <a:lumMod val="75000"/>
                              </a:srgbClr>
                            </a:solidFill>
                            <a:latin typeface="Times New Roman" panose="02020603050405020304" pitchFamily="18" charset="0"/>
                            <a:cs typeface="Times New Roman" panose="02020603050405020304" pitchFamily="18" charset="0"/>
                          </a:rPr>
                          <m:t>(</m:t>
                        </m:r>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𝑔</m:t>
                            </m:r>
                          </m:e>
                          <m:sup>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𝑘</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𝑎</m:t>
                            </m:r>
                          </m:sup>
                        </m:sSup>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𝑔</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𝑏</m:t>
                            </m:r>
                          </m:sup>
                        </m:sSup>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𝑔</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𝑐</m:t>
                            </m:r>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h</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sup>
                        </m:sSup>
                        <m:r>
                          <m:rPr>
                            <m:nor/>
                          </m:rPr>
                          <a:rPr lang="en-US" altLang="zh-TW" sz="2800" b="1" dirty="0">
                            <a:solidFill>
                              <a:srgbClr val="1F497D">
                                <a:lumMod val="75000"/>
                              </a:srgbClr>
                            </a:solidFill>
                            <a:latin typeface="Times New Roman" panose="02020603050405020304" pitchFamily="18" charset="0"/>
                            <a:cs typeface="Times New Roman" panose="02020603050405020304" pitchFamily="18" charset="0"/>
                          </a:rPr>
                          <m:t>)</m:t>
                        </m:r>
                      </m:e>
                      <m:sup>
                        <m:f>
                          <m:fPr>
                            <m:ctrlPr>
                              <a:rPr lang="en-US" altLang="zh-TW" sz="2800" b="1" i="1">
                                <a:solidFill>
                                  <a:srgbClr val="1F497D">
                                    <a:lumMod val="75000"/>
                                  </a:srgbClr>
                                </a:solidFill>
                                <a:latin typeface="Cambria Math" panose="02040503050406030204" pitchFamily="18" charset="0"/>
                                <a:cs typeface="Times New Roman" panose="02020603050405020304" pitchFamily="18" charset="0"/>
                              </a:rPr>
                            </m:ctrlPr>
                          </m:fPr>
                          <m:num>
                            <m:r>
                              <a:rPr lang="en-US" altLang="zh-TW" sz="2800" b="1">
                                <a:solidFill>
                                  <a:srgbClr val="1F497D">
                                    <a:lumMod val="75000"/>
                                  </a:srgbClr>
                                </a:solidFill>
                                <a:latin typeface="Cambria Math" panose="02040503050406030204" pitchFamily="18" charset="0"/>
                                <a:cs typeface="Times New Roman" panose="02020603050405020304" pitchFamily="18" charset="0"/>
                              </a:rPr>
                              <m:t>𝑟</m:t>
                            </m:r>
                            <m:r>
                              <a:rPr lang="en-US" altLang="zh-TW" sz="2800" b="1">
                                <a:solidFill>
                                  <a:srgbClr val="1F497D">
                                    <a:lumMod val="75000"/>
                                  </a:srgbClr>
                                </a:solidFill>
                                <a:latin typeface="Cambria Math" panose="02040503050406030204" pitchFamily="18" charset="0"/>
                                <a:cs typeface="Times New Roman" panose="02020603050405020304" pitchFamily="18" charset="0"/>
                              </a:rPr>
                              <m:t>+</m:t>
                            </m:r>
                            <m:r>
                              <a:rPr lang="en-US" altLang="zh-TW" sz="2800" b="1">
                                <a:solidFill>
                                  <a:srgbClr val="1F497D">
                                    <a:lumMod val="75000"/>
                                  </a:srgbClr>
                                </a:solidFill>
                                <a:latin typeface="Cambria Math" panose="02040503050406030204" pitchFamily="18" charset="0"/>
                                <a:cs typeface="Times New Roman" panose="02020603050405020304" pitchFamily="18" charset="0"/>
                              </a:rPr>
                              <m:t>h</m:t>
                            </m:r>
                          </m:num>
                          <m:den>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𝑘</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𝑎</m:t>
                            </m:r>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𝑏</m:t>
                            </m:r>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𝑐</m:t>
                            </m:r>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h</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den>
                        </m:f>
                      </m:sup>
                    </m:sSup>
                  </m:oMath>
                </a14:m>
                <a:r>
                  <a:rPr lang="en-US" altLang="zh-TW" sz="2800" b="1" dirty="0">
                    <a:solidFill>
                      <a:srgbClr val="1F497D">
                        <a:lumMod val="75000"/>
                      </a:srgbClr>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𝑅</m:t>
                    </m:r>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𝑔</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h</m:t>
                        </m:r>
                      </m:sup>
                    </m:sSup>
                  </m:oMath>
                </a14:m>
                <a:endParaRPr lang="en-US" altLang="zh-TW" dirty="0" smtClean="0"/>
              </a:p>
              <a:p>
                <a:pPr marL="857250" lvl="2" indent="0">
                  <a:buNone/>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Since </a:t>
                </a:r>
                <a14:m>
                  <m:oMath xmlns:m="http://schemas.openxmlformats.org/officeDocument/2006/math">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𝑢</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𝑘</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sup>
                        </m:sSup>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𝑦</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e>
                          <m:sup>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sSub>
                                  <m:sSub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h</m:t>
                                    </m:r>
                                  </m:e>
                                  <m:sub>
                                    <m:r>
                                      <a:rPr lang="en-US" altLang="zh-TW" sz="2800" b="1" dirty="0">
                                        <a:solidFill>
                                          <a:srgbClr val="1F497D">
                                            <a:lumMod val="75000"/>
                                          </a:srgbClr>
                                        </a:solidFill>
                                        <a:latin typeface="Cambria Math" panose="02040503050406030204" pitchFamily="18" charset="0"/>
                                        <a:cs typeface="Times New Roman" panose="02020603050405020304" pitchFamily="18" charset="0"/>
                                      </a:rPr>
                                      <m:t>𝐴</m:t>
                                    </m:r>
                                  </m:sub>
                                </m:sSub>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sup>
                            </m:sSup>
                          </m:sup>
                        </m:s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𝑠</m:t>
                        </m:r>
                      </m:sup>
                    </m:sSup>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 is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equal to </a:t>
                </a:r>
                <a14:m>
                  <m:oMath xmlns:m="http://schemas.openxmlformats.org/officeDocument/2006/math">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𝑅</m:t>
                    </m:r>
                    <m:sSup>
                      <m:sSupPr>
                        <m:ctrlPr>
                          <a:rPr lang="en-US" altLang="zh-TW" sz="2800" b="1" i="1" dirty="0">
                            <a:solidFill>
                              <a:srgbClr val="1F497D">
                                <a:lumMod val="75000"/>
                              </a:srgbClr>
                            </a:solidFill>
                            <a:latin typeface="Cambria Math" panose="02040503050406030204" pitchFamily="18" charset="0"/>
                            <a:cs typeface="Times New Roman" panose="02020603050405020304" pitchFamily="18" charset="0"/>
                          </a:rPr>
                        </m:ctrlPr>
                      </m:sSupPr>
                      <m:e>
                        <m:r>
                          <a:rPr lang="en-US" altLang="zh-TW" sz="2800" b="1" dirty="0">
                            <a:solidFill>
                              <a:srgbClr val="1F497D">
                                <a:lumMod val="75000"/>
                              </a:srgbClr>
                            </a:solidFill>
                            <a:latin typeface="Cambria Math" panose="02040503050406030204" pitchFamily="18" charset="0"/>
                            <a:cs typeface="Times New Roman" panose="02020603050405020304" pitchFamily="18" charset="0"/>
                          </a:rPr>
                          <m:t>𝑔</m:t>
                        </m:r>
                      </m:e>
                      <m:sup>
                        <m:r>
                          <a:rPr lang="en-US" altLang="zh-TW" sz="2800" b="1" dirty="0">
                            <a:solidFill>
                              <a:srgbClr val="1F497D">
                                <a:lumMod val="75000"/>
                              </a:srgbClr>
                            </a:solidFill>
                            <a:latin typeface="Cambria Math" panose="02040503050406030204" pitchFamily="18" charset="0"/>
                            <a:cs typeface="Times New Roman" panose="02020603050405020304" pitchFamily="18" charset="0"/>
                          </a:rPr>
                          <m:t>h</m:t>
                        </m:r>
                      </m:sup>
                    </m:sSup>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 B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accepts the message m. Therefore, Zhao's improvement plan does not satisfy </a:t>
                </a:r>
                <a:r>
                  <a:rPr lang="en-US" altLang="zh-TW" sz="2800" dirty="0" err="1">
                    <a:solidFill>
                      <a:schemeClr val="tx2">
                        <a:lumMod val="75000"/>
                      </a:schemeClr>
                    </a:solidFill>
                    <a:latin typeface="Times New Roman" panose="02020603050405020304" pitchFamily="18" charset="0"/>
                    <a:cs typeface="Times New Roman" panose="02020603050405020304" pitchFamily="18" charset="0"/>
                  </a:rPr>
                  <a:t>unforgeability</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 under such attack.</a:t>
                </a:r>
                <a:br>
                  <a:rPr lang="en-US" altLang="zh-TW" sz="2800" dirty="0">
                    <a:solidFill>
                      <a:schemeClr val="tx2">
                        <a:lumMod val="75000"/>
                      </a:schemeClr>
                    </a:solidFill>
                    <a:latin typeface="Times New Roman" panose="02020603050405020304" pitchFamily="18" charset="0"/>
                    <a:cs typeface="Times New Roman" panose="02020603050405020304" pitchFamily="18" charset="0"/>
                  </a:rPr>
                </a:br>
                <a:endParaRPr lang="zh-TW" altLang="en-US" sz="2800"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t="-1482" r="-216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a:p>
        </p:txBody>
      </p:sp>
    </p:spTree>
    <p:extLst>
      <p:ext uri="{BB962C8B-B14F-4D97-AF65-F5344CB8AC3E}">
        <p14:creationId xmlns:p14="http://schemas.microsoft.com/office/powerpoint/2010/main" val="203182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更改</a:t>
            </a:r>
            <a:r>
              <a:rPr lang="zh-TW" altLang="en-US" dirty="0">
                <a:solidFill>
                  <a:srgbClr val="FF0000"/>
                </a:solidFill>
              </a:rPr>
              <a:t>後</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lphaUcPeriod" startAt="2"/>
                </a:pPr>
                <a:r>
                  <a:rPr lang="en-US" altLang="zh-TW" b="1" dirty="0" smtClean="0"/>
                  <a:t>Confidentiality Attack</a:t>
                </a:r>
              </a:p>
              <a:p>
                <a:pPr marL="914400" lvl="1" indent="-514350">
                  <a:buFont typeface="+mj-lt"/>
                  <a:buAutoNum type="arabicPeriod"/>
                </a:pPr>
                <a:r>
                  <a:rPr lang="en-US" altLang="zh-TW" dirty="0">
                    <a:solidFill>
                      <a:schemeClr val="tx2">
                        <a:lumMod val="75000"/>
                      </a:schemeClr>
                    </a:solidFill>
                    <a:latin typeface="Times New Roman" panose="02020603050405020304" pitchFamily="18" charset="0"/>
                    <a:cs typeface="Times New Roman" panose="02020603050405020304" pitchFamily="18" charset="0"/>
                  </a:rPr>
                  <a:t>The attacker Q chooses random numbers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𝑐</m:t>
                    </m:r>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computes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i="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i="1" dirty="0">
                                <a:solidFill>
                                  <a:srgbClr val="1F497D">
                                    <a:lumMod val="75000"/>
                                  </a:srgbClr>
                                </a:solidFill>
                                <a:latin typeface="Cambria Math" panose="02040503050406030204" pitchFamily="18" charset="0"/>
                                <a:cs typeface="Times New Roman" panose="02020603050405020304" pitchFamily="18" charset="0"/>
                              </a:rPr>
                              <m:t>𝐵</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sup>
                    </m:sSup>
                    <m:r>
                      <a:rPr lang="zh-TW" altLang="en-US"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zh-TW" altLang="en-US" i="1" dirty="0">
                            <a:solidFill>
                              <a:schemeClr val="tx2">
                                <a:lumMod val="75000"/>
                              </a:schemeClr>
                            </a:solidFill>
                            <a:latin typeface="Cambria Math" panose="02040503050406030204" pitchFamily="18" charset="0"/>
                            <a:cs typeface="Times New Roman" panose="02020603050405020304" pitchFamily="18" charset="0"/>
                          </a:rPr>
                          <m:t> </m:t>
                        </m:r>
                        <m:r>
                          <a:rPr lang="en-US" altLang="zh-TW" i="1"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𝑐</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and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replaces</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i="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i="1" dirty="0">
                            <a:solidFill>
                              <a:srgbClr val="1F497D">
                                <a:lumMod val="75000"/>
                              </a:srgbClr>
                            </a:solidFill>
                            <a:latin typeface="Cambria Math" panose="02040503050406030204" pitchFamily="18" charset="0"/>
                            <a:cs typeface="Times New Roman" panose="02020603050405020304" pitchFamily="18" charset="0"/>
                          </a:rPr>
                          <m:t>𝐵</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respectively.</a:t>
                </a:r>
              </a:p>
              <a:p>
                <a:pPr marL="914400" lvl="1" indent="-514350">
                  <a:buFont typeface="+mj-lt"/>
                  <a:buAutoNum type="arabicPeriod"/>
                </a:pPr>
                <a:r>
                  <a:rPr lang="en-US" altLang="zh-TW" dirty="0">
                    <a:solidFill>
                      <a:schemeClr val="tx2">
                        <a:lumMod val="75000"/>
                      </a:schemeClr>
                    </a:solidFill>
                    <a:latin typeface="Times New Roman" panose="02020603050405020304" pitchFamily="18" charset="0"/>
                    <a:cs typeface="Times New Roman" panose="02020603050405020304" pitchFamily="18" charset="0"/>
                  </a:rPr>
                  <a:t>A</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randomly selects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a:t>
                </a:r>
                <a:r>
                  <a:rPr lang="en-US" altLang="zh-TW" dirty="0">
                    <a:solidFill>
                      <a:schemeClr val="tx2">
                        <a:lumMod val="75000"/>
                      </a:schemeClr>
                    </a:solidFill>
                    <a:latin typeface="Times New Roman" panose="02020603050405020304" pitchFamily="18" charset="0"/>
                    <a:cs typeface="Times New Roman" panose="02020603050405020304" pitchFamily="18" charset="0"/>
                  </a:rPr>
                  <a:t>calculates as:</a:t>
                </a:r>
              </a:p>
              <a:p>
                <a:pPr marL="400050" lvl="1" indent="0" algn="ctr">
                  <a:buNone/>
                </a:pPr>
                <a:r>
                  <a:rPr lang="en-US" altLang="zh-TW" dirty="0">
                    <a:solidFill>
                      <a:schemeClr val="tx2">
                        <a:lumMod val="75000"/>
                      </a:schemeClr>
                    </a:solidFill>
                    <a:cs typeface="Times New Roman" panose="02020603050405020304" pitchFamily="18" charset="0"/>
                  </a:rPr>
                  <a:t>	</a:t>
                </a:r>
                <a14:m>
                  <m:oMath xmlns:m="http://schemas.openxmlformats.org/officeDocument/2006/math">
                    <m:r>
                      <a:rPr lang="en-US" altLang="zh-TW" i="1" dirty="0" smtClean="0">
                        <a:solidFill>
                          <a:srgbClr val="FF0000"/>
                        </a:solidFill>
                        <a:latin typeface="Cambria Math" panose="02040503050406030204" pitchFamily="18" charset="0"/>
                        <a:cs typeface="Times New Roman" panose="02020603050405020304" pitchFamily="18" charset="0"/>
                      </a:rPr>
                      <m:t>𝑅</m:t>
                    </m:r>
                  </m:oMath>
                </a14:m>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r>
                          <a:rPr lang="en-US" altLang="zh-TW" i="1" dirty="0">
                            <a:solidFill>
                              <a:srgbClr val="FF0000"/>
                            </a:solidFill>
                            <a:latin typeface="Cambria Math" panose="02040503050406030204" pitchFamily="18" charset="0"/>
                            <a:cs typeface="Times New Roman" panose="02020603050405020304" pitchFamily="18" charset="0"/>
                          </a:rPr>
                          <m:t>𝑔</m:t>
                        </m:r>
                      </m:e>
                      <m:sup>
                        <m:r>
                          <a:rPr lang="en-US" altLang="zh-TW" i="1" dirty="0">
                            <a:solidFill>
                              <a:srgbClr val="FF0000"/>
                            </a:solidFill>
                            <a:latin typeface="Cambria Math" panose="02040503050406030204" pitchFamily="18" charset="0"/>
                            <a:cs typeface="Times New Roman" panose="02020603050405020304" pitchFamily="18" charset="0"/>
                          </a:rPr>
                          <m:t>𝑟</m:t>
                        </m:r>
                      </m:sup>
                    </m:sSup>
                  </m:oMath>
                </a14:m>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smtClean="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smtClean="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𝑘</m:t>
                            </m:r>
                          </m:e>
                          <m:sub>
                            <m:r>
                              <a:rPr lang="en-US" altLang="zh-TW" i="1" dirty="0">
                                <a:solidFill>
                                  <a:srgbClr val="FF0000"/>
                                </a:solidFill>
                                <a:latin typeface="Cambria Math" panose="02040503050406030204" pitchFamily="18" charset="0"/>
                                <a:cs typeface="Times New Roman" panose="02020603050405020304" pitchFamily="18" charset="0"/>
                              </a:rPr>
                              <m:t>𝐴</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r>
                      <a:rPr lang="zh-TW" altLang="en-US" i="1" dirty="0">
                        <a:solidFill>
                          <a:srgbClr val="FF0000"/>
                        </a:solidFill>
                        <a:latin typeface="Cambria Math" panose="02040503050406030204" pitchFamily="18" charset="0"/>
                        <a:cs typeface="Times New Roman" panose="02020603050405020304" pitchFamily="18" charset="0"/>
                      </a:rPr>
                      <m:t> </m:t>
                    </m:r>
                  </m:oMath>
                </a14:m>
                <a:r>
                  <a:rPr lang="en-US" altLang="zh-TW" dirty="0" smtClean="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𝐻</m:t>
                        </m:r>
                      </m:e>
                      <m:sub>
                        <m:r>
                          <a:rPr lang="en-US" altLang="zh-TW" i="1" dirty="0">
                            <a:solidFill>
                              <a:srgbClr val="FF0000"/>
                            </a:solidFill>
                            <a:latin typeface="Cambria Math" panose="02040503050406030204" pitchFamily="18" charset="0"/>
                            <a:cs typeface="Times New Roman" panose="02020603050405020304" pitchFamily="18" charset="0"/>
                          </a:rPr>
                          <m:t>2</m:t>
                        </m:r>
                      </m:sub>
                    </m:sSub>
                    <m:r>
                      <a:rPr lang="en-US" altLang="zh-TW" i="1" dirty="0">
                        <a:solidFill>
                          <a:srgbClr val="FF0000"/>
                        </a:solidFill>
                        <a:latin typeface="Cambria Math" panose="02040503050406030204" pitchFamily="18" charset="0"/>
                        <a:cs typeface="Times New Roman" panose="02020603050405020304" pitchFamily="18" charset="0"/>
                      </a:rPr>
                      <m:t> </m:t>
                    </m:r>
                  </m:oMath>
                </a14:m>
                <a:r>
                  <a:rPr lang="en-US" altLang="zh-TW" dirty="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𝐼𝐷</m:t>
                        </m:r>
                      </m:e>
                      <m:sub>
                        <m:r>
                          <a:rPr lang="en-US" altLang="zh-TW" i="1" dirty="0">
                            <a:solidFill>
                              <a:srgbClr val="FF0000"/>
                            </a:solidFill>
                            <a:latin typeface="Cambria Math" panose="02040503050406030204" pitchFamily="18" charset="0"/>
                            <a:cs typeface="Times New Roman" panose="02020603050405020304" pitchFamily="18" charset="0"/>
                          </a:rPr>
                          <m:t>𝐴</m:t>
                        </m:r>
                      </m:sub>
                    </m:sSub>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𝑢</m:t>
                        </m:r>
                      </m:e>
                      <m:sub>
                        <m:r>
                          <a:rPr lang="en-US" altLang="zh-TW" i="1" dirty="0">
                            <a:solidFill>
                              <a:srgbClr val="FF0000"/>
                            </a:solidFill>
                            <a:latin typeface="Cambria Math" panose="02040503050406030204" pitchFamily="18" charset="0"/>
                            <a:cs typeface="Times New Roman" panose="02020603050405020304" pitchFamily="18" charset="0"/>
                          </a:rPr>
                          <m:t>𝐴</m:t>
                        </m:r>
                      </m:sub>
                    </m:sSub>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𝑤</m:t>
                        </m:r>
                      </m:e>
                      <m:sub>
                        <m:r>
                          <a:rPr lang="en-US" altLang="zh-TW" i="1" dirty="0">
                            <a:solidFill>
                              <a:srgbClr val="FF0000"/>
                            </a:solidFill>
                            <a:latin typeface="Cambria Math" panose="02040503050406030204" pitchFamily="18" charset="0"/>
                            <a:cs typeface="Times New Roman" panose="02020603050405020304" pitchFamily="18" charset="0"/>
                          </a:rPr>
                          <m:t>𝐴</m:t>
                        </m:r>
                      </m:sub>
                    </m:sSub>
                  </m:oMath>
                </a14:m>
                <a:r>
                  <a:rPr lang="en-US" altLang="zh-TW" dirty="0">
                    <a:solidFill>
                      <a:srgbClr val="FF0000"/>
                    </a:solidFill>
                    <a:latin typeface="Times New Roman" panose="02020603050405020304" pitchFamily="18" charset="0"/>
                    <a:cs typeface="Times New Roman" panose="02020603050405020304" pitchFamily="18" charset="0"/>
                  </a:rPr>
                  <a:t>,</a:t>
                </a:r>
                <a:r>
                  <a:rPr lang="en-US" altLang="zh-TW" dirty="0">
                    <a:solidFill>
                      <a:srgbClr val="FF0000"/>
                    </a:solidFill>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r>
                          <a:rPr lang="en-US" altLang="zh-TW" i="1" dirty="0">
                            <a:solidFill>
                              <a:srgbClr val="FF0000"/>
                            </a:solidFill>
                            <a:latin typeface="Cambria Math" panose="02040503050406030204" pitchFamily="18" charset="0"/>
                            <a:cs typeface="Times New Roman" panose="02020603050405020304" pitchFamily="18" charset="0"/>
                          </a:rPr>
                          <m:t>𝑦</m:t>
                        </m:r>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h</m:t>
                            </m:r>
                          </m:e>
                          <m:sub>
                            <m:r>
                              <a:rPr lang="en-US" altLang="zh-TW" i="1" dirty="0">
                                <a:solidFill>
                                  <a:srgbClr val="FF0000"/>
                                </a:solidFill>
                                <a:latin typeface="Cambria Math" panose="02040503050406030204" pitchFamily="18" charset="0"/>
                                <a:cs typeface="Times New Roman" panose="02020603050405020304" pitchFamily="18" charset="0"/>
                              </a:rPr>
                              <m:t>𝐴</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𝐻</m:t>
                        </m:r>
                      </m:e>
                      <m:sub>
                        <m:r>
                          <a:rPr lang="en-US" altLang="zh-TW" i="1" dirty="0">
                            <a:solidFill>
                              <a:srgbClr val="FF0000"/>
                            </a:solidFill>
                            <a:latin typeface="Cambria Math" panose="02040503050406030204" pitchFamily="18" charset="0"/>
                            <a:cs typeface="Times New Roman" panose="02020603050405020304" pitchFamily="18" charset="0"/>
                          </a:rPr>
                          <m:t>1</m:t>
                        </m:r>
                      </m:sub>
                    </m:sSub>
                    <m:r>
                      <a:rPr lang="en-US" altLang="zh-TW" i="1" dirty="0">
                        <a:solidFill>
                          <a:srgbClr val="FF0000"/>
                        </a:solidFill>
                        <a:latin typeface="Cambria Math" panose="02040503050406030204" pitchFamily="18" charset="0"/>
                        <a:cs typeface="Times New Roman" panose="02020603050405020304" pitchFamily="18" charset="0"/>
                      </a:rPr>
                      <m:t> </m:t>
                    </m:r>
                  </m:oMath>
                </a14:m>
                <a:r>
                  <a:rPr lang="en-US" altLang="zh-TW" dirty="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𝐼𝐷</m:t>
                        </m:r>
                      </m:e>
                      <m:sub>
                        <m:r>
                          <a:rPr lang="en-US" altLang="zh-TW" i="1" dirty="0">
                            <a:solidFill>
                              <a:srgbClr val="FF0000"/>
                            </a:solidFill>
                            <a:latin typeface="Cambria Math" panose="02040503050406030204" pitchFamily="18" charset="0"/>
                            <a:cs typeface="Times New Roman" panose="02020603050405020304" pitchFamily="18" charset="0"/>
                          </a:rPr>
                          <m:t>𝐴</m:t>
                        </m:r>
                      </m:sub>
                    </m:sSub>
                  </m:oMath>
                </a14:m>
                <a:r>
                  <a:rPr lang="en-US" altLang="zh-TW" dirty="0" smtClean="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𝑤</m:t>
                        </m:r>
                      </m:e>
                      <m:sub>
                        <m:r>
                          <a:rPr lang="en-US" altLang="zh-TW" i="1" dirty="0">
                            <a:solidFill>
                              <a:srgbClr val="FF0000"/>
                            </a:solidFill>
                            <a:latin typeface="Cambria Math" panose="02040503050406030204" pitchFamily="18" charset="0"/>
                            <a:cs typeface="Times New Roman" panose="02020603050405020304" pitchFamily="18" charset="0"/>
                          </a:rPr>
                          <m:t>𝐴</m:t>
                        </m:r>
                      </m:sub>
                    </m:sSub>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r>
                          <a:rPr lang="en-US" altLang="zh-TW" i="1" dirty="0">
                            <a:solidFill>
                              <a:srgbClr val="FF0000"/>
                            </a:solidFill>
                            <a:latin typeface="Cambria Math" panose="02040503050406030204" pitchFamily="18" charset="0"/>
                            <a:cs typeface="Times New Roman" panose="02020603050405020304" pitchFamily="18" charset="0"/>
                          </a:rPr>
                          <m:t>𝑦</m:t>
                        </m:r>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 </a:t>
                </a:r>
                <a:br>
                  <a:rPr lang="en-US" altLang="zh-TW" dirty="0">
                    <a:solidFill>
                      <a:srgbClr val="FF0000"/>
                    </a:solidFill>
                    <a:latin typeface="Times New Roman" panose="02020603050405020304" pitchFamily="18" charset="0"/>
                    <a:cs typeface="Times New Roman" panose="02020603050405020304" pitchFamily="18" charset="0"/>
                  </a:rPr>
                </a:br>
                <a:r>
                  <a:rPr lang="en-US" altLang="zh-TW"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𝑘</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𝐻</m:t>
                        </m:r>
                      </m:e>
                      <m:sub>
                        <m:r>
                          <a:rPr lang="en-US" altLang="zh-TW" i="1" dirty="0">
                            <a:solidFill>
                              <a:srgbClr val="FF0000"/>
                            </a:solidFill>
                            <a:latin typeface="Cambria Math" panose="02040503050406030204" pitchFamily="18" charset="0"/>
                            <a:cs typeface="Times New Roman" panose="02020603050405020304" pitchFamily="18" charset="0"/>
                          </a:rPr>
                          <m:t>2</m:t>
                        </m:r>
                      </m:sub>
                    </m:sSub>
                    <m:r>
                      <a:rPr lang="en-US" altLang="zh-TW" i="1" dirty="0">
                        <a:solidFill>
                          <a:srgbClr val="FF0000"/>
                        </a:solidFill>
                        <a:latin typeface="Cambria Math" panose="02040503050406030204" pitchFamily="18" charset="0"/>
                        <a:cs typeface="Times New Roman" panose="02020603050405020304" pitchFamily="18" charset="0"/>
                      </a:rPr>
                      <m:t> </m:t>
                    </m:r>
                  </m:oMath>
                </a14:m>
                <a:r>
                  <a:rPr lang="en-US" altLang="zh-TW" dirty="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𝐼𝐷</m:t>
                        </m:r>
                      </m:e>
                      <m:sub>
                        <m:r>
                          <a:rPr lang="en-US" altLang="zh-TW" i="1" dirty="0">
                            <a:solidFill>
                              <a:srgbClr val="FF0000"/>
                            </a:solidFill>
                            <a:latin typeface="Cambria Math" panose="02040503050406030204" pitchFamily="18" charset="0"/>
                            <a:cs typeface="Times New Roman" panose="02020603050405020304" pitchFamily="18" charset="0"/>
                          </a:rPr>
                          <m:t>𝐵</m:t>
                        </m:r>
                      </m:sub>
                    </m:sSub>
                  </m:oMath>
                </a14:m>
                <a:r>
                  <a:rPr lang="en-US" altLang="zh-TW" dirty="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r>
                      <a:rPr lang="zh-TW" altLang="en-US" i="1" dirty="0">
                        <a:solidFill>
                          <a:srgbClr val="FF0000"/>
                        </a:solidFill>
                        <a:latin typeface="Cambria Math" panose="02040503050406030204" pitchFamily="18" charset="0"/>
                        <a:cs typeface="Times New Roman" panose="02020603050405020304" pitchFamily="18" charset="0"/>
                      </a:rPr>
                      <m:t> </m:t>
                    </m:r>
                    <m:sSup>
                      <m:sSupPr>
                        <m:ctrlPr>
                          <a:rPr lang="en-US" altLang="zh-TW" i="1" dirty="0" smtClean="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𝑢</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zh-TW" altLang="en-US" i="1" dirty="0">
                        <a:solidFill>
                          <a:srgbClr val="FF0000"/>
                        </a:solidFill>
                        <a:latin typeface="Cambria Math" panose="02040503050406030204" pitchFamily="18" charset="0"/>
                        <a:cs typeface="Times New Roman" panose="02020603050405020304" pitchFamily="18" charset="0"/>
                      </a:rPr>
                      <m:t> </m:t>
                    </m:r>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𝑤</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a:t>
                </a:r>
                <a:r>
                  <a:rPr lang="en-US" altLang="zh-TW" dirty="0">
                    <a:solidFill>
                      <a:srgbClr val="FF0000"/>
                    </a:solidFill>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r>
                          <a:rPr lang="en-US" altLang="zh-TW" i="1" dirty="0">
                            <a:solidFill>
                              <a:srgbClr val="FF0000"/>
                            </a:solidFill>
                            <a:latin typeface="Cambria Math" panose="02040503050406030204" pitchFamily="18" charset="0"/>
                            <a:cs typeface="Times New Roman" panose="02020603050405020304" pitchFamily="18" charset="0"/>
                          </a:rPr>
                          <m:t>𝑦</m:t>
                        </m:r>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h</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𝐻</m:t>
                        </m:r>
                      </m:e>
                      <m:sub>
                        <m:r>
                          <a:rPr lang="en-US" altLang="zh-TW" i="1" dirty="0">
                            <a:solidFill>
                              <a:srgbClr val="FF0000"/>
                            </a:solidFill>
                            <a:latin typeface="Cambria Math" panose="02040503050406030204" pitchFamily="18" charset="0"/>
                            <a:cs typeface="Times New Roman" panose="02020603050405020304" pitchFamily="18" charset="0"/>
                          </a:rPr>
                          <m:t>1</m:t>
                        </m:r>
                      </m:sub>
                    </m:sSub>
                    <m:r>
                      <a:rPr lang="en-US" altLang="zh-TW" i="1" dirty="0">
                        <a:solidFill>
                          <a:srgbClr val="FF0000"/>
                        </a:solidFill>
                        <a:latin typeface="Cambria Math" panose="02040503050406030204" pitchFamily="18" charset="0"/>
                        <a:cs typeface="Times New Roman" panose="02020603050405020304" pitchFamily="18" charset="0"/>
                      </a:rPr>
                      <m:t> </m:t>
                    </m:r>
                  </m:oMath>
                </a14:m>
                <a:r>
                  <a:rPr lang="en-US" altLang="zh-TW" dirty="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𝐼𝐷</m:t>
                        </m:r>
                      </m:e>
                      <m:sub>
                        <m:r>
                          <a:rPr lang="en-US" altLang="zh-TW" i="1" dirty="0">
                            <a:solidFill>
                              <a:srgbClr val="FF0000"/>
                            </a:solidFill>
                            <a:latin typeface="Cambria Math" panose="02040503050406030204" pitchFamily="18" charset="0"/>
                            <a:cs typeface="Times New Roman" panose="02020603050405020304" pitchFamily="18" charset="0"/>
                          </a:rPr>
                          <m:t>𝐵</m:t>
                        </m:r>
                      </m:sub>
                    </m:sSub>
                  </m:oMath>
                </a14:m>
                <a:r>
                  <a:rPr lang="en-US" altLang="zh-TW" dirty="0" smtClean="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𝑤</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r>
                          <a:rPr lang="en-US" altLang="zh-TW" i="1" dirty="0">
                            <a:solidFill>
                              <a:srgbClr val="FF0000"/>
                            </a:solidFill>
                            <a:latin typeface="Cambria Math" panose="02040503050406030204" pitchFamily="18" charset="0"/>
                            <a:cs typeface="Times New Roman" panose="02020603050405020304" pitchFamily="18" charset="0"/>
                          </a:rPr>
                          <m:t>𝑦</m:t>
                        </m:r>
                      </m:e>
                      <m:sup>
                        <m:r>
                          <a:rPr lang="en-US" altLang="zh-TW" i="1" dirty="0">
                            <a:solidFill>
                              <a:srgbClr val="FF0000"/>
                            </a:solidFill>
                            <a:latin typeface="Cambria Math" panose="02040503050406030204" pitchFamily="18" charset="0"/>
                            <a:cs typeface="Times New Roman" panose="02020603050405020304" pitchFamily="18" charset="0"/>
                          </a:rPr>
                          <m:t>′</m:t>
                        </m:r>
                      </m:sup>
                    </m:sSup>
                  </m:oMath>
                </a14:m>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br>
                  <a:rPr lang="en-US" altLang="zh-TW" dirty="0">
                    <a:solidFill>
                      <a:srgbClr val="FF0000"/>
                    </a:solidFill>
                    <a:latin typeface="Times New Roman" panose="02020603050405020304" pitchFamily="18" charset="0"/>
                    <a:cs typeface="Times New Roman" panose="02020603050405020304" pitchFamily="18" charset="0"/>
                  </a:rPr>
                </a:br>
                <a:r>
                  <a:rPr lang="en-US" altLang="zh-TW"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a:solidFill>
                          <a:srgbClr val="FF0000"/>
                        </a:solidFill>
                        <a:latin typeface="Cambria Math" panose="02040503050406030204" pitchFamily="18" charset="0"/>
                        <a:cs typeface="Times New Roman" panose="02020603050405020304" pitchFamily="18" charset="0"/>
                      </a:rPr>
                      <m:t>𝑇</m:t>
                    </m:r>
                  </m:oMath>
                </a14:m>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r>
                          <m:rPr>
                            <m:nor/>
                          </m:rPr>
                          <a:rPr lang="en-US" altLang="zh-TW" dirty="0">
                            <a:solidFill>
                              <a:srgbClr val="FF0000"/>
                            </a:solidFill>
                            <a:latin typeface="Times New Roman" panose="02020603050405020304" pitchFamily="18" charset="0"/>
                            <a:cs typeface="Times New Roman" panose="02020603050405020304" pitchFamily="18" charset="0"/>
                          </a:rPr>
                          <m:t>(</m:t>
                        </m:r>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𝑢</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e>
                          <m:sup>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𝑘</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sup>
                        </m:sSup>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𝑤</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r>
                                  <a:rPr lang="en-US" altLang="zh-TW" i="1" dirty="0">
                                    <a:solidFill>
                                      <a:srgbClr val="FF0000"/>
                                    </a:solidFill>
                                    <a:latin typeface="Cambria Math" panose="02040503050406030204" pitchFamily="18" charset="0"/>
                                    <a:cs typeface="Times New Roman" panose="02020603050405020304" pitchFamily="18" charset="0"/>
                                  </a:rPr>
                                  <m:t>𝑦</m:t>
                                </m:r>
                              </m:e>
                              <m:sup>
                                <m:r>
                                  <a:rPr lang="en-US" altLang="zh-TW" i="1" dirty="0">
                                    <a:solidFill>
                                      <a:srgbClr val="FF0000"/>
                                    </a:solidFill>
                                    <a:latin typeface="Cambria Math" panose="02040503050406030204" pitchFamily="18" charset="0"/>
                                    <a:cs typeface="Times New Roman" panose="02020603050405020304" pitchFamily="18" charset="0"/>
                                  </a:rPr>
                                  <m:t>′</m:t>
                                </m:r>
                              </m:sup>
                            </m:sSup>
                          </m:e>
                          <m:sup>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h</m:t>
                                    </m:r>
                                  </m:e>
                                  <m:sub>
                                    <m:r>
                                      <a:rPr lang="en-US" altLang="zh-TW" i="1" dirty="0">
                                        <a:solidFill>
                                          <a:srgbClr val="FF0000"/>
                                        </a:solidFill>
                                        <a:latin typeface="Cambria Math" panose="02040503050406030204" pitchFamily="18" charset="0"/>
                                        <a:cs typeface="Times New Roman" panose="02020603050405020304" pitchFamily="18" charset="0"/>
                                      </a:rPr>
                                      <m:t>𝐵</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sup>
                        </m:sSup>
                        <m:r>
                          <m:rPr>
                            <m:nor/>
                          </m:rPr>
                          <a:rPr lang="en-US" altLang="zh-TW" dirty="0">
                            <a:solidFill>
                              <a:srgbClr val="FF0000"/>
                            </a:solidFill>
                            <a:latin typeface="Times New Roman" panose="02020603050405020304" pitchFamily="18" charset="0"/>
                            <a:cs typeface="Times New Roman" panose="02020603050405020304" pitchFamily="18" charset="0"/>
                          </a:rPr>
                          <m:t>)</m:t>
                        </m:r>
                      </m:e>
                      <m:sup>
                        <m:r>
                          <a:rPr lang="en-US" altLang="zh-TW" i="1" dirty="0">
                            <a:solidFill>
                              <a:srgbClr val="FF0000"/>
                            </a:solidFill>
                            <a:latin typeface="Cambria Math" panose="02040503050406030204" pitchFamily="18" charset="0"/>
                            <a:cs typeface="Times New Roman" panose="02020603050405020304" pitchFamily="18" charset="0"/>
                          </a:rPr>
                          <m:t>𝑟</m:t>
                        </m:r>
                      </m:sup>
                    </m:sSup>
                  </m:oMath>
                </a14:m>
                <a:r>
                  <a:rPr lang="en-US" altLang="zh-TW"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TW" i="1" dirty="0">
                        <a:solidFill>
                          <a:srgbClr val="FF0000"/>
                        </a:solidFill>
                        <a:latin typeface="Cambria Math" panose="02040503050406030204" pitchFamily="18" charset="0"/>
                        <a:cs typeface="Times New Roman" panose="02020603050405020304" pitchFamily="18" charset="0"/>
                      </a:rPr>
                      <m:t>𝑐</m:t>
                    </m:r>
                  </m:oMath>
                </a14:m>
                <a:r>
                  <a:rPr lang="en-US" altLang="zh-TW"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𝐻</m:t>
                        </m:r>
                      </m:e>
                      <m:sub>
                        <m:r>
                          <a:rPr lang="en-US" altLang="zh-TW" i="1" dirty="0">
                            <a:solidFill>
                              <a:srgbClr val="FF0000"/>
                            </a:solidFill>
                            <a:latin typeface="Cambria Math" panose="02040503050406030204" pitchFamily="18" charset="0"/>
                            <a:cs typeface="Times New Roman" panose="02020603050405020304" pitchFamily="18" charset="0"/>
                          </a:rPr>
                          <m:t>4</m:t>
                        </m:r>
                      </m:sub>
                    </m:sSub>
                    <m:r>
                      <a:rPr lang="en-US" altLang="zh-TW" i="1" dirty="0">
                        <a:solidFill>
                          <a:srgbClr val="FF0000"/>
                        </a:solidFill>
                        <a:latin typeface="Cambria Math" panose="02040503050406030204" pitchFamily="18" charset="0"/>
                        <a:cs typeface="Times New Roman" panose="02020603050405020304" pitchFamily="18" charset="0"/>
                      </a:rPr>
                      <m:t>(</m:t>
                    </m:r>
                    <m:r>
                      <a:rPr lang="en-US" altLang="zh-TW" i="1" dirty="0">
                        <a:solidFill>
                          <a:srgbClr val="FF0000"/>
                        </a:solidFill>
                        <a:latin typeface="Cambria Math" panose="02040503050406030204" pitchFamily="18" charset="0"/>
                        <a:cs typeface="Times New Roman" panose="02020603050405020304" pitchFamily="18" charset="0"/>
                      </a:rPr>
                      <m:t>𝑇</m:t>
                    </m:r>
                    <m:r>
                      <a:rPr lang="en-US" altLang="zh-TW" i="1" dirty="0">
                        <a:solidFill>
                          <a:srgbClr val="FF0000"/>
                        </a:solidFill>
                        <a:latin typeface="Cambria Math" panose="02040503050406030204" pitchFamily="18" charset="0"/>
                        <a:cs typeface="Times New Roman" panose="02020603050405020304" pitchFamily="18" charset="0"/>
                      </a:rPr>
                      <m:t>)⊕</m:t>
                    </m:r>
                    <m:r>
                      <a:rPr lang="en-US" altLang="zh-TW" i="1" dirty="0">
                        <a:solidFill>
                          <a:srgbClr val="FF0000"/>
                        </a:solidFill>
                        <a:latin typeface="Cambria Math" panose="02040503050406030204" pitchFamily="18" charset="0"/>
                        <a:cs typeface="Times New Roman" panose="02020603050405020304" pitchFamily="18" charset="0"/>
                      </a:rPr>
                      <m:t>𝑚</m:t>
                    </m:r>
                  </m:oMath>
                </a14:m>
                <a:r>
                  <a:rPr lang="en-US" altLang="zh-TW"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TW" i="1" dirty="0">
                        <a:solidFill>
                          <a:srgbClr val="FF0000"/>
                        </a:solidFill>
                        <a:latin typeface="Cambria Math" panose="02040503050406030204" pitchFamily="18" charset="0"/>
                        <a:cs typeface="Times New Roman" panose="02020603050405020304" pitchFamily="18" charset="0"/>
                      </a:rPr>
                      <m:t>h</m:t>
                    </m:r>
                  </m:oMath>
                </a14:m>
                <a:r>
                  <a:rPr lang="en-US" altLang="zh-TW"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𝐻</m:t>
                        </m:r>
                      </m:e>
                      <m:sub>
                        <m:r>
                          <a:rPr lang="en-US" altLang="zh-TW" i="1" dirty="0">
                            <a:solidFill>
                              <a:srgbClr val="FF0000"/>
                            </a:solidFill>
                            <a:latin typeface="Cambria Math" panose="02040503050406030204" pitchFamily="18" charset="0"/>
                            <a:cs typeface="Times New Roman" panose="02020603050405020304" pitchFamily="18" charset="0"/>
                          </a:rPr>
                          <m:t>3</m:t>
                        </m:r>
                      </m:sub>
                    </m:sSub>
                  </m:oMath>
                </a14:m>
                <a:r>
                  <a:rPr lang="en-US" altLang="zh-TW" dirty="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i="1" dirty="0">
                        <a:solidFill>
                          <a:srgbClr val="FF0000"/>
                        </a:solidFill>
                        <a:latin typeface="Cambria Math" panose="02040503050406030204" pitchFamily="18" charset="0"/>
                        <a:cs typeface="Times New Roman" panose="02020603050405020304" pitchFamily="18" charset="0"/>
                      </a:rPr>
                      <m:t>𝑚</m:t>
                    </m:r>
                    <m:r>
                      <a:rPr lang="en-US" altLang="zh-TW" i="1" dirty="0">
                        <a:solidFill>
                          <a:srgbClr val="FF0000"/>
                        </a:solidFill>
                        <a:latin typeface="Cambria Math" panose="02040503050406030204" pitchFamily="18" charset="0"/>
                        <a:cs typeface="Times New Roman" panose="02020603050405020304" pitchFamily="18" charset="0"/>
                      </a:rPr>
                      <m:t>,</m:t>
                    </m:r>
                    <m:r>
                      <a:rPr lang="en-US" altLang="zh-TW" i="1" dirty="0">
                        <a:solidFill>
                          <a:srgbClr val="FF0000"/>
                        </a:solidFill>
                        <a:latin typeface="Cambria Math" panose="02040503050406030204" pitchFamily="18" charset="0"/>
                        <a:cs typeface="Times New Roman" panose="02020603050405020304" pitchFamily="18" charset="0"/>
                      </a:rPr>
                      <m:t>𝑅</m:t>
                    </m:r>
                    <m:r>
                      <a:rPr lang="en-US" altLang="zh-TW" i="1" dirty="0">
                        <a:solidFill>
                          <a:srgbClr val="FF0000"/>
                        </a:solidFill>
                        <a:latin typeface="Cambria Math" panose="02040503050406030204" pitchFamily="18" charset="0"/>
                        <a:cs typeface="Times New Roman" panose="02020603050405020304" pitchFamily="18" charset="0"/>
                      </a:rPr>
                      <m:t>,</m:t>
                    </m:r>
                    <m:r>
                      <a:rPr lang="en-US" altLang="zh-TW" i="1" dirty="0">
                        <a:solidFill>
                          <a:srgbClr val="FF0000"/>
                        </a:solidFill>
                        <a:latin typeface="Cambria Math" panose="02040503050406030204" pitchFamily="18" charset="0"/>
                        <a:cs typeface="Times New Roman" panose="02020603050405020304" pitchFamily="18" charset="0"/>
                      </a:rPr>
                      <m:t>𝑇</m:t>
                    </m:r>
                  </m:oMath>
                </a14:m>
                <a:r>
                  <a:rPr lang="en-US" altLang="zh-TW" dirty="0">
                    <a:solidFill>
                      <a:srgbClr val="FF0000"/>
                    </a:solidFill>
                    <a:latin typeface="Times New Roman" panose="02020603050405020304" pitchFamily="18" charset="0"/>
                    <a:cs typeface="Times New Roman" panose="02020603050405020304" pitchFamily="18" charset="0"/>
                  </a:rPr>
                  <a:t>) , </a:t>
                </a:r>
                <a:br>
                  <a:rPr lang="en-US" altLang="zh-TW" dirty="0">
                    <a:solidFill>
                      <a:srgbClr val="FF0000"/>
                    </a:solidFill>
                    <a:latin typeface="Times New Roman" panose="02020603050405020304" pitchFamily="18" charset="0"/>
                    <a:cs typeface="Times New Roman" panose="02020603050405020304" pitchFamily="18" charset="0"/>
                  </a:rPr>
                </a:br>
                <a:r>
                  <a:rPr lang="en-US" altLang="zh-TW"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a:solidFill>
                          <a:srgbClr val="FF0000"/>
                        </a:solidFill>
                        <a:latin typeface="Cambria Math" panose="02040503050406030204" pitchFamily="18" charset="0"/>
                        <a:cs typeface="Times New Roman" panose="02020603050405020304" pitchFamily="18" charset="0"/>
                      </a:rPr>
                      <m:t>𝑠</m:t>
                    </m:r>
                  </m:oMath>
                </a14:m>
                <a:r>
                  <a:rPr lang="en-US" altLang="zh-TW"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altLang="zh-TW" i="1" smtClean="0">
                            <a:solidFill>
                              <a:srgbClr val="FF0000"/>
                            </a:solidFill>
                            <a:latin typeface="Cambria Math" panose="02040503050406030204" pitchFamily="18" charset="0"/>
                            <a:cs typeface="Times New Roman" panose="02020603050405020304" pitchFamily="18" charset="0"/>
                          </a:rPr>
                        </m:ctrlPr>
                      </m:fPr>
                      <m:num>
                        <m:r>
                          <a:rPr lang="en-US" altLang="zh-TW" i="1">
                            <a:solidFill>
                              <a:srgbClr val="FF0000"/>
                            </a:solidFill>
                            <a:latin typeface="Cambria Math" panose="02040503050406030204" pitchFamily="18" charset="0"/>
                            <a:cs typeface="Times New Roman" panose="02020603050405020304" pitchFamily="18" charset="0"/>
                          </a:rPr>
                          <m:t>𝑟</m:t>
                        </m:r>
                        <m:r>
                          <a:rPr lang="en-US" altLang="zh-TW" i="1">
                            <a:solidFill>
                              <a:srgbClr val="FF0000"/>
                            </a:solidFill>
                            <a:latin typeface="Cambria Math" panose="02040503050406030204" pitchFamily="18" charset="0"/>
                            <a:cs typeface="Times New Roman" panose="02020603050405020304" pitchFamily="18" charset="0"/>
                          </a:rPr>
                          <m:t>+</m:t>
                        </m:r>
                        <m:r>
                          <a:rPr lang="en-US" altLang="zh-TW" i="1">
                            <a:solidFill>
                              <a:srgbClr val="FF0000"/>
                            </a:solidFill>
                            <a:latin typeface="Cambria Math" panose="02040503050406030204" pitchFamily="18" charset="0"/>
                            <a:cs typeface="Times New Roman" panose="02020603050405020304" pitchFamily="18" charset="0"/>
                          </a:rPr>
                          <m:t>h</m:t>
                        </m:r>
                      </m:num>
                      <m:den>
                        <m:sSup>
                          <m:sSupPr>
                            <m:ctrlPr>
                              <a:rPr lang="en-US" altLang="zh-TW" i="1" dirty="0">
                                <a:solidFill>
                                  <a:srgbClr val="FF0000"/>
                                </a:solidFill>
                                <a:latin typeface="Cambria Math" panose="02040503050406030204" pitchFamily="18" charset="0"/>
                                <a:cs typeface="Times New Roman" panose="02020603050405020304" pitchFamily="18" charset="0"/>
                              </a:rPr>
                            </m:ctrlPr>
                          </m:sSupPr>
                          <m:e>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𝑘</m:t>
                                </m:r>
                              </m:e>
                              <m:sub>
                                <m:r>
                                  <a:rPr lang="en-US" altLang="zh-TW" i="1" dirty="0">
                                    <a:solidFill>
                                      <a:srgbClr val="FF0000"/>
                                    </a:solidFill>
                                    <a:latin typeface="Cambria Math" panose="02040503050406030204" pitchFamily="18" charset="0"/>
                                    <a:cs typeface="Times New Roman" panose="02020603050405020304" pitchFamily="18" charset="0"/>
                                  </a:rPr>
                                  <m:t>𝐴</m:t>
                                </m:r>
                              </m:sub>
                            </m:sSub>
                          </m:e>
                          <m:sup>
                            <m:r>
                              <a:rPr lang="en-US" altLang="zh-TW" i="1" dirty="0">
                                <a:solidFill>
                                  <a:srgbClr val="FF0000"/>
                                </a:solidFill>
                                <a:latin typeface="Cambria Math" panose="02040503050406030204" pitchFamily="18" charset="0"/>
                                <a:cs typeface="Times New Roman" panose="02020603050405020304" pitchFamily="18" charset="0"/>
                              </a:rPr>
                              <m:t>′</m:t>
                            </m:r>
                          </m:sup>
                        </m:sSup>
                        <m:sSub>
                          <m:sSubPr>
                            <m:ctrlPr>
                              <a:rPr lang="en-US" altLang="zh-TW" i="1">
                                <a:solidFill>
                                  <a:srgbClr val="FF0000"/>
                                </a:solidFill>
                                <a:latin typeface="Cambria Math" panose="02040503050406030204" pitchFamily="18" charset="0"/>
                                <a:cs typeface="Times New Roman" panose="02020603050405020304" pitchFamily="18" charset="0"/>
                              </a:rPr>
                            </m:ctrlPr>
                          </m:sSubPr>
                          <m:e>
                            <m:r>
                              <a:rPr lang="en-US" altLang="zh-TW" b="0" i="1" smtClean="0">
                                <a:solidFill>
                                  <a:srgbClr val="FF0000"/>
                                </a:solidFill>
                                <a:latin typeface="Cambria Math" panose="02040503050406030204" pitchFamily="18" charset="0"/>
                                <a:cs typeface="Times New Roman" panose="02020603050405020304" pitchFamily="18" charset="0"/>
                              </a:rPr>
                              <m:t>𝑧</m:t>
                            </m:r>
                          </m:e>
                          <m:sub>
                            <m:r>
                              <a:rPr lang="en-US" altLang="zh-TW" b="0" i="1" smtClean="0">
                                <a:solidFill>
                                  <a:srgbClr val="FF0000"/>
                                </a:solidFill>
                                <a:latin typeface="Cambria Math" panose="02040503050406030204" pitchFamily="18" charset="0"/>
                                <a:cs typeface="Times New Roman" panose="02020603050405020304" pitchFamily="18" charset="0"/>
                              </a:rPr>
                              <m:t>𝐴</m:t>
                            </m:r>
                          </m:sub>
                        </m:sSub>
                        <m:r>
                          <a:rPr lang="en-US" altLang="zh-TW" i="1" dirty="0">
                            <a:solidFill>
                              <a:srgbClr val="FF0000"/>
                            </a:solidFill>
                            <a:latin typeface="Cambria Math" panose="02040503050406030204" pitchFamily="18" charset="0"/>
                            <a:cs typeface="Times New Roman" panose="02020603050405020304" pitchFamily="18" charset="0"/>
                          </a:rPr>
                          <m:t>+</m:t>
                        </m:r>
                        <m:sSub>
                          <m:sSubPr>
                            <m:ctrlPr>
                              <a:rPr lang="en-US" altLang="zh-TW" i="1" dirty="0">
                                <a:solidFill>
                                  <a:srgbClr val="FF0000"/>
                                </a:solidFill>
                                <a:latin typeface="Cambria Math" panose="02040503050406030204" pitchFamily="18" charset="0"/>
                                <a:cs typeface="Times New Roman" panose="02020603050405020304" pitchFamily="18" charset="0"/>
                              </a:rPr>
                            </m:ctrlPr>
                          </m:sSubPr>
                          <m:e>
                            <m:r>
                              <a:rPr lang="en-US" altLang="zh-TW" i="1" dirty="0">
                                <a:solidFill>
                                  <a:srgbClr val="FF0000"/>
                                </a:solidFill>
                                <a:latin typeface="Cambria Math" panose="02040503050406030204" pitchFamily="18" charset="0"/>
                                <a:cs typeface="Times New Roman" panose="02020603050405020304" pitchFamily="18" charset="0"/>
                              </a:rPr>
                              <m:t>𝑡</m:t>
                            </m:r>
                          </m:e>
                          <m:sub>
                            <m:r>
                              <a:rPr lang="en-US" altLang="zh-TW" i="1" dirty="0">
                                <a:solidFill>
                                  <a:srgbClr val="FF0000"/>
                                </a:solidFill>
                                <a:latin typeface="Cambria Math" panose="02040503050406030204" pitchFamily="18" charset="0"/>
                                <a:cs typeface="Times New Roman" panose="02020603050405020304" pitchFamily="18" charset="0"/>
                              </a:rPr>
                              <m:t>𝐴</m:t>
                            </m:r>
                          </m:sub>
                        </m:sSub>
                      </m:den>
                    </m:f>
                  </m:oMath>
                </a14:m>
                <a:endParaRPr lang="en-US" altLang="zh-TW" dirty="0"/>
              </a:p>
              <a:p>
                <a:pPr marL="914400" lvl="1" indent="-514350">
                  <a:buFont typeface="+mj-lt"/>
                  <a:buAutoNum type="arabicPeriod" startAt="3"/>
                </a:pPr>
                <a:r>
                  <a:rPr lang="en-US" altLang="zh-TW" dirty="0">
                    <a:solidFill>
                      <a:schemeClr val="tx2">
                        <a:lumMod val="75000"/>
                      </a:schemeClr>
                    </a:solidFill>
                    <a:latin typeface="Times New Roman" panose="02020603050405020304" pitchFamily="18" charset="0"/>
                    <a:cs typeface="Times New Roman" panose="02020603050405020304" pitchFamily="18" charset="0"/>
                  </a:rPr>
                  <a:t>A</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sends message σ ={R, s, c} to B.</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a:p>
                <a:pPr marL="914400" lvl="1" indent="-514350">
                  <a:buFont typeface="+mj-lt"/>
                  <a:buAutoNum type="alphaUcPeriod" startAt="2"/>
                </a:pPr>
                <a:endParaRPr lang="en-US" altLang="zh-TW" b="1"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4"/>
                <a:stretch>
                  <a:fillRect l="-1000" t="-1482" b="-76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390564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094740" y="1609104"/>
            <a:ext cx="9799320" cy="4929809"/>
          </a:xfrm>
        </p:spPr>
        <p:txBody>
          <a:bodyPr/>
          <a:lstStyle/>
          <a:p>
            <a:pPr marL="340995" indent="-340995"/>
            <a:r>
              <a:rPr lang="en-US" sz="2600" dirty="0" smtClean="0">
                <a:latin typeface="Times New Roman" panose="02020603050405020304" pitchFamily="18" charset="0"/>
                <a:cs typeface="Times New Roman" panose="02020603050405020304" pitchFamily="18" charset="0"/>
              </a:rPr>
              <a:t>Abstract</a:t>
            </a:r>
            <a:endParaRPr lang="en-US" altLang="zh-TW" sz="2600" dirty="0">
              <a:latin typeface="Times New Roman" panose="02020603050405020304" pitchFamily="18" charset="0"/>
              <a:cs typeface="Times New Roman" panose="02020603050405020304" pitchFamily="18" charset="0"/>
            </a:endParaRPr>
          </a:p>
          <a:p>
            <a:r>
              <a:rPr lang="en-US" altLang="zh-TW" sz="2600" dirty="0" smtClean="0">
                <a:latin typeface="Times New Roman" panose="02020603050405020304" pitchFamily="18" charset="0"/>
                <a:cs typeface="Times New Roman" panose="02020603050405020304" pitchFamily="18" charset="0"/>
              </a:rPr>
              <a:t>Introduction</a:t>
            </a:r>
            <a:endParaRPr lang="en-US" altLang="zh-TW" sz="26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Safety Analysis of Zhao's </a:t>
            </a:r>
            <a:r>
              <a:rPr lang="en-US" altLang="zh-TW" sz="2600" dirty="0" smtClean="0">
                <a:latin typeface="Times New Roman" panose="02020603050405020304" pitchFamily="18" charset="0"/>
                <a:cs typeface="Times New Roman" panose="02020603050405020304" pitchFamily="18" charset="0"/>
              </a:rPr>
              <a:t>Scheme</a:t>
            </a:r>
            <a:endParaRPr lang="en-US" altLang="zh-TW" sz="26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The New </a:t>
            </a:r>
            <a:r>
              <a:rPr lang="en-US" altLang="zh-TW" sz="2600" dirty="0" err="1">
                <a:latin typeface="Times New Roman" panose="02020603050405020304" pitchFamily="18" charset="0"/>
                <a:cs typeface="Times New Roman" panose="02020603050405020304" pitchFamily="18" charset="0"/>
              </a:rPr>
              <a:t>Signcryption</a:t>
            </a:r>
            <a:r>
              <a:rPr lang="en-US" altLang="zh-TW" sz="2600" dirty="0">
                <a:latin typeface="Times New Roman" panose="02020603050405020304" pitchFamily="18" charset="0"/>
                <a:cs typeface="Times New Roman" panose="02020603050405020304" pitchFamily="18" charset="0"/>
              </a:rPr>
              <a:t> </a:t>
            </a:r>
            <a:r>
              <a:rPr lang="en-US" altLang="zh-TW" sz="2600" dirty="0" smtClean="0">
                <a:latin typeface="Times New Roman" panose="02020603050405020304" pitchFamily="18" charset="0"/>
                <a:cs typeface="Times New Roman" panose="02020603050405020304" pitchFamily="18" charset="0"/>
              </a:rPr>
              <a:t>Scheme</a:t>
            </a:r>
            <a:endParaRPr lang="en-US" altLang="zh-TW" sz="26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Analysis of New Construction </a:t>
            </a:r>
            <a:r>
              <a:rPr lang="en-US" altLang="zh-TW" sz="2600" dirty="0" smtClean="0">
                <a:latin typeface="Times New Roman" panose="02020603050405020304" pitchFamily="18" charset="0"/>
                <a:cs typeface="Times New Roman" panose="02020603050405020304" pitchFamily="18" charset="0"/>
              </a:rPr>
              <a:t>Scheme</a:t>
            </a:r>
          </a:p>
          <a:p>
            <a:r>
              <a:rPr lang="en-US" altLang="zh-TW" sz="2600" dirty="0" smtClean="0">
                <a:latin typeface="Times New Roman" panose="02020603050405020304" pitchFamily="18" charset="0"/>
                <a:cs typeface="Times New Roman" panose="02020603050405020304" pitchFamily="18" charset="0"/>
              </a:rPr>
              <a:t>Conclusion</a:t>
            </a:r>
            <a:r>
              <a:rPr lang="en-US" altLang="zh-TW" sz="2600" dirty="0">
                <a:latin typeface="Times New Roman" panose="02020603050405020304" pitchFamily="18" charset="0"/>
                <a:cs typeface="Times New Roman" panose="02020603050405020304" pitchFamily="18" charset="0"/>
              </a:rPr>
              <a:t/>
            </a:r>
            <a:br>
              <a:rPr lang="en-US" altLang="zh-TW" sz="2600" dirty="0">
                <a:latin typeface="Times New Roman" panose="02020603050405020304" pitchFamily="18" charset="0"/>
                <a:cs typeface="Times New Roman" panose="02020603050405020304" pitchFamily="18" charset="0"/>
              </a:rPr>
            </a:br>
            <a:endParaRPr lang="en-US" altLang="zh-TW" sz="2600" dirty="0">
              <a:latin typeface="Times New Roman" panose="02020603050405020304" pitchFamily="18" charset="0"/>
              <a:cs typeface="Times New Roman" panose="02020603050405020304" pitchFamily="18" charset="0"/>
            </a:endParaRPr>
          </a:p>
          <a:p>
            <a:pPr marL="340995" indent="-340995"/>
            <a:endParaRPr lang="en-US" sz="2800" dirty="0">
              <a:latin typeface="Times New Roman" panose="02020603050405020304" pitchFamily="18" charset="0"/>
              <a:cs typeface="Times New Roman" panose="02020603050405020304" pitchFamily="18" charset="0"/>
            </a:endParaRPr>
          </a:p>
          <a:p>
            <a:pPr marL="340995" indent="-340995"/>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971550" lvl="1" indent="-514350">
                  <a:buFont typeface="+mj-lt"/>
                  <a:buAutoNum type="arabicPeriod" startAt="4"/>
                </a:pP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在截獲</a:t>
                </a:r>
                <a:r>
                  <a:rPr lang="en-US" altLang="zh-TW" dirty="0">
                    <a:solidFill>
                      <a:schemeClr val="tx2">
                        <a:lumMod val="75000"/>
                      </a:schemeClr>
                    </a:solidFill>
                    <a:latin typeface="Times New Roman" panose="02020603050405020304" pitchFamily="18" charset="0"/>
                    <a:cs typeface="Times New Roman" panose="02020603050405020304" pitchFamily="18" charset="0"/>
                  </a:rPr>
                  <a:t>message σ</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後，</a:t>
                </a:r>
                <a:r>
                  <a:rPr lang="en-US" altLang="zh-TW" dirty="0" smtClean="0"/>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攻擊</a:t>
                </a:r>
                <a:r>
                  <a:rPr lang="zh-TW" altLang="en-US" dirty="0">
                    <a:solidFill>
                      <a:schemeClr val="tx2">
                        <a:lumMod val="75000"/>
                      </a:schemeClr>
                    </a:solidFill>
                    <a:latin typeface="Times New Roman" panose="02020603050405020304" pitchFamily="18" charset="0"/>
                    <a:cs typeface="Times New Roman" panose="02020603050405020304" pitchFamily="18" charset="0"/>
                  </a:rPr>
                  <a:t>者</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Q</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計算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457200" lvl="1" indent="0" algn="ctr">
                  <a:buNone/>
                </a:pP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zh-TW" altLang="en-US" dirty="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zh-TW" altLang="en-US" dirty="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r>
                  <a:rPr lang="en-US" altLang="zh-TW" dirty="0" smtClean="0">
                    <a:solidFill>
                      <a:schemeClr val="tx2">
                        <a:lumMod val="75000"/>
                      </a:schemeClr>
                    </a:solidFill>
                    <a:cs typeface="Times New Roman" panose="02020603050405020304" pitchFamily="18" charset="0"/>
                  </a:rPr>
                  <a:t/>
                </a:r>
                <a:br>
                  <a:rPr lang="en-US" altLang="zh-TW" dirty="0" smtClean="0">
                    <a:solidFill>
                      <a:schemeClr val="tx2">
                        <a:lumMod val="75000"/>
                      </a:schemeClr>
                    </a:solidFill>
                    <a:cs typeface="Times New Roman" panose="02020603050405020304" pitchFamily="18" charset="0"/>
                  </a:rPr>
                </a:br>
                <a14:m>
                  <m:oMath xmlns:m="http://schemas.openxmlformats.org/officeDocument/2006/math">
                    <m:sSup>
                      <m:sSupPr>
                        <m:ctrlPr>
                          <a:rPr lang="en-US" altLang="zh-TW" b="1"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b="1" dirty="0">
                            <a:solidFill>
                              <a:schemeClr val="tx2">
                                <a:lumMod val="75000"/>
                              </a:schemeClr>
                            </a:solidFill>
                            <a:latin typeface="Cambria Math" panose="02040503050406030204" pitchFamily="18" charset="0"/>
                            <a:cs typeface="Times New Roman" panose="02020603050405020304" pitchFamily="18" charset="0"/>
                          </a:rPr>
                          <m:t>𝑇</m:t>
                        </m:r>
                      </m:e>
                      <m:sup>
                        <m:r>
                          <a:rPr lang="en-US" altLang="zh-TW" b="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r>
                          <m:rPr>
                            <m:nor/>
                          </m:rPr>
                          <a:rPr lang="zh-TW" altLang="en-US" dirty="0">
                            <a:solidFill>
                              <a:schemeClr val="tx2">
                                <a:lumMod val="75000"/>
                              </a:schemeClr>
                            </a:solidFill>
                            <a:latin typeface="Times New Roman" panose="02020603050405020304" pitchFamily="18" charset="0"/>
                            <a:cs typeface="Times New Roman" panose="02020603050405020304" pitchFamily="18" charset="0"/>
                          </a:rPr>
                          <m:t> </m:t>
                        </m:r>
                      </m:e>
                      <m:sup>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𝑐</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sup>
                    </m:sSup>
                  </m:oMath>
                </a14:m>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並能恢復</a:t>
                </a:r>
                <a:r>
                  <a:rPr lang="zh-TW" altLang="en-US" dirty="0">
                    <a:solidFill>
                      <a:schemeClr val="tx2">
                        <a:lumMod val="75000"/>
                      </a:schemeClr>
                    </a:solidFill>
                    <a:latin typeface="Times New Roman" panose="02020603050405020304" pitchFamily="18" charset="0"/>
                    <a:cs typeface="Times New Roman" panose="02020603050405020304" pitchFamily="18" charset="0"/>
                  </a:rPr>
                  <a:t>明</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文</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m =</a:t>
                </a:r>
                <a:r>
                  <a:rPr lang="en-US" altLang="zh-TW"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b="1"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b="1" dirty="0">
                            <a:solidFill>
                              <a:schemeClr val="tx2">
                                <a:lumMod val="75000"/>
                              </a:schemeClr>
                            </a:solidFill>
                            <a:latin typeface="Cambria Math" panose="02040503050406030204" pitchFamily="18" charset="0"/>
                            <a:cs typeface="Times New Roman" panose="02020603050405020304" pitchFamily="18" charset="0"/>
                          </a:rPr>
                          <m:t>𝑇</m:t>
                        </m:r>
                      </m:e>
                      <m:sup>
                        <m:r>
                          <a:rPr lang="en-US" altLang="zh-TW" b="1"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𝑐</m:t>
                    </m:r>
                  </m:oMath>
                </a14:m>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0005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Theorem 1</a:t>
                </a:r>
              </a:p>
              <a:p>
                <a:pPr lvl="1">
                  <a:buFont typeface="Wingdings" panose="05000000000000000000" pitchFamily="2" charset="2"/>
                  <a:buChar char="n"/>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Q</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通過上述方法可恢復密文</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4"/>
                <a:stretch>
                  <a:fillRect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spTree>
    <p:extLst>
      <p:ext uri="{BB962C8B-B14F-4D97-AF65-F5344CB8AC3E}">
        <p14:creationId xmlns:p14="http://schemas.microsoft.com/office/powerpoint/2010/main" val="273524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400050" lvl="1" indent="0">
                  <a:buNone/>
                </a:pP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Proof</a:t>
                </a:r>
              </a:p>
              <a:p>
                <a:pPr lvl="1">
                  <a:buFont typeface="Wingdings" panose="05000000000000000000" pitchFamily="2" charset="2"/>
                  <a:buChar char="n"/>
                </a:pP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由於攻擊者</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Q</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替換</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public </a:t>
                </a:r>
                <a:r>
                  <a:rPr lang="en-US" altLang="zh-TW" dirty="0">
                    <a:solidFill>
                      <a:schemeClr val="tx2">
                        <a:lumMod val="75000"/>
                      </a:schemeClr>
                    </a:solidFill>
                    <a:latin typeface="Times New Roman" panose="02020603050405020304" pitchFamily="18" charset="0"/>
                    <a:cs typeface="Times New Roman" panose="02020603050405020304" pitchFamily="18" charset="0"/>
                  </a:rPr>
                  <a:t>key</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因此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B</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的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public key</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為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i="1" dirty="0">
                                <a:solidFill>
                                  <a:srgbClr val="1F497D">
                                    <a:lumMod val="75000"/>
                                  </a:srgbClr>
                                </a:solidFill>
                                <a:latin typeface="Cambria Math" panose="02040503050406030204" pitchFamily="18" charset="0"/>
                                <a:cs typeface="Times New Roman" panose="02020603050405020304" pitchFamily="18" charset="0"/>
                              </a:rPr>
                              <m:t>𝑤</m:t>
                            </m:r>
                          </m:e>
                          <m:sub>
                            <m:r>
                              <a:rPr lang="en-US" altLang="zh-TW" i="1" dirty="0">
                                <a:solidFill>
                                  <a:srgbClr val="1F497D">
                                    <a:lumMod val="75000"/>
                                  </a:srgbClr>
                                </a:solidFill>
                                <a:latin typeface="Cambria Math" panose="02040503050406030204" pitchFamily="18" charset="0"/>
                                <a:cs typeface="Times New Roman" panose="02020603050405020304" pitchFamily="18" charset="0"/>
                              </a:rPr>
                              <m:t>𝐵</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系統的公開參數</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𝑦</m:t>
                    </m:r>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r>
                      <a:rPr lang="zh-TW" altLang="en-US"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其</a:t>
                </a:r>
                <a:r>
                  <a:rPr lang="zh-TW" altLang="en-US" dirty="0">
                    <a:solidFill>
                      <a:schemeClr val="tx2">
                        <a:lumMod val="75000"/>
                      </a:schemeClr>
                    </a:solidFill>
                    <a:latin typeface="Times New Roman" panose="02020603050405020304" pitchFamily="18" charset="0"/>
                    <a:cs typeface="Times New Roman" panose="02020603050405020304" pitchFamily="18" charset="0"/>
                  </a:rPr>
                  <a:t>中</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𝑎</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𝐴</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𝑏</m:t>
                        </m:r>
                      </m:sup>
                    </m:sSup>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y′</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𝑐</m:t>
                        </m:r>
                      </m:sup>
                    </m:sSup>
                    <m:r>
                      <a:rPr lang="zh-TW" altLang="en-US" i="1" dirty="0">
                        <a:solidFill>
                          <a:schemeClr val="tx2">
                            <a:lumMod val="75000"/>
                          </a:schemeClr>
                        </a:solidFill>
                        <a:latin typeface="Cambria Math" panose="02040503050406030204" pitchFamily="18" charset="0"/>
                        <a:cs typeface="Times New Roman" panose="02020603050405020304" pitchFamily="18" charset="0"/>
                      </a:rPr>
                      <m:t>。</m:t>
                    </m:r>
                  </m:oMath>
                </a14:m>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n"/>
                </a:pP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因此可得到</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457200" lvl="1" indent="0" algn="ctr">
                  <a:buNone/>
                </a:pPr>
                <a14:m>
                  <m:oMath xmlns:m="http://schemas.openxmlformats.org/officeDocument/2006/math">
                    <m:sSup>
                      <m:sSupPr>
                        <m:ctrlPr>
                          <a:rPr lang="en-US" altLang="zh-TW" b="1"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b="1" dirty="0">
                            <a:solidFill>
                              <a:schemeClr val="tx2">
                                <a:lumMod val="75000"/>
                              </a:schemeClr>
                            </a:solidFill>
                            <a:latin typeface="Cambria Math" panose="02040503050406030204" pitchFamily="18" charset="0"/>
                            <a:cs typeface="Times New Roman" panose="02020603050405020304" pitchFamily="18" charset="0"/>
                          </a:rPr>
                          <m:t>𝑇</m:t>
                        </m:r>
                      </m:e>
                      <m:sup>
                        <m:r>
                          <a:rPr lang="en-US" altLang="zh-TW" b="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r>
                          <m:rPr>
                            <m:nor/>
                          </m:rPr>
                          <a:rPr lang="zh-TW" altLang="en-US" dirty="0">
                            <a:solidFill>
                              <a:schemeClr val="tx2">
                                <a:lumMod val="75000"/>
                              </a:schemeClr>
                            </a:solidFill>
                            <a:latin typeface="Times New Roman" panose="02020603050405020304" pitchFamily="18" charset="0"/>
                            <a:cs typeface="Times New Roman" panose="02020603050405020304" pitchFamily="18" charset="0"/>
                          </a:rPr>
                          <m:t> </m:t>
                        </m:r>
                      </m:e>
                      <m:sup>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𝑐</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𝑟</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𝑐</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sup>
                    </m:sSup>
                  </m:oMath>
                </a14:m>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lgn="ctr">
                  <a:buNone/>
                </a:pP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𝑇</m:t>
                    </m:r>
                  </m:oMath>
                </a14:m>
                <a:r>
                  <a:rPr lang="zh-TW"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e>
                          <m:sup>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sup>
                        </m:sSup>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𝑦</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e>
                          <m:sup>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sup>
                        </m:sSup>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𝑟</m:t>
                        </m:r>
                      </m:sup>
                    </m:sSup>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𝑎</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sup>
                    </m:sSup>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𝑏</m:t>
                        </m:r>
                      </m:sup>
                    </m:sSup>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dirty="0">
                            <a:solidFill>
                              <a:schemeClr val="tx2">
                                <a:lumMod val="75000"/>
                              </a:schemeClr>
                            </a:solidFill>
                            <a:latin typeface="Cambria Math" panose="02040503050406030204" pitchFamily="18" charset="0"/>
                            <a:cs typeface="Times New Roman" panose="02020603050405020304" pitchFamily="18" charset="0"/>
                          </a:rPr>
                          <m:t>𝑔</m:t>
                        </m:r>
                      </m:e>
                      <m:sup>
                        <m:r>
                          <a:rPr lang="en-US" altLang="zh-TW" dirty="0">
                            <a:solidFill>
                              <a:schemeClr val="tx2">
                                <a:lumMod val="75000"/>
                              </a:schemeClr>
                            </a:solidFill>
                            <a:latin typeface="Cambria Math" panose="02040503050406030204" pitchFamily="18" charset="0"/>
                            <a:cs typeface="Times New Roman" panose="02020603050405020304" pitchFamily="18" charset="0"/>
                          </a:rPr>
                          <m:t>𝑐</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𝐵</m:t>
                                </m:r>
                              </m:sub>
                            </m:sSub>
                          </m:e>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p>
                      </m:sup>
                    </m:sSup>
                  </m:oMath>
                </a14:m>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lgn="ctr">
                  <a:buNone/>
                </a:pPr>
                <a14:m>
                  <m:oMath xmlns:m="http://schemas.openxmlformats.org/officeDocument/2006/math">
                    <m:r>
                      <a:rPr lang="en-US" altLang="zh-TW" i="1" smtClean="0">
                        <a:solidFill>
                          <a:schemeClr val="tx2">
                            <a:lumMod val="75000"/>
                          </a:schemeClr>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TW" b="1"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b="1" dirty="0">
                            <a:solidFill>
                              <a:schemeClr val="tx2">
                                <a:lumMod val="75000"/>
                              </a:schemeClr>
                            </a:solidFill>
                            <a:latin typeface="Cambria Math" panose="02040503050406030204" pitchFamily="18" charset="0"/>
                            <a:cs typeface="Times New Roman" panose="02020603050405020304" pitchFamily="18" charset="0"/>
                          </a:rPr>
                          <m:t>𝑇</m:t>
                        </m:r>
                      </m:e>
                      <m:sup>
                        <m:r>
                          <a:rPr lang="en-US" altLang="zh-TW" b="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𝑇</m:t>
                    </m:r>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zh-TW" altLang="en-US"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i="1" dirty="0">
                    <a:solidFill>
                      <a:schemeClr val="tx2">
                        <a:lumMod val="75000"/>
                      </a:schemeClr>
                    </a:solidFill>
                    <a:latin typeface="Cambria Math" panose="02040503050406030204" pitchFamily="18" charset="0"/>
                    <a:cs typeface="Times New Roman" panose="02020603050405020304" pitchFamily="18" charset="0"/>
                  </a:rPr>
                  <a:t> </a:t>
                </a:r>
                <a:r>
                  <a:rPr lang="en-US" altLang="zh-TW" i="1" dirty="0">
                    <a:solidFill>
                      <a:schemeClr val="tx2">
                        <a:lumMod val="75000"/>
                      </a:schemeClr>
                    </a:solidFill>
                    <a:latin typeface="Cambria Math" panose="02040503050406030204" pitchFamily="18" charset="0"/>
                    <a:cs typeface="Times New Roman" panose="02020603050405020304" pitchFamily="18" charset="0"/>
                  </a:rPr>
                  <a:t>=</a:t>
                </a:r>
                <a:r>
                  <a:rPr lang="zh-TW" altLang="en-US" i="1" dirty="0">
                    <a:solidFill>
                      <a:schemeClr val="tx2">
                        <a:lumMod val="75000"/>
                      </a:schemeClr>
                    </a:solidFill>
                    <a:latin typeface="Cambria Math" panose="020405030504060302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endParaRPr lang="en-US" altLang="zh-TW" i="1" dirty="0">
                  <a:solidFill>
                    <a:schemeClr val="tx2">
                      <a:lumMod val="75000"/>
                    </a:schemeClr>
                  </a:solidFill>
                  <a:latin typeface="Cambria Math" panose="02040503050406030204" pitchFamily="18" charset="0"/>
                  <a:cs typeface="Times New Roman" panose="02020603050405020304" pitchFamily="18" charset="0"/>
                </a:endParaRPr>
              </a:p>
              <a:p>
                <a:pPr lvl="1">
                  <a:buFont typeface="Wingdings" panose="05000000000000000000" pitchFamily="2" charset="2"/>
                  <a:buChar char="n"/>
                </a:pP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lgn="ctr">
                  <a:buNone/>
                </a:pP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lgn="ctr">
                  <a:buNone/>
                </a:pP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lvl="1"/>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4"/>
                <a:stretch>
                  <a:fillRect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a:p>
        </p:txBody>
      </p:sp>
    </p:spTree>
    <p:extLst>
      <p:ext uri="{BB962C8B-B14F-4D97-AF65-F5344CB8AC3E}">
        <p14:creationId xmlns:p14="http://schemas.microsoft.com/office/powerpoint/2010/main" val="213733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1">
              <a:buFont typeface="Wingdings" panose="05000000000000000000" pitchFamily="2" charset="2"/>
              <a:buChar char="n"/>
            </a:pPr>
            <a:r>
              <a:rPr lang="zh-TW" altLang="en-US" dirty="0">
                <a:solidFill>
                  <a:schemeClr val="tx2">
                    <a:lumMod val="75000"/>
                  </a:schemeClr>
                </a:solidFill>
                <a:latin typeface="Times New Roman" panose="02020603050405020304" pitchFamily="18" charset="0"/>
                <a:cs typeface="Times New Roman" panose="02020603050405020304" pitchFamily="18" charset="0"/>
              </a:rPr>
              <a:t>所以攻擊者 </a:t>
            </a:r>
            <a:r>
              <a:rPr lang="en-US" altLang="zh-TW" dirty="0">
                <a:solidFill>
                  <a:schemeClr val="tx2">
                    <a:lumMod val="75000"/>
                  </a:schemeClr>
                </a:solidFill>
                <a:latin typeface="Times New Roman" panose="02020603050405020304" pitchFamily="18" charset="0"/>
                <a:cs typeface="Times New Roman" panose="02020603050405020304" pitchFamily="18" charset="0"/>
              </a:rPr>
              <a:t>Q</a:t>
            </a:r>
            <a:r>
              <a:rPr lang="zh-TW" altLang="en-US" dirty="0">
                <a:solidFill>
                  <a:schemeClr val="tx2">
                    <a:lumMod val="75000"/>
                  </a:schemeClr>
                </a:solidFill>
                <a:latin typeface="Times New Roman" panose="02020603050405020304" pitchFamily="18" charset="0"/>
                <a:cs typeface="Times New Roman" panose="02020603050405020304" pitchFamily="18" charset="0"/>
              </a:rPr>
              <a:t>可以從截獲的</a:t>
            </a:r>
            <a:r>
              <a:rPr lang="en-US" altLang="zh-TW" dirty="0">
                <a:solidFill>
                  <a:schemeClr val="tx2">
                    <a:lumMod val="75000"/>
                  </a:schemeClr>
                </a:solidFill>
                <a:latin typeface="Times New Roman" panose="02020603050405020304" pitchFamily="18" charset="0"/>
                <a:cs typeface="Times New Roman" panose="02020603050405020304" pitchFamily="18" charset="0"/>
              </a:rPr>
              <a:t>message σ</a:t>
            </a:r>
            <a:r>
              <a:rPr lang="zh-TW" altLang="en-US" dirty="0">
                <a:solidFill>
                  <a:schemeClr val="tx2">
                    <a:lumMod val="75000"/>
                  </a:schemeClr>
                </a:solidFill>
                <a:latin typeface="Times New Roman" panose="02020603050405020304" pitchFamily="18" charset="0"/>
                <a:cs typeface="Times New Roman" panose="02020603050405020304" pitchFamily="18" charset="0"/>
              </a:rPr>
              <a:t>恢復明文</a:t>
            </a:r>
            <a:r>
              <a:rPr lang="en-US" altLang="zh-TW" dirty="0">
                <a:solidFill>
                  <a:schemeClr val="tx2">
                    <a:lumMod val="75000"/>
                  </a:schemeClr>
                </a:solidFill>
                <a:latin typeface="Times New Roman" panose="02020603050405020304" pitchFamily="18" charset="0"/>
                <a:cs typeface="Times New Roman" panose="02020603050405020304" pitchFamily="18" charset="0"/>
              </a:rPr>
              <a:t>m</a:t>
            </a:r>
            <a:r>
              <a:rPr lang="zh-TW" altLang="en-US" dirty="0">
                <a:solidFill>
                  <a:schemeClr val="tx2">
                    <a:lumMod val="75000"/>
                  </a:schemeClr>
                </a:solidFill>
                <a:latin typeface="Times New Roman" panose="02020603050405020304" pitchFamily="18" charset="0"/>
                <a:cs typeface="Times New Roman" panose="02020603050405020304" pitchFamily="18" charset="0"/>
              </a:rPr>
              <a:t>，因此趙等人的機制不能滿足這種攻擊下</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的</a:t>
            </a:r>
            <a:r>
              <a:rPr lang="zh-TW" altLang="en-US" dirty="0">
                <a:solidFill>
                  <a:schemeClr val="tx2">
                    <a:lumMod val="75000"/>
                  </a:schemeClr>
                </a:solidFill>
                <a:latin typeface="Times New Roman" panose="02020603050405020304" pitchFamily="18" charset="0"/>
                <a:cs typeface="Times New Roman" panose="02020603050405020304" pitchFamily="18" charset="0"/>
              </a:rPr>
              <a:t>保密</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性</a:t>
            </a:r>
            <a:r>
              <a:rPr lang="zh-TW" altLang="en-US" dirty="0">
                <a:solidFill>
                  <a:schemeClr val="tx2">
                    <a:lumMod val="75000"/>
                  </a:schemeClr>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n"/>
            </a:pP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spTree>
    <p:extLst>
      <p:ext uri="{BB962C8B-B14F-4D97-AF65-F5344CB8AC3E}">
        <p14:creationId xmlns:p14="http://schemas.microsoft.com/office/powerpoint/2010/main" val="308788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New </a:t>
            </a:r>
            <a:r>
              <a:rPr lang="en-US" altLang="zh-TW" dirty="0" err="1"/>
              <a:t>Signcryption</a:t>
            </a:r>
            <a:r>
              <a:rPr lang="en-US" altLang="zh-TW" dirty="0"/>
              <a:t> Scheme</a:t>
            </a:r>
            <a:endParaRPr lang="zh-TW" altLang="en-US" dirty="0"/>
          </a:p>
        </p:txBody>
      </p:sp>
      <p:sp>
        <p:nvSpPr>
          <p:cNvPr id="3" name="內容版面配置區 2"/>
          <p:cNvSpPr>
            <a:spLocks noGrp="1"/>
          </p:cNvSpPr>
          <p:nvPr>
            <p:ph idx="1"/>
          </p:nvPr>
        </p:nvSpPr>
        <p:spPr/>
        <p:txBody>
          <a:bodyPr/>
          <a:lstStyle/>
          <a:p>
            <a:r>
              <a:rPr lang="en-US" altLang="zh-TW" dirty="0"/>
              <a:t>For the schemes in [10] [12] [14], by controlling </a:t>
            </a:r>
            <a:r>
              <a:rPr lang="en-US" altLang="zh-TW" dirty="0" err="1"/>
              <a:t>uA</a:t>
            </a:r>
            <a:r>
              <a:rPr lang="en-US" altLang="zh-TW" dirty="0"/>
              <a:t>/</a:t>
            </a:r>
            <a:r>
              <a:rPr lang="en-US" altLang="zh-TW" dirty="0" err="1"/>
              <a:t>uB</a:t>
            </a:r>
            <a:r>
              <a:rPr lang="en-US" altLang="zh-TW" dirty="0"/>
              <a:t>, the attacker uses a simple linear relationship to eliminate the influence of </a:t>
            </a:r>
            <a:r>
              <a:rPr lang="en-US" altLang="zh-TW" dirty="0" err="1"/>
              <a:t>tA</a:t>
            </a:r>
            <a:r>
              <a:rPr lang="en-US" altLang="zh-TW" dirty="0"/>
              <a:t>/</a:t>
            </a:r>
            <a:r>
              <a:rPr lang="en-US" altLang="zh-TW" dirty="0" err="1"/>
              <a:t>tB</a:t>
            </a:r>
            <a:r>
              <a:rPr lang="en-US" altLang="zh-TW" dirty="0"/>
              <a:t> on the </a:t>
            </a:r>
            <a:r>
              <a:rPr lang="en-US" altLang="zh-TW" dirty="0" err="1"/>
              <a:t>signcrypted</a:t>
            </a:r>
            <a:r>
              <a:rPr lang="en-US" altLang="zh-TW" dirty="0"/>
              <a:t> text and to achieves the purpose of forgery. </a:t>
            </a:r>
            <a:endParaRPr lang="en-US" altLang="zh-TW" dirty="0" smtClean="0"/>
          </a:p>
          <a:p>
            <a:r>
              <a:rPr lang="en-US" altLang="zh-TW" dirty="0" smtClean="0"/>
              <a:t>On </a:t>
            </a:r>
            <a:r>
              <a:rPr lang="en-US" altLang="zh-TW" dirty="0"/>
              <a:t>this basis, the schemes in [11] [13] [15] improve their plans. Although replace single public key attack is avoided, after analyzing in the previous section, simply destroying this linear relationship can resist the attacker replacing the single public key Attacks, but if an attacker replaces multiple public keys at the same time, replacing multiple public keys with irrelevant numbers, the improved solution is also insecure.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dirty="0"/>
          </a:p>
        </p:txBody>
      </p:sp>
    </p:spTree>
    <p:extLst>
      <p:ext uri="{BB962C8B-B14F-4D97-AF65-F5344CB8AC3E}">
        <p14:creationId xmlns:p14="http://schemas.microsoft.com/office/powerpoint/2010/main" val="1082013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Therefore, in order to improve the defects of the existing schemes, this section designs a new </a:t>
            </a:r>
            <a:r>
              <a:rPr lang="en-US" altLang="zh-TW" dirty="0" err="1"/>
              <a:t>certificateless</a:t>
            </a:r>
            <a:r>
              <a:rPr lang="en-US" altLang="zh-TW" dirty="0"/>
              <a:t> </a:t>
            </a:r>
            <a:r>
              <a:rPr lang="en-US" altLang="zh-TW" dirty="0" err="1"/>
              <a:t>signcryption</a:t>
            </a:r>
            <a:r>
              <a:rPr lang="en-US" altLang="zh-TW" dirty="0"/>
              <a:t> scheme without bilinear pairing, and analyzes the correctness of the scheme.</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a:p>
        </p:txBody>
      </p:sp>
    </p:spTree>
    <p:extLst>
      <p:ext uri="{BB962C8B-B14F-4D97-AF65-F5344CB8AC3E}">
        <p14:creationId xmlns:p14="http://schemas.microsoft.com/office/powerpoint/2010/main" val="2129909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lphaUcPeriod"/>
                </a:pPr>
                <a:r>
                  <a:rPr lang="en-US" altLang="zh-TW" b="1" dirty="0"/>
                  <a:t>Scheme Description</a:t>
                </a:r>
              </a:p>
              <a:p>
                <a:pPr marL="514350" indent="-514350">
                  <a:buFont typeface="+mj-lt"/>
                  <a:buAutoNum type="arabicParenR"/>
                </a:pPr>
                <a:r>
                  <a:rPr lang="en-US" altLang="zh-TW" b="1" dirty="0"/>
                  <a:t>System Parameter Setup Algorithm</a:t>
                </a:r>
              </a:p>
              <a:p>
                <a:pPr marL="0" indent="0">
                  <a:buNone/>
                </a:pPr>
                <a:r>
                  <a:rPr lang="en-US" altLang="zh-TW" dirty="0"/>
                  <a:t>The KGC takes k as the input security parameter and produces two large primes </a:t>
                </a:r>
                <a14:m>
                  <m:oMath xmlns:m="http://schemas.openxmlformats.org/officeDocument/2006/math">
                    <m:r>
                      <a:rPr lang="en-US" altLang="zh-TW" i="1" dirty="0" smtClean="0">
                        <a:latin typeface="Cambria Math" panose="02040503050406030204" pitchFamily="18" charset="0"/>
                      </a:rPr>
                      <m:t>𝑝</m:t>
                    </m:r>
                  </m:oMath>
                </a14:m>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𝑞</m:t>
                    </m:r>
                  </m:oMath>
                </a14:m>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𝑞</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𝑝</m:t>
                    </m:r>
                    <m:r>
                      <a:rPr lang="en-US" altLang="zh-TW" i="1" dirty="0">
                        <a:latin typeface="Cambria Math" panose="02040503050406030204" pitchFamily="18" charset="0"/>
                      </a:rPr>
                      <m:t>−1</m:t>
                    </m:r>
                  </m:oMath>
                </a14:m>
                <a:r>
                  <a:rPr lang="en-US" altLang="zh-TW" dirty="0"/>
                  <a:t>. </a:t>
                </a:r>
                <a14:m>
                  <m:oMath xmlns:m="http://schemas.openxmlformats.org/officeDocument/2006/math">
                    <m:r>
                      <a:rPr lang="en-US" altLang="zh-TW" i="1" dirty="0" smtClean="0">
                        <a:latin typeface="Cambria Math" panose="02040503050406030204" pitchFamily="18" charset="0"/>
                      </a:rPr>
                      <m:t>𝐺</m:t>
                    </m:r>
                  </m:oMath>
                </a14:m>
                <a:r>
                  <a:rPr lang="en-US" altLang="zh-TW" dirty="0"/>
                  <a:t> is a cyclic additive group on the elliptic curve, </a:t>
                </a:r>
                <a14:m>
                  <m:oMath xmlns:m="http://schemas.openxmlformats.org/officeDocument/2006/math">
                    <m:r>
                      <a:rPr lang="en-US" altLang="zh-TW" i="1" dirty="0" smtClean="0">
                        <a:latin typeface="Cambria Math" panose="02040503050406030204" pitchFamily="18" charset="0"/>
                      </a:rPr>
                      <m:t>𝑝</m:t>
                    </m:r>
                  </m:oMath>
                </a14:m>
                <a:r>
                  <a:rPr lang="en-US" altLang="zh-TW" dirty="0"/>
                  <a:t> is a random generator of this group. </a:t>
                </a:r>
                <a:endParaRPr lang="en-US" altLang="zh-TW" dirty="0" smtClean="0"/>
              </a:p>
              <a:p>
                <a:pPr marL="0" indent="0">
                  <a:buNone/>
                </a:pPr>
                <a:r>
                  <a:rPr lang="en-US" altLang="zh-TW" dirty="0" smtClean="0"/>
                  <a:t>Select </a:t>
                </a:r>
                <a:r>
                  <a:rPr lang="en-US" altLang="zh-TW" dirty="0"/>
                  <a:t>several safe hash functions.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zh-TW" altLang="en-US" dirty="0" smtClean="0"/>
                  <a:t> </a:t>
                </a:r>
                <a:r>
                  <a:rPr lang="en-US" altLang="zh-TW" dirty="0" smtClean="0"/>
                  <a:t>:</a:t>
                </a:r>
                <a:r>
                  <a:rPr lang="zh-TW" altLang="en-US" dirty="0" smtClean="0"/>
                  <a:t> </a:t>
                </a:r>
                <a:r>
                  <a:rPr lang="en-US" altLang="zh-TW" dirty="0" smtClean="0"/>
                  <a:t>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{0,1}</m:t>
                        </m:r>
                      </m:e>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1</m:t>
                            </m:r>
                          </m:sub>
                        </m:sSub>
                      </m:sup>
                    </m:s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𝐺</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𝐺</m:t>
                    </m:r>
                    <m:r>
                      <a:rPr lang="en-US" altLang="zh-TW" i="1" dirty="0">
                        <a:latin typeface="Cambria Math" panose="02040503050406030204" pitchFamily="18" charset="0"/>
                      </a:rPr>
                      <m:t>→</m:t>
                    </m:r>
                    <m:r>
                      <a:rPr lang="en-US" altLang="zh-TW" i="1" dirty="0">
                        <a:latin typeface="Cambria Math" panose="02040503050406030204" pitchFamily="18" charset="0"/>
                      </a:rPr>
                      <m:t>𝐺</m:t>
                    </m:r>
                  </m:oMath>
                </a14:m>
                <a:r>
                  <a:rPr lang="en-US" altLang="zh-TW" dirty="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2</m:t>
                        </m:r>
                      </m:sub>
                    </m:sSub>
                  </m:oMath>
                </a14:m>
                <a:r>
                  <a:rPr lang="zh-TW" altLang="en-US" dirty="0" smtClean="0"/>
                  <a:t> </a:t>
                </a:r>
                <a:r>
                  <a:rPr lang="en-US" altLang="zh-TW" dirty="0" smtClean="0"/>
                  <a:t>:</a:t>
                </a:r>
                <a:r>
                  <a:rPr lang="zh-TW" altLang="en-US" dirty="0" smtClean="0"/>
                  <a:t>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{0,1}</m:t>
                        </m:r>
                      </m:e>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1</m:t>
                            </m:r>
                          </m:sub>
                        </m:sSub>
                      </m:sup>
                    </m:sSup>
                    <m:r>
                      <a:rPr lang="en-US" altLang="zh-TW" i="1" dirty="0">
                        <a:latin typeface="Cambria Math" panose="02040503050406030204" pitchFamily="18" charset="0"/>
                      </a:rPr>
                      <m:t>×</m:t>
                    </m:r>
                    <m:r>
                      <a:rPr lang="en-US" altLang="zh-TW" i="1" dirty="0">
                        <a:latin typeface="Cambria Math" panose="02040503050406030204" pitchFamily="18" charset="0"/>
                      </a:rPr>
                      <m:t>𝐺</m:t>
                    </m:r>
                    <m:r>
                      <a:rPr lang="en-US" altLang="zh-TW" i="1" dirty="0">
                        <a:latin typeface="Cambria Math" panose="02040503050406030204" pitchFamily="18" charset="0"/>
                      </a:rPr>
                      <m:t>×</m:t>
                    </m:r>
                    <m:r>
                      <a:rPr lang="en-US" altLang="zh-TW" i="1" dirty="0">
                        <a:latin typeface="Cambria Math" panose="02040503050406030204" pitchFamily="18" charset="0"/>
                      </a:rPr>
                      <m:t>𝐺</m:t>
                    </m:r>
                    <m:r>
                      <a:rPr lang="en-US" altLang="zh-TW" i="1" dirty="0">
                        <a:latin typeface="Cambria Math" panose="02040503050406030204" pitchFamily="18" charset="0"/>
                      </a:rPr>
                      <m:t>×</m:t>
                    </m:r>
                    <m:r>
                      <a:rPr lang="en-US" altLang="zh-TW" i="1" dirty="0">
                        <a:latin typeface="Cambria Math" panose="02040503050406030204" pitchFamily="18" charset="0"/>
                      </a:rPr>
                      <m:t>𝐺</m:t>
                    </m:r>
                    <m:r>
                      <a:rPr lang="en-US" altLang="zh-TW" i="1" dirty="0">
                        <a:latin typeface="Cambria Math" panose="02040503050406030204" pitchFamily="18" charset="0"/>
                      </a:rPr>
                      <m:t>→</m:t>
                    </m:r>
                    <m:r>
                      <a:rPr lang="en-US" altLang="zh-TW" i="1" dirty="0">
                        <a:latin typeface="Cambria Math" panose="02040503050406030204" pitchFamily="18" charset="0"/>
                      </a:rPr>
                      <m:t>𝐺</m:t>
                    </m:r>
                  </m:oMath>
                </a14:m>
                <a:r>
                  <a:rPr lang="en-US" altLang="zh-TW" dirty="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smtClean="0">
                            <a:latin typeface="Cambria Math" panose="02040503050406030204" pitchFamily="18" charset="0"/>
                          </a:rPr>
                          <m:t>3</m:t>
                        </m:r>
                      </m:sub>
                    </m:sSub>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𝐺</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×{0,1}</m:t>
                        </m:r>
                      </m:e>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2</m:t>
                            </m:r>
                          </m:sub>
                        </m:sSub>
                      </m:sup>
                    </m:sSup>
                    <m:r>
                      <a:rPr lang="en-US" altLang="zh-TW" i="1" dirty="0">
                        <a:latin typeface="Cambria Math" panose="02040503050406030204" pitchFamily="18" charset="0"/>
                      </a:rPr>
                      <m:t>→</m:t>
                    </m:r>
                    <m:r>
                      <a:rPr lang="en-US" altLang="zh-TW" i="1" dirty="0">
                        <a:latin typeface="Cambria Math" panose="02040503050406030204" pitchFamily="18" charset="0"/>
                      </a:rPr>
                      <m:t>𝐺</m:t>
                    </m:r>
                  </m:oMath>
                </a14:m>
                <a:r>
                  <a:rPr lang="en-US" altLang="zh-TW" dirty="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4</m:t>
                        </m:r>
                      </m:sub>
                    </m:sSub>
                  </m:oMath>
                </a14:m>
                <a:r>
                  <a:rPr lang="en-US" altLang="zh-TW" dirty="0" smtClean="0"/>
                  <a:t>:</a:t>
                </a:r>
                <a14:m>
                  <m:oMath xmlns:m="http://schemas.openxmlformats.org/officeDocument/2006/math">
                    <m:r>
                      <a:rPr lang="en-US" altLang="zh-TW" i="1" dirty="0" smtClean="0">
                        <a:latin typeface="Cambria Math" panose="02040503050406030204" pitchFamily="18" charset="0"/>
                      </a:rPr>
                      <m:t>𝐺</m:t>
                    </m:r>
                    <m:r>
                      <a:rPr lang="en-US" altLang="zh-TW" i="1" dirty="0" smtClean="0">
                        <a:latin typeface="Cambria Math" panose="02040503050406030204" pitchFamily="18" charset="0"/>
                      </a:rPr>
                      <m:t>→</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{0,1}</m:t>
                        </m:r>
                      </m:e>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2</m:t>
                            </m:r>
                          </m:sub>
                        </m:sSub>
                      </m:sup>
                    </m:sSup>
                  </m:oMath>
                </a14:m>
                <a:r>
                  <a:rPr lang="en-US" altLang="zh-TW" dirty="0" smtClean="0"/>
                  <a:t>, </a:t>
                </a:r>
                <a:r>
                  <a:rPr lang="en-US" altLang="zh-TW" dirty="0"/>
                  <a:t>where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1</m:t>
                        </m:r>
                      </m:sub>
                    </m:sSub>
                  </m:oMath>
                </a14:m>
                <a:r>
                  <a:rPr lang="en-US" altLang="zh-TW" dirty="0"/>
                  <a:t> is the length of the user ID,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2</m:t>
                        </m:r>
                      </m:sub>
                    </m:sSub>
                  </m:oMath>
                </a14:m>
                <a:r>
                  <a:rPr lang="en-US" altLang="zh-TW" dirty="0"/>
                  <a:t> is the length of the plaintext message.</a:t>
                </a:r>
              </a:p>
              <a:p>
                <a:pPr marL="0" indent="0">
                  <a:buNone/>
                </a:pPr>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61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spTree>
    <p:extLst>
      <p:ext uri="{BB962C8B-B14F-4D97-AF65-F5344CB8AC3E}">
        <p14:creationId xmlns:p14="http://schemas.microsoft.com/office/powerpoint/2010/main" val="1345190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a:t>The KGC randomly selects </a:t>
                </a:r>
                <a14:m>
                  <m:oMath xmlns:m="http://schemas.openxmlformats.org/officeDocument/2006/math">
                    <m:r>
                      <a:rPr lang="en-US" altLang="zh-TW" i="1" dirty="0" smtClean="0">
                        <a:latin typeface="Cambria Math" panose="02040503050406030204" pitchFamily="18" charset="0"/>
                      </a:rPr>
                      <m:t>𝑥</m:t>
                    </m:r>
                    <m:r>
                      <a:rPr lang="zh-TW" altLang="en-US" i="1" dirty="0" smtClean="0">
                        <a:latin typeface="Cambria Math" panose="02040503050406030204" pitchFamily="18" charset="0"/>
                      </a:rPr>
                      <m:t> </m:t>
                    </m:r>
                  </m:oMath>
                </a14:m>
                <a:r>
                  <a:rPr lang="en-US" altLang="zh-TW" dirty="0" smtClean="0"/>
                  <a:t>∈</a:t>
                </a:r>
                <a:r>
                  <a:rPr lang="zh-TW" altLang="en-US" dirty="0" smtClean="0"/>
                  <a:t> </a:t>
                </a:r>
                <a14:m>
                  <m:oMath xmlns:m="http://schemas.openxmlformats.org/officeDocument/2006/math">
                    <m:sSubSup>
                      <m:sSubSupPr>
                        <m:ctrlPr>
                          <a:rPr lang="en-US" altLang="zh-TW" i="1" dirty="0" smtClean="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en-US" altLang="zh-TW" dirty="0"/>
                  <a:t> as the master key, calculates </a:t>
                </a:r>
                <a14:m>
                  <m:oMath xmlns:m="http://schemas.openxmlformats.org/officeDocument/2006/math">
                    <m:r>
                      <a:rPr lang="en-US" altLang="zh-TW" i="1" dirty="0" smtClean="0">
                        <a:latin typeface="Cambria Math" panose="02040503050406030204" pitchFamily="18" charset="0"/>
                      </a:rPr>
                      <m:t>𝑦</m:t>
                    </m:r>
                    <m:r>
                      <a:rPr lang="zh-TW" altLang="en-US" i="1" dirty="0" smtClean="0">
                        <a:latin typeface="Cambria Math" panose="02040503050406030204" pitchFamily="18" charset="0"/>
                      </a:rPr>
                      <m:t> </m:t>
                    </m:r>
                    <m:r>
                      <a:rPr lang="en-US" altLang="zh-TW" i="1" dirty="0" smtClean="0">
                        <a:latin typeface="Cambria Math" panose="02040503050406030204" pitchFamily="18" charset="0"/>
                      </a:rPr>
                      <m:t>=</m:t>
                    </m:r>
                    <m:r>
                      <a:rPr lang="zh-TW" altLang="en-US" i="1" dirty="0" smtClean="0">
                        <a:latin typeface="Cambria Math" panose="02040503050406030204" pitchFamily="18" charset="0"/>
                      </a:rPr>
                      <m:t> </m:t>
                    </m:r>
                    <m:r>
                      <a:rPr lang="en-US" altLang="zh-TW" i="1" dirty="0" err="1" smtClean="0">
                        <a:latin typeface="Cambria Math" panose="02040503050406030204" pitchFamily="18" charset="0"/>
                      </a:rPr>
                      <m:t>𝑥𝑝</m:t>
                    </m:r>
                  </m:oMath>
                </a14:m>
                <a:r>
                  <a:rPr lang="en-US" altLang="zh-TW" dirty="0"/>
                  <a:t>, secrets the master key </a:t>
                </a:r>
                <a14:m>
                  <m:oMath xmlns:m="http://schemas.openxmlformats.org/officeDocument/2006/math">
                    <m:r>
                      <a:rPr lang="en-US" altLang="zh-TW" i="1" dirty="0" smtClean="0">
                        <a:latin typeface="Cambria Math" panose="02040503050406030204" pitchFamily="18" charset="0"/>
                      </a:rPr>
                      <m:t>𝑥</m:t>
                    </m:r>
                  </m:oMath>
                </a14:m>
                <a:r>
                  <a:rPr lang="en-US" altLang="zh-TW" dirty="0"/>
                  <a:t> and exposes system </a:t>
                </a:r>
                <a:r>
                  <a:rPr lang="en-US" altLang="zh-TW" dirty="0" smtClean="0"/>
                  <a:t>parameters</a:t>
                </a:r>
                <a:r>
                  <a:rPr lang="zh-TW" altLang="en-US" dirty="0" smtClean="0"/>
                  <a:t> </a:t>
                </a:r>
                <a14:m>
                  <m:oMath xmlns:m="http://schemas.openxmlformats.org/officeDocument/2006/math">
                    <m:r>
                      <a:rPr lang="en-US" altLang="zh-TW" i="1" dirty="0" smtClean="0">
                        <a:latin typeface="Cambria Math" panose="02040503050406030204" pitchFamily="18" charset="0"/>
                      </a:rPr>
                      <m:t>(</m:t>
                    </m:r>
                    <m:r>
                      <a:rPr lang="en-US" altLang="zh-TW" i="1" dirty="0" smtClean="0">
                        <a:latin typeface="Cambria Math" panose="02040503050406030204" pitchFamily="18" charset="0"/>
                      </a:rPr>
                      <m:t>𝑝</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𝑞</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𝑦</m:t>
                    </m:r>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2</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3</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4</m:t>
                        </m:r>
                      </m:sub>
                    </m:sSub>
                    <m:r>
                      <a:rPr lang="en-US" altLang="zh-TW" i="1" dirty="0">
                        <a:latin typeface="Cambria Math" panose="02040503050406030204" pitchFamily="18" charset="0"/>
                      </a:rPr>
                      <m:t>)</m:t>
                    </m:r>
                  </m:oMath>
                </a14:m>
                <a:endParaRPr lang="zh-TW" altLang="en-US" dirty="0"/>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61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spTree>
    <p:extLst>
      <p:ext uri="{BB962C8B-B14F-4D97-AF65-F5344CB8AC3E}">
        <p14:creationId xmlns:p14="http://schemas.microsoft.com/office/powerpoint/2010/main" val="1386576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rabicParenR" startAt="2"/>
                </a:pPr>
                <a:r>
                  <a:rPr lang="en-US" altLang="zh-TW" b="1" dirty="0"/>
                  <a:t>Partial Key Generation Algorithm</a:t>
                </a:r>
              </a:p>
              <a:p>
                <a:pPr marL="0" indent="0">
                  <a:buNone/>
                </a:pPr>
                <a:r>
                  <a:rPr lang="en-US" altLang="zh-TW" dirty="0"/>
                  <a:t>Given the </a:t>
                </a:r>
                <a:r>
                  <a:rPr lang="en-US" altLang="zh-TW" dirty="0" smtClean="0"/>
                  <a:t>user‘s </a:t>
                </a:r>
                <a:r>
                  <a:rPr lang="en-US" altLang="zh-TW" dirty="0"/>
                  <a:t>identity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smtClean="0"/>
                  <a:t>, </a:t>
                </a:r>
                <a:r>
                  <a:rPr lang="en-US" altLang="zh-TW" dirty="0"/>
                  <a:t>KGC randomly selects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𝑖</m:t>
                        </m:r>
                      </m:sub>
                    </m:sSub>
                  </m:oMath>
                </a14:m>
                <a:r>
                  <a:rPr lang="zh-TW" altLang="en-US" dirty="0" smtClean="0"/>
                  <a:t> </a:t>
                </a:r>
                <a:r>
                  <a:rPr lang="en-US" altLang="zh-TW" dirty="0" smtClean="0"/>
                  <a:t>∈</a:t>
                </a:r>
                <a:r>
                  <a:rPr lang="zh-TW" altLang="en-US" dirty="0" smtClean="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en-US" altLang="zh-TW" dirty="0"/>
                  <a:t> and calculates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zh-TW" altLang="en-US" dirty="0" smtClean="0"/>
                  <a:t> </a:t>
                </a:r>
                <a:r>
                  <a:rPr lang="en-US" altLang="zh-TW" dirty="0" smtClean="0"/>
                  <a:t>=</a:t>
                </a:r>
                <a:r>
                  <a:rPr lang="zh-TW" altLang="en-US"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𝑝</m:t>
                    </m:r>
                  </m:oMath>
                </a14:m>
                <a:r>
                  <a:rPr lang="en-US" altLang="zh-TW" dirty="0" smtClean="0"/>
                  <a:t>,</a:t>
                </a:r>
                <a:r>
                  <a:rPr lang="zh-TW" altLang="en-US"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oMath>
                </a14:m>
                <a:r>
                  <a:rPr lang="zh-TW" altLang="en-US" dirty="0" smtClean="0"/>
                  <a:t> </a:t>
                </a:r>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𝑥</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𝑦</m:t>
                    </m:r>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oMath>
                </a14:m>
                <a:r>
                  <a:rPr lang="en-US" altLang="zh-TW" dirty="0"/>
                  <a:t> is user's partial private key,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 is user's partial public key. KGC sends the partial private key to user over a secure </a:t>
                </a:r>
                <a:r>
                  <a:rPr lang="en-US" altLang="zh-TW" dirty="0" smtClean="0"/>
                  <a:t>channel.</a:t>
                </a:r>
              </a:p>
              <a:p>
                <a:pPr marL="0" indent="0">
                  <a:buNone/>
                </a:pPr>
                <a:r>
                  <a:rPr lang="en-US" altLang="zh-TW" dirty="0" smtClean="0"/>
                  <a:t>When </a:t>
                </a:r>
                <a:r>
                  <a:rPr lang="en-US" altLang="zh-TW" dirty="0"/>
                  <a:t>user receives the partial private key from the KGC, it needs to verify whether </a:t>
                </a:r>
                <a:r>
                  <a:rPr lang="en-US" altLang="zh-TW" dirty="0" smtClean="0"/>
                  <a:t>equation</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𝑝</m:t>
                    </m:r>
                    <m:r>
                      <a:rPr lang="zh-TW" altLang="en-US" i="1" dirty="0" smtClean="0">
                        <a:latin typeface="Cambria Math" panose="02040503050406030204" pitchFamily="18" charset="0"/>
                      </a:rPr>
                      <m:t> </m:t>
                    </m:r>
                  </m:oMath>
                </a14:m>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smtClean="0"/>
                  <a:t>,</a:t>
                </a:r>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smtClean="0"/>
                  <a:t>,</a:t>
                </a:r>
                <a:r>
                  <a:rPr lang="zh-TW" altLang="en-US" dirty="0" smtClean="0"/>
                  <a:t> </a:t>
                </a:r>
                <a:r>
                  <a:rPr lang="en-US" altLang="zh-TW" dirty="0" smtClean="0"/>
                  <a:t>y</a:t>
                </a:r>
                <a:r>
                  <a:rPr lang="en-US" altLang="zh-TW" dirty="0"/>
                  <a:t>) is established. If established, it accepts the partial private key generated from the KGC and saves y at the same time. If not, it discards the partial private key sent by the KGC.</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133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spTree>
    <p:extLst>
      <p:ext uri="{BB962C8B-B14F-4D97-AF65-F5344CB8AC3E}">
        <p14:creationId xmlns:p14="http://schemas.microsoft.com/office/powerpoint/2010/main" val="1277541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rabicParenR" startAt="3"/>
                </a:pPr>
                <a:r>
                  <a:rPr lang="en-US" altLang="zh-TW" b="1" dirty="0" smtClean="0"/>
                  <a:t>Private Key Generation Algorithm</a:t>
                </a:r>
              </a:p>
              <a:p>
                <a:pPr marL="0" indent="0">
                  <a:buNone/>
                </a:pPr>
                <a:r>
                  <a:rPr lang="en-US" altLang="zh-TW" dirty="0"/>
                  <a:t>Given the </a:t>
                </a:r>
                <a:r>
                  <a:rPr lang="en-US" altLang="zh-TW" dirty="0" smtClean="0"/>
                  <a:t>user‘s </a:t>
                </a:r>
                <a:r>
                  <a:rPr lang="en-US" altLang="zh-TW" dirty="0"/>
                  <a:t>identity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zh-TW" altLang="en-US" dirty="0" smtClean="0"/>
                  <a:t> </a:t>
                </a:r>
                <a:r>
                  <a:rPr lang="en-US" altLang="zh-TW" dirty="0" smtClean="0"/>
                  <a:t>and </a:t>
                </a:r>
                <a:r>
                  <a:rPr lang="en-US" altLang="zh-TW" dirty="0"/>
                  <a:t>partial private key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oMath>
                </a14:m>
                <a:r>
                  <a:rPr lang="en-US" altLang="zh-TW" dirty="0"/>
                  <a:t>, the user randomly selects </a:t>
                </a:r>
                <a14:m>
                  <m:oMath xmlns:m="http://schemas.openxmlformats.org/officeDocument/2006/math">
                    <m:sSub>
                      <m:sSubPr>
                        <m:ctrlPr>
                          <a:rPr lang="en-US" altLang="zh-TW" i="1" dirty="0">
                            <a:latin typeface="Cambria Math" panose="02040503050406030204" pitchFamily="18" charset="0"/>
                          </a:rPr>
                        </m:ctrlPr>
                      </m:sSubPr>
                      <m:e>
                        <m:r>
                          <a:rPr lang="en-US" altLang="zh-TW" b="0" i="1" dirty="0" smtClean="0">
                            <a:latin typeface="Cambria Math" panose="02040503050406030204" pitchFamily="18" charset="0"/>
                          </a:rPr>
                          <m:t>𝑧</m:t>
                        </m:r>
                      </m:e>
                      <m:sub>
                        <m:r>
                          <a:rPr lang="en-US" altLang="zh-TW" i="1" dirty="0">
                            <a:latin typeface="Cambria Math" panose="02040503050406030204" pitchFamily="18" charset="0"/>
                          </a:rPr>
                          <m:t>𝑖</m:t>
                        </m:r>
                      </m:sub>
                    </m:sSub>
                  </m:oMath>
                </a14:m>
                <a:r>
                  <a:rPr lang="zh-TW" altLang="en-US" dirty="0"/>
                  <a:t> </a:t>
                </a:r>
                <a:r>
                  <a:rPr lang="en-US" altLang="zh-TW" dirty="0"/>
                  <a:t>∈</a:t>
                </a:r>
                <a:r>
                  <a:rPr lang="zh-TW" altLang="en-US"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en-US" altLang="zh-TW" dirty="0"/>
                  <a:t> as a secret value. The user's private key is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𝑆</m:t>
                        </m:r>
                        <m:r>
                          <a:rPr lang="en-US" altLang="zh-TW" b="0" i="1" dirty="0" smtClean="0">
                            <a:latin typeface="Cambria Math" panose="02040503050406030204" pitchFamily="18" charset="0"/>
                          </a:rPr>
                          <m:t>𝐾</m:t>
                        </m:r>
                      </m:e>
                      <m:sub>
                        <m:r>
                          <a:rPr lang="en-US" altLang="zh-TW" i="1" dirty="0">
                            <a:latin typeface="Cambria Math" panose="02040503050406030204" pitchFamily="18" charset="0"/>
                          </a:rPr>
                          <m:t>𝑖</m:t>
                        </m:r>
                      </m:sub>
                    </m:sSub>
                  </m:oMath>
                </a14:m>
                <a:r>
                  <a:rPr lang="en-US" altLang="zh-TW" dirty="0" smtClean="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𝑖</m:t>
                        </m:r>
                      </m:sub>
                    </m:sSub>
                  </m:oMath>
                </a14:m>
                <a:r>
                  <a:rPr lang="en-US" altLang="zh-TW" dirty="0" smtClean="0"/>
                  <a:t>).</a:t>
                </a:r>
              </a:p>
              <a:p>
                <a:pPr marL="0" indent="0">
                  <a:buNone/>
                </a:pPr>
                <a:endParaRPr lang="en-US" altLang="zh-TW" dirty="0" smtClean="0"/>
              </a:p>
              <a:p>
                <a:pPr marL="514350" indent="-514350">
                  <a:buFont typeface="+mj-lt"/>
                  <a:buAutoNum type="arabicParenR" startAt="4"/>
                </a:pPr>
                <a:r>
                  <a:rPr lang="en-US" altLang="zh-TW" b="1" dirty="0"/>
                  <a:t>Public Key Generation Algorithm</a:t>
                </a:r>
              </a:p>
              <a:p>
                <a:pPr marL="0" indent="0">
                  <a:buNone/>
                </a:pPr>
                <a:r>
                  <a:rPr lang="en-US" altLang="zh-TW" dirty="0"/>
                  <a:t>Given the user's identity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and partial public key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 user calculates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𝑖</m:t>
                        </m:r>
                      </m:sub>
                    </m:sSub>
                  </m:oMath>
                </a14:m>
                <a:r>
                  <a:rPr lang="en-US" altLang="zh-TW" dirty="0" smtClean="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𝑧</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𝑝</m:t>
                    </m:r>
                  </m:oMath>
                </a14:m>
                <a:r>
                  <a:rPr lang="en-US" altLang="zh-TW" dirty="0"/>
                  <a:t>. The user's public key is </a:t>
                </a:r>
                <a14:m>
                  <m:oMath xmlns:m="http://schemas.openxmlformats.org/officeDocument/2006/math">
                    <m:sSub>
                      <m:sSubPr>
                        <m:ctrlPr>
                          <a:rPr lang="en-US" altLang="zh-TW" i="1" dirty="0">
                            <a:latin typeface="Cambria Math" panose="02040503050406030204" pitchFamily="18" charset="0"/>
                          </a:rPr>
                        </m:ctrlPr>
                      </m:sSubPr>
                      <m:e>
                        <m:r>
                          <a:rPr lang="en-US" altLang="zh-TW" b="0" i="1" dirty="0" smtClean="0">
                            <a:latin typeface="Cambria Math" panose="02040503050406030204" pitchFamily="18" charset="0"/>
                          </a:rPr>
                          <m:t>𝑃</m:t>
                        </m:r>
                        <m:r>
                          <a:rPr lang="en-US" altLang="zh-TW" i="1" dirty="0">
                            <a:latin typeface="Cambria Math" panose="02040503050406030204" pitchFamily="18" charset="0"/>
                          </a:rPr>
                          <m:t>𝐾</m:t>
                        </m:r>
                      </m:e>
                      <m:sub>
                        <m:r>
                          <a:rPr lang="en-US" altLang="zh-TW" i="1" dirty="0">
                            <a:latin typeface="Cambria Math" panose="02040503050406030204" pitchFamily="18" charset="0"/>
                          </a:rPr>
                          <m:t>𝑖</m:t>
                        </m:r>
                      </m:sub>
                    </m:sSub>
                  </m:oMath>
                </a14:m>
                <a:r>
                  <a:rPr lang="en-US" altLang="zh-TW" dirty="0" smtClean="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𝑖</m:t>
                        </m:r>
                      </m:sub>
                    </m:sSub>
                  </m:oMath>
                </a14:m>
                <a:r>
                  <a:rPr lang="en-US" altLang="zh-TW" dirty="0"/>
                  <a: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11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a:p>
        </p:txBody>
      </p:sp>
    </p:spTree>
    <p:extLst>
      <p:ext uri="{BB962C8B-B14F-4D97-AF65-F5344CB8AC3E}">
        <p14:creationId xmlns:p14="http://schemas.microsoft.com/office/powerpoint/2010/main" val="846436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rabicParenR" startAt="5"/>
                </a:pPr>
                <a:r>
                  <a:rPr lang="en-US" altLang="zh-TW" b="1" dirty="0" smtClean="0"/>
                  <a:t>Signcryption </a:t>
                </a:r>
                <a:r>
                  <a:rPr lang="en-US" altLang="zh-TW" b="1" dirty="0"/>
                  <a:t>Algorithm</a:t>
                </a:r>
              </a:p>
              <a:p>
                <a:pPr marL="0" indent="0">
                  <a:buNone/>
                </a:pPr>
                <a:r>
                  <a:rPr lang="en-US" altLang="zh-TW" dirty="0"/>
                  <a:t>When user A wants to send a message m to user </a:t>
                </a:r>
                <a:r>
                  <a:rPr lang="en-US" altLang="zh-TW" i="0" dirty="0" smtClean="0">
                    <a:latin typeface="+mj-lt"/>
                  </a:rPr>
                  <a:t>B,A</a:t>
                </a:r>
                <a:r>
                  <a:rPr lang="en-US" altLang="zh-TW" dirty="0" smtClean="0"/>
                  <a:t> </a:t>
                </a:r>
                <a:r>
                  <a:rPr lang="en-US" altLang="zh-TW" dirty="0"/>
                  <a:t>chooses a random number </a:t>
                </a:r>
                <a14:m>
                  <m:oMath xmlns:m="http://schemas.openxmlformats.org/officeDocument/2006/math">
                    <m:r>
                      <a:rPr lang="en-US" altLang="zh-TW" i="1" dirty="0" smtClean="0">
                        <a:latin typeface="Cambria Math" panose="02040503050406030204" pitchFamily="18" charset="0"/>
                      </a:rPr>
                      <m:t>𝑟</m:t>
                    </m:r>
                    <m:r>
                      <m:rPr>
                        <m:nor/>
                      </m:rPr>
                      <a:rPr lang="en-US" altLang="zh-TW" b="0" i="0" dirty="0" smtClean="0">
                        <a:latin typeface="Cambria Math" panose="02040503050406030204" pitchFamily="18" charset="0"/>
                      </a:rPr>
                      <m:t> </m:t>
                    </m:r>
                    <m:r>
                      <m:rPr>
                        <m:nor/>
                      </m:rPr>
                      <a:rPr lang="en-US" altLang="zh-TW" dirty="0"/>
                      <m:t>∈</m:t>
                    </m:r>
                    <m:r>
                      <m:rPr>
                        <m:nor/>
                      </m:rPr>
                      <a:rPr lang="zh-TW" altLang="en-US" dirty="0"/>
                      <m:t> </m:t>
                    </m:r>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en-US" altLang="zh-TW" dirty="0"/>
                  <a:t>, and calculates as the following</a:t>
                </a:r>
                <a:r>
                  <a:rPr lang="en-US" altLang="zh-TW" dirty="0" smtClean="0"/>
                  <a:t>:</a:t>
                </a:r>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r>
                  <a:rPr lang="en-US" altLang="zh-TW" dirty="0"/>
                  <a:t>A sends message </a:t>
                </a:r>
                <a:r>
                  <a:rPr lang="en-US" altLang="zh-TW" dirty="0" smtClean="0"/>
                  <a:t>σ = </a:t>
                </a:r>
                <a14:m>
                  <m:oMath xmlns:m="http://schemas.openxmlformats.org/officeDocument/2006/math">
                    <m:r>
                      <a:rPr lang="en-US" altLang="zh-TW" i="1" dirty="0" smtClean="0">
                        <a:latin typeface="Cambria Math" panose="02040503050406030204" pitchFamily="18" charset="0"/>
                      </a:rPr>
                      <m:t>{</m:t>
                    </m:r>
                    <m:r>
                      <a:rPr lang="en-US" altLang="zh-TW" i="1" dirty="0" err="1">
                        <a:latin typeface="Cambria Math" panose="02040503050406030204" pitchFamily="18" charset="0"/>
                      </a:rPr>
                      <m:t>𝑅</m:t>
                    </m:r>
                    <m:r>
                      <a:rPr lang="en-US" altLang="zh-TW" i="1" dirty="0" err="1">
                        <a:latin typeface="Cambria Math" panose="02040503050406030204" pitchFamily="18" charset="0"/>
                      </a:rPr>
                      <m:t>, </m:t>
                    </m:r>
                    <m:r>
                      <a:rPr lang="en-US" altLang="zh-TW" i="1" dirty="0" err="1">
                        <a:latin typeface="Cambria Math" panose="02040503050406030204" pitchFamily="18" charset="0"/>
                      </a:rPr>
                      <m:t>𝑠</m:t>
                    </m:r>
                    <m:r>
                      <a:rPr lang="en-US" altLang="zh-TW" i="1" dirty="0" err="1">
                        <a:latin typeface="Cambria Math" panose="02040503050406030204" pitchFamily="18" charset="0"/>
                      </a:rPr>
                      <m:t>, </m:t>
                    </m:r>
                    <m:r>
                      <a:rPr lang="en-US" altLang="zh-TW" i="1" dirty="0" err="1">
                        <a:latin typeface="Cambria Math" panose="02040503050406030204" pitchFamily="18" charset="0"/>
                      </a:rPr>
                      <m:t>𝐶</m:t>
                    </m:r>
                    <m:r>
                      <a:rPr lang="en-US" altLang="zh-TW" i="1" dirty="0">
                        <a:latin typeface="Cambria Math" panose="02040503050406030204" pitchFamily="18" charset="0"/>
                      </a:rPr>
                      <m:t>} </m:t>
                    </m:r>
                  </m:oMath>
                </a14:m>
                <a:r>
                  <a:rPr lang="en-US" altLang="zh-TW" dirty="0"/>
                  <a:t>to B.</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111" t="-1482" b="-45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568" y="3100706"/>
            <a:ext cx="5985664" cy="2410893"/>
          </a:xfrm>
          <a:prstGeom prst="rect">
            <a:avLst/>
          </a:prstGeom>
        </p:spPr>
      </p:pic>
    </p:spTree>
    <p:extLst>
      <p:ext uri="{BB962C8B-B14F-4D97-AF65-F5344CB8AC3E}">
        <p14:creationId xmlns:p14="http://schemas.microsoft.com/office/powerpoint/2010/main" val="4033358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a:t>
            </a:r>
          </a:p>
        </p:txBody>
      </p:sp>
      <p:sp>
        <p:nvSpPr>
          <p:cNvPr id="3" name="內容版面配置區 2"/>
          <p:cNvSpPr>
            <a:spLocks noGrp="1"/>
          </p:cNvSpPr>
          <p:nvPr>
            <p:ph idx="1"/>
          </p:nvPr>
        </p:nvSpPr>
        <p:spPr>
          <a:xfrm>
            <a:off x="609600" y="1600200"/>
            <a:ext cx="10530840" cy="4831422"/>
          </a:xfrm>
        </p:spPr>
        <p:txBody>
          <a:bodyPr/>
          <a:lstStyle/>
          <a:p>
            <a:r>
              <a:rPr lang="en-US" altLang="zh-TW" dirty="0"/>
              <a:t>The </a:t>
            </a:r>
            <a:r>
              <a:rPr lang="en-US" altLang="zh-TW" dirty="0" err="1"/>
              <a:t>certificateless</a:t>
            </a:r>
            <a:r>
              <a:rPr lang="en-US" altLang="zh-TW" dirty="0"/>
              <a:t> </a:t>
            </a:r>
            <a:r>
              <a:rPr lang="en-US" altLang="zh-TW" dirty="0" err="1"/>
              <a:t>signcryption</a:t>
            </a:r>
            <a:r>
              <a:rPr lang="en-US" altLang="zh-TW" dirty="0"/>
              <a:t> schemes have been explored in depth by many scholars because of minor calculation, do not require complicated certificate management and inexistence of key escrow problem. </a:t>
            </a:r>
            <a:endParaRPr lang="en-US" altLang="zh-TW" dirty="0" smtClean="0"/>
          </a:p>
          <a:p>
            <a:r>
              <a:rPr lang="en-US" altLang="zh-TW" dirty="0" smtClean="0"/>
              <a:t>In </a:t>
            </a:r>
            <a:r>
              <a:rPr lang="en-US" altLang="zh-TW" dirty="0"/>
              <a:t>recent years, many scholars promoted a large number of </a:t>
            </a:r>
            <a:r>
              <a:rPr lang="en-US" altLang="zh-TW" dirty="0" err="1"/>
              <a:t>certificateless</a:t>
            </a:r>
            <a:r>
              <a:rPr lang="en-US" altLang="zh-TW" dirty="0"/>
              <a:t> </a:t>
            </a:r>
            <a:r>
              <a:rPr lang="en-US" altLang="zh-TW" dirty="0" err="1"/>
              <a:t>signcryption</a:t>
            </a:r>
            <a:r>
              <a:rPr lang="en-US" altLang="zh-TW" dirty="0"/>
              <a:t> schemes, in which some schemes are insecure under the attack of replace several public keys. </a:t>
            </a:r>
            <a:endParaRPr lang="en-US" altLang="zh-TW" dirty="0" smtClean="0"/>
          </a:p>
          <a:p>
            <a:r>
              <a:rPr lang="en-US" altLang="zh-TW" dirty="0" smtClean="0"/>
              <a:t>On </a:t>
            </a:r>
            <a:r>
              <a:rPr lang="en-US" altLang="zh-TW" dirty="0"/>
              <a:t>this background, a new </a:t>
            </a:r>
            <a:r>
              <a:rPr lang="en-US" altLang="zh-TW" dirty="0" err="1"/>
              <a:t>certificateless</a:t>
            </a:r>
            <a:r>
              <a:rPr lang="en-US" altLang="zh-TW" dirty="0"/>
              <a:t> </a:t>
            </a:r>
            <a:r>
              <a:rPr lang="en-US" altLang="zh-TW" dirty="0" err="1"/>
              <a:t>signcryption</a:t>
            </a:r>
            <a:r>
              <a:rPr lang="en-US" altLang="zh-TW" dirty="0"/>
              <a:t> scheme was proposed, and the computation and security of our scheme was analyzed. The results show that our scheme is not only more secure than former schemes, but also has a lower calculation.</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dirty="0">
              <a:ea typeface="新細明體" charset="-120"/>
            </a:endParaRPr>
          </a:p>
        </p:txBody>
      </p:sp>
    </p:spTree>
    <p:extLst>
      <p:ext uri="{BB962C8B-B14F-4D97-AF65-F5344CB8AC3E}">
        <p14:creationId xmlns:p14="http://schemas.microsoft.com/office/powerpoint/2010/main" val="3084771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rabicParenR" startAt="6"/>
                </a:pPr>
                <a:r>
                  <a:rPr lang="en-US" altLang="zh-TW" b="1" dirty="0" err="1"/>
                  <a:t>Unsigncryption</a:t>
                </a:r>
                <a:r>
                  <a:rPr lang="en-US" altLang="zh-TW" b="1" dirty="0"/>
                  <a:t> Algorithm</a:t>
                </a:r>
              </a:p>
              <a:p>
                <a:pPr marL="0" indent="0">
                  <a:buNone/>
                </a:pPr>
                <a:r>
                  <a:rPr lang="en-US" altLang="zh-TW" dirty="0"/>
                  <a:t>After B receives the </a:t>
                </a:r>
                <a:r>
                  <a:rPr lang="en-US" altLang="zh-TW" dirty="0" err="1"/>
                  <a:t>signcrypted</a:t>
                </a:r>
                <a:r>
                  <a:rPr lang="en-US" altLang="zh-TW" dirty="0"/>
                  <a:t> text, B performs the following operations</a:t>
                </a:r>
                <a:r>
                  <a:rPr lang="en-US" altLang="zh-TW" dirty="0" smtClean="0"/>
                  <a:t>:</a:t>
                </a:r>
                <a:endParaRPr lang="en-US" altLang="zh-TW" dirty="0"/>
              </a:p>
              <a:p>
                <a:pPr marL="0" indent="0">
                  <a:buNone/>
                </a:pPr>
                <a:r>
                  <a:rPr lang="en-US" altLang="zh-TW" dirty="0"/>
                  <a:t>B calculates and recovers the plaintext </a:t>
                </a:r>
                <a:r>
                  <a:rPr lang="en-US" altLang="zh-TW" dirty="0" smtClean="0"/>
                  <a:t>as</a:t>
                </a:r>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r>
                  <a:rPr lang="en-US" altLang="zh-TW" dirty="0" smtClean="0"/>
                  <a:t>B </a:t>
                </a:r>
                <a:r>
                  <a:rPr lang="en-US" altLang="zh-TW" dirty="0"/>
                  <a:t>compare whether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𝑅</m:t>
                        </m:r>
                      </m:e>
                      <m:sup>
                        <m:r>
                          <a:rPr lang="en-US" altLang="zh-TW" b="1" dirty="0">
                            <a:latin typeface="Cambria Math" panose="02040503050406030204" pitchFamily="18" charset="0"/>
                          </a:rPr>
                          <m:t>′</m:t>
                        </m:r>
                      </m:sup>
                    </m:sSup>
                  </m:oMath>
                </a14:m>
                <a:r>
                  <a:rPr lang="en-US" altLang="zh-TW" dirty="0"/>
                  <a:t> and </a:t>
                </a:r>
                <a14:m>
                  <m:oMath xmlns:m="http://schemas.openxmlformats.org/officeDocument/2006/math">
                    <m:r>
                      <a:rPr lang="en-US" altLang="zh-TW" i="1" dirty="0" smtClean="0">
                        <a:latin typeface="Cambria Math" panose="02040503050406030204" pitchFamily="18" charset="0"/>
                      </a:rPr>
                      <m:t>𝑅</m:t>
                    </m:r>
                  </m:oMath>
                </a14:m>
                <a:r>
                  <a:rPr lang="en-US" altLang="zh-TW" dirty="0"/>
                  <a:t> (sent from A) are equal. If they are equal, B accepts the message m. If it is not equal, it discards.</a:t>
                </a:r>
                <a:endParaRPr lang="en-US" altLang="zh-TW" dirty="0" smtClean="0"/>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111" t="-1482" b="-377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200" y="3066029"/>
            <a:ext cx="5396400" cy="2116819"/>
          </a:xfrm>
          <a:prstGeom prst="rect">
            <a:avLst/>
          </a:prstGeom>
        </p:spPr>
      </p:pic>
    </p:spTree>
    <p:extLst>
      <p:ext uri="{BB962C8B-B14F-4D97-AF65-F5344CB8AC3E}">
        <p14:creationId xmlns:p14="http://schemas.microsoft.com/office/powerpoint/2010/main" val="2855865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lphaUcPeriod" startAt="2"/>
            </a:pPr>
            <a:r>
              <a:rPr lang="en-US" altLang="zh-TW" b="1" dirty="0"/>
              <a:t>Correctness Analysis of the New Scheme</a:t>
            </a:r>
          </a:p>
          <a:p>
            <a:pPr marL="0" indent="0">
              <a:buNone/>
            </a:pPr>
            <a:r>
              <a:rPr lang="en-US" altLang="zh-TW" dirty="0"/>
              <a:t>According to the </a:t>
            </a:r>
            <a:r>
              <a:rPr lang="en-US" altLang="zh-TW" dirty="0" err="1"/>
              <a:t>unsigncryption</a:t>
            </a:r>
            <a:r>
              <a:rPr lang="en-US" altLang="zh-TW" dirty="0"/>
              <a:t> </a:t>
            </a:r>
            <a:r>
              <a:rPr lang="en-US" altLang="zh-TW" dirty="0" smtClean="0"/>
              <a:t>algorithm:</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281" y="2731435"/>
            <a:ext cx="3654751" cy="3624916"/>
          </a:xfrm>
          <a:prstGeom prst="rect">
            <a:avLst/>
          </a:prstGeom>
        </p:spPr>
      </p:pic>
      <mc:AlternateContent xmlns:mc="http://schemas.openxmlformats.org/markup-compatibility/2006">
        <mc:Choice xmlns:a14="http://schemas.microsoft.com/office/drawing/2010/main" Requires="a14">
          <p:sp>
            <p:nvSpPr>
              <p:cNvPr id="6" name="文字方塊 5"/>
              <p:cNvSpPr txBox="1"/>
              <p:nvPr/>
            </p:nvSpPr>
            <p:spPr>
              <a:xfrm>
                <a:off x="6386286" y="3018971"/>
                <a:ext cx="3686628" cy="2246769"/>
              </a:xfrm>
              <a:prstGeom prst="rect">
                <a:avLst/>
              </a:prstGeom>
              <a:noFill/>
            </p:spPr>
            <p:txBody>
              <a:bodyPr wrap="square" rtlCol="0">
                <a:spAutoFit/>
              </a:bodyPr>
              <a:lstStyle/>
              <a:p>
                <a14:m>
                  <m:oMath xmlns:m="http://schemas.openxmlformats.org/officeDocument/2006/math">
                    <m:sSub>
                      <m:sSubPr>
                        <m:ctrlPr>
                          <a:rPr lang="en-US" altLang="zh-TW" sz="28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𝑤</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oMath>
                </a14:m>
                <a: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14:m>
                  <m:oMath xmlns:m="http://schemas.openxmlformats.org/officeDocument/2006/math">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𝑠</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𝑝</m:t>
                    </m:r>
                  </m:oMath>
                </a14:m>
                <a: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endPar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p>
                <a14:m>
                  <m:oMath xmlns:m="http://schemas.openxmlformats.org/officeDocument/2006/math">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𝑡</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oMath>
                </a14:m>
                <a: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14:m>
                  <m:oMath xmlns:m="http://schemas.openxmlformats.org/officeDocument/2006/math">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𝑠</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m:t>
                    </m:r>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𝑥</m:t>
                    </m:r>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𝐻</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14:m>
                  <m:oMath xmlns:m="http://schemas.openxmlformats.org/officeDocument/2006/math">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𝐼𝐷</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m:t>
                    </m:r>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𝑤</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m:t>
                    </m:r>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𝑦</m:t>
                    </m:r>
                  </m:oMath>
                </a14:m>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endPar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p>
                <a14:m>
                  <m:oMath xmlns:m="http://schemas.openxmlformats.org/officeDocument/2006/math">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𝑢</m:t>
                        </m:r>
                      </m:e>
                      <m:sub>
                        <m:r>
                          <a:rPr lang="en-US" altLang="zh-TW" sz="28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 </a:t>
                </a:r>
                <a14:m>
                  <m:oMath xmlns:m="http://schemas.openxmlformats.org/officeDocument/2006/math">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𝑧</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𝑝</m:t>
                    </m:r>
                  </m:oMath>
                </a14:m>
                <a:endPar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𝑦</m:t>
                      </m:r>
                      <m: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 </m:t>
                      </m:r>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m:t>
                      </m:r>
                      <m: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 </m:t>
                      </m:r>
                      <m:r>
                        <a:rPr lang="en-US" altLang="zh-TW" sz="2800" dirty="0" err="1">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𝑥𝑝</m:t>
                      </m:r>
                    </m:oMath>
                  </m:oMathPara>
                </a14:m>
                <a:endPar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p>
                <a14:m>
                  <m:oMath xmlns:m="http://schemas.openxmlformats.org/officeDocument/2006/math">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h</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14:m>
                  <m:oMath xmlns:m="http://schemas.openxmlformats.org/officeDocument/2006/math">
                    <m:r>
                      <a:rPr lang="zh-TW" altLang="en-US" sz="280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 </m:t>
                    </m:r>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𝐻</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14:m>
                  <m:oMath xmlns:m="http://schemas.openxmlformats.org/officeDocument/2006/math">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𝐼𝐷</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m:t>
                    </m:r>
                    <m:sSub>
                      <m:sSubPr>
                        <m:ctrlP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ctrlPr>
                      </m:sSubPr>
                      <m:e>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𝑤</m:t>
                        </m:r>
                      </m:e>
                      <m: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𝑖</m:t>
                        </m:r>
                      </m:sub>
                    </m:sSub>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m:t>
                    </m:r>
                    <m: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m:t>𝑦</m:t>
                    </m:r>
                  </m:oMath>
                </a14:m>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r>
                  <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p>
            </p:txBody>
          </p:sp>
        </mc:Choice>
        <mc:Fallback>
          <p:sp>
            <p:nvSpPr>
              <p:cNvPr id="6" name="文字方塊 5"/>
              <p:cNvSpPr txBox="1">
                <a:spLocks noRot="1" noChangeAspect="1" noMove="1" noResize="1" noEditPoints="1" noAdjustHandles="1" noChangeArrowheads="1" noChangeShapeType="1" noTextEdit="1"/>
              </p:cNvSpPr>
              <p:nvPr/>
            </p:nvSpPr>
            <p:spPr>
              <a:xfrm>
                <a:off x="6386286" y="3018971"/>
                <a:ext cx="3686628" cy="2246769"/>
              </a:xfrm>
              <a:prstGeom prst="rect">
                <a:avLst/>
              </a:prstGeom>
              <a:blipFill>
                <a:blip r:embed="rId4"/>
                <a:stretch>
                  <a:fillRect t="-2710" r="-1159" b="-650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63478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0" indent="0">
                  <a:buNone/>
                </a:pPr>
                <a:r>
                  <a:rPr lang="en-US" altLang="zh-TW" dirty="0"/>
                  <a:t>According to (9), B can recover the plaintext. Since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𝑇</m:t>
                        </m:r>
                      </m:e>
                      <m:sup>
                        <m:r>
                          <a:rPr lang="en-US" altLang="zh-TW" i="1" dirty="0">
                            <a:latin typeface="Cambria Math" panose="02040503050406030204" pitchFamily="18" charset="0"/>
                          </a:rPr>
                          <m:t>′</m:t>
                        </m:r>
                      </m:sup>
                    </m:sSup>
                  </m:oMath>
                </a14:m>
                <a:r>
                  <a:rPr lang="en-US" altLang="zh-TW" dirty="0" smtClean="0"/>
                  <a:t>=</a:t>
                </a:r>
                <a14:m>
                  <m:oMath xmlns:m="http://schemas.openxmlformats.org/officeDocument/2006/math">
                    <m:r>
                      <a:rPr lang="en-US" altLang="zh-TW" i="1" dirty="0" smtClean="0">
                        <a:latin typeface="Cambria Math" panose="02040503050406030204" pitchFamily="18" charset="0"/>
                      </a:rPr>
                      <m:t>𝑇</m:t>
                    </m:r>
                  </m:oMath>
                </a14:m>
                <a:r>
                  <a:rPr lang="en-US" altLang="zh-TW" dirty="0"/>
                  <a:t>, then B calculates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h</m:t>
                        </m:r>
                      </m:e>
                      <m:sup>
                        <m:r>
                          <a:rPr lang="en-US" altLang="zh-TW" i="1" dirty="0">
                            <a:latin typeface="Cambria Math" panose="02040503050406030204" pitchFamily="18" charset="0"/>
                          </a:rPr>
                          <m:t>′</m:t>
                        </m:r>
                      </m:sup>
                    </m:sSup>
                  </m:oMath>
                </a14:m>
                <a:r>
                  <a:rPr lang="en-US" altLang="zh-TW" dirty="0" smtClean="0"/>
                  <a:t> =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3</m:t>
                        </m:r>
                      </m:sub>
                    </m:sSub>
                    <m:r>
                      <a:rPr lang="en-US" altLang="zh-TW" i="1" dirty="0" smtClean="0">
                        <a:latin typeface="Cambria Math" panose="02040503050406030204" pitchFamily="18" charset="0"/>
                      </a:rPr>
                      <m:t> </m:t>
                    </m:r>
                  </m:oMath>
                </a14:m>
                <a:r>
                  <a:rPr lang="en-US" altLang="zh-TW" dirty="0" smtClean="0"/>
                  <a:t>(</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𝑇</m:t>
                        </m:r>
                      </m:e>
                      <m:sup>
                        <m:r>
                          <a:rPr lang="en-US" altLang="zh-TW" i="1" dirty="0">
                            <a:latin typeface="Cambria Math" panose="02040503050406030204" pitchFamily="18" charset="0"/>
                          </a:rPr>
                          <m:t>′</m:t>
                        </m:r>
                      </m:sup>
                    </m:sSup>
                    <m:r>
                      <a:rPr lang="en-US" altLang="zh-TW" i="1" dirty="0" err="1">
                        <a:latin typeface="Cambria Math" panose="02040503050406030204" pitchFamily="18" charset="0"/>
                      </a:rPr>
                      <m:t>,</m:t>
                    </m:r>
                    <m:r>
                      <a:rPr lang="en-US" altLang="zh-TW" i="1" dirty="0" err="1">
                        <a:latin typeface="Cambria Math" panose="02040503050406030204" pitchFamily="18" charset="0"/>
                      </a:rPr>
                      <m:t>𝑐</m:t>
                    </m:r>
                  </m:oMath>
                </a14:m>
                <a:r>
                  <a:rPr lang="en-US" altLang="zh-TW" dirty="0" smtClean="0"/>
                  <a:t>) = </a:t>
                </a:r>
                <a14:m>
                  <m:oMath xmlns:m="http://schemas.openxmlformats.org/officeDocument/2006/math">
                    <m:r>
                      <a:rPr lang="en-US" altLang="zh-TW" i="1" dirty="0" smtClean="0">
                        <a:latin typeface="Cambria Math" panose="02040503050406030204" pitchFamily="18" charset="0"/>
                      </a:rPr>
                      <m:t>h</m:t>
                    </m:r>
                  </m:oMath>
                </a14:m>
                <a:endParaRPr lang="en-US" altLang="zh-TW" dirty="0" smtClean="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smtClean="0"/>
              </a:p>
              <a:p>
                <a:pPr marL="0" indent="0">
                  <a:buNone/>
                </a:pPr>
                <a:r>
                  <a:rPr lang="en-US" altLang="zh-TW" dirty="0" smtClean="0"/>
                  <a:t>As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𝑅</m:t>
                        </m:r>
                      </m:e>
                      <m:sup>
                        <m:r>
                          <a:rPr lang="en-US" altLang="zh-TW" i="1" dirty="0">
                            <a:latin typeface="Cambria Math" panose="02040503050406030204" pitchFamily="18" charset="0"/>
                          </a:rPr>
                          <m:t>′</m:t>
                        </m:r>
                      </m:sup>
                    </m:sSup>
                  </m:oMath>
                </a14:m>
                <a:r>
                  <a:rPr lang="en-US" altLang="zh-TW" dirty="0"/>
                  <a:t> is equal to </a:t>
                </a:r>
                <a14:m>
                  <m:oMath xmlns:m="http://schemas.openxmlformats.org/officeDocument/2006/math">
                    <m:r>
                      <a:rPr lang="en-US" altLang="zh-TW" i="1" dirty="0" smtClean="0">
                        <a:latin typeface="Cambria Math" panose="02040503050406030204" pitchFamily="18" charset="0"/>
                      </a:rPr>
                      <m:t>𝑅</m:t>
                    </m:r>
                  </m:oMath>
                </a14:m>
                <a:r>
                  <a:rPr lang="en-US" altLang="zh-TW" dirty="0"/>
                  <a:t>, B accepts the message m</a:t>
                </a:r>
                <a:r>
                  <a:rPr lang="en-US" altLang="zh-TW" dirty="0" smtClean="0"/>
                  <a:t>.</a:t>
                </a:r>
                <a:endParaRPr lang="en-US" altLang="zh-TW" dirty="0"/>
              </a:p>
              <a:p>
                <a:pPr marL="0" indent="0">
                  <a:buNone/>
                </a:pP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1833" b="-377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140" y="2331321"/>
            <a:ext cx="4088520" cy="3063722"/>
          </a:xfrm>
          <a:prstGeom prst="rect">
            <a:avLst/>
          </a:prstGeom>
        </p:spPr>
      </p:pic>
    </p:spTree>
    <p:extLst>
      <p:ext uri="{BB962C8B-B14F-4D97-AF65-F5344CB8AC3E}">
        <p14:creationId xmlns:p14="http://schemas.microsoft.com/office/powerpoint/2010/main" val="315003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Analysis of New Construction </a:t>
            </a:r>
            <a:r>
              <a:rPr lang="en-US" altLang="zh-TW" dirty="0" smtClean="0"/>
              <a:t>Scheme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lphaUcPeriod"/>
                </a:pPr>
                <a:r>
                  <a:rPr lang="en-US" altLang="zh-TW" b="1" dirty="0"/>
                  <a:t>Security </a:t>
                </a:r>
                <a:r>
                  <a:rPr lang="en-US" altLang="zh-TW" b="1" dirty="0" smtClean="0"/>
                  <a:t>Analysis</a:t>
                </a:r>
              </a:p>
              <a:p>
                <a:pPr marL="514350" indent="-514350">
                  <a:buFont typeface="+mj-lt"/>
                  <a:buAutoNum type="arabicParenR"/>
                </a:pPr>
                <a:r>
                  <a:rPr lang="en-US" altLang="zh-TW" b="1" dirty="0" err="1"/>
                  <a:t>Unforgeability</a:t>
                </a:r>
                <a:r>
                  <a:rPr lang="en-US" altLang="zh-TW" b="1" dirty="0"/>
                  <a:t> and Confidentiality </a:t>
                </a:r>
                <a:r>
                  <a:rPr lang="en-US" altLang="zh-TW" b="1" dirty="0" smtClean="0"/>
                  <a:t>Analysis</a:t>
                </a:r>
              </a:p>
              <a:p>
                <a:pPr marL="0" indent="0">
                  <a:buNone/>
                </a:pPr>
                <a:r>
                  <a:rPr lang="en-US" altLang="zh-TW" dirty="0"/>
                  <a:t>This scheme is improved based on the previous schemes, so the new construction scheme can resist the replacement of a single public key attack. </a:t>
                </a:r>
                <a:endParaRPr lang="en-US" altLang="zh-TW" dirty="0" smtClean="0"/>
              </a:p>
              <a:p>
                <a:pPr marL="0" indent="0">
                  <a:buNone/>
                </a:pPr>
                <a:r>
                  <a:rPr lang="en-US" altLang="zh-TW" dirty="0" smtClean="0"/>
                  <a:t>For </a:t>
                </a:r>
                <a:r>
                  <a:rPr lang="en-US" altLang="zh-TW" dirty="0"/>
                  <a:t>attacks that replace multiple public keys, the user needs to verify whether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𝑝</m:t>
                    </m:r>
                    <m:r>
                      <a:rPr lang="zh-TW" altLang="en-US" i="1" dirty="0">
                        <a:latin typeface="Cambria Math" panose="02040503050406030204" pitchFamily="18" charset="0"/>
                      </a:rPr>
                      <m:t> </m:t>
                    </m:r>
                  </m:oMath>
                </a14:m>
                <a:r>
                  <a:rPr lang="en-US" altLang="zh-TW" dirty="0"/>
                  <a:t>=</a:t>
                </a:r>
                <a:r>
                  <a:rPr lang="zh-TW" altLang="en-US"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  is true when he receives KGC's partial private key in the new construction scheme. If it is, user can uses the partial private key and saves </a:t>
                </a:r>
                <a14:m>
                  <m:oMath xmlns:m="http://schemas.openxmlformats.org/officeDocument/2006/math">
                    <m:r>
                      <a:rPr lang="en-US" altLang="zh-TW" i="1" dirty="0" smtClean="0">
                        <a:latin typeface="Cambria Math" panose="02040503050406030204" pitchFamily="18" charset="0"/>
                      </a:rPr>
                      <m:t>𝑦</m:t>
                    </m:r>
                  </m:oMath>
                </a14:m>
                <a:r>
                  <a:rPr lang="en-US" altLang="zh-TW" dirty="0"/>
                  <a:t> at the same time. </a:t>
                </a:r>
                <a:endParaRPr lang="en-US" altLang="zh-TW" dirty="0" smtClean="0"/>
              </a:p>
              <a:p>
                <a:pPr marL="0" indent="0">
                  <a:buNone/>
                </a:pPr>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238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a:p>
        </p:txBody>
      </p:sp>
    </p:spTree>
    <p:extLst>
      <p:ext uri="{BB962C8B-B14F-4D97-AF65-F5344CB8AC3E}">
        <p14:creationId xmlns:p14="http://schemas.microsoft.com/office/powerpoint/2010/main" val="3538156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a:t>The attacker must replace </a:t>
                </a:r>
                <a14:m>
                  <m:oMath xmlns:m="http://schemas.openxmlformats.org/officeDocument/2006/math">
                    <m:r>
                      <a:rPr lang="en-US" altLang="zh-TW" i="1" dirty="0" smtClean="0">
                        <a:latin typeface="Cambria Math" panose="02040503050406030204" pitchFamily="18" charset="0"/>
                      </a:rPr>
                      <m:t>𝑦</m:t>
                    </m:r>
                  </m:oMath>
                </a14:m>
                <a:r>
                  <a:rPr lang="en-US" altLang="zh-TW" dirty="0"/>
                  <a:t> before user obtains the partial private key, because user will save </a:t>
                </a:r>
                <a14:m>
                  <m:oMath xmlns:m="http://schemas.openxmlformats.org/officeDocument/2006/math">
                    <m:r>
                      <a:rPr lang="en-US" altLang="zh-TW" i="1" dirty="0" smtClean="0">
                        <a:latin typeface="Cambria Math" panose="02040503050406030204" pitchFamily="18" charset="0"/>
                      </a:rPr>
                      <m:t>𝑦</m:t>
                    </m:r>
                  </m:oMath>
                </a14:m>
                <a:r>
                  <a:rPr lang="en-US" altLang="zh-TW" dirty="0"/>
                  <a:t> after obtaining the correct partial private key. At the same time, because the attacker does not know partial private key, if the attacker wants to replace </a:t>
                </a:r>
                <a14:m>
                  <m:oMath xmlns:m="http://schemas.openxmlformats.org/officeDocument/2006/math">
                    <m:r>
                      <a:rPr lang="en-US" altLang="zh-TW" i="1" dirty="0" smtClean="0">
                        <a:latin typeface="Cambria Math" panose="02040503050406030204" pitchFamily="18" charset="0"/>
                      </a:rPr>
                      <m:t>𝑦</m:t>
                    </m:r>
                  </m:oMath>
                </a14:m>
                <a:r>
                  <a:rPr lang="en-US" altLang="zh-TW" dirty="0"/>
                  <a:t> and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 the sum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  before and after the replacement must be equal</a:t>
                </a:r>
                <a:r>
                  <a:rPr lang="en-US" altLang="zh-TW" dirty="0" smtClean="0"/>
                  <a:t>.</a:t>
                </a:r>
              </a:p>
              <a:p>
                <a:pPr marL="0" indent="0">
                  <a:buNone/>
                </a:pPr>
                <a:r>
                  <a:rPr lang="en-US" altLang="zh-TW" dirty="0" smtClean="0"/>
                  <a:t>Let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  is equal to </a:t>
                </a:r>
                <a14:m>
                  <m:oMath xmlns:m="http://schemas.openxmlformats.org/officeDocument/2006/math">
                    <m:r>
                      <a:rPr lang="en-US" altLang="zh-TW" i="1" dirty="0" smtClean="0">
                        <a:latin typeface="Cambria Math" panose="02040503050406030204" pitchFamily="18" charset="0"/>
                      </a:rPr>
                      <m:t>𝑀</m:t>
                    </m:r>
                  </m:oMath>
                </a14:m>
                <a:r>
                  <a:rPr lang="en-US" altLang="zh-TW" dirty="0"/>
                  <a:t>, that is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𝑦</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 =</a:t>
                </a:r>
                <a:r>
                  <a:rPr lang="zh-TW" altLang="en-US" dirty="0" smtClean="0"/>
                  <a:t> </a:t>
                </a:r>
                <a14:m>
                  <m:oMath xmlns:m="http://schemas.openxmlformats.org/officeDocument/2006/math">
                    <m:r>
                      <a:rPr lang="en-US" altLang="zh-TW" i="1" dirty="0" smtClean="0">
                        <a:latin typeface="Cambria Math" panose="02040503050406030204" pitchFamily="18" charset="0"/>
                      </a:rPr>
                      <m:t>𝑀</m:t>
                    </m:r>
                  </m:oMath>
                </a14:m>
                <a:r>
                  <a:rPr lang="en-US" altLang="zh-TW" dirty="0"/>
                  <a:t> and </a:t>
                </a:r>
                <a14:m>
                  <m:oMath xmlns:m="http://schemas.openxmlformats.org/officeDocument/2006/math">
                    <m:r>
                      <a:rPr lang="en-US" altLang="zh-TW" i="1" dirty="0" smtClean="0">
                        <a:latin typeface="Cambria Math" panose="02040503050406030204" pitchFamily="18" charset="0"/>
                      </a:rPr>
                      <m:t>𝑀</m:t>
                    </m:r>
                    <m:r>
                      <a:rPr lang="en-US" altLang="zh-TW" i="1" dirty="0" smtClean="0">
                        <a:latin typeface="Cambria Math" panose="02040503050406030204" pitchFamily="18" charset="0"/>
                      </a:rPr>
                      <m:t> </m:t>
                    </m:r>
                  </m:oMath>
                </a14:m>
                <a:r>
                  <a:rPr lang="en-US" altLang="zh-TW" dirty="0"/>
                  <a:t>is a fixed value</a:t>
                </a:r>
                <a:r>
                  <a:rPr lang="en-US" altLang="zh-TW" dirty="0" smtClean="0"/>
                  <a:t>.</a:t>
                </a:r>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138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a:p>
        </p:txBody>
      </p:sp>
    </p:spTree>
    <p:extLst>
      <p:ext uri="{BB962C8B-B14F-4D97-AF65-F5344CB8AC3E}">
        <p14:creationId xmlns:p14="http://schemas.microsoft.com/office/powerpoint/2010/main" val="3999545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0" indent="0">
                  <a:buNone/>
                </a:pPr>
                <a:r>
                  <a:rPr lang="en-US" altLang="zh-TW" dirty="0"/>
                  <a:t>Assuming that the attacker randomly selects a number </a:t>
                </a:r>
                <a14:m>
                  <m:oMath xmlns:m="http://schemas.openxmlformats.org/officeDocument/2006/math">
                    <m:r>
                      <a:rPr lang="en-US" altLang="zh-TW" i="1" dirty="0" smtClean="0">
                        <a:latin typeface="Cambria Math" panose="02040503050406030204" pitchFamily="18" charset="0"/>
                      </a:rPr>
                      <m:t>𝑎</m:t>
                    </m:r>
                  </m:oMath>
                </a14:m>
                <a:r>
                  <a:rPr lang="en-US" altLang="zh-TW" dirty="0"/>
                  <a:t>, replaces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 with </a:t>
                </a:r>
                <a14:m>
                  <m:oMath xmlns:m="http://schemas.openxmlformats.org/officeDocument/2006/math">
                    <m:sSup>
                      <m:sSupPr>
                        <m:ctrlPr>
                          <a:rPr lang="en-US" altLang="zh-TW" i="1" dirty="0" smtClean="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e>
                      <m:sup>
                        <m:r>
                          <a:rPr lang="en-US" altLang="zh-TW" i="1" dirty="0">
                            <a:latin typeface="Cambria Math" panose="02040503050406030204" pitchFamily="18" charset="0"/>
                          </a:rPr>
                          <m:t>′</m:t>
                        </m:r>
                      </m:sup>
                    </m:sSup>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𝑎𝑝</m:t>
                    </m:r>
                  </m:oMath>
                </a14:m>
                <a:r>
                  <a:rPr lang="en-US" altLang="zh-TW" dirty="0"/>
                  <a:t>. If the attacker wants to replace </a:t>
                </a:r>
                <a14:m>
                  <m:oMath xmlns:m="http://schemas.openxmlformats.org/officeDocument/2006/math">
                    <m:r>
                      <a:rPr lang="en-US" altLang="zh-TW" i="1" dirty="0" smtClean="0">
                        <a:latin typeface="Cambria Math" panose="02040503050406030204" pitchFamily="18" charset="0"/>
                      </a:rPr>
                      <m:t>𝑦</m:t>
                    </m:r>
                  </m:oMath>
                </a14:m>
                <a:r>
                  <a:rPr lang="en-US" altLang="zh-TW" dirty="0"/>
                  <a:t> with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a:latin typeface="Cambria Math" panose="02040503050406030204" pitchFamily="18" charset="0"/>
                          </a:rPr>
                          <m:t>′</m:t>
                        </m:r>
                      </m:sup>
                    </m:sSup>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𝑐𝑝</m:t>
                    </m:r>
                  </m:oMath>
                </a14:m>
                <a:r>
                  <a:rPr lang="en-US" altLang="zh-TW" dirty="0" smtClean="0"/>
                  <a:t>, </a:t>
                </a:r>
                <a:r>
                  <a:rPr lang="en-US" altLang="zh-TW" dirty="0"/>
                  <a:t>in that way,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smtClean="0">
                            <a:latin typeface="Cambria Math" panose="02040503050406030204" pitchFamily="18" charset="0"/>
                          </a:rPr>
                          <m:t>′</m:t>
                        </m:r>
                      </m:sup>
                    </m:sSup>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r>
                  <a:rPr lang="en-US" altLang="zh-TW" dirty="0"/>
                  <a:t>y) </a:t>
                </a:r>
                <a:r>
                  <a:rPr lang="en-US" altLang="zh-TW" dirty="0" smtClean="0"/>
                  <a:t>=</a:t>
                </a:r>
                <a:r>
                  <a:rPr lang="zh-TW" altLang="en-US" dirty="0" smtClean="0"/>
                  <a:t> </a:t>
                </a:r>
                <a14:m>
                  <m:oMath xmlns:m="http://schemas.openxmlformats.org/officeDocument/2006/math">
                    <m:r>
                      <a:rPr lang="en-US" altLang="zh-TW" i="1" dirty="0">
                        <a:latin typeface="Cambria Math" panose="02040503050406030204" pitchFamily="18" charset="0"/>
                      </a:rPr>
                      <m:t>𝑐𝑝</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r>
                      <m:rPr>
                        <m:nor/>
                      </m:rPr>
                      <a:rPr lang="en-US" altLang="zh-TW" dirty="0"/>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m:rPr>
                        <m:nor/>
                      </m:rPr>
                      <a:rPr lang="en-US" altLang="zh-TW" dirty="0"/>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m:rPr>
                        <m:nor/>
                      </m:rPr>
                      <a:rPr lang="en-US" altLang="zh-TW" dirty="0"/>
                      <m:t>,</m:t>
                    </m:r>
                    <m:r>
                      <m:rPr>
                        <m:nor/>
                      </m:rPr>
                      <a:rPr lang="zh-TW" altLang="en-US" dirty="0"/>
                      <m:t> </m:t>
                    </m:r>
                    <m:r>
                      <m:rPr>
                        <m:nor/>
                      </m:rPr>
                      <a:rPr lang="en-US" altLang="zh-TW" dirty="0"/>
                      <m:t>y</m:t>
                    </m:r>
                    <m:r>
                      <m:rPr>
                        <m:nor/>
                      </m:rPr>
                      <a:rPr lang="en-US" altLang="zh-TW" dirty="0"/>
                      <m:t>)</m:t>
                    </m:r>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𝑀</m:t>
                    </m:r>
                  </m:oMath>
                </a14:m>
                <a:r>
                  <a:rPr lang="zh-TW" altLang="en-US" dirty="0" smtClean="0"/>
                  <a:t> </a:t>
                </a:r>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 </a:t>
                </a:r>
                <a:endParaRPr lang="en-US" altLang="zh-TW" dirty="0" smtClean="0"/>
              </a:p>
              <a:p>
                <a:pPr marL="0" indent="0">
                  <a:buNone/>
                </a:pPr>
                <a:r>
                  <a:rPr lang="en-US" altLang="zh-TW" dirty="0" smtClean="0"/>
                  <a:t>It </a:t>
                </a:r>
                <a:r>
                  <a:rPr lang="en-US" altLang="zh-TW" dirty="0"/>
                  <a:t>is very difficult for an attacker to solve for </a:t>
                </a:r>
                <a14:m>
                  <m:oMath xmlns:m="http://schemas.openxmlformats.org/officeDocument/2006/math">
                    <m:r>
                      <a:rPr lang="en-US" altLang="zh-TW" i="1" dirty="0" smtClean="0">
                        <a:latin typeface="Cambria Math" panose="02040503050406030204" pitchFamily="18" charset="0"/>
                      </a:rPr>
                      <m:t>𝑐</m:t>
                    </m:r>
                  </m:oMath>
                </a14:m>
                <a:r>
                  <a:rPr lang="en-US" altLang="zh-TW" dirty="0"/>
                  <a:t> from equations </a:t>
                </a:r>
                <a14:m>
                  <m:oMath xmlns:m="http://schemas.openxmlformats.org/officeDocument/2006/math">
                    <m:r>
                      <a:rPr lang="en-US" altLang="zh-TW" i="1" dirty="0">
                        <a:latin typeface="Cambria Math" panose="02040503050406030204" pitchFamily="18" charset="0"/>
                      </a:rPr>
                      <m:t>𝑐𝑝</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r>
                      <m:rPr>
                        <m:nor/>
                      </m:rPr>
                      <a:rPr lang="en-US" altLang="zh-TW" dirty="0"/>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m:rPr>
                        <m:nor/>
                      </m:rPr>
                      <a:rPr lang="en-US" altLang="zh-TW" dirty="0"/>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m:rPr>
                        <m:nor/>
                      </m:rPr>
                      <a:rPr lang="en-US" altLang="zh-TW" dirty="0"/>
                      <m:t>,</m:t>
                    </m:r>
                    <m:r>
                      <m:rPr>
                        <m:nor/>
                      </m:rPr>
                      <a:rPr lang="zh-TW" altLang="en-US" dirty="0"/>
                      <m:t> </m:t>
                    </m:r>
                    <m:r>
                      <m:rPr>
                        <m:nor/>
                      </m:rPr>
                      <a:rPr lang="en-US" altLang="zh-TW" dirty="0"/>
                      <m:t>y</m:t>
                    </m:r>
                    <m:r>
                      <m:rPr>
                        <m:nor/>
                      </m:rPr>
                      <a:rPr lang="en-US" altLang="zh-TW" dirty="0"/>
                      <m:t>)</m:t>
                    </m:r>
                  </m:oMath>
                </a14:m>
                <a:r>
                  <a:rPr lang="zh-TW" altLang="en-US" dirty="0"/>
                  <a:t> </a:t>
                </a:r>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𝑀</m:t>
                    </m:r>
                  </m:oMath>
                </a14:m>
                <a:r>
                  <a:rPr lang="zh-TW" altLang="en-US" dirty="0" smtClean="0"/>
                  <a:t> </a:t>
                </a:r>
                <a:r>
                  <a:rPr lang="en-US" altLang="zh-TW" dirty="0" smtClean="0"/>
                  <a:t>−</a:t>
                </a:r>
                <a:r>
                  <a:rPr lang="zh-TW" altLang="en-US" dirty="0" smtClean="0"/>
                  <a:t> </a:t>
                </a:r>
                <a14:m>
                  <m:oMath xmlns:m="http://schemas.openxmlformats.org/officeDocument/2006/math">
                    <m:r>
                      <a:rPr lang="en-US" altLang="zh-TW" i="1" dirty="0">
                        <a:latin typeface="Cambria Math" panose="02040503050406030204" pitchFamily="18" charset="0"/>
                      </a:rPr>
                      <m:t>𝑎𝑝</m:t>
                    </m:r>
                  </m:oMath>
                </a14:m>
                <a:r>
                  <a:rPr lang="zh-TW" altLang="en-US" dirty="0" smtClean="0"/>
                  <a:t> </a:t>
                </a:r>
                <a:r>
                  <a:rPr lang="en-US" altLang="zh-TW" dirty="0" smtClean="0"/>
                  <a:t>(</a:t>
                </a:r>
                <a14:m>
                  <m:oMath xmlns:m="http://schemas.openxmlformats.org/officeDocument/2006/math">
                    <m:r>
                      <a:rPr lang="en-US" altLang="zh-TW" i="1" dirty="0" smtClean="0">
                        <a:latin typeface="Cambria Math" panose="02040503050406030204" pitchFamily="18" charset="0"/>
                      </a:rPr>
                      <m:t>𝑀</m:t>
                    </m:r>
                  </m:oMath>
                </a14:m>
                <a:r>
                  <a:rPr lang="en-US" altLang="zh-TW" dirty="0"/>
                  <a:t>, </a:t>
                </a:r>
                <a14:m>
                  <m:oMath xmlns:m="http://schemas.openxmlformats.org/officeDocument/2006/math">
                    <m:r>
                      <a:rPr lang="en-US" altLang="zh-TW" i="1" dirty="0" smtClean="0">
                        <a:latin typeface="Cambria Math" panose="02040503050406030204" pitchFamily="18" charset="0"/>
                      </a:rPr>
                      <m:t>𝑎</m:t>
                    </m:r>
                  </m:oMath>
                </a14:m>
                <a:r>
                  <a:rPr lang="en-US" altLang="zh-TW" dirty="0" smtClean="0"/>
                  <a:t>,</a:t>
                </a:r>
                <a:r>
                  <a:rPr lang="zh-TW" altLang="en-US"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1</m:t>
                        </m:r>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oMath>
                </a14:m>
                <a:r>
                  <a:rPr lang="en-US" altLang="zh-TW" dirty="0"/>
                  <a:t>,</a:t>
                </a:r>
                <a:r>
                  <a:rPr lang="zh-TW" altLang="en-US" dirty="0"/>
                  <a:t> </a:t>
                </a:r>
                <a14:m>
                  <m:oMath xmlns:m="http://schemas.openxmlformats.org/officeDocument/2006/math">
                    <m:r>
                      <a:rPr lang="en-US" altLang="zh-TW" i="1" dirty="0" smtClean="0">
                        <a:latin typeface="Cambria Math" panose="02040503050406030204" pitchFamily="18" charset="0"/>
                      </a:rPr>
                      <m:t>𝑦</m:t>
                    </m:r>
                  </m:oMath>
                </a14:m>
                <a:r>
                  <a:rPr lang="en-US" altLang="zh-TW" dirty="0"/>
                  <a:t>) </a:t>
                </a:r>
                <a:r>
                  <a:rPr lang="en-US" altLang="zh-TW" dirty="0" smtClean="0"/>
                  <a:t>and </a:t>
                </a:r>
                <a14:m>
                  <m:oMath xmlns:m="http://schemas.openxmlformats.org/officeDocument/2006/math">
                    <m:r>
                      <a:rPr lang="en-US" altLang="zh-TW" i="1" dirty="0" smtClean="0">
                        <a:latin typeface="Cambria Math" panose="02040503050406030204" pitchFamily="18" charset="0"/>
                      </a:rPr>
                      <m:t>𝑝</m:t>
                    </m:r>
                  </m:oMath>
                </a14:m>
                <a:r>
                  <a:rPr lang="en-US" altLang="zh-TW" dirty="0"/>
                  <a:t> are known), because it is a discrete logarithm problem on the elliptic curve</a:t>
                </a:r>
                <a:r>
                  <a:rPr lang="en-US" altLang="zh-TW" dirty="0" smtClean="0"/>
                  <a:t>.</a:t>
                </a:r>
              </a:p>
              <a:p>
                <a:pPr marL="0" indent="0">
                  <a:buNone/>
                </a:pPr>
                <a:r>
                  <a:rPr lang="en-US" altLang="zh-TW" dirty="0"/>
                  <a:t>By increasing the user's verification step when receiving partial private key, it is ensured that the system parameter y user stored is true, thus making it impossible for the attacker to replace </a:t>
                </a:r>
                <a:r>
                  <a:rPr lang="en-US" altLang="zh-TW" dirty="0" err="1"/>
                  <a:t>wi,ui</a:t>
                </a:r>
                <a:r>
                  <a:rPr lang="en-US" altLang="zh-TW" dirty="0"/>
                  <a:t> and y as irrelevant values. </a:t>
                </a:r>
                <a:endParaRPr lang="en-US" altLang="zh-TW" dirty="0" smtClean="0"/>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166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a:p>
        </p:txBody>
      </p:sp>
    </p:spTree>
    <p:extLst>
      <p:ext uri="{BB962C8B-B14F-4D97-AF65-F5344CB8AC3E}">
        <p14:creationId xmlns:p14="http://schemas.microsoft.com/office/powerpoint/2010/main" val="1623822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Therefore, the proposed scheme can resist attacks that replace multiple public keys. That is, the improved </a:t>
            </a:r>
            <a:r>
              <a:rPr lang="en-US" altLang="zh-TW" dirty="0" err="1"/>
              <a:t>signcryption</a:t>
            </a:r>
            <a:r>
              <a:rPr lang="en-US" altLang="zh-TW" dirty="0"/>
              <a:t> scheme in this paper can provide </a:t>
            </a:r>
            <a:r>
              <a:rPr lang="en-US" altLang="zh-TW" dirty="0" err="1"/>
              <a:t>unforgeability</a:t>
            </a:r>
            <a:r>
              <a:rPr lang="en-US" altLang="zh-TW" dirty="0"/>
              <a:t> and confidentiality.</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a:p>
        </p:txBody>
      </p:sp>
    </p:spTree>
    <p:extLst>
      <p:ext uri="{BB962C8B-B14F-4D97-AF65-F5344CB8AC3E}">
        <p14:creationId xmlns:p14="http://schemas.microsoft.com/office/powerpoint/2010/main" val="1759131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arenR" startAt="2"/>
            </a:pPr>
            <a:r>
              <a:rPr lang="en-US" altLang="zh-TW" b="1" dirty="0"/>
              <a:t>Forward </a:t>
            </a:r>
            <a:r>
              <a:rPr lang="en-US" altLang="zh-TW" b="1" dirty="0" smtClean="0"/>
              <a:t>Security Analysis</a:t>
            </a:r>
          </a:p>
          <a:p>
            <a:pPr marL="0" indent="0">
              <a:buNone/>
            </a:pPr>
            <a:r>
              <a:rPr lang="en-US" altLang="zh-TW" dirty="0"/>
              <a:t>In the new scheme, even if the sender's partial private key and secret value are both accidentally leaked, the person who has obtained the private key cannot calculates the random number r selected for each </a:t>
            </a:r>
            <a:r>
              <a:rPr lang="en-US" altLang="zh-TW" dirty="0" err="1"/>
              <a:t>signcryption</a:t>
            </a:r>
            <a:r>
              <a:rPr lang="en-US" altLang="zh-TW" dirty="0"/>
              <a:t>, cannot calculates T, and thus the plaintext cannot be recovered.</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a:p>
        </p:txBody>
      </p:sp>
    </p:spTree>
    <p:extLst>
      <p:ext uri="{BB962C8B-B14F-4D97-AF65-F5344CB8AC3E}">
        <p14:creationId xmlns:p14="http://schemas.microsoft.com/office/powerpoint/2010/main" val="3592682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514350" indent="-514350">
                  <a:buFont typeface="+mj-lt"/>
                  <a:buAutoNum type="arabicParenR" startAt="3"/>
                </a:pPr>
                <a:r>
                  <a:rPr lang="en-US" altLang="zh-TW" b="1" dirty="0"/>
                  <a:t>Public Verification Analysis</a:t>
                </a:r>
              </a:p>
              <a:p>
                <a:pPr marL="0" indent="0">
                  <a:buNone/>
                </a:pPr>
                <a:r>
                  <a:rPr lang="en-US" altLang="zh-TW" dirty="0"/>
                  <a:t>In the new construction scheme, when a dispute is encountered, the receiver only needs to submit the </a:t>
                </a:r>
                <a:r>
                  <a:rPr lang="en-US" altLang="zh-TW" dirty="0" err="1"/>
                  <a:t>signcrypted</a:t>
                </a:r>
                <a:r>
                  <a:rPr lang="en-US" altLang="zh-TW" dirty="0"/>
                  <a:t> text {</a:t>
                </a:r>
                <a14:m>
                  <m:oMath xmlns:m="http://schemas.openxmlformats.org/officeDocument/2006/math">
                    <m:r>
                      <a:rPr lang="en-US" altLang="zh-TW" i="1" dirty="0" smtClean="0">
                        <a:latin typeface="Cambria Math" panose="02040503050406030204" pitchFamily="18" charset="0"/>
                      </a:rPr>
                      <m:t>h</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𝑠</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m:t>
                    </m:r>
                  </m:oMath>
                </a14:m>
                <a:r>
                  <a:rPr lang="en-US" altLang="zh-TW" dirty="0"/>
                  <a:t>} to the arbitrator, which can verify the authenticity of the </a:t>
                </a:r>
                <a:r>
                  <a:rPr lang="en-US" altLang="zh-TW" dirty="0" err="1"/>
                  <a:t>signcrypted</a:t>
                </a:r>
                <a:r>
                  <a:rPr lang="en-US" altLang="zh-TW" dirty="0"/>
                  <a:t> text. </a:t>
                </a:r>
                <a:r>
                  <a:rPr lang="en-US" altLang="zh-TW" dirty="0" smtClean="0"/>
                  <a:t>The </a:t>
                </a:r>
                <a:r>
                  <a:rPr lang="en-US" altLang="zh-TW" dirty="0"/>
                  <a:t>entire verification process does not require the plaintext and the recipient's private key. </a:t>
                </a:r>
                <a:endParaRPr lang="en-US" altLang="zh-TW" dirty="0" smtClean="0"/>
              </a:p>
              <a:p>
                <a:pPr marL="0" indent="0">
                  <a:buNone/>
                </a:pPr>
                <a:r>
                  <a:rPr lang="en-US" altLang="zh-TW" dirty="0" smtClean="0"/>
                  <a:t>In </a:t>
                </a:r>
                <a:r>
                  <a:rPr lang="en-US" altLang="zh-TW" dirty="0"/>
                  <a:t>the case of known {</a:t>
                </a:r>
                <a14:m>
                  <m:oMath xmlns:m="http://schemas.openxmlformats.org/officeDocument/2006/math">
                    <m:r>
                      <a:rPr lang="en-US" altLang="zh-TW" i="1" dirty="0" smtClean="0">
                        <a:latin typeface="Cambria Math" panose="02040503050406030204" pitchFamily="18" charset="0"/>
                      </a:rPr>
                      <m:t>h</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𝑠</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m:t>
                    </m:r>
                  </m:oMath>
                </a14:m>
                <a:r>
                  <a:rPr lang="en-US" altLang="zh-TW" dirty="0"/>
                  <a:t>}, the verifier can not calculate the relevant information in plaintext. Therefore, the scheme of this article satisfies public verifiability</a:t>
                </a:r>
                <a:r>
                  <a:rPr lang="en-US" altLang="zh-TW" dirty="0" smtClean="0"/>
                  <a:t>.</a:t>
                </a:r>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161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a:p>
        </p:txBody>
      </p:sp>
    </p:spTree>
    <p:extLst>
      <p:ext uri="{BB962C8B-B14F-4D97-AF65-F5344CB8AC3E}">
        <p14:creationId xmlns:p14="http://schemas.microsoft.com/office/powerpoint/2010/main" val="4250903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Compare each scheme with the scheme of this article as follows, the results are shown in Table 1. </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3" y="3011829"/>
            <a:ext cx="9392953" cy="2428422"/>
          </a:xfrm>
          <a:prstGeom prst="rect">
            <a:avLst/>
          </a:prstGeom>
        </p:spPr>
      </p:pic>
    </p:spTree>
    <p:extLst>
      <p:ext uri="{BB962C8B-B14F-4D97-AF65-F5344CB8AC3E}">
        <p14:creationId xmlns:p14="http://schemas.microsoft.com/office/powerpoint/2010/main" val="413005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p:cNvSpPr>
            <a:spLocks noGrp="1"/>
          </p:cNvSpPr>
          <p:nvPr>
            <p:ph idx="1"/>
          </p:nvPr>
        </p:nvSpPr>
        <p:spPr/>
        <p:txBody>
          <a:bodyPr/>
          <a:lstStyle/>
          <a:p>
            <a:r>
              <a:rPr lang="en-US" altLang="zh-TW" dirty="0"/>
              <a:t>In the traditional public key cryptosystem, user's public key is bound to the identity of the user through a certificate issued by a credible Certification Authority (CA)[1], but this wastes a lot of storage space and computing time on the certificate management, which has greatly limited the application of PKI (Public Key Infrastructure) technology in real-time and bandwidth-constrained environments[2].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a:t>
            </a:fld>
            <a:endParaRPr lang="en-US" altLang="zh-TW"/>
          </a:p>
        </p:txBody>
      </p:sp>
    </p:spTree>
    <p:extLst>
      <p:ext uri="{BB962C8B-B14F-4D97-AF65-F5344CB8AC3E}">
        <p14:creationId xmlns:p14="http://schemas.microsoft.com/office/powerpoint/2010/main" val="365418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From the above table, we can see that in the case of attackers replacing multiple public keys, the improved scheme can still provide </a:t>
            </a:r>
            <a:r>
              <a:rPr lang="en-US" altLang="zh-TW" dirty="0" err="1"/>
              <a:t>unforgeability</a:t>
            </a:r>
            <a:r>
              <a:rPr lang="en-US" altLang="zh-TW" dirty="0"/>
              <a:t> and confidentiality. </a:t>
            </a:r>
            <a:endParaRPr lang="en-US" altLang="zh-TW" dirty="0" smtClean="0"/>
          </a:p>
          <a:p>
            <a:pPr marL="0" indent="0">
              <a:buNone/>
            </a:pPr>
            <a:r>
              <a:rPr lang="en-US" altLang="zh-TW" dirty="0" smtClean="0"/>
              <a:t>At </a:t>
            </a:r>
            <a:r>
              <a:rPr lang="en-US" altLang="zh-TW" dirty="0"/>
              <a:t>the same time, the scheme has forward security and is publicly verifiable. </a:t>
            </a:r>
            <a:endParaRPr lang="en-US" altLang="zh-TW" dirty="0" smtClean="0"/>
          </a:p>
          <a:p>
            <a:pPr marL="0" indent="0">
              <a:buNone/>
            </a:pPr>
            <a:r>
              <a:rPr lang="en-US" altLang="zh-TW" dirty="0" smtClean="0"/>
              <a:t>In </a:t>
            </a:r>
            <a:r>
              <a:rPr lang="en-US" altLang="zh-TW" dirty="0"/>
              <a:t>summary, the improved scheme proposed in this article is safer than the previous scheme.</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a:p>
        </p:txBody>
      </p:sp>
    </p:spTree>
    <p:extLst>
      <p:ext uri="{BB962C8B-B14F-4D97-AF65-F5344CB8AC3E}">
        <p14:creationId xmlns:p14="http://schemas.microsoft.com/office/powerpoint/2010/main" val="2780883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514350" indent="-514350">
                  <a:buFont typeface="+mj-lt"/>
                  <a:buAutoNum type="alphaUcPeriod" startAt="2"/>
                </a:pPr>
                <a:r>
                  <a:rPr lang="en-US" altLang="zh-TW" b="1" dirty="0"/>
                  <a:t>Performance </a:t>
                </a:r>
                <a:r>
                  <a:rPr lang="en-US" altLang="zh-TW" b="1" dirty="0" smtClean="0"/>
                  <a:t>Analysis</a:t>
                </a:r>
              </a:p>
              <a:p>
                <a:pPr marL="0" indent="0">
                  <a:buNone/>
                </a:pPr>
                <a:r>
                  <a:rPr lang="en-US" altLang="zh-TW" dirty="0"/>
                  <a:t>This section compares the </a:t>
                </a:r>
                <a:r>
                  <a:rPr lang="en-US" altLang="zh-TW" dirty="0" err="1"/>
                  <a:t>signcryption</a:t>
                </a:r>
                <a:r>
                  <a:rPr lang="en-US" altLang="zh-TW" dirty="0"/>
                  <a:t> scheme proposed in this article with other </a:t>
                </a:r>
                <a:r>
                  <a:rPr lang="en-US" altLang="zh-TW" dirty="0" err="1"/>
                  <a:t>certificateless</a:t>
                </a:r>
                <a:r>
                  <a:rPr lang="en-US" altLang="zh-TW" dirty="0"/>
                  <a:t> </a:t>
                </a:r>
                <a:r>
                  <a:rPr lang="en-US" altLang="zh-TW" dirty="0" err="1"/>
                  <a:t>signcryption</a:t>
                </a:r>
                <a:r>
                  <a:rPr lang="en-US" altLang="zh-TW" dirty="0"/>
                  <a:t> schemes. </a:t>
                </a:r>
                <a:endParaRPr lang="en-US" altLang="zh-TW" dirty="0" smtClean="0"/>
              </a:p>
              <a:p>
                <a:pPr marL="0" indent="0">
                  <a:buNone/>
                </a:pPr>
                <a:r>
                  <a:rPr lang="en-US" altLang="zh-TW" dirty="0" smtClean="0"/>
                  <a:t>For </a:t>
                </a:r>
                <a:r>
                  <a:rPr lang="en-US" altLang="zh-TW" dirty="0"/>
                  <a:t>the elliptic curve-based scheme, we use the </a:t>
                </a:r>
                <a:r>
                  <a:rPr lang="en-US" altLang="zh-TW" dirty="0" err="1"/>
                  <a:t>Koblitz</a:t>
                </a:r>
                <a:r>
                  <a:rPr lang="en-US" altLang="zh-TW" dirty="0"/>
                  <a:t> curve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a:latin typeface="Cambria Math" panose="02040503050406030204" pitchFamily="18" charset="0"/>
                          </a:rPr>
                          <m:t>2</m:t>
                        </m:r>
                      </m:sup>
                    </m:sSup>
                  </m:oMath>
                </a14:m>
                <a:r>
                  <a:rPr lang="zh-TW" altLang="en-US" dirty="0" smtClean="0"/>
                  <a:t> </a:t>
                </a:r>
                <a:r>
                  <a:rPr lang="en-US" altLang="zh-TW" dirty="0" smtClean="0"/>
                  <a:t>=</a:t>
                </a:r>
                <a:r>
                  <a:rPr lang="zh-TW" altLang="en-US" dirty="0" smtClean="0"/>
                  <a:t>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𝑥</m:t>
                        </m:r>
                      </m:e>
                      <m:sup>
                        <m:r>
                          <a:rPr lang="en-US" altLang="zh-TW" i="1" dirty="0">
                            <a:latin typeface="Cambria Math" panose="02040503050406030204" pitchFamily="18" charset="0"/>
                          </a:rPr>
                          <m:t>3</m:t>
                        </m:r>
                      </m:sup>
                    </m:s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𝑎</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𝑥</m:t>
                        </m:r>
                      </m:e>
                      <m:sup>
                        <m:r>
                          <a:rPr lang="en-US" altLang="zh-TW" i="1" dirty="0">
                            <a:latin typeface="Cambria Math" panose="02040503050406030204" pitchFamily="18" charset="0"/>
                          </a:rPr>
                          <m:t>2</m:t>
                        </m:r>
                      </m:sup>
                    </m:s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𝑏</m:t>
                    </m:r>
                  </m:oMath>
                </a14:m>
                <a:r>
                  <a:rPr lang="en-US" altLang="zh-TW" dirty="0"/>
                  <a:t> defined on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𝐹</m:t>
                        </m:r>
                      </m:e>
                      <m:sub>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2</m:t>
                            </m:r>
                          </m:e>
                          <m:sup>
                            <m:r>
                              <a:rPr lang="en-US" altLang="zh-TW" i="1" dirty="0">
                                <a:latin typeface="Cambria Math" panose="02040503050406030204" pitchFamily="18" charset="0"/>
                              </a:rPr>
                              <m:t>163</m:t>
                            </m:r>
                          </m:sup>
                        </m:sSup>
                      </m:sub>
                    </m:sSub>
                  </m:oMath>
                </a14:m>
                <a:r>
                  <a:rPr lang="en-US" altLang="zh-TW" dirty="0" smtClean="0"/>
                  <a:t>, </a:t>
                </a:r>
                <a:r>
                  <a:rPr lang="en-US" altLang="zh-TW" dirty="0"/>
                  <a:t>where </a:t>
                </a:r>
                <a14:m>
                  <m:oMath xmlns:m="http://schemas.openxmlformats.org/officeDocument/2006/math">
                    <m:r>
                      <a:rPr lang="en-US" altLang="zh-TW" i="1" dirty="0" smtClean="0">
                        <a:latin typeface="Cambria Math" panose="02040503050406030204" pitchFamily="18" charset="0"/>
                      </a:rPr>
                      <m:t>𝑎</m:t>
                    </m:r>
                    <m:r>
                      <a:rPr lang="zh-TW" altLang="en-US" i="1" dirty="0">
                        <a:latin typeface="Cambria Math" panose="02040503050406030204" pitchFamily="18" charset="0"/>
                      </a:rPr>
                      <m:t> </m:t>
                    </m:r>
                  </m:oMath>
                </a14:m>
                <a:r>
                  <a:rPr lang="en-US" altLang="zh-TW" dirty="0" smtClean="0"/>
                  <a:t>=</a:t>
                </a:r>
                <a:r>
                  <a:rPr lang="zh-TW" altLang="en-US" dirty="0" smtClean="0"/>
                  <a:t> </a:t>
                </a:r>
                <a14:m>
                  <m:oMath xmlns:m="http://schemas.openxmlformats.org/officeDocument/2006/math">
                    <m:r>
                      <a:rPr lang="en-US" altLang="zh-TW" i="1" dirty="0" smtClean="0">
                        <a:latin typeface="Cambria Math" panose="02040503050406030204" pitchFamily="18" charset="0"/>
                      </a:rPr>
                      <m:t>1</m:t>
                    </m:r>
                  </m:oMath>
                </a14:m>
                <a:r>
                  <a:rPr lang="en-US" altLang="zh-TW" dirty="0" smtClean="0"/>
                  <a:t> </a:t>
                </a:r>
                <a:r>
                  <a:rPr lang="en-US" altLang="zh-TW" dirty="0"/>
                  <a:t>and </a:t>
                </a:r>
                <a14:m>
                  <m:oMath xmlns:m="http://schemas.openxmlformats.org/officeDocument/2006/math">
                    <m:r>
                      <a:rPr lang="en-US" altLang="zh-TW" i="1" dirty="0" smtClean="0">
                        <a:latin typeface="Cambria Math" panose="02040503050406030204" pitchFamily="18" charset="0"/>
                      </a:rPr>
                      <m:t>𝑏</m:t>
                    </m:r>
                  </m:oMath>
                </a14:m>
                <a:r>
                  <a:rPr lang="en-US" altLang="zh-TW" dirty="0"/>
                  <a:t> is a 163-bit prime number. </a:t>
                </a:r>
                <a:endParaRPr lang="en-US" altLang="zh-TW" dirty="0" smtClean="0"/>
              </a:p>
              <a:p>
                <a:pPr marL="0" indent="0">
                  <a:buNone/>
                </a:pPr>
                <a:r>
                  <a:rPr lang="en-US" altLang="zh-TW" dirty="0" smtClean="0"/>
                  <a:t>The </a:t>
                </a:r>
                <a:r>
                  <a:rPr lang="en-US" altLang="zh-TW" dirty="0"/>
                  <a:t>operating time for different operations is shown in Table 2 [7]. </a:t>
                </a:r>
                <a:r>
                  <a:rPr lang="en-US" altLang="zh-TW" dirty="0" smtClean="0"/>
                  <a:t>Among </a:t>
                </a:r>
                <a:r>
                  <a:rPr lang="en-US" altLang="zh-TW" dirty="0"/>
                  <a:t>them, ME represents the modular exponentiation operation, and SM represents the point multiplication on elliptic curve. </a:t>
                </a:r>
                <a:endParaRPr lang="en-US" altLang="zh-TW" dirty="0" smtClean="0"/>
              </a:p>
              <a:p>
                <a:pPr marL="0" indent="0">
                  <a:buNone/>
                </a:pPr>
                <a:endParaRPr lang="en-US" altLang="zh-TW" dirty="0"/>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111" t="-1482" r="-17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775" y="5424846"/>
            <a:ext cx="4616450" cy="883881"/>
          </a:xfrm>
          <a:prstGeom prst="rect">
            <a:avLst/>
          </a:prstGeom>
        </p:spPr>
      </p:pic>
    </p:spTree>
    <p:extLst>
      <p:ext uri="{BB962C8B-B14F-4D97-AF65-F5344CB8AC3E}">
        <p14:creationId xmlns:p14="http://schemas.microsoft.com/office/powerpoint/2010/main" val="1055254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sp>
        <p:nvSpPr>
          <p:cNvPr id="7" name="內容版面配置區 6"/>
          <p:cNvSpPr>
            <a:spLocks noGrp="1"/>
          </p:cNvSpPr>
          <p:nvPr>
            <p:ph idx="1"/>
          </p:nvPr>
        </p:nvSpPr>
        <p:spPr/>
        <p:txBody>
          <a:bodyPr/>
          <a:lstStyle/>
          <a:p>
            <a:pPr marL="0" indent="0">
              <a:buNone/>
            </a:pPr>
            <a:r>
              <a:rPr lang="en-US" altLang="zh-TW" dirty="0"/>
              <a:t>Here we compare the performance of the new scheme in this paper with the previous three schemes. </a:t>
            </a:r>
            <a:endParaRPr lang="en-US" altLang="zh-TW" dirty="0" smtClean="0"/>
          </a:p>
          <a:p>
            <a:pPr marL="0" indent="0">
              <a:buNone/>
            </a:pPr>
            <a:r>
              <a:rPr lang="en-US" altLang="zh-TW" dirty="0" smtClean="0"/>
              <a:t>Compared </a:t>
            </a:r>
            <a:r>
              <a:rPr lang="en-US" altLang="zh-TW" dirty="0"/>
              <a:t>with the running time of the modular exponentiation operation and the elliptic curve point multiplication operation, the impact of the hash function and the exclusive OR operation on the overall performance is negligible. Here only the operation of the elliptic curve point multiplication operation and the modular exponentiation operation are counted, as shown in Table 3. </a:t>
            </a:r>
            <a:endParaRPr lang="zh-TW" altLang="en-US" dirty="0"/>
          </a:p>
        </p:txBody>
      </p:sp>
    </p:spTree>
    <p:extLst>
      <p:ext uri="{BB962C8B-B14F-4D97-AF65-F5344CB8AC3E}">
        <p14:creationId xmlns:p14="http://schemas.microsoft.com/office/powerpoint/2010/main" val="4020800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9150" y="2413000"/>
            <a:ext cx="7810500" cy="1971675"/>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sp>
        <p:nvSpPr>
          <p:cNvPr id="7" name="文字方塊 6"/>
          <p:cNvSpPr txBox="1"/>
          <p:nvPr/>
        </p:nvSpPr>
        <p:spPr>
          <a:xfrm>
            <a:off x="5298166" y="4384675"/>
            <a:ext cx="5226050" cy="1815882"/>
          </a:xfrm>
          <a:prstGeom prst="rect">
            <a:avLst/>
          </a:prstGeom>
          <a:noFill/>
        </p:spPr>
        <p:txBody>
          <a:bodyPr wrap="square" rtlCol="0">
            <a:spAutoFit/>
          </a:bodyPr>
          <a:lstStyle/>
          <a:p>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33.6ms		44.8ms</a:t>
            </a:r>
          </a:p>
          <a:p>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44.8ms		56.0ms</a:t>
            </a:r>
          </a:p>
          <a:p>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22.4ms		67.2ms</a:t>
            </a:r>
          </a:p>
          <a:p>
            <a:r>
              <a:rPr lang="en-US" altLang="zh-TW"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19.14ms		31.9ms</a:t>
            </a:r>
            <a:endParaRPr lang="zh-TW" altLang="en-US" sz="28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174145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Conlusion</a:t>
            </a:r>
            <a:endParaRPr lang="zh-TW" altLang="en-US" dirty="0"/>
          </a:p>
        </p:txBody>
      </p:sp>
      <p:sp>
        <p:nvSpPr>
          <p:cNvPr id="3" name="內容版面配置區 2"/>
          <p:cNvSpPr>
            <a:spLocks noGrp="1"/>
          </p:cNvSpPr>
          <p:nvPr>
            <p:ph idx="1"/>
          </p:nvPr>
        </p:nvSpPr>
        <p:spPr/>
        <p:txBody>
          <a:bodyPr/>
          <a:lstStyle/>
          <a:p>
            <a:r>
              <a:rPr lang="en-US" altLang="zh-TW" dirty="0"/>
              <a:t>This paper analyzes and summarizes the existing </a:t>
            </a:r>
            <a:r>
              <a:rPr lang="en-US" altLang="zh-TW" dirty="0" err="1"/>
              <a:t>certificateless</a:t>
            </a:r>
            <a:r>
              <a:rPr lang="en-US" altLang="zh-TW" dirty="0"/>
              <a:t> </a:t>
            </a:r>
            <a:r>
              <a:rPr lang="en-US" altLang="zh-TW" dirty="0" err="1"/>
              <a:t>signcryption</a:t>
            </a:r>
            <a:r>
              <a:rPr lang="en-US" altLang="zh-TW" dirty="0"/>
              <a:t> schemes without bilinear pairing. It finds that the existing scheme is insecure and cannot provide </a:t>
            </a:r>
            <a:r>
              <a:rPr lang="en-US" altLang="zh-TW" dirty="0" err="1"/>
              <a:t>unforgeability</a:t>
            </a:r>
            <a:r>
              <a:rPr lang="en-US" altLang="zh-TW" dirty="0"/>
              <a:t> and confidentiality when the attacker replaces multiple public keys at the same time, and gives the attack process. </a:t>
            </a:r>
            <a:endParaRPr lang="en-US" altLang="zh-TW" dirty="0" smtClean="0"/>
          </a:p>
          <a:p>
            <a:r>
              <a:rPr lang="en-US" altLang="zh-TW" dirty="0" smtClean="0"/>
              <a:t>On </a:t>
            </a:r>
            <a:r>
              <a:rPr lang="en-US" altLang="zh-TW" dirty="0"/>
              <a:t>this basis, this paper designs a new </a:t>
            </a:r>
            <a:r>
              <a:rPr lang="en-US" altLang="zh-TW" dirty="0" err="1"/>
              <a:t>certificateless</a:t>
            </a:r>
            <a:r>
              <a:rPr lang="en-US" altLang="zh-TW" dirty="0"/>
              <a:t> </a:t>
            </a:r>
            <a:r>
              <a:rPr lang="en-US" altLang="zh-TW" dirty="0" err="1"/>
              <a:t>signcryption</a:t>
            </a:r>
            <a:r>
              <a:rPr lang="en-US" altLang="zh-TW" dirty="0"/>
              <a:t> scheme without bilinear pairing. The new scheme resists the attacker's replacement of multiple public keys by increasing the correlation between public keys.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spTree>
    <p:extLst>
      <p:ext uri="{BB962C8B-B14F-4D97-AF65-F5344CB8AC3E}">
        <p14:creationId xmlns:p14="http://schemas.microsoft.com/office/powerpoint/2010/main" val="973921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After analysis, our scheme can not only meet the requirements of </a:t>
            </a:r>
            <a:r>
              <a:rPr lang="en-US" altLang="zh-TW" dirty="0" err="1"/>
              <a:t>unforgeability</a:t>
            </a:r>
            <a:r>
              <a:rPr lang="en-US" altLang="zh-TW" dirty="0"/>
              <a:t>, confidentiality, forward security, and public verification, but also reduce the amount of computation compared with previous scheme. By comparison, the scheme of this paper has higher security and operating efficiency.</a:t>
            </a:r>
          </a:p>
          <a:p>
            <a:r>
              <a:rPr lang="en-US" altLang="zh-TW" dirty="0"/>
              <a:t>From Table 3, it can be seen that the improved scheme in this paper also has an improvement in performance, which has advantages over those of Zhu, Zhao and Zhou. Therefore, the improved </a:t>
            </a:r>
            <a:r>
              <a:rPr lang="en-US" altLang="zh-TW" dirty="0" err="1"/>
              <a:t>certificateless</a:t>
            </a:r>
            <a:r>
              <a:rPr lang="en-US" altLang="zh-TW" dirty="0"/>
              <a:t> </a:t>
            </a:r>
            <a:r>
              <a:rPr lang="en-US" altLang="zh-TW" dirty="0" err="1"/>
              <a:t>signcryption</a:t>
            </a:r>
            <a:r>
              <a:rPr lang="en-US" altLang="zh-TW" dirty="0"/>
              <a:t> scheme has lower computational complexity and higher efficiency.</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a:p>
        </p:txBody>
      </p:sp>
    </p:spTree>
    <p:extLst>
      <p:ext uri="{BB962C8B-B14F-4D97-AF65-F5344CB8AC3E}">
        <p14:creationId xmlns:p14="http://schemas.microsoft.com/office/powerpoint/2010/main" val="576726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smtClean="0"/>
              <a:t>CHI </a:t>
            </a:r>
            <a:r>
              <a:rPr lang="en-US" altLang="zh-TW" dirty="0"/>
              <a:t>I Hsu and YU </a:t>
            </a:r>
            <a:r>
              <a:rPr lang="en-US" altLang="zh-TW" dirty="0" err="1"/>
              <a:t>Ching</a:t>
            </a:r>
            <a:r>
              <a:rPr lang="en-US" altLang="zh-TW" dirty="0"/>
              <a:t> Tung, The benefits of PKI application and competitive advantage [J]. WSEAS Transactions on communications, 2008, 7(9): 758-767. </a:t>
            </a:r>
            <a:endParaRPr lang="en-US" altLang="zh-TW" dirty="0"/>
          </a:p>
          <a:p>
            <a:pPr marL="514350" indent="-514350">
              <a:buFont typeface="+mj-lt"/>
              <a:buAutoNum type="arabicPeriod"/>
            </a:pPr>
            <a:r>
              <a:rPr lang="en-US" altLang="zh-TW" dirty="0" smtClean="0"/>
              <a:t>C</a:t>
            </a:r>
            <a:r>
              <a:rPr lang="en-US" altLang="zh-TW" dirty="0"/>
              <a:t>. Ellison and B. </a:t>
            </a:r>
            <a:r>
              <a:rPr lang="en-US" altLang="zh-TW" dirty="0" err="1"/>
              <a:t>Schneier</a:t>
            </a:r>
            <a:r>
              <a:rPr lang="en-US" altLang="zh-TW" dirty="0"/>
              <a:t>, Ten risk of PKI: What you are not being told about public key infrastructure [J]. Computer Security Journal, 2000, 16(1): 1-7. </a:t>
            </a:r>
            <a:endParaRPr lang="en-US" altLang="zh-TW" dirty="0" smtClean="0"/>
          </a:p>
          <a:p>
            <a:pPr marL="514350" indent="-514350">
              <a:buFont typeface="+mj-lt"/>
              <a:buAutoNum type="arabicPeriod"/>
            </a:pPr>
            <a:r>
              <a:rPr lang="en-US" altLang="zh-TW" dirty="0" smtClean="0"/>
              <a:t>ADI </a:t>
            </a:r>
            <a:r>
              <a:rPr lang="en-US" altLang="zh-TW" dirty="0"/>
              <a:t>Shamir, Identity–based cryptosystems and signature schemes [C]. Advances in Cryptology –Crypto’84, Berlin: Springer-</a:t>
            </a:r>
            <a:r>
              <a:rPr lang="en-US" altLang="zh-TW" dirty="0" err="1"/>
              <a:t>Verlag</a:t>
            </a:r>
            <a:r>
              <a:rPr lang="en-US" altLang="zh-TW" dirty="0"/>
              <a:t>, 1984: 47-53. </a:t>
            </a:r>
            <a:r>
              <a:rPr lang="en-US" altLang="zh-TW" dirty="0">
                <a:latin typeface="Times New Roman" panose="02020603050405020304" pitchFamily="18" charset="0"/>
                <a:cs typeface="Times New Roman" panose="02020603050405020304" pitchFamily="18" charset="0"/>
              </a:rPr>
              <a:t/>
            </a:r>
            <a:br>
              <a:rPr lang="en-US" altLang="zh-TW" dirty="0">
                <a:latin typeface="Times New Roman" panose="02020603050405020304" pitchFamily="18" charset="0"/>
                <a:cs typeface="Times New Roman" panose="02020603050405020304" pitchFamily="18" charset="0"/>
              </a:rPr>
            </a:br>
            <a:r>
              <a:rPr lang="en-US" altLang="zh-TW" dirty="0"/>
              <a:t/>
            </a:r>
            <a:br>
              <a:rPr lang="en-US" altLang="zh-TW" dirty="0"/>
            </a:b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dirty="0"/>
          </a:p>
        </p:txBody>
      </p:sp>
    </p:spTree>
    <p:extLst>
      <p:ext uri="{BB962C8B-B14F-4D97-AF65-F5344CB8AC3E}">
        <p14:creationId xmlns:p14="http://schemas.microsoft.com/office/powerpoint/2010/main" val="3163629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4"/>
            </a:pPr>
            <a:r>
              <a:rPr lang="en-US" altLang="zh-TW" dirty="0" smtClean="0"/>
              <a:t>SS</a:t>
            </a:r>
            <a:r>
              <a:rPr lang="en-US" altLang="zh-TW" dirty="0"/>
              <a:t>. AL-</a:t>
            </a:r>
            <a:r>
              <a:rPr lang="en-US" altLang="zh-TW" dirty="0" err="1"/>
              <a:t>Riyami</a:t>
            </a:r>
            <a:r>
              <a:rPr lang="en-US" altLang="zh-TW" dirty="0"/>
              <a:t> and KG. Paterson, </a:t>
            </a:r>
            <a:r>
              <a:rPr lang="en-US" altLang="zh-TW" dirty="0" err="1"/>
              <a:t>Certificateless</a:t>
            </a:r>
            <a:r>
              <a:rPr lang="en-US" altLang="zh-TW" dirty="0"/>
              <a:t> public key cryptography [C]. Advances in Cryptology-Asiacrypt’03, Berlin: Springer-</a:t>
            </a:r>
            <a:r>
              <a:rPr lang="en-US" altLang="zh-TW" dirty="0" err="1"/>
              <a:t>Verlag</a:t>
            </a:r>
            <a:r>
              <a:rPr lang="en-US" altLang="zh-TW" dirty="0"/>
              <a:t>, 2003: </a:t>
            </a:r>
            <a:r>
              <a:rPr lang="en-US" altLang="zh-TW" dirty="0" smtClean="0"/>
              <a:t>452-473.</a:t>
            </a:r>
          </a:p>
          <a:p>
            <a:pPr marL="514350" indent="-514350">
              <a:buFont typeface="+mj-lt"/>
              <a:buAutoNum type="arabicPeriod" startAt="4"/>
            </a:pPr>
            <a:r>
              <a:rPr lang="en-US" altLang="zh-TW" dirty="0" smtClean="0"/>
              <a:t>YL</a:t>
            </a:r>
            <a:r>
              <a:rPr lang="en-US" altLang="zh-TW" dirty="0"/>
              <a:t>. Zheng. Digital </a:t>
            </a:r>
            <a:r>
              <a:rPr lang="en-US" altLang="zh-TW" dirty="0" err="1"/>
              <a:t>signcryption</a:t>
            </a:r>
            <a:r>
              <a:rPr lang="en-US" altLang="zh-TW" dirty="0"/>
              <a:t> or how to achieve cost (signature &amp; encryption « cost (signature) + cost (encryption) [C]. Advances in Cryptology-Crypto’97, Berlin: Springer-</a:t>
            </a:r>
            <a:r>
              <a:rPr lang="en-US" altLang="zh-TW" dirty="0" err="1"/>
              <a:t>Verlag</a:t>
            </a:r>
            <a:r>
              <a:rPr lang="en-US" altLang="zh-TW" dirty="0"/>
              <a:t>, 1997: </a:t>
            </a:r>
            <a:r>
              <a:rPr lang="en-US" altLang="zh-TW" dirty="0" smtClean="0"/>
              <a:t>165—179.</a:t>
            </a:r>
          </a:p>
          <a:p>
            <a:pPr marL="514350" indent="-514350">
              <a:buFont typeface="+mj-lt"/>
              <a:buAutoNum type="arabicPeriod" startAt="4"/>
            </a:pPr>
            <a:r>
              <a:rPr lang="en-US" altLang="zh-TW" dirty="0" smtClean="0"/>
              <a:t>L</a:t>
            </a:r>
            <a:r>
              <a:rPr lang="en-US" altLang="zh-TW" dirty="0"/>
              <a:t>. Chen, Z. Cheng and NP. Smart, Identity-based key agreement protocols from pairings[J]. </a:t>
            </a:r>
            <a:r>
              <a:rPr lang="en-US" altLang="zh-TW" dirty="0" err="1"/>
              <a:t>Interational</a:t>
            </a:r>
            <a:r>
              <a:rPr lang="en-US" altLang="zh-TW" dirty="0"/>
              <a:t> Journal of Information Security, 2007, 6(2): 213-241.</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spTree>
    <p:extLst>
      <p:ext uri="{BB962C8B-B14F-4D97-AF65-F5344CB8AC3E}">
        <p14:creationId xmlns:p14="http://schemas.microsoft.com/office/powerpoint/2010/main" val="2614169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7"/>
            </a:pPr>
            <a:r>
              <a:rPr lang="en-US" altLang="zh-TW" dirty="0" err="1" smtClean="0"/>
              <a:t>X.Cao</a:t>
            </a:r>
            <a:r>
              <a:rPr lang="en-US" altLang="zh-TW" dirty="0" smtClean="0"/>
              <a:t> </a:t>
            </a:r>
            <a:r>
              <a:rPr lang="en-US" altLang="zh-TW" dirty="0"/>
              <a:t>and W. Kou, A pairing-free identity-based authenticated key agreement scheme with minimal message exchanges[J].Information Sciences, 2010, 180(6): </a:t>
            </a:r>
            <a:r>
              <a:rPr lang="en-US" altLang="zh-TW" dirty="0" smtClean="0"/>
              <a:t>2895-2903.</a:t>
            </a:r>
          </a:p>
          <a:p>
            <a:pPr marL="514350" indent="-514350">
              <a:buFont typeface="+mj-lt"/>
              <a:buAutoNum type="arabicPeriod" startAt="7"/>
            </a:pPr>
            <a:r>
              <a:rPr lang="en-US" altLang="zh-TW" dirty="0" smtClean="0"/>
              <a:t>D</a:t>
            </a:r>
            <a:r>
              <a:rPr lang="en-US" altLang="zh-TW" dirty="0"/>
              <a:t>. He, J. Chen and J. Hu, An ID-based proxy signature schemes without bilinear pairings[J]. Annals of Telecommunications, 2011, 66(11-12): </a:t>
            </a:r>
            <a:r>
              <a:rPr lang="en-US" altLang="zh-TW" dirty="0" smtClean="0"/>
              <a:t>657-662.</a:t>
            </a:r>
          </a:p>
          <a:p>
            <a:pPr marL="514350" indent="-514350">
              <a:buFont typeface="+mj-lt"/>
              <a:buAutoNum type="arabicPeriod" startAt="7"/>
            </a:pPr>
            <a:r>
              <a:rPr lang="en-US" altLang="zh-TW" dirty="0" smtClean="0"/>
              <a:t>P</a:t>
            </a:r>
            <a:r>
              <a:rPr lang="en-US" altLang="zh-TW" dirty="0"/>
              <a:t>. </a:t>
            </a:r>
            <a:r>
              <a:rPr lang="en-US" altLang="zh-TW" dirty="0" err="1"/>
              <a:t>Barreto</a:t>
            </a:r>
            <a:r>
              <a:rPr lang="en-US" altLang="zh-TW" dirty="0"/>
              <a:t>, A. </a:t>
            </a:r>
            <a:r>
              <a:rPr lang="en-US" altLang="zh-TW" dirty="0" err="1"/>
              <a:t>Deusajute</a:t>
            </a:r>
            <a:r>
              <a:rPr lang="en-US" altLang="zh-TW" dirty="0"/>
              <a:t>, E. Cruz and et al, Toward efficient </a:t>
            </a:r>
            <a:r>
              <a:rPr lang="en-US" altLang="zh-TW" dirty="0" err="1"/>
              <a:t>certificateless</a:t>
            </a:r>
            <a:r>
              <a:rPr lang="en-US" altLang="zh-TW" dirty="0"/>
              <a:t> </a:t>
            </a:r>
            <a:r>
              <a:rPr lang="en-US" altLang="zh-TW" dirty="0" err="1"/>
              <a:t>signcryption</a:t>
            </a:r>
            <a:r>
              <a:rPr lang="en-US" altLang="zh-TW" dirty="0"/>
              <a:t> from (and without)bilinear pairing[EB/OL]. http://sbseg2008.inf.ufrgs.br/proceedings/data/pdf/st03_03_artigo.pdf. </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Tree>
    <p:extLst>
      <p:ext uri="{BB962C8B-B14F-4D97-AF65-F5344CB8AC3E}">
        <p14:creationId xmlns:p14="http://schemas.microsoft.com/office/powerpoint/2010/main" val="1999202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10"/>
            </a:pPr>
            <a:r>
              <a:rPr lang="en-US" altLang="zh-TW" dirty="0" smtClean="0"/>
              <a:t>XF</a:t>
            </a:r>
            <a:r>
              <a:rPr lang="en-US" altLang="zh-TW" dirty="0"/>
              <a:t>. Jing, Provably secure </a:t>
            </a:r>
            <a:r>
              <a:rPr lang="en-US" altLang="zh-TW" dirty="0" err="1"/>
              <a:t>certificateless</a:t>
            </a:r>
            <a:r>
              <a:rPr lang="en-US" altLang="zh-TW" dirty="0"/>
              <a:t> </a:t>
            </a:r>
            <a:r>
              <a:rPr lang="en-US" altLang="zh-TW" dirty="0" err="1"/>
              <a:t>signcryption</a:t>
            </a:r>
            <a:r>
              <a:rPr lang="en-US" altLang="zh-TW" dirty="0"/>
              <a:t> scheme without pairing[C]. 2011 International Conference on Electronic and Mechanical Engineering and Information Technology. China: IEEE, 2011: </a:t>
            </a:r>
            <a:r>
              <a:rPr lang="en-US" altLang="zh-TW" dirty="0" smtClean="0"/>
              <a:t>4753-4756.</a:t>
            </a:r>
          </a:p>
          <a:p>
            <a:pPr marL="514350" indent="-514350">
              <a:buFont typeface="+mj-lt"/>
              <a:buAutoNum type="arabicPeriod" startAt="10"/>
            </a:pPr>
            <a:r>
              <a:rPr lang="en-US" altLang="zh-TW" dirty="0" smtClean="0"/>
              <a:t>DG</a:t>
            </a:r>
            <a:r>
              <a:rPr lang="en-US" altLang="zh-TW" dirty="0"/>
              <a:t>. Wang</a:t>
            </a:r>
            <a:r>
              <a:rPr lang="en-US" altLang="zh-TW" dirty="0" smtClean="0"/>
              <a:t>, XF</a:t>
            </a:r>
            <a:r>
              <a:rPr lang="en-US" altLang="zh-TW" dirty="0"/>
              <a:t>. Ding and K. Huang, Security analysis and improvement of strongly secure </a:t>
            </a:r>
            <a:r>
              <a:rPr lang="en-US" altLang="zh-TW" dirty="0" err="1"/>
              <a:t>certificateless</a:t>
            </a:r>
            <a:r>
              <a:rPr lang="en-US" altLang="zh-TW" dirty="0"/>
              <a:t> key agreement protocol[J]. Computer Science, 2013, 40(11A): </a:t>
            </a:r>
            <a:r>
              <a:rPr lang="en-US" altLang="zh-TW" dirty="0" smtClean="0"/>
              <a:t>203-223.</a:t>
            </a:r>
          </a:p>
          <a:p>
            <a:pPr marL="514350" indent="-514350">
              <a:buFont typeface="+mj-lt"/>
              <a:buAutoNum type="arabicPeriod" startAt="10"/>
            </a:pPr>
            <a:r>
              <a:rPr lang="en-US" altLang="zh-TW" dirty="0" smtClean="0"/>
              <a:t>WH</a:t>
            </a:r>
            <a:r>
              <a:rPr lang="en-US" altLang="zh-TW" dirty="0"/>
              <a:t>. Liu and C. Xu, </a:t>
            </a:r>
            <a:r>
              <a:rPr lang="en-US" altLang="zh-TW" dirty="0" err="1"/>
              <a:t>Certificateless</a:t>
            </a:r>
            <a:r>
              <a:rPr lang="en-US" altLang="zh-TW" dirty="0"/>
              <a:t> </a:t>
            </a:r>
            <a:r>
              <a:rPr lang="en-US" altLang="zh-TW" dirty="0" err="1"/>
              <a:t>signcryption</a:t>
            </a:r>
            <a:r>
              <a:rPr lang="en-US" altLang="zh-TW" dirty="0"/>
              <a:t> scheme without bilinear pairing[J]. Journal of software, 2011, 22(8):1918-1926. </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spTree>
    <p:extLst>
      <p:ext uri="{BB962C8B-B14F-4D97-AF65-F5344CB8AC3E}">
        <p14:creationId xmlns:p14="http://schemas.microsoft.com/office/powerpoint/2010/main" val="2832630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In order to simplify certificate management, Shamir proposed an identity-based public key cryptosystem in 1984[3]. </a:t>
            </a:r>
            <a:endParaRPr lang="en-US" altLang="zh-TW" dirty="0" smtClean="0"/>
          </a:p>
          <a:p>
            <a:r>
              <a:rPr lang="en-US" altLang="zh-TW" dirty="0" smtClean="0"/>
              <a:t>In </a:t>
            </a:r>
            <a:r>
              <a:rPr lang="en-US" altLang="zh-TW" dirty="0"/>
              <a:t>this system, user's identity information (such as ID number, student number, and mailbox) is the user's public key. This naturally achieves the binding of the user's public key and its identity, but because the user's private key is generated by the PKG (Private Key Generator), the PKG knows the private key of every user, so the identity-based cryptosystem brought new problems with key escrow.</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a:p>
        </p:txBody>
      </p:sp>
    </p:spTree>
    <p:extLst>
      <p:ext uri="{BB962C8B-B14F-4D97-AF65-F5344CB8AC3E}">
        <p14:creationId xmlns:p14="http://schemas.microsoft.com/office/powerpoint/2010/main" val="3670958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13"/>
            </a:pPr>
            <a:r>
              <a:rPr lang="en-US" altLang="zh-TW" dirty="0" smtClean="0"/>
              <a:t>DB</a:t>
            </a:r>
            <a:r>
              <a:rPr lang="en-US" altLang="zh-TW" dirty="0"/>
              <a:t>. He, Security analysis of a </a:t>
            </a:r>
            <a:r>
              <a:rPr lang="en-US" altLang="zh-TW" dirty="0" err="1"/>
              <a:t>certificateless</a:t>
            </a:r>
            <a:r>
              <a:rPr lang="en-US" altLang="zh-TW" dirty="0"/>
              <a:t> </a:t>
            </a:r>
            <a:r>
              <a:rPr lang="en-US" altLang="zh-TW" dirty="0" err="1"/>
              <a:t>signcryption</a:t>
            </a:r>
            <a:r>
              <a:rPr lang="en-US" altLang="zh-TW" dirty="0"/>
              <a:t> scheme[J]. Journal of software, 2013, 24(3): </a:t>
            </a:r>
            <a:r>
              <a:rPr lang="en-US" altLang="zh-TW" dirty="0" smtClean="0"/>
              <a:t>618-622.</a:t>
            </a:r>
          </a:p>
          <a:p>
            <a:pPr marL="514350" indent="-514350">
              <a:buFont typeface="+mj-lt"/>
              <a:buAutoNum type="arabicPeriod" startAt="13"/>
            </a:pPr>
            <a:r>
              <a:rPr lang="en-US" altLang="zh-TW" dirty="0" smtClean="0"/>
              <a:t>H</a:t>
            </a:r>
            <a:r>
              <a:rPr lang="en-US" altLang="zh-TW" dirty="0"/>
              <a:t>. Zhu, H. Li and YM. Wang, </a:t>
            </a:r>
            <a:r>
              <a:rPr lang="en-US" altLang="zh-TW" dirty="0" err="1"/>
              <a:t>Certificateless</a:t>
            </a:r>
            <a:r>
              <a:rPr lang="en-US" altLang="zh-TW" dirty="0"/>
              <a:t> </a:t>
            </a:r>
            <a:r>
              <a:rPr lang="en-US" altLang="zh-TW" dirty="0" err="1"/>
              <a:t>signcryption</a:t>
            </a:r>
            <a:r>
              <a:rPr lang="en-US" altLang="zh-TW" dirty="0"/>
              <a:t> scheme without pairing[J]. Journal of Computer Research and Development, 2010, 47(9): </a:t>
            </a:r>
            <a:r>
              <a:rPr lang="en-US" altLang="zh-TW" dirty="0" smtClean="0"/>
              <a:t>1587-1594.</a:t>
            </a:r>
          </a:p>
          <a:p>
            <a:pPr marL="514350" indent="-514350">
              <a:buFont typeface="+mj-lt"/>
              <a:buAutoNum type="arabicPeriod" startAt="13"/>
            </a:pPr>
            <a:r>
              <a:rPr lang="en-US" altLang="zh-TW" dirty="0" smtClean="0"/>
              <a:t>ZG</a:t>
            </a:r>
            <a:r>
              <a:rPr lang="en-US" altLang="zh-TW" dirty="0"/>
              <a:t>. Zhao, Security analysis and improvement of a </a:t>
            </a:r>
            <a:r>
              <a:rPr lang="en-US" altLang="zh-TW" dirty="0" err="1"/>
              <a:t>certificateless</a:t>
            </a:r>
            <a:r>
              <a:rPr lang="en-US" altLang="zh-TW" dirty="0"/>
              <a:t> </a:t>
            </a:r>
            <a:r>
              <a:rPr lang="en-US" altLang="zh-TW" dirty="0" err="1"/>
              <a:t>signcryption</a:t>
            </a:r>
            <a:r>
              <a:rPr lang="en-US" altLang="zh-TW" dirty="0"/>
              <a:t> scheme[J]. Journal of </a:t>
            </a:r>
            <a:r>
              <a:rPr lang="en-US" altLang="zh-TW" dirty="0" smtClean="0"/>
              <a:t>Communication</a:t>
            </a:r>
            <a:r>
              <a:rPr lang="en-US" altLang="zh-TW" dirty="0"/>
              <a:t>, 2015, 36(3): 2015060_1-2015060_6. </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a:p>
        </p:txBody>
      </p:sp>
    </p:spTree>
    <p:extLst>
      <p:ext uri="{BB962C8B-B14F-4D97-AF65-F5344CB8AC3E}">
        <p14:creationId xmlns:p14="http://schemas.microsoft.com/office/powerpoint/2010/main" val="4210947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16"/>
            </a:pPr>
            <a:r>
              <a:rPr lang="en-US" altLang="zh-TW" dirty="0" smtClean="0"/>
              <a:t>YW</a:t>
            </a:r>
            <a:r>
              <a:rPr lang="en-US" altLang="zh-TW" dirty="0"/>
              <a:t>. Zhou, B. Yang and WZ. Zhang, Security analysis and improvement of </a:t>
            </a:r>
            <a:r>
              <a:rPr lang="en-US" altLang="zh-TW" dirty="0" err="1"/>
              <a:t>certificateless</a:t>
            </a:r>
            <a:r>
              <a:rPr lang="en-US" altLang="zh-TW" dirty="0"/>
              <a:t> </a:t>
            </a:r>
            <a:r>
              <a:rPr lang="en-US" altLang="zh-TW" dirty="0" err="1"/>
              <a:t>signcryption</a:t>
            </a:r>
            <a:r>
              <a:rPr lang="en-US" altLang="zh-TW" dirty="0"/>
              <a:t> scheme without bilinear pairing[J], CHINESE JOURNAL OF COMPUTER, 2016, 39(6), </a:t>
            </a:r>
            <a:r>
              <a:rPr lang="en-US" altLang="zh-TW" dirty="0" smtClean="0"/>
              <a:t>1257-1266.</a:t>
            </a:r>
          </a:p>
          <a:p>
            <a:pPr marL="514350" indent="-514350">
              <a:buFont typeface="+mj-lt"/>
              <a:buAutoNum type="arabicPeriod" startAt="16"/>
            </a:pPr>
            <a:r>
              <a:rPr lang="en-US" altLang="zh-TW" dirty="0" smtClean="0"/>
              <a:t>X</a:t>
            </a:r>
            <a:r>
              <a:rPr lang="en-US" altLang="zh-TW" dirty="0"/>
              <a:t>. Wang, ZH. Qi and H. Huang, A </a:t>
            </a:r>
            <a:r>
              <a:rPr lang="en-US" altLang="zh-TW" dirty="0" err="1"/>
              <a:t>certificateless</a:t>
            </a:r>
            <a:r>
              <a:rPr lang="en-US" altLang="zh-TW" dirty="0"/>
              <a:t> </a:t>
            </a:r>
            <a:r>
              <a:rPr lang="en-US" altLang="zh-TW" dirty="0" err="1"/>
              <a:t>signcryption</a:t>
            </a:r>
            <a:r>
              <a:rPr lang="en-US" altLang="zh-TW" dirty="0"/>
              <a:t> scheme without bilinear pairing[J]. COMPUTER TECHNOLOGY AND DEVELOPMENT, 2017, 27(7): 106-110. </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spTree>
    <p:extLst>
      <p:ext uri="{BB962C8B-B14F-4D97-AF65-F5344CB8AC3E}">
        <p14:creationId xmlns:p14="http://schemas.microsoft.com/office/powerpoint/2010/main" val="177882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In view of the complex certificate management in PKI and the unavoidable key escrow in identity-based cryptosystem, Al-</a:t>
            </a:r>
            <a:r>
              <a:rPr lang="en-US" altLang="zh-TW" dirty="0" err="1"/>
              <a:t>Riyami</a:t>
            </a:r>
            <a:r>
              <a:rPr lang="en-US" altLang="zh-TW" dirty="0"/>
              <a:t> and Paterson proposed the concept of </a:t>
            </a:r>
            <a:r>
              <a:rPr lang="en-US" altLang="zh-TW" dirty="0" err="1"/>
              <a:t>Certificateless</a:t>
            </a:r>
            <a:r>
              <a:rPr lang="en-US" altLang="zh-TW" dirty="0"/>
              <a:t> Public Key Cryptography (CL-PKC) in 2003[4]. </a:t>
            </a:r>
            <a:endParaRPr lang="en-US" altLang="zh-TW" dirty="0" smtClean="0"/>
          </a:p>
          <a:p>
            <a:r>
              <a:rPr lang="en-US" altLang="zh-TW" dirty="0" smtClean="0"/>
              <a:t>In </a:t>
            </a:r>
            <a:r>
              <a:rPr lang="en-US" altLang="zh-TW" dirty="0" err="1"/>
              <a:t>certificateless</a:t>
            </a:r>
            <a:r>
              <a:rPr lang="en-US" altLang="zh-TW" dirty="0"/>
              <a:t> public key cryptosystem, a PKG is also required to generate user's partial private key. However, this partial private key does not need to be kept confidential, nor does it require a secure channel to transmit to the target user. The user selects a secret value that only he himself knows, and at the same time combines the partial private key to generate his complete private key.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a:p>
        </p:txBody>
      </p:sp>
    </p:spTree>
    <p:extLst>
      <p:ext uri="{BB962C8B-B14F-4D97-AF65-F5344CB8AC3E}">
        <p14:creationId xmlns:p14="http://schemas.microsoft.com/office/powerpoint/2010/main" val="396630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Since the </a:t>
            </a:r>
            <a:r>
              <a:rPr lang="en-US" altLang="zh-TW" dirty="0" err="1"/>
              <a:t>certificateless</a:t>
            </a:r>
            <a:r>
              <a:rPr lang="en-US" altLang="zh-TW" dirty="0"/>
              <a:t> cryptosystem not only avoids the problem of certificate management in the traditional public key cryptosystem, but also solves the problem of private key leakage in the identity-based cryptosystem. It builds a good balance between the traditional public key cryptosystem and the identity-based cryptosystem, which has caused widespread concern of relevant scholars.</a:t>
            </a:r>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a:p>
        </p:txBody>
      </p:sp>
    </p:spTree>
    <p:extLst>
      <p:ext uri="{BB962C8B-B14F-4D97-AF65-F5344CB8AC3E}">
        <p14:creationId xmlns:p14="http://schemas.microsoft.com/office/powerpoint/2010/main" val="175567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Digital signature and encryption are two important functions of </a:t>
            </a:r>
            <a:r>
              <a:rPr lang="en-US" altLang="zh-TW" dirty="0" smtClean="0"/>
              <a:t>cryptography.</a:t>
            </a:r>
          </a:p>
          <a:p>
            <a:r>
              <a:rPr lang="en-US" altLang="zh-TW" dirty="0" smtClean="0"/>
              <a:t>Signature </a:t>
            </a:r>
            <a:r>
              <a:rPr lang="en-US" altLang="zh-TW" dirty="0"/>
              <a:t>and encryption functions were used separately </a:t>
            </a:r>
            <a:r>
              <a:rPr lang="en-US" altLang="zh-TW" dirty="0" smtClean="0"/>
              <a:t>before.</a:t>
            </a:r>
            <a:r>
              <a:rPr lang="zh-TW" altLang="en-US" dirty="0" smtClean="0"/>
              <a:t> </a:t>
            </a:r>
            <a:r>
              <a:rPr lang="en-US" altLang="zh-TW" dirty="0" smtClean="0"/>
              <a:t>As </a:t>
            </a:r>
            <a:r>
              <a:rPr lang="en-US" altLang="zh-TW" dirty="0"/>
              <a:t>applications continue to expand, more and more applications are required to provide both authentication and confidentiality. </a:t>
            </a:r>
            <a:endParaRPr lang="en-US" altLang="zh-TW" dirty="0" smtClean="0"/>
          </a:p>
          <a:p>
            <a:r>
              <a:rPr lang="en-US" altLang="zh-TW" dirty="0" smtClean="0"/>
              <a:t>The </a:t>
            </a:r>
            <a:r>
              <a:rPr lang="en-US" altLang="zh-TW" dirty="0"/>
              <a:t>traditional practice to achieve this goal is to “first sign and then encrypt”, the amount of computation and communication of this approach is the sum of the signature and encryption, and thus is less efficient.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a:p>
        </p:txBody>
      </p:sp>
    </p:spTree>
    <p:extLst>
      <p:ext uri="{BB962C8B-B14F-4D97-AF65-F5344CB8AC3E}">
        <p14:creationId xmlns:p14="http://schemas.microsoft.com/office/powerpoint/2010/main" val="131484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On this background, Zheng proposed a new cryptographic primitive “</a:t>
            </a:r>
            <a:r>
              <a:rPr lang="en-US" altLang="zh-TW" dirty="0" err="1"/>
              <a:t>Signcryption</a:t>
            </a:r>
            <a:r>
              <a:rPr lang="en-US" altLang="zh-TW" dirty="0"/>
              <a:t>” in 1997 to accomplish both goals simultaneously[5]. Since </a:t>
            </a:r>
            <a:r>
              <a:rPr lang="en-US" altLang="zh-TW" dirty="0" err="1"/>
              <a:t>certificateless</a:t>
            </a:r>
            <a:r>
              <a:rPr lang="en-US" altLang="zh-TW" dirty="0"/>
              <a:t> public key cryptography was proposed, the </a:t>
            </a:r>
            <a:r>
              <a:rPr lang="en-US" altLang="zh-TW" dirty="0" err="1"/>
              <a:t>certificateless</a:t>
            </a:r>
            <a:r>
              <a:rPr lang="en-US" altLang="zh-TW" dirty="0"/>
              <a:t> </a:t>
            </a:r>
            <a:r>
              <a:rPr lang="en-US" altLang="zh-TW" dirty="0" err="1"/>
              <a:t>signcryption</a:t>
            </a:r>
            <a:r>
              <a:rPr lang="en-US" altLang="zh-TW" dirty="0"/>
              <a:t> scheme has been extensively studied by scholars.</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a:p>
        </p:txBody>
      </p:sp>
    </p:spTree>
    <p:extLst>
      <p:ext uri="{BB962C8B-B14F-4D97-AF65-F5344CB8AC3E}">
        <p14:creationId xmlns:p14="http://schemas.microsoft.com/office/powerpoint/2010/main" val="1527005693"/>
      </p:ext>
    </p:extLst>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2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58433</TotalTime>
  <Words>4960</Words>
  <Application>Microsoft Office PowerPoint</Application>
  <PresentationFormat>寬螢幕</PresentationFormat>
  <Paragraphs>380</Paragraphs>
  <Slides>51</Slides>
  <Notes>39</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51</vt:i4>
      </vt:variant>
    </vt:vector>
  </HeadingPairs>
  <TitlesOfParts>
    <vt:vector size="63" baseType="lpstr">
      <vt:lpstr>等线</vt:lpstr>
      <vt:lpstr>細明體</vt:lpstr>
      <vt:lpstr>微軟正黑體</vt:lpstr>
      <vt:lpstr>新細明體</vt:lpstr>
      <vt:lpstr>Arial</vt:lpstr>
      <vt:lpstr>Calibri</vt:lpstr>
      <vt:lpstr>Cambria Math</vt:lpstr>
      <vt:lpstr>Times New Roman</vt:lpstr>
      <vt:lpstr>Wingdings</vt:lpstr>
      <vt:lpstr>佈景主題1</vt:lpstr>
      <vt:lpstr>1_佈景主題1</vt:lpstr>
      <vt:lpstr>2_佈景主題1</vt:lpstr>
      <vt:lpstr> A New Certificateless Signcryption Scheme Without Bilinear Pairing</vt:lpstr>
      <vt:lpstr>OUTLINE</vt:lpstr>
      <vt:lpstr>Abstract</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Safety Analysis of Zhao's Scheme</vt:lpstr>
      <vt:lpstr>PowerPoint 簡報</vt:lpstr>
      <vt:lpstr>PowerPoint 簡報</vt:lpstr>
      <vt:lpstr>PowerPoint 簡報</vt:lpstr>
      <vt:lpstr>PowerPoint 簡報</vt:lpstr>
      <vt:lpstr>PowerPoint 簡報</vt:lpstr>
      <vt:lpstr>更改後</vt:lpstr>
      <vt:lpstr>PowerPoint 簡報</vt:lpstr>
      <vt:lpstr>PowerPoint 簡報</vt:lpstr>
      <vt:lpstr>PowerPoint 簡報</vt:lpstr>
      <vt:lpstr>The New Signcryption Scheme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Analysis of New Construction Scheme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Conlusion</vt:lpstr>
      <vt:lpstr>PowerPoint 簡報</vt:lpstr>
      <vt:lpstr>References</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王文奕</cp:lastModifiedBy>
  <cp:revision>861</cp:revision>
  <cp:lastPrinted>2020-05-04T09:21:17Z</cp:lastPrinted>
  <dcterms:created xsi:type="dcterms:W3CDTF">2019-11-04T09:26:48Z</dcterms:created>
  <dcterms:modified xsi:type="dcterms:W3CDTF">2021-02-01T08:29:14Z</dcterms:modified>
</cp:coreProperties>
</file>