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71"/>
  </p:notesMasterIdLst>
  <p:sldIdLst>
    <p:sldId id="257" r:id="rId3"/>
    <p:sldId id="258" r:id="rId4"/>
    <p:sldId id="259" r:id="rId5"/>
    <p:sldId id="260" r:id="rId6"/>
    <p:sldId id="261" r:id="rId7"/>
    <p:sldId id="262" r:id="rId8"/>
    <p:sldId id="263" r:id="rId9"/>
    <p:sldId id="264" r:id="rId10"/>
    <p:sldId id="265" r:id="rId11"/>
    <p:sldId id="277" r:id="rId12"/>
    <p:sldId id="266" r:id="rId13"/>
    <p:sldId id="267" r:id="rId14"/>
    <p:sldId id="268" r:id="rId15"/>
    <p:sldId id="269" r:id="rId16"/>
    <p:sldId id="270" r:id="rId17"/>
    <p:sldId id="271" r:id="rId18"/>
    <p:sldId id="272" r:id="rId19"/>
    <p:sldId id="273" r:id="rId20"/>
    <p:sldId id="274" r:id="rId21"/>
    <p:sldId id="275" r:id="rId22"/>
    <p:sldId id="276" r:id="rId23"/>
    <p:sldId id="278" r:id="rId24"/>
    <p:sldId id="279"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8" r:id="rId61"/>
    <p:sldId id="317" r:id="rId62"/>
    <p:sldId id="319" r:id="rId63"/>
    <p:sldId id="320" r:id="rId64"/>
    <p:sldId id="321" r:id="rId65"/>
    <p:sldId id="322" r:id="rId66"/>
    <p:sldId id="323" r:id="rId67"/>
    <p:sldId id="324" r:id="rId68"/>
    <p:sldId id="325" r:id="rId69"/>
    <p:sldId id="326" r:id="rId70"/>
  </p:sldIdLst>
  <p:sldSz cx="12192000" cy="6858000"/>
  <p:notesSz cx="6565900" cy="96377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1786DE-B7B6-42DE-8B2E-2DBAE0B80785}" v="105" dt="2020-07-05T15:35:29.393"/>
    <p1510:client id="{DD560E22-680B-4918-BF0B-2279505BB272}" v="15" dt="2020-07-05T15:38:56.166"/>
  </p1510:revLst>
</p1510:revInfo>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9" autoAdjust="0"/>
    <p:restoredTop sz="73511" autoAdjust="0"/>
  </p:normalViewPr>
  <p:slideViewPr>
    <p:cSldViewPr snapToGrid="0">
      <p:cViewPr varScale="1">
        <p:scale>
          <a:sx n="96" d="100"/>
          <a:sy n="96" d="100"/>
        </p:scale>
        <p:origin x="978" y="78"/>
      </p:cViewPr>
      <p:guideLst/>
    </p:cSldViewPr>
  </p:slideViewPr>
  <p:notesTextViewPr>
    <p:cViewPr>
      <p:scale>
        <a:sx n="1" d="1"/>
        <a:sy n="1" d="1"/>
      </p:scale>
      <p:origin x="0" y="0"/>
    </p:cViewPr>
  </p:notesTextViewPr>
  <p:sorterViewPr>
    <p:cViewPr>
      <p:scale>
        <a:sx n="100" d="100"/>
        <a:sy n="100" d="100"/>
      </p:scale>
      <p:origin x="0" y="-471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microsoft.com/office/2016/11/relationships/changesInfo" Target="changesInfos/changesInfo1.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王 文奕" userId="4df307c2c0fbff4b" providerId="Windows Live" clId="Web-{CC1786DE-B7B6-42DE-8B2E-2DBAE0B80785}"/>
    <pc:docChg chg="modSld">
      <pc:chgData name="王 文奕" userId="4df307c2c0fbff4b" providerId="Windows Live" clId="Web-{CC1786DE-B7B6-42DE-8B2E-2DBAE0B80785}" dt="2020-07-05T15:35:29.378" v="100" actId="20577"/>
      <pc:docMkLst>
        <pc:docMk/>
      </pc:docMkLst>
      <pc:sldChg chg="modSp">
        <pc:chgData name="王 文奕" userId="4df307c2c0fbff4b" providerId="Windows Live" clId="Web-{CC1786DE-B7B6-42DE-8B2E-2DBAE0B80785}" dt="2020-07-05T15:28:50.821" v="82" actId="20577"/>
        <pc:sldMkLst>
          <pc:docMk/>
          <pc:sldMk cId="1842734760" sldId="257"/>
        </pc:sldMkLst>
        <pc:spChg chg="mod">
          <ac:chgData name="王 文奕" userId="4df307c2c0fbff4b" providerId="Windows Live" clId="Web-{CC1786DE-B7B6-42DE-8B2E-2DBAE0B80785}" dt="2020-07-05T15:21:25.324" v="58" actId="20577"/>
          <ac:spMkLst>
            <pc:docMk/>
            <pc:sldMk cId="1842734760" sldId="257"/>
            <ac:spMk id="2" creationId="{00000000-0000-0000-0000-000000000000}"/>
          </ac:spMkLst>
        </pc:spChg>
        <pc:spChg chg="mod">
          <ac:chgData name="王 文奕" userId="4df307c2c0fbff4b" providerId="Windows Live" clId="Web-{CC1786DE-B7B6-42DE-8B2E-2DBAE0B80785}" dt="2020-07-05T15:28:50.821" v="82" actId="20577"/>
          <ac:spMkLst>
            <pc:docMk/>
            <pc:sldMk cId="1842734760" sldId="257"/>
            <ac:spMk id="3" creationId="{00000000-0000-0000-0000-000000000000}"/>
          </ac:spMkLst>
        </pc:spChg>
      </pc:sldChg>
      <pc:sldChg chg="modSp">
        <pc:chgData name="王 文奕" userId="4df307c2c0fbff4b" providerId="Windows Live" clId="Web-{CC1786DE-B7B6-42DE-8B2E-2DBAE0B80785}" dt="2020-07-05T15:35:29.378" v="100" actId="20577"/>
        <pc:sldMkLst>
          <pc:docMk/>
          <pc:sldMk cId="3181024668" sldId="258"/>
        </pc:sldMkLst>
        <pc:spChg chg="mod">
          <ac:chgData name="王 文奕" userId="4df307c2c0fbff4b" providerId="Windows Live" clId="Web-{CC1786DE-B7B6-42DE-8B2E-2DBAE0B80785}" dt="2020-07-05T15:35:29.378" v="100" actId="20577"/>
          <ac:spMkLst>
            <pc:docMk/>
            <pc:sldMk cId="3181024668" sldId="258"/>
            <ac:spMk id="3" creationId="{00000000-0000-0000-0000-000000000000}"/>
          </ac:spMkLst>
        </pc:spChg>
      </pc:sldChg>
    </pc:docChg>
  </pc:docChgLst>
  <pc:docChgLst>
    <pc:chgData name="王 文奕" userId="4df307c2c0fbff4b" providerId="Windows Live" clId="Web-{DD560E22-680B-4918-BF0B-2279505BB272}"/>
    <pc:docChg chg="modSld">
      <pc:chgData name="王 文奕" userId="4df307c2c0fbff4b" providerId="Windows Live" clId="Web-{DD560E22-680B-4918-BF0B-2279505BB272}" dt="2020-07-05T15:38:56.166" v="14"/>
      <pc:docMkLst>
        <pc:docMk/>
      </pc:docMkLst>
      <pc:sldChg chg="modSp">
        <pc:chgData name="王 文奕" userId="4df307c2c0fbff4b" providerId="Windows Live" clId="Web-{DD560E22-680B-4918-BF0B-2279505BB272}" dt="2020-07-05T15:38:56.166" v="14"/>
        <pc:sldMkLst>
          <pc:docMk/>
          <pc:sldMk cId="3181024668" sldId="258"/>
        </pc:sldMkLst>
        <pc:spChg chg="mod">
          <ac:chgData name="王 文奕" userId="4df307c2c0fbff4b" providerId="Windows Live" clId="Web-{DD560E22-680B-4918-BF0B-2279505BB272}" dt="2020-07-05T15:38:56.166" v="14"/>
          <ac:spMkLst>
            <pc:docMk/>
            <pc:sldMk cId="3181024668" sldId="258"/>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845223" cy="483559"/>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719157" y="0"/>
            <a:ext cx="2845223" cy="483559"/>
          </a:xfrm>
          <a:prstGeom prst="rect">
            <a:avLst/>
          </a:prstGeom>
        </p:spPr>
        <p:txBody>
          <a:bodyPr vert="horz" lIns="91440" tIns="45720" rIns="91440" bIns="45720" rtlCol="0"/>
          <a:lstStyle>
            <a:lvl1pPr algn="r">
              <a:defRPr sz="1200"/>
            </a:lvl1pPr>
          </a:lstStyle>
          <a:p>
            <a:fld id="{010233DC-AC4F-4B70-94F2-7E6323EC7CE5}" type="datetimeFigureOut">
              <a:rPr lang="zh-TW" altLang="en-US" smtClean="0"/>
              <a:t>2020/11/13</a:t>
            </a:fld>
            <a:endParaRPr lang="zh-TW" altLang="en-US"/>
          </a:p>
        </p:txBody>
      </p:sp>
      <p:sp>
        <p:nvSpPr>
          <p:cNvPr id="4" name="投影片圖像版面配置區 3"/>
          <p:cNvSpPr>
            <a:spLocks noGrp="1" noRot="1" noChangeAspect="1"/>
          </p:cNvSpPr>
          <p:nvPr>
            <p:ph type="sldImg" idx="2"/>
          </p:nvPr>
        </p:nvSpPr>
        <p:spPr>
          <a:xfrm>
            <a:off x="392113" y="1204913"/>
            <a:ext cx="5781675" cy="32527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56590" y="4638150"/>
            <a:ext cx="5252720" cy="3794849"/>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154155"/>
            <a:ext cx="2845223" cy="483558"/>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719157" y="9154155"/>
            <a:ext cx="2845223" cy="483558"/>
          </a:xfrm>
          <a:prstGeom prst="rect">
            <a:avLst/>
          </a:prstGeom>
        </p:spPr>
        <p:txBody>
          <a:bodyPr vert="horz" lIns="91440" tIns="45720" rIns="91440" bIns="45720" rtlCol="0" anchor="b"/>
          <a:lstStyle>
            <a:lvl1pPr algn="r">
              <a:defRPr sz="1200"/>
            </a:lvl1pPr>
          </a:lstStyle>
          <a:p>
            <a:fld id="{03C411E0-4ECD-47AF-BA54-99036B3FAC3D}" type="slidenum">
              <a:rPr lang="zh-TW" altLang="en-US" smtClean="0"/>
              <a:t>‹#›</a:t>
            </a:fld>
            <a:endParaRPr lang="zh-TW" altLang="en-US"/>
          </a:p>
        </p:txBody>
      </p:sp>
    </p:spTree>
    <p:extLst>
      <p:ext uri="{BB962C8B-B14F-4D97-AF65-F5344CB8AC3E}">
        <p14:creationId xmlns:p14="http://schemas.microsoft.com/office/powerpoint/2010/main" val="1005261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fontAlgn="t"/>
            <a:r>
              <a:rPr lang="en-US" altLang="zh-TW" sz="1200" b="0" i="0" kern="1200" dirty="0">
                <a:solidFill>
                  <a:schemeClr val="tx1"/>
                </a:solidFill>
                <a:effectLst/>
                <a:latin typeface="+mn-lt"/>
                <a:ea typeface="+mn-ea"/>
                <a:cs typeface="+mn-cs"/>
              </a:rPr>
              <a:t>Kubernetes</a:t>
            </a:r>
            <a:r>
              <a:rPr lang="zh-TW" altLang="en-US" sz="1200" b="0" i="0" kern="1200" dirty="0">
                <a:solidFill>
                  <a:schemeClr val="tx1"/>
                </a:solidFill>
                <a:effectLst/>
                <a:latin typeface="+mn-lt"/>
                <a:ea typeface="+mn-ea"/>
                <a:cs typeface="+mn-cs"/>
              </a:rPr>
              <a:t>作為微服務應用程序的可用性管理器</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a:solidFill>
                  <a:schemeClr val="tx1"/>
                </a:solidFill>
                <a:effectLst/>
                <a:latin typeface="+mn-lt"/>
                <a:ea typeface="+mn-ea"/>
                <a:cs typeface="+mn-cs"/>
              </a:rPr>
              <a:t>Leila </a:t>
            </a:r>
            <a:r>
              <a:rPr lang="en-US" altLang="zh-TW" sz="1200" b="0" i="0" kern="1200" dirty="0" err="1">
                <a:solidFill>
                  <a:schemeClr val="tx1"/>
                </a:solidFill>
                <a:effectLst/>
                <a:latin typeface="+mn-lt"/>
                <a:ea typeface="+mn-ea"/>
                <a:cs typeface="+mn-cs"/>
              </a:rPr>
              <a:t>Abdollahi</a:t>
            </a:r>
            <a:r>
              <a:rPr lang="en-US" altLang="zh-TW" sz="1200" b="0" i="0" kern="1200" dirty="0">
                <a:solidFill>
                  <a:schemeClr val="tx1"/>
                </a:solidFill>
                <a:effectLst/>
                <a:latin typeface="+mn-lt"/>
                <a:ea typeface="+mn-ea"/>
                <a:cs typeface="+mn-cs"/>
              </a:rPr>
              <a:t> </a:t>
            </a:r>
            <a:r>
              <a:rPr lang="en-US" altLang="zh-TW" sz="1200" b="0" i="0" kern="1200" dirty="0" err="1">
                <a:solidFill>
                  <a:schemeClr val="tx1"/>
                </a:solidFill>
                <a:effectLst/>
                <a:latin typeface="+mn-lt"/>
                <a:ea typeface="+mn-ea"/>
                <a:cs typeface="+mn-cs"/>
              </a:rPr>
              <a:t>Vayghan</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Mohamed </a:t>
            </a:r>
            <a:r>
              <a:rPr lang="en-US" altLang="zh-TW" sz="1200" b="0" i="0" kern="1200" dirty="0" err="1">
                <a:solidFill>
                  <a:schemeClr val="tx1"/>
                </a:solidFill>
                <a:effectLst/>
                <a:latin typeface="+mn-lt"/>
                <a:ea typeface="+mn-ea"/>
                <a:cs typeface="+mn-cs"/>
              </a:rPr>
              <a:t>Aymen</a:t>
            </a:r>
            <a:r>
              <a:rPr lang="en-US" altLang="zh-TW" sz="1200" b="0" i="0" kern="1200" dirty="0">
                <a:solidFill>
                  <a:schemeClr val="tx1"/>
                </a:solidFill>
                <a:effectLst/>
                <a:latin typeface="+mn-lt"/>
                <a:ea typeface="+mn-ea"/>
                <a:cs typeface="+mn-cs"/>
              </a:rPr>
              <a:t> Saied</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Ferhat </a:t>
            </a:r>
            <a:r>
              <a:rPr lang="en-US" altLang="zh-TW" sz="1200" b="0" i="0" kern="1200" dirty="0" err="1">
                <a:solidFill>
                  <a:schemeClr val="tx1"/>
                </a:solidFill>
                <a:effectLst/>
                <a:latin typeface="+mn-lt"/>
                <a:ea typeface="+mn-ea"/>
                <a:cs typeface="+mn-cs"/>
              </a:rPr>
              <a:t>Khendek</a:t>
            </a:r>
            <a:endParaRPr lang="en-US" altLang="zh-TW"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a:solidFill>
                  <a:schemeClr val="tx1"/>
                </a:solidFill>
                <a:effectLst/>
                <a:latin typeface="+mn-lt"/>
                <a:ea typeface="+mn-ea"/>
                <a:cs typeface="+mn-cs"/>
              </a:rPr>
              <a:t>康考迪亞大學工程與計算機科學系</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a:solidFill>
                  <a:schemeClr val="tx1"/>
                </a:solidFill>
                <a:effectLst/>
                <a:latin typeface="+mn-lt"/>
                <a:ea typeface="+mn-ea"/>
                <a:cs typeface="+mn-cs"/>
              </a:rPr>
              <a:t>加拿大蒙特利爾</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a:solidFill>
                  <a:schemeClr val="tx1"/>
                </a:solidFill>
                <a:effectLst/>
                <a:latin typeface="+mn-lt"/>
                <a:ea typeface="+mn-ea"/>
                <a:cs typeface="+mn-cs"/>
              </a:rPr>
              <a:t>瑪麗亞</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特羅（</a:t>
            </a:r>
            <a:r>
              <a:rPr lang="en-US" altLang="zh-TW" sz="1200" b="0" i="0" kern="1200" dirty="0">
                <a:solidFill>
                  <a:schemeClr val="tx1"/>
                </a:solidFill>
                <a:effectLst/>
                <a:latin typeface="+mn-lt"/>
                <a:ea typeface="+mn-ea"/>
                <a:cs typeface="+mn-cs"/>
              </a:rPr>
              <a:t>Maria </a:t>
            </a:r>
            <a:r>
              <a:rPr lang="en-US" altLang="zh-TW" sz="1200" b="0" i="0" kern="1200" dirty="0" err="1">
                <a:solidFill>
                  <a:schemeClr val="tx1"/>
                </a:solidFill>
                <a:effectLst/>
                <a:latin typeface="+mn-lt"/>
                <a:ea typeface="+mn-ea"/>
                <a:cs typeface="+mn-cs"/>
              </a:rPr>
              <a:t>Toeroe</a:t>
            </a:r>
            <a:r>
              <a:rPr lang="zh-TW" altLang="en-US" sz="1200" b="0" i="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a:solidFill>
                  <a:schemeClr val="tx1"/>
                </a:solidFill>
                <a:effectLst/>
                <a:latin typeface="+mn-lt"/>
                <a:ea typeface="+mn-ea"/>
                <a:cs typeface="+mn-cs"/>
              </a:rPr>
              <a:t>愛立信公司</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a:solidFill>
                  <a:schemeClr val="tx1"/>
                </a:solidFill>
                <a:effectLst/>
                <a:latin typeface="+mn-lt"/>
                <a:ea typeface="+mn-ea"/>
                <a:cs typeface="+mn-cs"/>
              </a:rPr>
              <a:t>加拿大蒙特利爾</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0189526-CA5A-4B5A-AFE6-F348BDBE0B21}"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293390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aseline="0" dirty="0" err="1"/>
              <a:t>Kubernete</a:t>
            </a:r>
            <a:r>
              <a:rPr lang="zh-TW" altLang="en-US" sz="1200" baseline="0" dirty="0"/>
              <a:t>架構組件</a:t>
            </a:r>
            <a:endParaRPr lang="en-US" altLang="zh-CN"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在公有雲中運行的</a:t>
            </a:r>
            <a:r>
              <a:rPr lang="en-US" altLang="zh-TW" sz="1200" baseline="0" dirty="0"/>
              <a:t>Kubernetes</a:t>
            </a:r>
            <a:r>
              <a:rPr lang="zh-TW" altLang="en-US" sz="1200" baseline="0" dirty="0"/>
              <a:t>集群中部署容器化應用</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在私有雲中運行的</a:t>
            </a:r>
            <a:r>
              <a:rPr lang="en-US" altLang="zh-TW" sz="1200" baseline="0" dirty="0"/>
              <a:t>Kubernetes</a:t>
            </a:r>
            <a:r>
              <a:rPr lang="zh-TW" altLang="en-US" sz="1200" baseline="0" dirty="0"/>
              <a:t>集群中部署容器化應用</a:t>
            </a:r>
            <a:endParaRPr lang="en-US" altLang="zh-CN"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1713321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aseline="0" dirty="0"/>
              <a:t>A. </a:t>
            </a:r>
            <a:r>
              <a:rPr lang="en-US" altLang="zh-CN" sz="1200" baseline="0" dirty="0" err="1"/>
              <a:t>Kubernete</a:t>
            </a:r>
            <a:r>
              <a:rPr lang="zh-TW" altLang="en-US" sz="1200" baseline="0" dirty="0"/>
              <a:t>架構組件</a:t>
            </a:r>
            <a:endParaRPr lang="en-US" altLang="zh-CN"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aseline="0" dirty="0"/>
              <a:t>Kubernetes</a:t>
            </a:r>
            <a:r>
              <a:rPr lang="zh-CN" altLang="en-US" sz="1200" baseline="0" dirty="0"/>
              <a:t>集群中的节点可以是虚拟机，也可以是物理机。</a:t>
            </a:r>
            <a:endParaRPr lang="en-US" altLang="zh-CN"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aseline="0" dirty="0"/>
              <a:t>主节点承载着一个进程的集合，以维持集群的期望状态。</a:t>
            </a:r>
            <a:endParaRPr lang="en-US" altLang="zh-CN"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aseline="0" dirty="0"/>
              <a:t>每个节点上运行的最重要的进程叫做</a:t>
            </a:r>
            <a:r>
              <a:rPr lang="en-US" altLang="zh-CN" sz="1200" baseline="0" dirty="0" err="1"/>
              <a:t>Kubelet</a:t>
            </a:r>
            <a:r>
              <a:rPr lang="en-US" altLang="zh-CN" sz="1200" baseline="0" dirty="0"/>
              <a:t>[7]</a:t>
            </a:r>
            <a:r>
              <a:rPr lang="zh-CN" altLang="en-US" sz="1200" baseline="0" dirty="0"/>
              <a:t>。</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3861303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aseline="0" dirty="0" err="1"/>
              <a:t>Kubelet</a:t>
            </a:r>
            <a:r>
              <a:rPr lang="zh-CN" altLang="en-US" sz="1200" baseline="0" dirty="0"/>
              <a:t>通过</a:t>
            </a:r>
            <a:r>
              <a:rPr lang="en-US" altLang="zh-CN" sz="1200" baseline="0" dirty="0"/>
              <a:t>Docker</a:t>
            </a:r>
            <a:r>
              <a:rPr lang="zh-CN" altLang="en-US" sz="1200" baseline="0" dirty="0"/>
              <a:t>运行分配到其节点上的容器，定期对它们进行健康检查，并向主控报告它们的状态以及节点的状态。</a:t>
            </a:r>
            <a:endParaRPr lang="en-US" altLang="zh-CN" sz="1200" baseline="0" dirty="0"/>
          </a:p>
          <a:p>
            <a:pPr fontAlgn="t"/>
            <a:endParaRPr lang="en-US" altLang="zh-TW" sz="1200" b="0" i="0" kern="1200" dirty="0">
              <a:solidFill>
                <a:schemeClr val="tx1"/>
              </a:solidFill>
              <a:effectLst/>
              <a:latin typeface="+mn-lt"/>
              <a:ea typeface="+mn-ea"/>
              <a:cs typeface="+mn-cs"/>
            </a:endParaRPr>
          </a:p>
          <a:p>
            <a:pPr rtl="0"/>
            <a:r>
              <a:rPr lang="en-US" altLang="zh-TW" sz="1200" b="0" i="0" kern="1200" dirty="0">
                <a:solidFill>
                  <a:schemeClr val="tx1"/>
                </a:solidFill>
                <a:effectLst/>
                <a:latin typeface="+mn-lt"/>
                <a:ea typeface="+mn-ea"/>
                <a:cs typeface="+mn-cs"/>
              </a:rPr>
              <a:t>Kubernetes</a:t>
            </a:r>
            <a:r>
              <a:rPr lang="zh-TW" altLang="en-US" sz="1200" b="0" i="0" kern="1200" dirty="0">
                <a:solidFill>
                  <a:schemeClr val="tx1"/>
                </a:solidFill>
                <a:effectLst/>
                <a:latin typeface="+mn-lt"/>
                <a:ea typeface="+mn-ea"/>
                <a:cs typeface="+mn-cs"/>
              </a:rPr>
              <a:t>部署和管理的最小和最簡單的單元稱為</a:t>
            </a:r>
            <a:r>
              <a:rPr lang="en-US" altLang="zh-TW" sz="1200" b="0" i="0" kern="1200" dirty="0">
                <a:solidFill>
                  <a:schemeClr val="tx1"/>
                </a:solidFill>
                <a:effectLst/>
                <a:latin typeface="+mn-lt"/>
                <a:ea typeface="+mn-ea"/>
                <a:cs typeface="+mn-cs"/>
              </a:rPr>
              <a:t>Pod [7]</a:t>
            </a:r>
            <a:r>
              <a:rPr lang="zh-TW" altLang="en-US" sz="1200" b="0" i="0" kern="1200" dirty="0">
                <a:solidFill>
                  <a:schemeClr val="tx1"/>
                </a:solidFill>
                <a:effectLst/>
                <a:latin typeface="+mn-lt"/>
                <a:ea typeface="+mn-ea"/>
                <a:cs typeface="+mn-cs"/>
              </a:rPr>
              <a:t>。</a:t>
            </a:r>
            <a:endParaRPr lang="en-US" altLang="zh-TW" sz="1200" b="0" i="0" kern="1200" dirty="0">
              <a:solidFill>
                <a:schemeClr val="tx1"/>
              </a:solidFill>
              <a:effectLst/>
              <a:latin typeface="+mn-lt"/>
              <a:ea typeface="+mn-ea"/>
              <a:cs typeface="+mn-cs"/>
            </a:endParaRPr>
          </a:p>
          <a:p>
            <a:pPr rtl="0"/>
            <a:endParaRPr lang="en-US" altLang="zh-TW" sz="1200" b="0" i="0" kern="1200" dirty="0">
              <a:solidFill>
                <a:schemeClr val="tx1"/>
              </a:solidFill>
              <a:effectLst/>
              <a:latin typeface="+mn-lt"/>
              <a:ea typeface="+mn-ea"/>
              <a:cs typeface="+mn-cs"/>
            </a:endParaRPr>
          </a:p>
          <a:p>
            <a:pPr rtl="0"/>
            <a:r>
              <a:rPr lang="zh-TW" altLang="en-US" sz="1200" b="0" i="0" kern="1200" dirty="0">
                <a:solidFill>
                  <a:schemeClr val="tx1"/>
                </a:solidFill>
                <a:effectLst/>
                <a:latin typeface="+mn-lt"/>
                <a:ea typeface="+mn-ea"/>
                <a:cs typeface="+mn-cs"/>
              </a:rPr>
              <a:t>容器是一個或多個容器的集合，並為其容器提供共享的存儲和網絡。</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3818331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a:solidFill>
                  <a:schemeClr val="tx1"/>
                </a:solidFill>
                <a:effectLst/>
                <a:latin typeface="+mn-lt"/>
                <a:ea typeface="+mn-ea"/>
                <a:cs typeface="+mn-cs"/>
              </a:rPr>
              <a:t>容器中的容器共享其</a:t>
            </a:r>
            <a:r>
              <a:rPr lang="en-US" altLang="zh-TW" sz="1200" b="0" i="0" kern="1200" dirty="0">
                <a:solidFill>
                  <a:schemeClr val="tx1"/>
                </a:solidFill>
                <a:effectLst/>
                <a:latin typeface="+mn-lt"/>
                <a:ea typeface="+mn-ea"/>
                <a:cs typeface="+mn-cs"/>
              </a:rPr>
              <a:t>IP</a:t>
            </a:r>
            <a:r>
              <a:rPr lang="zh-TW" altLang="en-US" sz="1200" b="0" i="0" kern="1200" dirty="0">
                <a:solidFill>
                  <a:schemeClr val="tx1"/>
                </a:solidFill>
                <a:effectLst/>
                <a:latin typeface="+mn-lt"/>
                <a:ea typeface="+mn-ea"/>
                <a:cs typeface="+mn-cs"/>
              </a:rPr>
              <a:t>地址和端口空間。</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所有這些信息在</a:t>
            </a:r>
            <a:r>
              <a:rPr lang="en-US" altLang="zh-TW" sz="1200" baseline="0" dirty="0"/>
              <a:t>pod</a:t>
            </a:r>
            <a:r>
              <a:rPr lang="zh-TW" altLang="en-US" sz="1200" baseline="0" dirty="0"/>
              <a:t>模板中進行了描述。</a:t>
            </a: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在實踐中，微服務被容器化並作為</a:t>
            </a:r>
            <a:r>
              <a:rPr lang="en-US" altLang="zh-TW" sz="1200" baseline="0" dirty="0"/>
              <a:t>Pod</a:t>
            </a:r>
            <a:r>
              <a:rPr lang="zh-TW" altLang="en-US" sz="1200" baseline="0" dirty="0"/>
              <a:t>部署在</a:t>
            </a:r>
            <a:r>
              <a:rPr lang="en-US" altLang="zh-TW" sz="1200" baseline="0" dirty="0"/>
              <a:t>Kubernetes</a:t>
            </a:r>
            <a:r>
              <a:rPr lang="zh-TW" altLang="en-US" sz="1200" baseline="0" dirty="0"/>
              <a:t>集群上。</a:t>
            </a: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Times New Roman" panose="02020603050405020304" pitchFamily="18" charset="0"/>
                <a:cs typeface="Times New Roman" panose="02020603050405020304" pitchFamily="18" charset="0"/>
              </a:rPr>
              <a:t>Specifications : </a:t>
            </a:r>
            <a:r>
              <a:rPr lang="zh-TW" altLang="en-US" dirty="0">
                <a:latin typeface="Times New Roman" panose="02020603050405020304" pitchFamily="18" charset="0"/>
                <a:cs typeface="Times New Roman" panose="02020603050405020304" pitchFamily="18" charset="0"/>
              </a:rPr>
              <a:t>規格</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2867823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Kubernetes</a:t>
            </a:r>
            <a:r>
              <a:rPr lang="zh-TW" altLang="en-US" sz="1200" baseline="0" dirty="0"/>
              <a:t>中有不同類型的控制器，每種控制器都適合特定的用途。</a:t>
            </a: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例如，</a:t>
            </a:r>
            <a:r>
              <a:rPr lang="en-US" altLang="zh-TW" sz="1200" baseline="0" dirty="0" err="1"/>
              <a:t>DaemonSet</a:t>
            </a:r>
            <a:r>
              <a:rPr lang="zh-TW" altLang="en-US" sz="1200" baseline="0" dirty="0"/>
              <a:t>控制器在所有節點上運行</a:t>
            </a:r>
            <a:r>
              <a:rPr lang="en-US" altLang="zh-TW" sz="1200" baseline="0" dirty="0"/>
              <a:t>Pod</a:t>
            </a:r>
            <a:r>
              <a:rPr lang="zh-TW" altLang="en-US" sz="1200" baseline="0" dirty="0"/>
              <a:t>的副本，</a:t>
            </a:r>
            <a:r>
              <a:rPr lang="en-US" altLang="zh-TW" sz="1200" baseline="0" dirty="0"/>
              <a:t>Job</a:t>
            </a:r>
            <a:r>
              <a:rPr lang="zh-TW" altLang="en-US" sz="1200" baseline="0" dirty="0"/>
              <a:t>控制器創建多個</a:t>
            </a:r>
            <a:r>
              <a:rPr lang="en-US" altLang="zh-TW" sz="1200" baseline="0" dirty="0"/>
              <a:t>Pod</a:t>
            </a:r>
            <a:r>
              <a:rPr lang="zh-TW" altLang="en-US" sz="1200" baseline="0" dirty="0"/>
              <a:t>並確保它們成功終止，並且</a:t>
            </a:r>
            <a:r>
              <a:rPr lang="en-US" altLang="zh-TW" sz="1200" baseline="0" dirty="0" err="1"/>
              <a:t>StatefulSet</a:t>
            </a:r>
            <a:r>
              <a:rPr lang="zh-TW" altLang="en-US" sz="1200" baseline="0" dirty="0"/>
              <a:t>控制器用於管理有狀態的應用程序。</a:t>
            </a: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在本文中，我們重點介紹用於部署無狀態應用程序。</a:t>
            </a: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r>
              <a:rPr lang="en-US" altLang="zh-TW" sz="1200" b="0" i="0" kern="1200" dirty="0" err="1">
                <a:solidFill>
                  <a:schemeClr val="tx1"/>
                </a:solidFill>
                <a:effectLst/>
                <a:latin typeface="+mn-lt"/>
                <a:ea typeface="+mn-ea"/>
                <a:cs typeface="+mn-cs"/>
              </a:rPr>
              <a:t>DaemonSet</a:t>
            </a:r>
            <a:r>
              <a:rPr lang="en-US" altLang="zh-TW" sz="1200" b="0" i="0" kern="1200" dirty="0">
                <a:solidFill>
                  <a:schemeClr val="tx1"/>
                </a:solidFill>
                <a:effectLst/>
                <a:latin typeface="+mn-lt"/>
                <a:ea typeface="+mn-ea"/>
                <a:cs typeface="+mn-cs"/>
              </a:rPr>
              <a:t> : </a:t>
            </a:r>
            <a:r>
              <a:rPr lang="zh-TW" altLang="en-US" sz="1200" b="0" i="0" kern="1200" dirty="0">
                <a:solidFill>
                  <a:schemeClr val="tx1"/>
                </a:solidFill>
                <a:effectLst/>
                <a:latin typeface="+mn-lt"/>
                <a:ea typeface="+mn-ea"/>
                <a:cs typeface="+mn-cs"/>
              </a:rPr>
              <a:t>不像 </a:t>
            </a:r>
            <a:r>
              <a:rPr lang="en-US" altLang="zh-TW" sz="1200" b="0" i="0" kern="1200" dirty="0">
                <a:solidFill>
                  <a:schemeClr val="tx1"/>
                </a:solidFill>
                <a:effectLst/>
                <a:latin typeface="+mn-lt"/>
                <a:ea typeface="+mn-ea"/>
                <a:cs typeface="+mn-cs"/>
              </a:rPr>
              <a:t>Deployment </a:t>
            </a:r>
            <a:r>
              <a:rPr lang="zh-TW" altLang="en-US" sz="1200" b="0" i="0" kern="1200" dirty="0">
                <a:solidFill>
                  <a:schemeClr val="tx1"/>
                </a:solidFill>
                <a:effectLst/>
                <a:latin typeface="+mn-lt"/>
                <a:ea typeface="+mn-ea"/>
                <a:cs typeface="+mn-cs"/>
              </a:rPr>
              <a:t>一個</a:t>
            </a:r>
            <a:r>
              <a:rPr lang="en-US" altLang="zh-TW" sz="1200" b="0" i="0" kern="1200" dirty="0">
                <a:solidFill>
                  <a:schemeClr val="tx1"/>
                </a:solidFill>
                <a:effectLst/>
                <a:latin typeface="+mn-lt"/>
                <a:ea typeface="+mn-ea"/>
                <a:cs typeface="+mn-cs"/>
              </a:rPr>
              <a:t>Pod </a:t>
            </a:r>
            <a:r>
              <a:rPr lang="zh-TW" altLang="en-US" sz="1200" b="0" i="0" kern="1200" dirty="0">
                <a:solidFill>
                  <a:schemeClr val="tx1"/>
                </a:solidFill>
                <a:effectLst/>
                <a:latin typeface="+mn-lt"/>
                <a:ea typeface="+mn-ea"/>
                <a:cs typeface="+mn-cs"/>
              </a:rPr>
              <a:t>會散佈在不同 </a:t>
            </a:r>
            <a:r>
              <a:rPr lang="en-US" altLang="zh-TW" sz="1200" b="0" i="0" kern="1200" dirty="0">
                <a:solidFill>
                  <a:schemeClr val="tx1"/>
                </a:solidFill>
                <a:effectLst/>
                <a:latin typeface="+mn-lt"/>
                <a:ea typeface="+mn-ea"/>
                <a:cs typeface="+mn-cs"/>
              </a:rPr>
              <a:t>Pod </a:t>
            </a:r>
            <a:r>
              <a:rPr lang="zh-TW" altLang="en-US" sz="1200" b="0" i="0" kern="1200" dirty="0">
                <a:solidFill>
                  <a:schemeClr val="tx1"/>
                </a:solidFill>
                <a:effectLst/>
                <a:latin typeface="+mn-lt"/>
                <a:ea typeface="+mn-ea"/>
                <a:cs typeface="+mn-cs"/>
              </a:rPr>
              <a:t>，</a:t>
            </a:r>
            <a:r>
              <a:rPr lang="en-US" altLang="zh-TW" sz="1200" b="0" i="0" kern="1200" dirty="0" err="1">
                <a:solidFill>
                  <a:schemeClr val="tx1"/>
                </a:solidFill>
                <a:effectLst/>
                <a:latin typeface="+mn-lt"/>
                <a:ea typeface="+mn-ea"/>
                <a:cs typeface="+mn-cs"/>
              </a:rPr>
              <a:t>DaemonSet</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在每個 </a:t>
            </a:r>
            <a:r>
              <a:rPr lang="en-US" altLang="zh-TW" sz="1200" b="0" i="0" kern="1200" dirty="0">
                <a:solidFill>
                  <a:schemeClr val="tx1"/>
                </a:solidFill>
                <a:effectLst/>
                <a:latin typeface="+mn-lt"/>
                <a:ea typeface="+mn-ea"/>
                <a:cs typeface="+mn-cs"/>
              </a:rPr>
              <a:t>Node</a:t>
            </a:r>
            <a:r>
              <a:rPr lang="zh-TW" altLang="en-US" sz="1200" b="0" i="0" kern="1200" dirty="0">
                <a:solidFill>
                  <a:schemeClr val="tx1"/>
                </a:solidFill>
                <a:effectLst/>
                <a:latin typeface="+mn-lt"/>
                <a:ea typeface="+mn-ea"/>
                <a:cs typeface="+mn-cs"/>
              </a:rPr>
              <a:t>上都只有一個 </a:t>
            </a:r>
            <a:r>
              <a:rPr lang="en-US" altLang="zh-TW" sz="1200" b="0" i="0" kern="1200" dirty="0">
                <a:solidFill>
                  <a:schemeClr val="tx1"/>
                </a:solidFill>
                <a:effectLst/>
                <a:latin typeface="+mn-lt"/>
                <a:ea typeface="+mn-ea"/>
                <a:cs typeface="+mn-cs"/>
              </a:rPr>
              <a:t>Container</a:t>
            </a:r>
            <a:r>
              <a:rPr lang="zh-TW" altLang="en-US" sz="1200" b="0" i="0" kern="1200" dirty="0">
                <a:solidFill>
                  <a:schemeClr val="tx1"/>
                </a:solidFill>
                <a:effectLst/>
                <a:latin typeface="+mn-lt"/>
                <a:ea typeface="+mn-ea"/>
                <a:cs typeface="+mn-cs"/>
              </a:rPr>
              <a:t>在運作 ，常用來部署一些記錄</a:t>
            </a:r>
            <a:r>
              <a:rPr lang="en-US" altLang="zh-TW" sz="1200" b="0" i="0" kern="1200" dirty="0">
                <a:solidFill>
                  <a:schemeClr val="tx1"/>
                </a:solidFill>
                <a:effectLst/>
                <a:latin typeface="+mn-lt"/>
                <a:ea typeface="+mn-ea"/>
                <a:cs typeface="+mn-cs"/>
              </a:rPr>
              <a:t>Log</a:t>
            </a:r>
            <a:r>
              <a:rPr lang="zh-TW" altLang="en-US" sz="1200" b="0" i="0" kern="1200" dirty="0">
                <a:solidFill>
                  <a:schemeClr val="tx1"/>
                </a:solidFill>
                <a:effectLst/>
                <a:latin typeface="+mn-lt"/>
                <a:ea typeface="+mn-ea"/>
                <a:cs typeface="+mn-cs"/>
              </a:rPr>
              <a:t>、監控或者其他系統管理應用。典型的應用包括：</a:t>
            </a:r>
          </a:p>
          <a:p>
            <a:r>
              <a:rPr lang="en-US" altLang="zh-TW" sz="1200" b="0" i="0" kern="1200" dirty="0">
                <a:solidFill>
                  <a:schemeClr val="tx1"/>
                </a:solidFill>
                <a:effectLst/>
                <a:latin typeface="+mn-lt"/>
                <a:ea typeface="+mn-ea"/>
                <a:cs typeface="+mn-cs"/>
              </a:rPr>
              <a:t>-&gt; </a:t>
            </a:r>
            <a:r>
              <a:rPr lang="zh-TW" altLang="en-US" sz="1200" b="0" i="0" kern="1200" dirty="0">
                <a:solidFill>
                  <a:schemeClr val="tx1"/>
                </a:solidFill>
                <a:effectLst/>
                <a:latin typeface="+mn-lt"/>
                <a:ea typeface="+mn-ea"/>
                <a:cs typeface="+mn-cs"/>
              </a:rPr>
              <a:t>記錄 </a:t>
            </a:r>
            <a:r>
              <a:rPr lang="en-US" altLang="zh-TW" sz="1200" b="0" i="0" kern="1200" dirty="0">
                <a:solidFill>
                  <a:schemeClr val="tx1"/>
                </a:solidFill>
                <a:effectLst/>
                <a:latin typeface="+mn-lt"/>
                <a:ea typeface="+mn-ea"/>
                <a:cs typeface="+mn-cs"/>
              </a:rPr>
              <a:t>Log </a:t>
            </a:r>
            <a:r>
              <a:rPr lang="zh-TW" altLang="en-US" sz="1200" b="0" i="0" kern="1200" dirty="0">
                <a:solidFill>
                  <a:schemeClr val="tx1"/>
                </a:solidFill>
                <a:effectLst/>
                <a:latin typeface="+mn-lt"/>
                <a:ea typeface="+mn-ea"/>
                <a:cs typeface="+mn-cs"/>
              </a:rPr>
              <a:t>，比如 </a:t>
            </a:r>
            <a:r>
              <a:rPr lang="en-US" altLang="zh-TW" sz="1200" b="0" i="0" kern="1200" dirty="0" err="1">
                <a:solidFill>
                  <a:schemeClr val="tx1"/>
                </a:solidFill>
                <a:effectLst/>
                <a:latin typeface="+mn-lt"/>
                <a:ea typeface="+mn-ea"/>
                <a:cs typeface="+mn-cs"/>
              </a:rPr>
              <a:t>fluentd,logstash</a:t>
            </a:r>
            <a:r>
              <a:rPr lang="zh-TW" altLang="en-US" sz="1200" b="0" i="0" kern="1200" dirty="0">
                <a:solidFill>
                  <a:schemeClr val="tx1"/>
                </a:solidFill>
                <a:effectLst/>
                <a:latin typeface="+mn-lt"/>
                <a:ea typeface="+mn-ea"/>
                <a:cs typeface="+mn-cs"/>
              </a:rPr>
              <a:t>等</a:t>
            </a:r>
          </a:p>
          <a:p>
            <a:r>
              <a:rPr lang="en-US" altLang="zh-TW" sz="1200" b="0" i="0" kern="1200" dirty="0">
                <a:solidFill>
                  <a:schemeClr val="tx1"/>
                </a:solidFill>
                <a:effectLst/>
                <a:latin typeface="+mn-lt"/>
                <a:ea typeface="+mn-ea"/>
                <a:cs typeface="+mn-cs"/>
              </a:rPr>
              <a:t>-&gt; </a:t>
            </a:r>
            <a:r>
              <a:rPr lang="zh-TW" altLang="en-US" sz="1200" b="0" i="0" kern="1200" dirty="0">
                <a:solidFill>
                  <a:schemeClr val="tx1"/>
                </a:solidFill>
                <a:effectLst/>
                <a:latin typeface="+mn-lt"/>
                <a:ea typeface="+mn-ea"/>
                <a:cs typeface="+mn-cs"/>
              </a:rPr>
              <a:t>系統狀態監視，比如 </a:t>
            </a:r>
            <a:r>
              <a:rPr lang="en-US" altLang="zh-TW" sz="1200" b="0" i="0" kern="1200" dirty="0">
                <a:solidFill>
                  <a:schemeClr val="tx1"/>
                </a:solidFill>
                <a:effectLst/>
                <a:latin typeface="+mn-lt"/>
                <a:ea typeface="+mn-ea"/>
                <a:cs typeface="+mn-cs"/>
              </a:rPr>
              <a:t>Prometheus Node Exporter</a:t>
            </a:r>
            <a:r>
              <a:rPr lang="zh-TW" altLang="en-US" sz="1200" b="0" i="0" kern="1200" dirty="0">
                <a:solidFill>
                  <a:schemeClr val="tx1"/>
                </a:solidFill>
                <a:effectLst/>
                <a:latin typeface="+mn-lt"/>
                <a:ea typeface="+mn-ea"/>
                <a:cs typeface="+mn-cs"/>
              </a:rPr>
              <a:t>，</a:t>
            </a:r>
            <a:r>
              <a:rPr lang="en-US" altLang="zh-TW" sz="1200" b="0" i="0" kern="1200" dirty="0" err="1">
                <a:solidFill>
                  <a:schemeClr val="tx1"/>
                </a:solidFill>
                <a:effectLst/>
                <a:latin typeface="+mn-lt"/>
                <a:ea typeface="+mn-ea"/>
                <a:cs typeface="+mn-cs"/>
              </a:rPr>
              <a:t>collectd</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New Relic agent</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Ganglia </a:t>
            </a:r>
            <a:r>
              <a:rPr lang="en-US" altLang="zh-TW" sz="1200" b="0" i="0" kern="1200" dirty="0" err="1">
                <a:solidFill>
                  <a:schemeClr val="tx1"/>
                </a:solidFill>
                <a:effectLst/>
                <a:latin typeface="+mn-lt"/>
                <a:ea typeface="+mn-ea"/>
                <a:cs typeface="+mn-cs"/>
              </a:rPr>
              <a:t>gmond</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等</a:t>
            </a:r>
          </a:p>
          <a:p>
            <a:r>
              <a:rPr lang="en-US" altLang="zh-TW" sz="1200" b="0" i="0" kern="1200" dirty="0">
                <a:solidFill>
                  <a:schemeClr val="tx1"/>
                </a:solidFill>
                <a:effectLst/>
                <a:latin typeface="+mn-lt"/>
                <a:ea typeface="+mn-ea"/>
                <a:cs typeface="+mn-cs"/>
              </a:rPr>
              <a:t>-&gt; </a:t>
            </a:r>
            <a:r>
              <a:rPr lang="zh-TW" altLang="en-US" sz="1200" b="0" i="0" kern="1200" dirty="0">
                <a:solidFill>
                  <a:schemeClr val="tx1"/>
                </a:solidFill>
                <a:effectLst/>
                <a:latin typeface="+mn-lt"/>
                <a:ea typeface="+mn-ea"/>
                <a:cs typeface="+mn-cs"/>
              </a:rPr>
              <a:t>系統儲存以及運行，比如 </a:t>
            </a:r>
            <a:r>
              <a:rPr lang="en-US" altLang="zh-TW" sz="1200" b="0" i="0" kern="1200" dirty="0" err="1">
                <a:solidFill>
                  <a:schemeClr val="tx1"/>
                </a:solidFill>
                <a:effectLst/>
                <a:latin typeface="+mn-lt"/>
                <a:ea typeface="+mn-ea"/>
                <a:cs typeface="+mn-cs"/>
              </a:rPr>
              <a:t>kube</a:t>
            </a:r>
            <a:r>
              <a:rPr lang="en-US" altLang="zh-TW" sz="1200" b="0" i="0" kern="1200" dirty="0">
                <a:solidFill>
                  <a:schemeClr val="tx1"/>
                </a:solidFill>
                <a:effectLst/>
                <a:latin typeface="+mn-lt"/>
                <a:ea typeface="+mn-ea"/>
                <a:cs typeface="+mn-cs"/>
              </a:rPr>
              <a:t>-proxy, </a:t>
            </a:r>
            <a:r>
              <a:rPr lang="en-US" altLang="zh-TW" sz="1200" b="0" i="0" kern="1200" dirty="0" err="1">
                <a:solidFill>
                  <a:schemeClr val="tx1"/>
                </a:solidFill>
                <a:effectLst/>
                <a:latin typeface="+mn-lt"/>
                <a:ea typeface="+mn-ea"/>
                <a:cs typeface="+mn-cs"/>
              </a:rPr>
              <a:t>kube-dns</a:t>
            </a:r>
            <a:r>
              <a:rPr lang="en-US" altLang="zh-TW" sz="1200" b="0" i="0" kern="1200" dirty="0">
                <a:solidFill>
                  <a:schemeClr val="tx1"/>
                </a:solidFill>
                <a:effectLst/>
                <a:latin typeface="+mn-lt"/>
                <a:ea typeface="+mn-ea"/>
                <a:cs typeface="+mn-cs"/>
              </a:rPr>
              <a:t>, </a:t>
            </a:r>
            <a:r>
              <a:rPr lang="en-US" altLang="zh-TW" sz="1200" b="0" i="0" kern="1200" dirty="0" err="1">
                <a:solidFill>
                  <a:schemeClr val="tx1"/>
                </a:solidFill>
                <a:effectLst/>
                <a:latin typeface="+mn-lt"/>
                <a:ea typeface="+mn-ea"/>
                <a:cs typeface="+mn-cs"/>
              </a:rPr>
              <a:t>glusterd</a:t>
            </a:r>
            <a:r>
              <a:rPr lang="en-US" altLang="zh-TW" sz="1200" b="0" i="0" kern="1200" dirty="0">
                <a:solidFill>
                  <a:schemeClr val="tx1"/>
                </a:solidFill>
                <a:effectLst/>
                <a:latin typeface="+mn-lt"/>
                <a:ea typeface="+mn-ea"/>
                <a:cs typeface="+mn-cs"/>
              </a:rPr>
              <a:t>, </a:t>
            </a:r>
            <a:r>
              <a:rPr lang="en-US" altLang="zh-TW" sz="1200" b="0" i="0" kern="1200" dirty="0" err="1">
                <a:solidFill>
                  <a:schemeClr val="tx1"/>
                </a:solidFill>
                <a:effectLst/>
                <a:latin typeface="+mn-lt"/>
                <a:ea typeface="+mn-ea"/>
                <a:cs typeface="+mn-cs"/>
              </a:rPr>
              <a:t>ceph</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Job : </a:t>
            </a:r>
          </a:p>
          <a:p>
            <a:r>
              <a:rPr lang="en-US" altLang="zh-TW" dirty="0"/>
              <a:t>-&gt;</a:t>
            </a:r>
            <a:r>
              <a:rPr lang="zh-TW" altLang="en-US" dirty="0"/>
              <a:t>它可以創建一個或多個 </a:t>
            </a:r>
            <a:r>
              <a:rPr lang="en-US" altLang="zh-TW" dirty="0"/>
              <a:t>Pod </a:t>
            </a:r>
            <a:r>
              <a:rPr lang="zh-TW" altLang="en-US" dirty="0"/>
              <a:t>來指定 </a:t>
            </a:r>
            <a:r>
              <a:rPr lang="en-US" altLang="zh-TW" dirty="0"/>
              <a:t>Pod </a:t>
            </a:r>
            <a:r>
              <a:rPr lang="zh-TW" altLang="en-US" dirty="0"/>
              <a:t>的數量，並可以監控它是否成功地運行或終止</a:t>
            </a:r>
            <a:endParaRPr lang="en-US" altLang="zh-TW" dirty="0"/>
          </a:p>
          <a:p>
            <a:r>
              <a:rPr lang="en-US" altLang="zh-TW" dirty="0"/>
              <a:t>-&gt;</a:t>
            </a:r>
            <a:r>
              <a:rPr lang="zh-TW" altLang="en-US" dirty="0"/>
              <a:t>我們可以根據 </a:t>
            </a:r>
            <a:r>
              <a:rPr lang="en-US" altLang="zh-TW" dirty="0"/>
              <a:t>Pod </a:t>
            </a:r>
            <a:r>
              <a:rPr lang="zh-TW" altLang="en-US" dirty="0"/>
              <a:t>的狀態來給 </a:t>
            </a:r>
            <a:r>
              <a:rPr lang="en-US" altLang="zh-TW" dirty="0"/>
              <a:t>Job </a:t>
            </a:r>
            <a:r>
              <a:rPr lang="zh-TW" altLang="en-US" dirty="0"/>
              <a:t>設置重置的方式及重試的次數</a:t>
            </a:r>
            <a:endParaRPr lang="en-US" altLang="zh-TW" dirty="0"/>
          </a:p>
          <a:p>
            <a:r>
              <a:rPr lang="en-US" altLang="zh-TW" dirty="0"/>
              <a:t>-&gt; </a:t>
            </a:r>
            <a:r>
              <a:rPr lang="zh-TW" altLang="en-US" dirty="0"/>
              <a:t>我們還可以根據依賴關係，保證上一個任務運行完成之後再運行下一個任務；同時還可以控制任務的並行度，根據並行度來確保 </a:t>
            </a:r>
            <a:r>
              <a:rPr lang="en-US" altLang="zh-TW" dirty="0"/>
              <a:t>Pod </a:t>
            </a:r>
            <a:r>
              <a:rPr lang="zh-TW" altLang="en-US" dirty="0"/>
              <a:t>運行過程中的並行次數和總體完成大小。</a:t>
            </a:r>
            <a:endParaRPr lang="en-US" altLang="zh-TW" dirty="0"/>
          </a:p>
          <a:p>
            <a:endParaRPr lang="en-US" altLang="zh-TW" dirty="0"/>
          </a:p>
          <a:p>
            <a:r>
              <a:rPr lang="en-US" altLang="zh-TW" dirty="0" err="1">
                <a:latin typeface="Times New Roman" panose="02020603050405020304" pitchFamily="18" charset="0"/>
                <a:cs typeface="Times New Roman" panose="02020603050405020304" pitchFamily="18" charset="0"/>
              </a:rPr>
              <a:t>StatefulSet</a:t>
            </a:r>
            <a:r>
              <a:rPr lang="en-US" altLang="zh-TW" dirty="0">
                <a:latin typeface="Times New Roman" panose="02020603050405020304" pitchFamily="18" charset="0"/>
                <a:cs typeface="Times New Roman" panose="02020603050405020304" pitchFamily="18" charset="0"/>
              </a:rPr>
              <a:t> : </a:t>
            </a:r>
          </a:p>
          <a:p>
            <a:r>
              <a:rPr lang="zh-TW" altLang="en-US" sz="1200" b="0" i="0" kern="1200" dirty="0">
                <a:solidFill>
                  <a:schemeClr val="tx1"/>
                </a:solidFill>
                <a:effectLst/>
                <a:latin typeface="+mn-lt"/>
                <a:ea typeface="+mn-ea"/>
                <a:cs typeface="+mn-cs"/>
              </a:rPr>
              <a:t>在與有狀態的應用及分佈式系統一起使用，</a:t>
            </a:r>
            <a:r>
              <a:rPr lang="en-US" altLang="zh-TW" sz="1200" b="0" i="0" kern="1200" dirty="0" err="1">
                <a:solidFill>
                  <a:schemeClr val="tx1"/>
                </a:solidFill>
                <a:effectLst/>
                <a:latin typeface="+mn-lt"/>
                <a:ea typeface="+mn-ea"/>
                <a:cs typeface="+mn-cs"/>
              </a:rPr>
              <a:t>statefulset</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中的每個</a:t>
            </a:r>
            <a:r>
              <a:rPr lang="en-US" altLang="zh-TW" sz="1200" b="0" i="0" kern="1200" dirty="0">
                <a:solidFill>
                  <a:schemeClr val="tx1"/>
                </a:solidFill>
                <a:effectLst/>
                <a:latin typeface="+mn-lt"/>
                <a:ea typeface="+mn-ea"/>
                <a:cs typeface="+mn-cs"/>
              </a:rPr>
              <a:t>pod </a:t>
            </a:r>
            <a:r>
              <a:rPr lang="zh-TW" altLang="en-US" sz="1200" b="0" i="0" kern="1200" dirty="0">
                <a:solidFill>
                  <a:schemeClr val="tx1"/>
                </a:solidFill>
                <a:effectLst/>
                <a:latin typeface="+mn-lt"/>
                <a:ea typeface="+mn-ea"/>
                <a:cs typeface="+mn-cs"/>
              </a:rPr>
              <a:t>擁有一個唯一的身份標識，並且所有</a:t>
            </a:r>
            <a:r>
              <a:rPr lang="en-US" altLang="zh-TW" sz="1200" b="0" i="0" kern="1200" dirty="0">
                <a:solidFill>
                  <a:schemeClr val="tx1"/>
                </a:solidFill>
                <a:effectLst/>
                <a:latin typeface="+mn-lt"/>
                <a:ea typeface="+mn-ea"/>
                <a:cs typeface="+mn-cs"/>
              </a:rPr>
              <a:t>pod </a:t>
            </a:r>
            <a:r>
              <a:rPr lang="zh-TW" altLang="en-US" sz="1200" b="0" i="0" kern="1200" dirty="0">
                <a:solidFill>
                  <a:schemeClr val="tx1"/>
                </a:solidFill>
                <a:effectLst/>
                <a:latin typeface="+mn-lt"/>
                <a:ea typeface="+mn-ea"/>
                <a:cs typeface="+mn-cs"/>
              </a:rPr>
              <a:t>名都是按照</a:t>
            </a:r>
            <a:r>
              <a:rPr lang="en-US" altLang="zh-TW" sz="1200" b="0" i="0" kern="1200" dirty="0">
                <a:solidFill>
                  <a:schemeClr val="tx1"/>
                </a:solidFill>
                <a:effectLst/>
                <a:latin typeface="+mn-lt"/>
                <a:ea typeface="+mn-ea"/>
                <a:cs typeface="+mn-cs"/>
              </a:rPr>
              <a:t>{0..N-1} </a:t>
            </a:r>
            <a:r>
              <a:rPr lang="zh-TW" altLang="en-US" sz="1200" b="0" i="0" kern="1200" dirty="0">
                <a:solidFill>
                  <a:schemeClr val="tx1"/>
                </a:solidFill>
                <a:effectLst/>
                <a:latin typeface="+mn-lt"/>
                <a:ea typeface="+mn-ea"/>
                <a:cs typeface="+mn-cs"/>
              </a:rPr>
              <a:t>的順序進行編號。</a:t>
            </a:r>
            <a:endParaRPr lang="en-US"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a:solidFill>
                  <a:schemeClr val="tx1"/>
                </a:solidFill>
                <a:effectLst/>
                <a:latin typeface="+mn-lt"/>
                <a:ea typeface="+mn-ea"/>
                <a:cs typeface="+mn-cs"/>
              </a:rPr>
              <a:t>-&gt; </a:t>
            </a:r>
            <a:r>
              <a:rPr lang="zh-TW" altLang="en-US" sz="1200" b="1" i="0" kern="1200" dirty="0">
                <a:solidFill>
                  <a:schemeClr val="tx1"/>
                </a:solidFill>
                <a:effectLst/>
                <a:latin typeface="+mn-lt"/>
                <a:ea typeface="+mn-ea"/>
                <a:cs typeface="+mn-cs"/>
              </a:rPr>
              <a:t>創建、擴容和縮容都是會依照順序</a:t>
            </a:r>
            <a:br>
              <a:rPr lang="zh-TW" altLang="en-US" dirty="0"/>
            </a:br>
            <a:br>
              <a:rPr lang="zh-TW" altLang="en-US" dirty="0"/>
            </a:br>
            <a:endParaRPr lang="en-US" altLang="zh-TW"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1551186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Kubernetes</a:t>
            </a:r>
            <a:r>
              <a:rPr lang="zh-TW" altLang="en-US" sz="1200" baseline="0" dirty="0"/>
              <a:t>提供了一種稱為</a:t>
            </a:r>
            <a:r>
              <a:rPr lang="en-US" altLang="zh-TW" sz="1200" baseline="0" dirty="0"/>
              <a:t>service</a:t>
            </a:r>
            <a:r>
              <a:rPr lang="zh-TW" altLang="en-US" sz="1200" baseline="0" dirty="0"/>
              <a:t>的抽象</a:t>
            </a:r>
            <a:r>
              <a:rPr lang="en-US" altLang="zh-TW" sz="1200" baseline="0" dirty="0"/>
              <a:t>[7]</a:t>
            </a:r>
            <a:r>
              <a:rPr lang="zh-TW" altLang="en-US" sz="1200" baseline="0" dirty="0"/>
              <a:t>，它定義了一個邏輯</a:t>
            </a:r>
            <a:r>
              <a:rPr lang="en-US" altLang="zh-TW" sz="1200" baseline="0" dirty="0"/>
              <a:t>Pod</a:t>
            </a:r>
            <a:r>
              <a:rPr lang="zh-TW" altLang="en-US" sz="1200" baseline="0" dirty="0"/>
              <a:t>集作為其端點，並定義了一個訪問它們的策略。</a:t>
            </a: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服務根據其標籤而不是根據其</a:t>
            </a:r>
            <a:r>
              <a:rPr lang="en-US" altLang="zh-TW" sz="1200" baseline="0" dirty="0"/>
              <a:t>IP</a:t>
            </a:r>
            <a:r>
              <a:rPr lang="zh-TW" altLang="en-US" sz="1200" baseline="0" dirty="0"/>
              <a:t>地址對</a:t>
            </a:r>
            <a:r>
              <a:rPr lang="en-US" altLang="zh-TW" sz="1200" baseline="0" dirty="0"/>
              <a:t>Pod</a:t>
            </a:r>
            <a:r>
              <a:rPr lang="zh-TW" altLang="en-US" sz="1200" baseline="0" dirty="0"/>
              <a:t>進行分組，因此它向客戶端隱藏了</a:t>
            </a:r>
            <a:r>
              <a:rPr lang="en-US" altLang="zh-TW" sz="1200" baseline="0" dirty="0"/>
              <a:t>Pod</a:t>
            </a:r>
            <a:r>
              <a:rPr lang="zh-TW" altLang="en-US" sz="1200" baseline="0" dirty="0"/>
              <a:t>的</a:t>
            </a:r>
            <a:r>
              <a:rPr lang="en-US" altLang="zh-TW" sz="1200" baseline="0" dirty="0"/>
              <a:t>IP</a:t>
            </a:r>
            <a:r>
              <a:rPr lang="zh-TW" altLang="en-US" sz="1200" baseline="0" dirty="0"/>
              <a:t>地址更改。</a:t>
            </a: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除了</a:t>
            </a:r>
            <a:r>
              <a:rPr lang="en-US" altLang="zh-TW" sz="1200" baseline="0" dirty="0" err="1"/>
              <a:t>Kubelet</a:t>
            </a:r>
            <a:r>
              <a:rPr lang="zh-TW" altLang="en-US" sz="1200" baseline="0" dirty="0"/>
              <a:t>，在所有節點上運行的另一個重要進程稱為</a:t>
            </a:r>
            <a:r>
              <a:rPr lang="en-US" altLang="zh-TW" sz="1200" baseline="0" dirty="0" err="1"/>
              <a:t>Kube</a:t>
            </a:r>
            <a:r>
              <a:rPr lang="en-US" altLang="zh-TW" sz="1200" baseline="0" dirty="0"/>
              <a:t>-Proxy [7]</a:t>
            </a:r>
            <a:r>
              <a:rPr lang="zh-TW" altLang="en-US" sz="1200" baseline="0" dirty="0"/>
              <a:t>。</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1247656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err="1"/>
              <a:t>Kube</a:t>
            </a:r>
            <a:r>
              <a:rPr lang="en-US" altLang="zh-TW" sz="1200" baseline="0" dirty="0"/>
              <a:t>-Proxy</a:t>
            </a:r>
            <a:r>
              <a:rPr lang="zh-TW" altLang="en-US" sz="1200" baseline="0" dirty="0"/>
              <a:t>監視主服務器，以獲取有關在群集中創建的服務及其端點的信息</a:t>
            </a: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它更新節點的</a:t>
            </a:r>
            <a:r>
              <a:rPr lang="en-US" altLang="zh-TW" sz="1200" baseline="0" dirty="0"/>
              <a:t>iptables</a:t>
            </a:r>
            <a:r>
              <a:rPr lang="zh-TW" altLang="en-US" sz="1200" baseline="0" dirty="0"/>
              <a:t>並添加規則以將對服務的請求轉發到其端點。</a:t>
            </a: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Kubernetes</a:t>
            </a:r>
            <a:r>
              <a:rPr lang="zh-TW" altLang="en-US" sz="1200" baseline="0" dirty="0"/>
              <a:t>的服務可以是不同的類型。</a:t>
            </a: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默認類型稱為“群集</a:t>
            </a:r>
            <a:r>
              <a:rPr lang="en-US" altLang="zh-TW" sz="1200" baseline="0" dirty="0"/>
              <a:t>IP”</a:t>
            </a:r>
            <a:r>
              <a:rPr lang="zh-TW" altLang="en-US" sz="1200" baseline="0" dirty="0"/>
              <a:t>。只能從群集內部訪問這種類型的服務。</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2933452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 “節點端口”類型的服務建立在</a:t>
            </a:r>
            <a:r>
              <a:rPr lang="en-US" altLang="zh-TW" sz="1200" baseline="0" dirty="0"/>
              <a:t>Cluster IP</a:t>
            </a:r>
            <a:r>
              <a:rPr lang="zh-TW" altLang="en-US" sz="1200" baseline="0" dirty="0"/>
              <a:t> </a:t>
            </a:r>
            <a:r>
              <a:rPr lang="en-US" altLang="zh-TW" sz="1200" baseline="0" dirty="0"/>
              <a:t>service</a:t>
            </a:r>
            <a:r>
              <a:rPr lang="zh-TW" altLang="en-US" sz="1200" baseline="0" dirty="0"/>
              <a:t>的頂部，並在群集的每個節點的相同端口上公開該服務。</a:t>
            </a: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最後，僅當群集在公共雲中運行時，才在外部公開“負載平衡器”類型的服務</a:t>
            </a: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Kubernetes</a:t>
            </a:r>
            <a:r>
              <a:rPr lang="zh-TW" altLang="en-US" sz="1200" baseline="0" dirty="0"/>
              <a:t>提供了另一種稱為</a:t>
            </a:r>
            <a:r>
              <a:rPr lang="en-US" altLang="zh-TW" sz="1200" baseline="0" dirty="0"/>
              <a:t>ingress</a:t>
            </a:r>
            <a:r>
              <a:rPr lang="zh-TW" altLang="en-US" sz="1200" baseline="0" dirty="0"/>
              <a:t>的方式，可以從集群外部訪問服務</a:t>
            </a:r>
            <a:r>
              <a:rPr lang="en-US" altLang="zh-TW" sz="1200" baseline="0" dirty="0"/>
              <a:t>[7]</a:t>
            </a:r>
            <a:r>
              <a:rPr lang="zh-TW" altLang="en-US" sz="1200" baseline="0" dirty="0"/>
              <a:t>。。</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1387636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ingress</a:t>
            </a:r>
            <a:r>
              <a:rPr lang="zh-TW" altLang="en-US" sz="1200" baseline="0" dirty="0"/>
              <a:t>是入站連接到達群集中某些服務的規則的集合，這些服務定義為入口的後端。</a:t>
            </a: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Times New Roman" panose="02020603050405020304" pitchFamily="18" charset="0"/>
                <a:cs typeface="Times New Roman" panose="02020603050405020304" pitchFamily="18" charset="0"/>
              </a:rPr>
              <a:t>Certain : </a:t>
            </a:r>
            <a:r>
              <a:rPr lang="zh-TW" altLang="en-US" dirty="0">
                <a:latin typeface="Times New Roman" panose="02020603050405020304" pitchFamily="18" charset="0"/>
                <a:cs typeface="Times New Roman" panose="02020603050405020304" pitchFamily="18" charset="0"/>
              </a:rPr>
              <a:t>某些</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3893861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B. </a:t>
            </a:r>
            <a:r>
              <a:rPr lang="zh-TW" altLang="en-US" sz="1200" baseline="0" dirty="0"/>
              <a:t>在公共雲中運行的</a:t>
            </a:r>
            <a:r>
              <a:rPr lang="en-US" altLang="zh-TW" sz="1200" baseline="0" dirty="0"/>
              <a:t>Kubernetes</a:t>
            </a:r>
            <a:r>
              <a:rPr lang="zh-TW" altLang="en-US" sz="1200" baseline="0" dirty="0"/>
              <a:t>集群中部署容器化的應用程序</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1082452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摘要</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介紹</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使用</a:t>
            </a:r>
            <a:r>
              <a:rPr lang="en-US" altLang="zh-TW" sz="1200" baseline="0" dirty="0" err="1"/>
              <a:t>kubernetes</a:t>
            </a:r>
            <a:r>
              <a:rPr lang="zh-TW" altLang="en-US" sz="1200" baseline="0" dirty="0"/>
              <a:t>部署基於微服務的應用程序的架構</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設置，故障場景和指標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實驗，結果和分析</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經驗教訓和對有效性的威脅</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相關工作</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結論與未來工作</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3731205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除群集</a:t>
            </a:r>
            <a:r>
              <a:rPr lang="en-US" altLang="zh-TW" sz="1200" baseline="0" dirty="0"/>
              <a:t>IP</a:t>
            </a:r>
            <a:r>
              <a:rPr lang="zh-TW" altLang="en-US" sz="1200" baseline="0" dirty="0"/>
              <a:t>外，</a:t>
            </a:r>
            <a:r>
              <a:rPr lang="en-US" altLang="zh-TW" sz="1200" baseline="0" dirty="0"/>
              <a:t>Load Balancer</a:t>
            </a:r>
            <a:r>
              <a:rPr lang="zh-TW" altLang="en-US" sz="1200" baseline="0" dirty="0"/>
              <a:t>類型的服務還具有外部自動設置為雲提供商的負載平衡器</a:t>
            </a:r>
            <a:r>
              <a:rPr lang="en-US" altLang="zh-TW" sz="1200" baseline="0" dirty="0"/>
              <a:t>IP</a:t>
            </a:r>
            <a:r>
              <a:rPr lang="zh-TW" altLang="en-US" sz="1200" baseline="0" dirty="0"/>
              <a:t>地址的</a:t>
            </a:r>
            <a:r>
              <a:rPr lang="en-US" altLang="zh-TW" sz="1200" baseline="0" dirty="0"/>
              <a:t>IP</a:t>
            </a:r>
            <a:r>
              <a:rPr lang="zh-TW" altLang="en-US" sz="1200" baseline="0" dirty="0"/>
              <a:t>地址。</a:t>
            </a: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使用公共的此外部</a:t>
            </a:r>
            <a:r>
              <a:rPr lang="en-US" altLang="zh-TW" sz="1200" baseline="0" dirty="0"/>
              <a:t>IP</a:t>
            </a:r>
            <a:r>
              <a:rPr lang="zh-TW" altLang="en-US" sz="1200" baseline="0" dirty="0"/>
              <a:t>地址，可以從群集外部訪問</a:t>
            </a:r>
            <a:r>
              <a:rPr lang="en-US" altLang="zh-TW" sz="1200" baseline="0" dirty="0"/>
              <a:t>Pod</a:t>
            </a:r>
            <a:r>
              <a:rPr lang="zh-TW" altLang="en-US" sz="1200" baseline="0" dirty="0"/>
              <a:t>。</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906765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1487317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可能需要在外部公開多個服務，而使用先前的方法，每個服務都需要一個負載平衡器。</a:t>
            </a: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另一方面，</a:t>
            </a:r>
            <a:r>
              <a:rPr lang="en-US" altLang="zh-TW" sz="1200" baseline="0" dirty="0"/>
              <a:t>Kubernetes</a:t>
            </a:r>
            <a:r>
              <a:rPr lang="zh-TW" altLang="en-US" sz="1200" baseline="0" dirty="0"/>
              <a:t>的</a:t>
            </a:r>
            <a:r>
              <a:rPr lang="en-US" altLang="zh-TW" sz="1200" baseline="0" dirty="0"/>
              <a:t>ingress</a:t>
            </a:r>
            <a:r>
              <a:rPr lang="zh-TW" altLang="en-US" sz="1200" baseline="0" dirty="0"/>
              <a:t>資源可以將多個服務作為後端，並最大程度地減少負載均衡器的數量</a:t>
            </a:r>
            <a:r>
              <a:rPr lang="en-US" altLang="zh-TW" sz="1200" baseline="0" dirty="0"/>
              <a:t>[7]</a:t>
            </a:r>
            <a:r>
              <a:rPr lang="zh-TW" altLang="en-US" sz="1200" baseline="0" dirty="0"/>
              <a:t>。</a:t>
            </a: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在公共雲中運行的</a:t>
            </a:r>
            <a:r>
              <a:rPr lang="en-US" altLang="zh-TW" sz="1200" baseline="0" dirty="0"/>
              <a:t>Kubernetes</a:t>
            </a:r>
            <a:r>
              <a:rPr lang="zh-TW" altLang="en-US" sz="1200" baseline="0" dirty="0"/>
              <a:t>集群中，</a:t>
            </a:r>
            <a:r>
              <a:rPr lang="en-US" altLang="zh-TW" sz="1200" baseline="0" dirty="0"/>
              <a:t>ingress</a:t>
            </a:r>
            <a:r>
              <a:rPr lang="zh-TW" altLang="en-US" sz="1200" baseline="0" dirty="0"/>
              <a:t>控制器由負載均衡器</a:t>
            </a:r>
            <a:r>
              <a:rPr lang="en-US" altLang="zh-TW" sz="1200" baseline="0" dirty="0"/>
              <a:t>[7]</a:t>
            </a:r>
            <a:r>
              <a:rPr lang="zh-TW" altLang="en-US" sz="1200" baseline="0" dirty="0"/>
              <a:t>類型的服務部署和公開。</a:t>
            </a: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第一點 </a:t>
            </a:r>
            <a:r>
              <a:rPr lang="en-US" altLang="zh-TW" sz="1200" baseline="0" dirty="0"/>
              <a:t>:</a:t>
            </a:r>
            <a:r>
              <a:rPr lang="zh-TW" altLang="en-US" sz="1200" baseline="0" dirty="0"/>
              <a:t> </a:t>
            </a:r>
            <a:r>
              <a:rPr lang="en-US" altLang="zh-TW" sz="1200" baseline="0" dirty="0" err="1"/>
              <a:t>LoadBalancer</a:t>
            </a:r>
            <a:r>
              <a:rPr lang="zh-TW" altLang="en-US" sz="1200" baseline="0" dirty="0"/>
              <a:t> </a:t>
            </a:r>
            <a:r>
              <a:rPr lang="en-US" altLang="zh-TW" sz="1200" baseline="0" dirty="0"/>
              <a:t>type </a:t>
            </a:r>
            <a:r>
              <a:rPr lang="zh-TW" altLang="en-US" sz="1200" baseline="0" dirty="0"/>
              <a:t>只有在公有雲的時候才會使用，每當</a:t>
            </a:r>
            <a:r>
              <a:rPr lang="en-US" altLang="zh-TW" sz="1200" baseline="0" dirty="0"/>
              <a:t>service</a:t>
            </a:r>
            <a:r>
              <a:rPr lang="zh-TW" altLang="en-US" sz="1200" baseline="0" dirty="0"/>
              <a:t>要暴露出去時就會使用這個</a:t>
            </a:r>
            <a:r>
              <a:rPr lang="en-US" altLang="zh-TW" sz="1200" baseline="0" dirty="0"/>
              <a:t>type</a:t>
            </a:r>
            <a:r>
              <a:rPr lang="zh-TW" altLang="en-US" sz="1200" baseline="0" dirty="0"/>
              <a:t>，會與</a:t>
            </a:r>
            <a:r>
              <a:rPr lang="en-US" altLang="zh-TW" sz="1200" baseline="0" dirty="0"/>
              <a:t>public cloud </a:t>
            </a:r>
            <a:r>
              <a:rPr lang="zh-TW" altLang="en-US" sz="1200" baseline="0" dirty="0"/>
              <a:t>的 </a:t>
            </a:r>
            <a:r>
              <a:rPr lang="en-US" altLang="zh-TW" sz="1200" baseline="0" dirty="0" err="1"/>
              <a:t>LoadBalance</a:t>
            </a:r>
            <a:r>
              <a:rPr lang="en-US" altLang="zh-TW" sz="1200" baseline="0" dirty="0"/>
              <a:t> </a:t>
            </a:r>
            <a:r>
              <a:rPr lang="zh-TW" altLang="en-US" sz="1200" baseline="0" dirty="0"/>
              <a:t>溝通獲取一個實體</a:t>
            </a:r>
            <a:r>
              <a:rPr lang="en-US" altLang="zh-TW" sz="1200" baseline="0" dirty="0"/>
              <a:t>IP</a:t>
            </a:r>
            <a:r>
              <a:rPr lang="zh-TW" altLang="en-US" sz="1200" baseline="0" dirty="0"/>
              <a:t>，每暴露一個就會噴錢</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3823972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C. </a:t>
            </a:r>
            <a:r>
              <a:rPr lang="zh-TW" altLang="en-US" sz="1200" baseline="0" dirty="0"/>
              <a:t>在私有雲中運行的</a:t>
            </a:r>
            <a:r>
              <a:rPr lang="en-US" altLang="zh-TW" sz="1200" baseline="0" dirty="0"/>
              <a:t>Kubernetes</a:t>
            </a:r>
            <a:r>
              <a:rPr lang="zh-TW" altLang="en-US" sz="1200" baseline="0" dirty="0"/>
              <a:t>集群中部署容器化的應用程序</a:t>
            </a: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40505069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圖</a:t>
            </a:r>
            <a:r>
              <a:rPr lang="en-US" altLang="zh-TW" sz="1200" baseline="0" dirty="0"/>
              <a:t>2</a:t>
            </a:r>
            <a:r>
              <a:rPr lang="zh-TW" altLang="en-US" sz="1200" baseline="0" dirty="0"/>
              <a:t>描述了使用外部負載平衡器公開服務的體系結構。</a:t>
            </a: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由於不是期望用戶直接連接到節點的好習慣，因此使用外部負載平衡器，該負載平衡器在節點之間分配請求並將請求傳遞到暴露節點端口服務的端口。</a:t>
            </a: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這種體系結構的缺點是，對於群集中需要對外公開的每個服務，我們將需要一個外部負載平衡器。</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32291825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40558761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在這種情況下，將創建類型為</a:t>
            </a:r>
            <a:r>
              <a:rPr lang="en-US" altLang="zh-TW" sz="1200" baseline="0" dirty="0"/>
              <a:t>Cluster IP</a:t>
            </a:r>
            <a:r>
              <a:rPr lang="zh-TW" altLang="en-US" sz="1200" baseline="0" dirty="0"/>
              <a:t>的服務以將請求重定向到</a:t>
            </a:r>
            <a:r>
              <a:rPr lang="en-US" altLang="zh-TW" sz="1200" baseline="0" dirty="0"/>
              <a:t>Pod</a:t>
            </a:r>
            <a:r>
              <a:rPr lang="zh-TW" altLang="en-US" sz="1200" baseline="0" dirty="0"/>
              <a:t>，並將其用作</a:t>
            </a:r>
            <a:r>
              <a:rPr lang="en-US" altLang="zh-TW" sz="1200" baseline="0" dirty="0"/>
              <a:t>ingress</a:t>
            </a:r>
            <a:r>
              <a:rPr lang="zh-TW" altLang="en-US" sz="1200" baseline="0" dirty="0"/>
              <a:t>資源的後端。</a:t>
            </a: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同樣，集群中需要一個</a:t>
            </a:r>
            <a:r>
              <a:rPr lang="en-US" altLang="zh-TW" sz="1200" baseline="0" dirty="0"/>
              <a:t>ingress controller</a:t>
            </a:r>
            <a:r>
              <a:rPr lang="zh-TW" altLang="en-US" sz="1200" baseline="0" dirty="0"/>
              <a:t>，以便將傳入請求重定向到入口資源，該</a:t>
            </a:r>
            <a:r>
              <a:rPr lang="en-US" altLang="zh-TW" sz="1200" baseline="0" dirty="0"/>
              <a:t>ingress resource</a:t>
            </a:r>
            <a:r>
              <a:rPr lang="zh-TW" altLang="en-US" sz="1200" baseline="0" dirty="0"/>
              <a:t>隨後將被重定向到適當的後端服務。</a:t>
            </a: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圖</a:t>
            </a:r>
            <a:r>
              <a:rPr lang="en-US" altLang="zh-TW" sz="1200" baseline="0" dirty="0"/>
              <a:t>3</a:t>
            </a:r>
            <a:r>
              <a:rPr lang="zh-TW" altLang="en-US" sz="1200" baseline="0" dirty="0"/>
              <a:t> 我們創建類型為</a:t>
            </a:r>
            <a:r>
              <a:rPr lang="en-US" altLang="zh-TW" sz="1200" baseline="0" dirty="0"/>
              <a:t>Node Port</a:t>
            </a:r>
            <a:r>
              <a:rPr lang="zh-TW" altLang="en-US" sz="1200" baseline="0" dirty="0"/>
              <a:t>的服務，以將入口控制器</a:t>
            </a:r>
            <a:r>
              <a:rPr lang="en-US" altLang="zh-TW" sz="1200" baseline="0" dirty="0"/>
              <a:t>Pod</a:t>
            </a:r>
            <a:r>
              <a:rPr lang="zh-TW" altLang="en-US" sz="1200" baseline="0" dirty="0"/>
              <a:t>暴露給集群之外。</a:t>
            </a: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由於可以將多個服務定義為</a:t>
            </a:r>
            <a:r>
              <a:rPr lang="en-US" altLang="zh-TW" sz="1200" baseline="0" dirty="0"/>
              <a:t>ingress</a:t>
            </a:r>
            <a:r>
              <a:rPr lang="zh-TW" altLang="en-US" sz="1200" baseline="0" dirty="0"/>
              <a:t>資源的後端，因此該方法比之前的情況更為實用，在前面的情況中，我們需要為需要公開的每個服務使用負載均衡器。</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29127365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11455603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儘管</a:t>
            </a:r>
            <a:r>
              <a:rPr lang="en-US" altLang="zh-TW" sz="1200" baseline="0" dirty="0"/>
              <a:t>Kubernetes</a:t>
            </a:r>
            <a:r>
              <a:rPr lang="zh-TW" altLang="en-US" sz="1200" baseline="0" dirty="0"/>
              <a:t>既可以在私有云中也可以在公共雲中運行，但人們可能會注意到，它比私有云更適合於公共雲。</a:t>
            </a: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對於在公共雲中運行的</a:t>
            </a:r>
            <a:r>
              <a:rPr lang="en-US" altLang="zh-TW" sz="1200" baseline="0" dirty="0"/>
              <a:t>Kubernetes</a:t>
            </a:r>
            <a:r>
              <a:rPr lang="zh-TW" altLang="en-US" sz="1200" baseline="0" dirty="0"/>
              <a:t>集群，該應用程序會通過負載均衡器類型的服務自動向外界公開，因為它可以使用雲提供商的負載均衡器。</a:t>
            </a: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同樣，使用入口資源將請求重定向到多個服務的挑戰也較小。</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25038792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另一方面，在私有云中，將應用程序暴露給外部世界具有挑戰性，需要更多的努力。</a:t>
            </a: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需要解決使</a:t>
            </a:r>
            <a:r>
              <a:rPr lang="en-US" altLang="zh-TW" sz="1200" baseline="0" dirty="0"/>
              <a:t>ingress controller</a:t>
            </a:r>
            <a:r>
              <a:rPr lang="zh-TW" altLang="en-US" sz="1200" baseline="0" dirty="0"/>
              <a:t>適應公開服務的複雜性，或者為需要公開的每個服務使用外部負載平衡器，這對於由許多微服務組成的大型，複雜的基於微服務的應用程序將是不切實際的。</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2572236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在本文中，我們將研究更多的體系結構並進行更多的實驗，以評估</a:t>
            </a:r>
            <a:r>
              <a:rPr lang="en-US" altLang="zh-TW" sz="1200" baseline="0" dirty="0"/>
              <a:t>Kubernetes</a:t>
            </a:r>
            <a:r>
              <a:rPr lang="zh-TW" altLang="en-US" sz="1200" baseline="0" dirty="0"/>
              <a:t>為其託管的微服務提供的可用性。</a:t>
            </a: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我們為公共雲和私有云提供了不同的體系結構。</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我們評估通過</a:t>
            </a:r>
            <a:r>
              <a:rPr lang="en-US" altLang="zh-TW" sz="1200" baseline="0" dirty="0"/>
              <a:t>Kubernetes</a:t>
            </a:r>
            <a:r>
              <a:rPr lang="zh-TW" altLang="en-US" sz="1200" baseline="0" dirty="0"/>
              <a:t>的恢復能力可實現的可用性。</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我們研究了添加冗餘對基於微服務的應用程序可用性的影響。</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20972254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我們在私有云中設置了</a:t>
            </a:r>
            <a:r>
              <a:rPr lang="en-US" altLang="zh-TW" sz="1200" baseline="0" dirty="0"/>
              <a:t>Kubernetes</a:t>
            </a:r>
            <a:r>
              <a:rPr lang="zh-TW" altLang="en-US" sz="1200" baseline="0" dirty="0"/>
              <a:t>集群（圖</a:t>
            </a:r>
            <a:r>
              <a:rPr lang="en-US" altLang="zh-TW" sz="1200" baseline="0" dirty="0"/>
              <a:t>3</a:t>
            </a:r>
            <a:r>
              <a:rPr lang="zh-TW" altLang="en-US" sz="1200" baseline="0" dirty="0"/>
              <a:t>）。</a:t>
            </a: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1614060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Kubernetes</a:t>
            </a:r>
            <a:r>
              <a:rPr lang="zh-TW" altLang="en-US" sz="1200" baseline="0" dirty="0"/>
              <a:t>提供了三個級別的運行狀況檢查和修復操作，用於管理已部署的微服務的可用性。</a:t>
            </a: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在應用程序級別：容器已重新啟動</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在</a:t>
            </a:r>
            <a:r>
              <a:rPr lang="en-US" altLang="zh-TW" sz="1200" baseline="0" dirty="0"/>
              <a:t>pod</a:t>
            </a:r>
            <a:r>
              <a:rPr lang="zh-TW" altLang="en-US" sz="1200" baseline="0" dirty="0"/>
              <a:t>級別：根據定義的重新啟動策略做出反應</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在節點級別：把</a:t>
            </a:r>
            <a:r>
              <a:rPr lang="en-US" altLang="zh-TW" sz="1200" baseline="0" dirty="0"/>
              <a:t>pod</a:t>
            </a:r>
            <a:r>
              <a:rPr lang="zh-TW" altLang="en-US" sz="1200" baseline="0" dirty="0"/>
              <a:t>轉到健康的</a:t>
            </a:r>
            <a:r>
              <a:rPr lang="en-US" altLang="zh-TW" sz="1200" baseline="0" dirty="0"/>
              <a:t>node</a:t>
            </a:r>
            <a:r>
              <a:rPr lang="zh-TW" altLang="en-US" sz="1200" baseline="0" dirty="0"/>
              <a:t>上</a:t>
            </a: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關於這些健康檢查級別，我們定義了三組故障方案。</a:t>
            </a: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在第一組中，應用程序故障是由</a:t>
            </a:r>
            <a:r>
              <a:rPr lang="en-US" altLang="zh-TW" sz="1200" baseline="0" dirty="0"/>
              <a:t>VLC</a:t>
            </a:r>
            <a:r>
              <a:rPr lang="zh-TW" altLang="en-US" sz="1200" baseline="0" dirty="0"/>
              <a:t>容器進程故障引起的。</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在第二組中，這是由於容器容器處理失敗所致。</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在第三組中，它是由節點故障引起的。</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10528355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我們都嘗試了不同的冗餘模型</a:t>
            </a:r>
            <a:r>
              <a:rPr lang="en-US" altLang="zh-TW" sz="1200" baseline="0" dirty="0"/>
              <a:t>[18]</a:t>
            </a:r>
            <a:r>
              <a:rPr lang="zh-TW" altLang="en-US" sz="1200" baseline="0" dirty="0"/>
              <a:t>以及</a:t>
            </a:r>
            <a:r>
              <a:rPr lang="en-US" altLang="zh-TW" sz="1200" baseline="0" dirty="0"/>
              <a:t>Kubernetes</a:t>
            </a:r>
            <a:r>
              <a:rPr lang="zh-TW" altLang="en-US" sz="1200" baseline="0" dirty="0"/>
              <a:t>的默認配置和響應速度最快的配置。</a:t>
            </a: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每個場景已重複</a:t>
            </a:r>
            <a:r>
              <a:rPr lang="en-US" altLang="zh-TW" sz="1200" baseline="0" dirty="0"/>
              <a:t>10</a:t>
            </a:r>
            <a:r>
              <a:rPr lang="zh-TW" altLang="en-US" sz="1200" baseline="0" dirty="0"/>
              <a:t>次，測量的平均值顯示在表</a:t>
            </a:r>
            <a:r>
              <a:rPr lang="en-US" altLang="zh-TW" sz="1200" baseline="0" dirty="0"/>
              <a:t>I</a:t>
            </a:r>
            <a:r>
              <a:rPr lang="zh-TW" altLang="en-US" sz="1200" baseline="0" dirty="0"/>
              <a:t>至表</a:t>
            </a:r>
            <a:r>
              <a:rPr lang="en-US" altLang="zh-TW" sz="1200" baseline="0" dirty="0"/>
              <a:t>V</a:t>
            </a:r>
            <a:r>
              <a:rPr lang="zh-TW" altLang="en-US" sz="1200" baseline="0" dirty="0"/>
              <a:t>中。</a:t>
            </a: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下面定義了用於從可用性角度評估</a:t>
            </a:r>
            <a:r>
              <a:rPr lang="en-US" altLang="zh-TW" sz="1200" baseline="0" dirty="0"/>
              <a:t>Kubernetes</a:t>
            </a:r>
            <a:r>
              <a:rPr lang="zh-TW" altLang="en-US" sz="1200" baseline="0" dirty="0"/>
              <a:t>的指標。在圖</a:t>
            </a:r>
            <a:r>
              <a:rPr lang="en-US" altLang="zh-TW" sz="1200" baseline="0" dirty="0"/>
              <a:t>4</a:t>
            </a:r>
            <a:r>
              <a:rPr lang="zh-TW" altLang="en-US" sz="1200" baseline="0" dirty="0"/>
              <a:t>中，我們總結了這些指標之間的關係。</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11939037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反應時間：檢測到我們引入的故障事件與</a:t>
            </a:r>
            <a:r>
              <a:rPr lang="en-US" altLang="zh-TW" sz="1200" baseline="0" dirty="0"/>
              <a:t>Kubernetes</a:t>
            </a:r>
            <a:r>
              <a:rPr lang="zh-TW" altLang="en-US" sz="1200" baseline="0" dirty="0"/>
              <a:t>的第一反應之間的時間，該反應反映了故障事件。</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修復時間：從</a:t>
            </a:r>
            <a:r>
              <a:rPr lang="en-US" altLang="zh-TW" sz="1200" baseline="0" dirty="0"/>
              <a:t>Kubernetes</a:t>
            </a:r>
            <a:r>
              <a:rPr lang="zh-TW" altLang="en-US" sz="1200" baseline="0" dirty="0"/>
              <a:t>的第一個反應到修復出現故障的</a:t>
            </a:r>
            <a:r>
              <a:rPr lang="en-US" altLang="zh-TW" sz="1200" baseline="0" dirty="0"/>
              <a:t>Pod</a:t>
            </a:r>
            <a:r>
              <a:rPr lang="zh-TW" altLang="en-US" sz="1200" baseline="0" dirty="0"/>
              <a:t>的時間。</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恢復時間：從</a:t>
            </a:r>
            <a:r>
              <a:rPr lang="en-US" altLang="zh-TW" sz="1200" baseline="0" dirty="0"/>
              <a:t>Kubernetes</a:t>
            </a:r>
            <a:r>
              <a:rPr lang="zh-TW" altLang="en-US" sz="1200" baseline="0" dirty="0"/>
              <a:t>的第一個反應到服務再次可用之間的時間。</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中斷時間：服務不可用的持續時間。它代表了反應時間和恢復時間的總和，如圖</a:t>
            </a:r>
            <a:r>
              <a:rPr lang="en-US" altLang="zh-TW" sz="1200" baseline="0" dirty="0"/>
              <a:t>4</a:t>
            </a:r>
            <a:r>
              <a:rPr lang="zh-TW" altLang="en-US" sz="1200" baseline="0" dirty="0"/>
              <a:t>所示。</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13772598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實驗，結果和分析</a:t>
            </a: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228600" marR="0" lvl="0" indent="-228600" algn="l" defTabSz="914400" rtl="0" eaLnBrk="1" fontAlgn="auto" latinLnBrk="0" hangingPunct="1">
              <a:lnSpc>
                <a:spcPct val="100000"/>
              </a:lnSpc>
              <a:spcBef>
                <a:spcPts val="0"/>
              </a:spcBef>
              <a:spcAft>
                <a:spcPts val="0"/>
              </a:spcAft>
              <a:buClrTx/>
              <a:buSzTx/>
              <a:buFontTx/>
              <a:buAutoNum type="alphaUcPeriod"/>
              <a:tabLst/>
              <a:defRPr/>
            </a:pPr>
            <a:r>
              <a:rPr lang="zh-TW" altLang="en-US" sz="1200" baseline="0" dirty="0"/>
              <a:t>使用</a:t>
            </a:r>
            <a:r>
              <a:rPr lang="en-US" altLang="zh-TW" sz="1200" baseline="0" dirty="0"/>
              <a:t>Kubernetes</a:t>
            </a:r>
            <a:r>
              <a:rPr lang="zh-TW" altLang="en-US" sz="1200" baseline="0" dirty="0"/>
              <a:t>的默認配置評估修復措施以支持可用性（</a:t>
            </a:r>
            <a:r>
              <a:rPr lang="en-US" altLang="zh-TW" sz="1200" baseline="0" dirty="0"/>
              <a:t>RQ1</a:t>
            </a:r>
            <a:r>
              <a:rPr lang="zh-TW" altLang="en-US" sz="1200" baseline="0" dirty="0"/>
              <a:t>）</a:t>
            </a:r>
            <a:endParaRPr lang="en-US" altLang="zh-TW" sz="1200" baseline="0" dirty="0"/>
          </a:p>
          <a:p>
            <a:pPr fontAlgn="t"/>
            <a:endParaRPr lang="en-US" altLang="zh-TW" sz="1200" b="0" i="0" kern="1200" baseline="0" dirty="0">
              <a:solidFill>
                <a:schemeClr val="tx1"/>
              </a:solidFill>
              <a:effectLst/>
              <a:latin typeface="+mn-lt"/>
              <a:ea typeface="+mn-ea"/>
              <a:cs typeface="+mn-cs"/>
            </a:endParaRPr>
          </a:p>
          <a:p>
            <a:pPr fontAlgn="t"/>
            <a:r>
              <a:rPr lang="zh-TW" altLang="en-US" sz="1200" b="0" i="0" kern="1200" dirty="0">
                <a:solidFill>
                  <a:schemeClr val="tx1"/>
                </a:solidFill>
                <a:effectLst/>
                <a:latin typeface="+mn-lt"/>
                <a:ea typeface="+mn-ea"/>
                <a:cs typeface="+mn-cs"/>
              </a:rPr>
              <a:t>圖</a:t>
            </a:r>
            <a:r>
              <a:rPr lang="en-US" altLang="zh-TW" sz="1200" b="0" i="0" kern="1200" dirty="0">
                <a:solidFill>
                  <a:schemeClr val="tx1"/>
                </a:solidFill>
                <a:effectLst/>
                <a:latin typeface="+mn-lt"/>
                <a:ea typeface="+mn-ea"/>
                <a:cs typeface="+mn-cs"/>
              </a:rPr>
              <a:t>5</a:t>
            </a:r>
            <a:r>
              <a:rPr lang="zh-TW" altLang="en-US" sz="1200" b="0" i="0" kern="1200" dirty="0">
                <a:solidFill>
                  <a:schemeClr val="tx1"/>
                </a:solidFill>
                <a:effectLst/>
                <a:latin typeface="+mn-lt"/>
                <a:ea typeface="+mn-ea"/>
                <a:cs typeface="+mn-cs"/>
              </a:rPr>
              <a:t>顯示了這些實驗的架構。 在這種情況下，冗餘模型為</a:t>
            </a:r>
            <a:r>
              <a:rPr lang="en-US" altLang="zh-TW" sz="1200" b="0" i="0" kern="1200" dirty="0">
                <a:solidFill>
                  <a:schemeClr val="tx1"/>
                </a:solidFill>
                <a:effectLst/>
                <a:latin typeface="+mn-lt"/>
                <a:ea typeface="+mn-ea"/>
                <a:cs typeface="+mn-cs"/>
              </a:rPr>
              <a:t>No-Redundancy [18]</a:t>
            </a:r>
            <a:r>
              <a:rPr lang="zh-TW" altLang="en-US" sz="1200" b="0" i="0" kern="1200" dirty="0">
                <a:solidFill>
                  <a:schemeClr val="tx1"/>
                </a:solidFill>
                <a:effectLst/>
                <a:latin typeface="+mn-lt"/>
                <a:ea typeface="+mn-ea"/>
                <a:cs typeface="+mn-cs"/>
              </a:rPr>
              <a:t>，因此，部署控制器規範中的</a:t>
            </a:r>
            <a:r>
              <a:rPr lang="en-US" altLang="zh-TW" sz="1200" b="0" i="0" kern="1200" dirty="0">
                <a:solidFill>
                  <a:schemeClr val="tx1"/>
                </a:solidFill>
                <a:effectLst/>
                <a:latin typeface="+mn-lt"/>
                <a:ea typeface="+mn-ea"/>
                <a:cs typeface="+mn-cs"/>
              </a:rPr>
              <a:t>Pod</a:t>
            </a:r>
            <a:r>
              <a:rPr lang="zh-TW" altLang="en-US" sz="1200" b="0" i="0" kern="1200" dirty="0">
                <a:solidFill>
                  <a:schemeClr val="tx1"/>
                </a:solidFill>
                <a:effectLst/>
                <a:latin typeface="+mn-lt"/>
                <a:ea typeface="+mn-ea"/>
                <a:cs typeface="+mn-cs"/>
              </a:rPr>
              <a:t>數量僅為一個。</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28833018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作者對上面講的三種中斷服務的情況做了實驗 </a:t>
            </a:r>
            <a:r>
              <a:rPr lang="en-US" altLang="zh-TW" sz="1200" baseline="0" dirty="0"/>
              <a:t>container </a:t>
            </a:r>
            <a:r>
              <a:rPr lang="zh-TW" altLang="en-US" sz="1200" baseline="0" dirty="0"/>
              <a:t>、 </a:t>
            </a:r>
            <a:r>
              <a:rPr lang="en-US" altLang="zh-TW" sz="1200" baseline="0" dirty="0"/>
              <a:t>Pod</a:t>
            </a:r>
            <a:r>
              <a:rPr lang="zh-TW" altLang="en-US" sz="1200" baseline="0" dirty="0"/>
              <a:t> 、 </a:t>
            </a:r>
            <a:r>
              <a:rPr lang="en-US" altLang="zh-TW" sz="1200" baseline="0" dirty="0"/>
              <a:t>Node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zh-TW" altLang="en-US" sz="1200" baseline="0" dirty="0"/>
              <a:t>實驗</a:t>
            </a:r>
            <a:r>
              <a:rPr lang="en-US" altLang="zh-TW" sz="1200" baseline="0" dirty="0"/>
              <a:t> (</a:t>
            </a:r>
            <a:r>
              <a:rPr lang="zh-TW" altLang="en-US" sz="1200" baseline="0" dirty="0"/>
              <a:t>由於</a:t>
            </a:r>
            <a:r>
              <a:rPr lang="en-US" altLang="zh-TW" sz="1200" baseline="0" dirty="0"/>
              <a:t>VLC</a:t>
            </a:r>
            <a:r>
              <a:rPr lang="zh-TW" altLang="en-US" sz="1200" baseline="0" dirty="0"/>
              <a:t>容器處理失敗而導致的服務中斷：</a:t>
            </a:r>
            <a:r>
              <a:rPr lang="en-US" altLang="zh-TW" sz="120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當</a:t>
            </a:r>
            <a:r>
              <a:rPr lang="en-US" altLang="zh-TW" sz="1200" baseline="0" dirty="0"/>
              <a:t>VLC</a:t>
            </a:r>
            <a:r>
              <a:rPr lang="zh-TW" altLang="en-US" sz="1200" baseline="0" dirty="0"/>
              <a:t>容器崩潰時，</a:t>
            </a:r>
            <a:r>
              <a:rPr lang="en-US" altLang="zh-TW" sz="1200" baseline="0" dirty="0" err="1"/>
              <a:t>Kubelet</a:t>
            </a:r>
            <a:r>
              <a:rPr lang="zh-TW" altLang="en-US" sz="1200" baseline="0" dirty="0"/>
              <a:t>會檢測到崩潰，並將</a:t>
            </a:r>
            <a:r>
              <a:rPr lang="en-US" altLang="zh-TW" sz="1200" baseline="0" dirty="0"/>
              <a:t>Pod</a:t>
            </a:r>
            <a:r>
              <a:rPr lang="zh-TW" altLang="en-US" sz="1200" baseline="0" dirty="0"/>
              <a:t>置於不會接收新請求的狀態。這時，即</a:t>
            </a:r>
            <a:r>
              <a:rPr lang="en-US" altLang="zh-TW" sz="1200" baseline="0" dirty="0"/>
              <a:t>reaction time</a:t>
            </a:r>
            <a:r>
              <a:rPr lang="zh-TW" altLang="en-US" sz="1200" baseline="0" dirty="0"/>
              <a:t>，已將</a:t>
            </a:r>
            <a:r>
              <a:rPr lang="en-US" altLang="zh-TW" sz="1200" baseline="0" dirty="0"/>
              <a:t>Pod</a:t>
            </a:r>
            <a:r>
              <a:rPr lang="zh-TW" altLang="en-US" sz="1200" baseline="0" dirty="0"/>
              <a:t>從端點列表中刪除。 </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稍後，</a:t>
            </a:r>
            <a:r>
              <a:rPr lang="en-US" altLang="zh-TW" sz="1200" baseline="0" dirty="0" err="1"/>
              <a:t>Kubelet</a:t>
            </a:r>
            <a:r>
              <a:rPr lang="zh-TW" altLang="en-US" sz="1200" baseline="0" dirty="0"/>
              <a:t>將重新啟動</a:t>
            </a:r>
            <a:r>
              <a:rPr lang="en-US" altLang="zh-TW" sz="1200" baseline="0" dirty="0"/>
              <a:t>VLC</a:t>
            </a:r>
            <a:r>
              <a:rPr lang="zh-TW" altLang="en-US" sz="1200" baseline="0" dirty="0"/>
              <a:t>容器，並且視頻將從文件的開頭開始。 該時間標誌著</a:t>
            </a:r>
            <a:r>
              <a:rPr lang="en-US" altLang="zh-TW" sz="1200" baseline="0" dirty="0"/>
              <a:t>repair time</a:t>
            </a:r>
            <a:r>
              <a:rPr lang="zh-TW" altLang="en-US" sz="1200" baseline="0" dirty="0"/>
              <a:t>。 </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Recovery time</a:t>
            </a:r>
            <a:r>
              <a:rPr lang="zh-TW" altLang="en-US" sz="1200" baseline="0" dirty="0"/>
              <a:t>是</a:t>
            </a:r>
            <a:r>
              <a:rPr lang="en-US" altLang="zh-TW" sz="1200" baseline="0" dirty="0"/>
              <a:t>pod</a:t>
            </a:r>
            <a:r>
              <a:rPr lang="zh-TW" altLang="en-US" sz="1200" baseline="0" dirty="0"/>
              <a:t>再次位於端點列表中並準備接收請求時。</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7854780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由於</a:t>
            </a:r>
            <a:r>
              <a:rPr lang="en-US" altLang="zh-TW" sz="1200" baseline="0" dirty="0"/>
              <a:t>Pod</a:t>
            </a:r>
            <a:r>
              <a:rPr lang="zh-TW" altLang="en-US" sz="1200" baseline="0" dirty="0"/>
              <a:t>處理失敗而導致的服務中斷：</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當</a:t>
            </a:r>
            <a:r>
              <a:rPr lang="en-US" altLang="zh-TW" sz="1200" baseline="0" dirty="0"/>
              <a:t>Pod</a:t>
            </a:r>
            <a:r>
              <a:rPr lang="zh-TW" altLang="en-US" sz="1200" baseline="0" dirty="0"/>
              <a:t>進程終止時，</a:t>
            </a:r>
            <a:r>
              <a:rPr lang="en-US" altLang="zh-TW" sz="1200" baseline="0" dirty="0" err="1"/>
              <a:t>Kubelet</a:t>
            </a:r>
            <a:r>
              <a:rPr lang="zh-TW" altLang="en-US" sz="1200" baseline="0" dirty="0"/>
              <a:t>會檢測到</a:t>
            </a:r>
            <a:r>
              <a:rPr lang="en-US" altLang="zh-TW" sz="1200" baseline="0" dirty="0"/>
              <a:t>Pod</a:t>
            </a:r>
            <a:r>
              <a:rPr lang="zh-TW" altLang="en-US" sz="1200" baseline="0" dirty="0"/>
              <a:t>不再存在，這標誌著反應時間。 </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創建新的</a:t>
            </a:r>
            <a:r>
              <a:rPr lang="en-US" altLang="zh-TW" sz="1200" baseline="0" dirty="0"/>
              <a:t>Pod</a:t>
            </a:r>
            <a:r>
              <a:rPr lang="zh-TW" altLang="en-US" sz="1200" baseline="0" dirty="0"/>
              <a:t>並啟動其</a:t>
            </a:r>
            <a:r>
              <a:rPr lang="en-US" altLang="zh-TW" sz="1200" baseline="0" dirty="0"/>
              <a:t>VLC</a:t>
            </a:r>
            <a:r>
              <a:rPr lang="zh-TW" altLang="en-US" sz="1200" baseline="0" dirty="0"/>
              <a:t>容器後，視頻將從文件開頭開始流式傳輸，我們認為</a:t>
            </a:r>
            <a:r>
              <a:rPr lang="en-US" altLang="zh-TW" sz="1200" baseline="0" dirty="0"/>
              <a:t>Pod</a:t>
            </a:r>
            <a:r>
              <a:rPr lang="zh-TW" altLang="en-US" sz="1200" baseline="0" dirty="0"/>
              <a:t>已修復。 </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之後，</a:t>
            </a:r>
            <a:r>
              <a:rPr lang="en-US" altLang="zh-TW" sz="1200" baseline="0" dirty="0" err="1"/>
              <a:t>Kubelet</a:t>
            </a:r>
            <a:r>
              <a:rPr lang="zh-TW" altLang="en-US" sz="1200" baseline="0" dirty="0"/>
              <a:t>將新的</a:t>
            </a:r>
            <a:r>
              <a:rPr lang="en-US" altLang="zh-TW" sz="1200" baseline="0" dirty="0"/>
              <a:t>Pod</a:t>
            </a:r>
            <a:r>
              <a:rPr lang="zh-TW" altLang="en-US" sz="1200" baseline="0" dirty="0"/>
              <a:t>添加到端點列表中，並準備接收新的請求，這標誌著恢復時間。</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17506462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err="1"/>
              <a:t>Kubelet</a:t>
            </a:r>
            <a:r>
              <a:rPr lang="zh-TW" altLang="en-US" sz="1200" baseline="0" dirty="0"/>
              <a:t>負責將節點的狀態報告給主節點，而由主節點的節點控制器檢測節點的故障。 </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承載</a:t>
            </a:r>
            <a:r>
              <a:rPr lang="en-US" altLang="zh-TW" sz="1200" baseline="0" dirty="0"/>
              <a:t>Pod</a:t>
            </a:r>
            <a:r>
              <a:rPr lang="zh-TW" altLang="en-US" sz="1200" baseline="0" dirty="0"/>
              <a:t>的節點發生故障時，它將停止向主節點發送狀態更新，並且在第四次丟失狀態更新後，主節點會將節點標記為未就緒。這個時間就是反應時間。</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 當節點標記為未就緒時，將計劃終止該節點上的</a:t>
            </a:r>
            <a:r>
              <a:rPr lang="en-US" altLang="zh-TW" sz="1200" baseline="0" dirty="0"/>
              <a:t>VLC Pod</a:t>
            </a:r>
            <a:r>
              <a:rPr lang="zh-TW" altLang="en-US" sz="1200" baseline="0" dirty="0"/>
              <a:t>，並在其完全終止之後將創建一個新的</a:t>
            </a:r>
            <a:r>
              <a:rPr lang="en-US" altLang="zh-TW" sz="1200" baseline="0" dirty="0"/>
              <a:t>VLC Pod</a:t>
            </a:r>
            <a:r>
              <a:rPr lang="zh-TW" altLang="en-US" sz="1200" baseline="0" dirty="0"/>
              <a:t>。 </a:t>
            </a:r>
            <a:r>
              <a:rPr lang="en-US" altLang="zh-TW" sz="1200" baseline="0" dirty="0" err="1"/>
              <a:t>reapair</a:t>
            </a:r>
            <a:r>
              <a:rPr lang="zh-TW" altLang="en-US" sz="1200" baseline="0" dirty="0"/>
              <a:t>時間是啟動新的</a:t>
            </a:r>
            <a:r>
              <a:rPr lang="en-US" altLang="zh-TW" sz="1200" baseline="0" dirty="0"/>
              <a:t>VLC Pod</a:t>
            </a:r>
            <a:r>
              <a:rPr lang="zh-TW" altLang="en-US" sz="1200" baseline="0" dirty="0"/>
              <a:t>並傳輸視頻時。</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 恢復時間是將</a:t>
            </a:r>
            <a:r>
              <a:rPr lang="en-US" altLang="zh-TW" sz="1200" baseline="0" dirty="0"/>
              <a:t>Pod</a:t>
            </a:r>
            <a:r>
              <a:rPr lang="zh-TW" altLang="en-US" sz="1200" baseline="0" dirty="0"/>
              <a:t>添加到服務的端點列表時的時間</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15838688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可能因為上一張的第三點，所以</a:t>
            </a:r>
            <a:r>
              <a:rPr lang="en-US" altLang="zh-TW" sz="1200" baseline="0" dirty="0"/>
              <a:t>node</a:t>
            </a:r>
            <a:r>
              <a:rPr lang="zh-TW" altLang="en-US" sz="1200" baseline="0" dirty="0"/>
              <a:t> </a:t>
            </a:r>
            <a:r>
              <a:rPr lang="en-US" altLang="zh-TW" sz="1200" baseline="0" dirty="0"/>
              <a:t>failure</a:t>
            </a:r>
            <a:r>
              <a:rPr lang="zh-TW" altLang="en-US" sz="1200" baseline="0" dirty="0"/>
              <a:t>的</a:t>
            </a:r>
            <a:r>
              <a:rPr lang="en-US" altLang="zh-TW" sz="1200" baseline="0" dirty="0"/>
              <a:t>repair time </a:t>
            </a:r>
            <a:r>
              <a:rPr lang="zh-TW" altLang="en-US" sz="1200" baseline="0" dirty="0"/>
              <a:t>靠北久，因為要等之前有問題的</a:t>
            </a:r>
            <a:r>
              <a:rPr lang="en-US" altLang="zh-TW" sz="1200" baseline="0" dirty="0"/>
              <a:t>node</a:t>
            </a:r>
            <a:r>
              <a:rPr lang="zh-TW" altLang="en-US" sz="1200" baseline="0" dirty="0"/>
              <a:t>裡面的</a:t>
            </a:r>
            <a:r>
              <a:rPr lang="en-US" altLang="zh-TW" sz="1200" baseline="0" dirty="0"/>
              <a:t>pod</a:t>
            </a:r>
            <a:r>
              <a:rPr lang="zh-TW" altLang="en-US" sz="1200" baseline="0" dirty="0"/>
              <a:t>被幹掉才能建新的</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28137407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在節點發生故障的情況下，從主機列表中刪除</a:t>
            </a:r>
            <a:r>
              <a:rPr lang="en-US" altLang="zh-TW" sz="1200" baseline="0" dirty="0"/>
              <a:t>Pod1</a:t>
            </a:r>
            <a:r>
              <a:rPr lang="zh-TW" altLang="en-US" sz="1200" baseline="0" dirty="0"/>
              <a:t>的</a:t>
            </a:r>
            <a:r>
              <a:rPr lang="en-US" altLang="zh-TW" sz="1200" baseline="0" dirty="0"/>
              <a:t>IP</a:t>
            </a:r>
            <a:r>
              <a:rPr lang="zh-TW" altLang="en-US" sz="1200" baseline="0" dirty="0"/>
              <a:t>（作為主服務器的節點控制器的響應）的時間為</a:t>
            </a:r>
            <a:r>
              <a:rPr lang="en-US" altLang="zh-TW" sz="1200" baseline="0" dirty="0"/>
              <a:t>38.187</a:t>
            </a:r>
            <a:r>
              <a:rPr lang="zh-TW" altLang="en-US" sz="1200" baseline="0" dirty="0"/>
              <a:t>秒。</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原因是使用</a:t>
            </a:r>
            <a:r>
              <a:rPr lang="en-US" altLang="zh-TW" sz="1200" baseline="0" dirty="0"/>
              <a:t>Kubernetes</a:t>
            </a:r>
            <a:r>
              <a:rPr lang="zh-TW" altLang="en-US" sz="1200" baseline="0" dirty="0"/>
              <a:t>的默認配置，主節點至少需要</a:t>
            </a:r>
            <a:r>
              <a:rPr lang="en-US" altLang="zh-TW" sz="1200" baseline="0" dirty="0"/>
              <a:t>30</a:t>
            </a:r>
            <a:r>
              <a:rPr lang="zh-TW" altLang="en-US" sz="1200" baseline="0" dirty="0"/>
              <a:t>秒才能檢測到節點故障。</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因為</a:t>
            </a:r>
            <a:r>
              <a:rPr lang="en-US" altLang="zh-TW" sz="1200" baseline="0" dirty="0" err="1"/>
              <a:t>Kubelet</a:t>
            </a:r>
            <a:r>
              <a:rPr lang="zh-TW" altLang="en-US" sz="1200" baseline="0" dirty="0"/>
              <a:t>每</a:t>
            </a:r>
            <a:r>
              <a:rPr lang="en-US" altLang="zh-TW" sz="1200" baseline="0" dirty="0"/>
              <a:t>10</a:t>
            </a:r>
            <a:r>
              <a:rPr lang="zh-TW" altLang="en-US" sz="1200" baseline="0" dirty="0"/>
              <a:t>秒更新一次節點狀態，而主節點允許在標記節點未準備好之前進行四次錯過狀態更新。</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448255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我們在</a:t>
            </a:r>
            <a:r>
              <a:rPr lang="en-US" altLang="zh-TW" sz="1200" baseline="0" dirty="0"/>
              <a:t>Kubernetes</a:t>
            </a:r>
            <a:r>
              <a:rPr lang="zh-TW" altLang="en-US" sz="1200" baseline="0" dirty="0"/>
              <a:t>的默認配置以及響應速度最快的配置下進行實驗。</a:t>
            </a: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我們還使用可用性管理框架（</a:t>
            </a:r>
            <a:r>
              <a:rPr lang="en-US" altLang="zh-TW" sz="1200" baseline="0" dirty="0"/>
              <a:t>AMF</a:t>
            </a:r>
            <a:r>
              <a:rPr lang="zh-TW" altLang="en-US" sz="1200" baseline="0" dirty="0"/>
              <a:t>）進行了比較評估，該框架是作為用於管理高可用性的中間件服務的成熟解決方案。</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13515665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如表</a:t>
            </a:r>
            <a:r>
              <a:rPr lang="en-US" altLang="zh-TW" sz="1200" baseline="0" dirty="0"/>
              <a:t>I</a:t>
            </a:r>
            <a:r>
              <a:rPr lang="zh-TW" altLang="en-US" sz="1200" baseline="0" dirty="0"/>
              <a:t>所示，</a:t>
            </a:r>
            <a:r>
              <a:rPr lang="en-US" altLang="zh-TW" sz="1200" baseline="0" dirty="0"/>
              <a:t>VLC</a:t>
            </a:r>
            <a:r>
              <a:rPr lang="zh-TW" altLang="en-US" sz="1200" baseline="0" dirty="0"/>
              <a:t>容器的維修時間或吊艙容器故障情況存在顯著差異（前者為</a:t>
            </a:r>
            <a:r>
              <a:rPr lang="en-US" altLang="zh-TW" sz="1200" baseline="0" dirty="0"/>
              <a:t>0.472</a:t>
            </a:r>
            <a:r>
              <a:rPr lang="zh-TW" altLang="en-US" sz="1200" baseline="0" dirty="0"/>
              <a:t>秒，後者為</a:t>
            </a:r>
            <a:r>
              <a:rPr lang="en-US" altLang="zh-TW" sz="1200" baseline="0" dirty="0"/>
              <a:t>32.570</a:t>
            </a:r>
            <a:r>
              <a:rPr lang="zh-TW" altLang="en-US" sz="1200" baseline="0" dirty="0"/>
              <a:t>秒）。</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原因是在</a:t>
            </a:r>
            <a:r>
              <a:rPr lang="en-US" altLang="zh-TW" sz="1200" baseline="0" dirty="0"/>
              <a:t>Pod</a:t>
            </a:r>
            <a:r>
              <a:rPr lang="zh-TW" altLang="en-US" sz="1200" baseline="0" dirty="0"/>
              <a:t>容器發生故障的情況下，正常終止信號會發送到</a:t>
            </a:r>
            <a:r>
              <a:rPr lang="en-US" altLang="zh-TW" sz="1200" baseline="0" dirty="0"/>
              <a:t>VLC</a:t>
            </a:r>
            <a:r>
              <a:rPr lang="zh-TW" altLang="en-US" sz="1200" baseline="0" dirty="0"/>
              <a:t>容器，而</a:t>
            </a:r>
            <a:r>
              <a:rPr lang="en-US" altLang="zh-TW" sz="1200" baseline="0" dirty="0"/>
              <a:t>Docker</a:t>
            </a:r>
            <a:r>
              <a:rPr lang="zh-TW" altLang="en-US" sz="1200" baseline="0" dirty="0"/>
              <a:t>等待</a:t>
            </a:r>
            <a:r>
              <a:rPr lang="en-US" altLang="zh-TW" sz="1200" baseline="0" dirty="0"/>
              <a:t>30</a:t>
            </a:r>
            <a:r>
              <a:rPr lang="zh-TW" altLang="en-US" sz="1200" baseline="0" dirty="0"/>
              <a:t>秒才能終止。</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除非終止</a:t>
            </a:r>
            <a:r>
              <a:rPr lang="en-US" altLang="zh-TW" sz="1200" baseline="0" dirty="0"/>
              <a:t>VLC</a:t>
            </a:r>
            <a:r>
              <a:rPr lang="zh-TW" altLang="en-US" sz="1200" baseline="0" dirty="0"/>
              <a:t>容器，否則修復過程將不會開始。</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24376686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B . </a:t>
            </a:r>
            <a:r>
              <a:rPr lang="zh-TW" altLang="en-US" sz="1200" baseline="0" dirty="0"/>
              <a:t>評估冗餘對</a:t>
            </a:r>
            <a:r>
              <a:rPr lang="en-US" altLang="zh-TW" sz="1200" baseline="0" dirty="0"/>
              <a:t>Kubernetes</a:t>
            </a:r>
            <a:r>
              <a:rPr lang="zh-TW" altLang="en-US" sz="1200" baseline="0" dirty="0"/>
              <a:t>（</a:t>
            </a:r>
            <a:r>
              <a:rPr lang="en-US" altLang="zh-TW" sz="1200" baseline="0" dirty="0"/>
              <a:t>RQ2</a:t>
            </a:r>
            <a:r>
              <a:rPr lang="zh-TW" altLang="en-US" sz="1200" baseline="0" dirty="0"/>
              <a:t>）可用性支持的影響</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為了研究冗餘對</a:t>
            </a:r>
            <a:r>
              <a:rPr lang="en-US" altLang="zh-TW" sz="1200" baseline="0" dirty="0"/>
              <a:t>Kubernetes</a:t>
            </a:r>
            <a:r>
              <a:rPr lang="zh-TW" altLang="en-US" sz="1200" baseline="0" dirty="0"/>
              <a:t>可用性支持的影響，我們考慮圖</a:t>
            </a:r>
            <a:r>
              <a:rPr lang="en-US" altLang="zh-TW" sz="1200" baseline="0" dirty="0"/>
              <a:t>7</a:t>
            </a:r>
            <a:r>
              <a:rPr lang="zh-TW" altLang="en-US" sz="1200" baseline="0" dirty="0"/>
              <a:t>中的架構，其中部署控制器維護的</a:t>
            </a:r>
            <a:r>
              <a:rPr lang="en-US" altLang="zh-TW" sz="1200" baseline="0" dirty="0"/>
              <a:t>Pod</a:t>
            </a:r>
            <a:r>
              <a:rPr lang="zh-TW" altLang="en-US" sz="1200" baseline="0" dirty="0"/>
              <a:t>副本的數量增加到兩個。</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 在這種架構中，我們有一個</a:t>
            </a:r>
            <a:r>
              <a:rPr lang="en-US" altLang="zh-TW" sz="1200" baseline="0" dirty="0"/>
              <a:t>N-Way Active</a:t>
            </a:r>
            <a:r>
              <a:rPr lang="zh-TW" altLang="en-US" sz="1200" baseline="0" dirty="0"/>
              <a:t>冗餘模型</a:t>
            </a:r>
            <a:r>
              <a:rPr lang="en-US" altLang="zh-TW" sz="1200" baseline="0" dirty="0"/>
              <a:t>[18]</a:t>
            </a:r>
            <a:r>
              <a:rPr lang="zh-TW" altLang="en-US" sz="1200" baseline="0" dirty="0"/>
              <a:t>。</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29919465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在這種情況下，類似於“無冗餘”冗餘模型，反應時間是指</a:t>
            </a:r>
            <a:r>
              <a:rPr lang="en-US" altLang="zh-TW" sz="1200" baseline="0" dirty="0" err="1"/>
              <a:t>Kubelet</a:t>
            </a:r>
            <a:r>
              <a:rPr lang="zh-TW" altLang="en-US" sz="1200" baseline="0" dirty="0"/>
              <a:t>檢測到</a:t>
            </a:r>
            <a:r>
              <a:rPr lang="en-US" altLang="zh-TW" sz="1200" baseline="0" dirty="0"/>
              <a:t>VLC</a:t>
            </a:r>
            <a:r>
              <a:rPr lang="zh-TW" altLang="en-US" sz="1200" baseline="0" dirty="0"/>
              <a:t>容器崩潰並從端點列表中刪除</a:t>
            </a:r>
            <a:r>
              <a:rPr lang="en-US" altLang="zh-TW" sz="1200" baseline="0" dirty="0"/>
              <a:t>Pod</a:t>
            </a:r>
            <a:r>
              <a:rPr lang="zh-TW" altLang="en-US" sz="1200" baseline="0" dirty="0"/>
              <a:t>的時間。</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通過僅從端點列表中刪除不正常的</a:t>
            </a:r>
            <a:r>
              <a:rPr lang="en-US" altLang="zh-TW" sz="1200" baseline="0" dirty="0"/>
              <a:t>Pod1</a:t>
            </a:r>
            <a:r>
              <a:rPr lang="zh-TW" altLang="en-US" sz="1200" baseline="0" dirty="0"/>
              <a:t>，即可恢復該服務。</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這是因為另一個運行狀況良好的</a:t>
            </a:r>
            <a:r>
              <a:rPr lang="en-US" altLang="zh-TW" sz="1200" baseline="0" dirty="0"/>
              <a:t>Pod</a:t>
            </a:r>
            <a:r>
              <a:rPr lang="zh-TW" altLang="en-US" sz="1200" baseline="0" dirty="0"/>
              <a:t>仍在端點列表上，並準備服務請求。</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因此，此方案的</a:t>
            </a:r>
            <a:r>
              <a:rPr lang="en-US" altLang="zh-TW" sz="1200" baseline="0" dirty="0"/>
              <a:t>reaction</a:t>
            </a:r>
            <a:r>
              <a:rPr lang="zh-TW" altLang="en-US" sz="1200" baseline="0" dirty="0"/>
              <a:t>時間與</a:t>
            </a:r>
            <a:r>
              <a:rPr lang="en-US" altLang="zh-TW" sz="1200" baseline="0" dirty="0"/>
              <a:t>recovery</a:t>
            </a:r>
            <a:r>
              <a:rPr lang="zh-TW" altLang="en-US" sz="1200" baseline="0" dirty="0"/>
              <a:t>時間相同。</a:t>
            </a:r>
            <a:r>
              <a:rPr lang="en-US" altLang="zh-TW" sz="1200" baseline="0" dirty="0"/>
              <a:t>(</a:t>
            </a:r>
            <a:r>
              <a:rPr lang="zh-TW" altLang="en-US" sz="1200" baseline="0" dirty="0"/>
              <a:t>應該是</a:t>
            </a:r>
            <a:r>
              <a:rPr lang="en-US" altLang="zh-TW" sz="1200" baseline="0" dirty="0"/>
              <a:t>end</a:t>
            </a:r>
            <a:r>
              <a:rPr lang="zh-TW" altLang="en-US" sz="1200" baseline="0" dirty="0"/>
              <a:t> </a:t>
            </a:r>
            <a:r>
              <a:rPr lang="en-US" altLang="zh-TW" sz="1200" baseline="0" dirty="0"/>
              <a:t>point</a:t>
            </a:r>
            <a:r>
              <a:rPr lang="zh-TW" altLang="en-US" sz="1200" baseline="0" dirty="0"/>
              <a:t> 相同</a:t>
            </a:r>
            <a:r>
              <a:rPr lang="en-US" altLang="zh-TW" sz="120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repair</a:t>
            </a:r>
            <a:r>
              <a:rPr lang="zh-TW" altLang="en-US" sz="1200" baseline="0" dirty="0"/>
              <a:t>時間是</a:t>
            </a:r>
            <a:r>
              <a:rPr lang="en-US" altLang="zh-TW" sz="1200" baseline="0" dirty="0" err="1"/>
              <a:t>Kubelet</a:t>
            </a:r>
            <a:r>
              <a:rPr lang="zh-TW" altLang="en-US" sz="1200" baseline="0" dirty="0"/>
              <a:t>重新啟動已崩潰的</a:t>
            </a:r>
            <a:r>
              <a:rPr lang="en-US" altLang="zh-TW" sz="1200" baseline="0" dirty="0"/>
              <a:t>VLC</a:t>
            </a:r>
            <a:r>
              <a:rPr lang="zh-TW" altLang="en-US" sz="1200" baseline="0" dirty="0"/>
              <a:t>容器並且視頻再次開始流式傳輸時。</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1355648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與以前的方案類似，恢復時間是從端點列表中刪除不健康的容器時。</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修復時間是在創建新的</a:t>
            </a:r>
            <a:r>
              <a:rPr lang="en-US" altLang="zh-TW" sz="1200" baseline="0" dirty="0"/>
              <a:t>pod</a:t>
            </a:r>
            <a:r>
              <a:rPr lang="zh-TW" altLang="en-US" sz="1200" baseline="0" dirty="0"/>
              <a:t>並啟動其</a:t>
            </a:r>
            <a:r>
              <a:rPr lang="en-US" altLang="zh-TW" sz="1200" baseline="0" dirty="0"/>
              <a:t>VLC</a:t>
            </a:r>
            <a:r>
              <a:rPr lang="zh-TW" altLang="en-US" sz="1200" baseline="0" dirty="0"/>
              <a:t>容器並流式傳輸視頻時</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25095489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rtl="0"/>
            <a:r>
              <a:rPr lang="zh-TW" altLang="en-US" sz="1200" b="0" i="0" kern="1200" dirty="0">
                <a:solidFill>
                  <a:schemeClr val="tx1"/>
                </a:solidFill>
                <a:effectLst/>
                <a:latin typeface="+mn-lt"/>
                <a:ea typeface="+mn-ea"/>
                <a:cs typeface="+mn-cs"/>
              </a:rPr>
              <a:t>在這種情況下，反應時間與無冗餘冗餘模型體系結構的反應時間相同。</a:t>
            </a:r>
            <a:endParaRPr lang="en-US" altLang="zh-TW" sz="1200" b="0" i="0" kern="1200" dirty="0">
              <a:solidFill>
                <a:schemeClr val="tx1"/>
              </a:solidFill>
              <a:effectLst/>
              <a:latin typeface="+mn-lt"/>
              <a:ea typeface="+mn-ea"/>
              <a:cs typeface="+mn-cs"/>
            </a:endParaRPr>
          </a:p>
          <a:p>
            <a:pPr rtl="0"/>
            <a:endParaRPr lang="en-US" altLang="zh-TW" sz="1200" b="0" i="0" kern="1200" dirty="0">
              <a:solidFill>
                <a:schemeClr val="tx1"/>
              </a:solidFill>
              <a:effectLst/>
              <a:latin typeface="+mn-lt"/>
              <a:ea typeface="+mn-ea"/>
              <a:cs typeface="+mn-cs"/>
            </a:endParaRPr>
          </a:p>
          <a:p>
            <a:pPr rtl="0"/>
            <a:r>
              <a:rPr lang="zh-TW" altLang="en-US" sz="1200" b="0" i="0" kern="1200" dirty="0">
                <a:solidFill>
                  <a:schemeClr val="tx1"/>
                </a:solidFill>
                <a:effectLst/>
                <a:latin typeface="+mn-lt"/>
                <a:ea typeface="+mn-ea"/>
                <a:cs typeface="+mn-cs"/>
              </a:rPr>
              <a:t>恢復時間是從端點列表中刪除</a:t>
            </a:r>
            <a:r>
              <a:rPr lang="en-US" altLang="zh-TW" sz="1200" b="0" i="0" kern="1200" dirty="0">
                <a:solidFill>
                  <a:schemeClr val="tx1"/>
                </a:solidFill>
                <a:effectLst/>
                <a:latin typeface="+mn-lt"/>
                <a:ea typeface="+mn-ea"/>
                <a:cs typeface="+mn-cs"/>
              </a:rPr>
              <a:t>Pod1</a:t>
            </a:r>
            <a:r>
              <a:rPr lang="zh-TW" altLang="en-US" sz="1200" b="0" i="0" kern="1200" dirty="0">
                <a:solidFill>
                  <a:schemeClr val="tx1"/>
                </a:solidFill>
                <a:effectLst/>
                <a:latin typeface="+mn-lt"/>
                <a:ea typeface="+mn-ea"/>
                <a:cs typeface="+mn-cs"/>
              </a:rPr>
              <a:t>的</a:t>
            </a:r>
            <a:r>
              <a:rPr lang="en-US" altLang="zh-TW" sz="1200" b="0" i="0" kern="1200" dirty="0">
                <a:solidFill>
                  <a:schemeClr val="tx1"/>
                </a:solidFill>
                <a:effectLst/>
                <a:latin typeface="+mn-lt"/>
                <a:ea typeface="+mn-ea"/>
                <a:cs typeface="+mn-cs"/>
              </a:rPr>
              <a:t>IP</a:t>
            </a:r>
            <a:r>
              <a:rPr lang="zh-TW" altLang="en-US" sz="1200" b="0" i="0" kern="1200" dirty="0">
                <a:solidFill>
                  <a:schemeClr val="tx1"/>
                </a:solidFill>
                <a:effectLst/>
                <a:latin typeface="+mn-lt"/>
                <a:ea typeface="+mn-ea"/>
                <a:cs typeface="+mn-cs"/>
              </a:rPr>
              <a:t>時的時間。 </a:t>
            </a:r>
            <a:endParaRPr lang="en-US" altLang="zh-TW" sz="1200" b="0" i="0" kern="1200" dirty="0">
              <a:solidFill>
                <a:schemeClr val="tx1"/>
              </a:solidFill>
              <a:effectLst/>
              <a:latin typeface="+mn-lt"/>
              <a:ea typeface="+mn-ea"/>
              <a:cs typeface="+mn-cs"/>
            </a:endParaRPr>
          </a:p>
          <a:p>
            <a:pPr rtl="0"/>
            <a:endParaRPr lang="en-US" altLang="zh-TW" sz="1200" b="0" i="0" kern="1200" dirty="0">
              <a:solidFill>
                <a:schemeClr val="tx1"/>
              </a:solidFill>
              <a:effectLst/>
              <a:latin typeface="+mn-lt"/>
              <a:ea typeface="+mn-ea"/>
              <a:cs typeface="+mn-cs"/>
            </a:endParaRPr>
          </a:p>
          <a:p>
            <a:pPr rtl="0"/>
            <a:r>
              <a:rPr lang="zh-TW" altLang="en-US" sz="1200" b="0" i="0" kern="1200" dirty="0">
                <a:solidFill>
                  <a:schemeClr val="tx1"/>
                </a:solidFill>
                <a:effectLst/>
                <a:latin typeface="+mn-lt"/>
                <a:ea typeface="+mn-ea"/>
                <a:cs typeface="+mn-cs"/>
              </a:rPr>
              <a:t>修復時間是</a:t>
            </a:r>
            <a:r>
              <a:rPr lang="en-US" altLang="zh-TW" sz="1200" b="0" i="0" kern="1200" dirty="0">
                <a:solidFill>
                  <a:schemeClr val="tx1"/>
                </a:solidFill>
                <a:effectLst/>
                <a:latin typeface="+mn-lt"/>
                <a:ea typeface="+mn-ea"/>
                <a:cs typeface="+mn-cs"/>
              </a:rPr>
              <a:t>Pod1</a:t>
            </a:r>
            <a:r>
              <a:rPr lang="zh-TW" altLang="en-US" sz="1200" b="0" i="0" kern="1200" dirty="0">
                <a:solidFill>
                  <a:schemeClr val="tx1"/>
                </a:solidFill>
                <a:effectLst/>
                <a:latin typeface="+mn-lt"/>
                <a:ea typeface="+mn-ea"/>
                <a:cs typeface="+mn-cs"/>
              </a:rPr>
              <a:t>終止並創建另一個時。</a:t>
            </a:r>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35797187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如表</a:t>
            </a:r>
            <a:r>
              <a:rPr lang="en-US" altLang="zh-TW" sz="1200" baseline="0" dirty="0"/>
              <a:t>II</a:t>
            </a:r>
            <a:r>
              <a:rPr lang="zh-TW" altLang="en-US" sz="1200" baseline="0" dirty="0"/>
              <a:t>所示，在使用</a:t>
            </a:r>
            <a:r>
              <a:rPr lang="en-US" altLang="zh-TW" sz="1200" baseline="0" dirty="0"/>
              <a:t>N-Way Active</a:t>
            </a:r>
            <a:r>
              <a:rPr lang="zh-TW" altLang="en-US" sz="1200" baseline="0" dirty="0"/>
              <a:t>冗餘模型進行的實驗中，測得的中斷時間顯著低於“ </a:t>
            </a:r>
            <a:r>
              <a:rPr lang="en-US" altLang="zh-TW" sz="1200" baseline="0" dirty="0"/>
              <a:t>No-Redundancy”</a:t>
            </a:r>
            <a:r>
              <a:rPr lang="zh-TW" altLang="en-US" sz="1200" baseline="0" dirty="0"/>
              <a:t>冗餘模型。</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原因是使用</a:t>
            </a:r>
            <a:r>
              <a:rPr lang="en-US" altLang="zh-TW" sz="1200" baseline="0" dirty="0"/>
              <a:t>N-Way Active</a:t>
            </a:r>
            <a:r>
              <a:rPr lang="zh-TW" altLang="en-US" sz="1200" baseline="0" dirty="0"/>
              <a:t>冗餘模型時，恢復不取決於故障單元的維修，並且只要</a:t>
            </a:r>
            <a:r>
              <a:rPr lang="en-US" altLang="zh-TW" sz="1200" baseline="0" dirty="0"/>
              <a:t>Kubernetes</a:t>
            </a:r>
            <a:r>
              <a:rPr lang="zh-TW" altLang="en-US" sz="1200" baseline="0" dirty="0"/>
              <a:t>檢測到故障，就可以恢復服務。</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結果表明，</a:t>
            </a:r>
            <a:r>
              <a:rPr lang="en-US" altLang="zh-TW" sz="1200" baseline="0" dirty="0"/>
              <a:t>Kubernetes</a:t>
            </a:r>
            <a:r>
              <a:rPr lang="zh-TW" altLang="en-US" sz="1200" baseline="0" dirty="0"/>
              <a:t>的修復操作和恢復能力不足以支持可用性，而增加冗餘可以大大減少停機時間</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25096623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VLC Container Failure reaction </a:t>
            </a:r>
            <a:r>
              <a:rPr lang="zh-TW" altLang="en-US" sz="1200" baseline="0" dirty="0"/>
              <a:t>跟 </a:t>
            </a:r>
            <a:r>
              <a:rPr lang="en-US" altLang="zh-TW" sz="1200" baseline="0" dirty="0"/>
              <a:t>recovery</a:t>
            </a:r>
            <a:r>
              <a:rPr lang="zh-TW" altLang="en-US" sz="1200" baseline="0" dirty="0"/>
              <a:t>在同一時間被</a:t>
            </a:r>
            <a:r>
              <a:rPr lang="en-US" altLang="zh-TW" sz="1200" baseline="0" dirty="0"/>
              <a:t>mark</a:t>
            </a:r>
            <a:r>
              <a:rPr lang="zh-TW" altLang="en-US" sz="1200" baseline="0" dirty="0"/>
              <a:t> 沒說明</a:t>
            </a:r>
            <a:r>
              <a:rPr lang="en-US" altLang="zh-TW" sz="1200" baseline="0" dirty="0"/>
              <a:t>why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原因是使用</a:t>
            </a:r>
            <a:r>
              <a:rPr lang="en-US" altLang="zh-TW" sz="1200" baseline="0" dirty="0"/>
              <a:t>N-Way Active</a:t>
            </a:r>
            <a:r>
              <a:rPr lang="zh-TW" altLang="en-US" sz="1200" baseline="0" dirty="0"/>
              <a:t>冗餘模型時，恢復不取決於故障單元的維修，並且只要</a:t>
            </a:r>
            <a:r>
              <a:rPr lang="en-US" altLang="zh-TW" sz="1200" baseline="0" dirty="0"/>
              <a:t>Kubernetes</a:t>
            </a:r>
            <a:r>
              <a:rPr lang="zh-TW" altLang="en-US" sz="1200" baseline="0" dirty="0"/>
              <a:t>檢測到故障，就可以恢復服務。</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結果表明，</a:t>
            </a:r>
            <a:r>
              <a:rPr lang="en-US" altLang="zh-TW" sz="1200" baseline="0" dirty="0"/>
              <a:t>Kubernetes</a:t>
            </a:r>
            <a:r>
              <a:rPr lang="zh-TW" altLang="en-US" sz="1200" baseline="0" dirty="0"/>
              <a:t>的修復操作和恢復能力不足以支持可用性，而增加冗餘可以大大減少停機時間</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8737068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使用</a:t>
            </a:r>
            <a:r>
              <a:rPr lang="en-US" altLang="zh-TW" sz="1200" baseline="0" dirty="0"/>
              <a:t>Kubernetes</a:t>
            </a:r>
            <a:r>
              <a:rPr lang="zh-TW" altLang="en-US" sz="1200" baseline="0" dirty="0"/>
              <a:t>響應速度最快的配置評估修復措施以支持可用性（</a:t>
            </a:r>
            <a:r>
              <a:rPr lang="en-US" altLang="zh-TW" sz="1200" baseline="0" dirty="0"/>
              <a:t>RQ3</a:t>
            </a:r>
            <a:r>
              <a:rPr lang="zh-TW" altLang="en-US" sz="1200" baseline="0" dirty="0"/>
              <a:t>）</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影響服務中斷的一個方面是在</a:t>
            </a:r>
            <a:r>
              <a:rPr lang="en-US" altLang="zh-TW" sz="1200" baseline="0" dirty="0"/>
              <a:t>Pod</a:t>
            </a:r>
            <a:r>
              <a:rPr lang="zh-TW" altLang="en-US" sz="1200" baseline="0" dirty="0"/>
              <a:t>容器發生故障的情況下，正常終止信號發送到應用程序容器。</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 對於節點故障情形，在將節點標記為不正常之前，</a:t>
            </a:r>
            <a:r>
              <a:rPr lang="en-US" altLang="zh-TW" sz="1200" baseline="0" dirty="0" err="1"/>
              <a:t>Kubelet</a:t>
            </a:r>
            <a:r>
              <a:rPr lang="zh-TW" altLang="en-US" sz="1200" baseline="0" dirty="0"/>
              <a:t>將節點狀態發佈到主節點的頻率以及允許的丟失狀態更新的次數是影響服務中斷的主要方面。</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711068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1) </a:t>
            </a:r>
            <a:r>
              <a:rPr lang="zh-TW" altLang="en-US" sz="1200" baseline="0" dirty="0"/>
              <a:t>實驗（重新配置</a:t>
            </a:r>
            <a:r>
              <a:rPr lang="en-US" altLang="zh-TW" sz="1200" baseline="0" dirty="0"/>
              <a:t>Pod</a:t>
            </a:r>
            <a:r>
              <a:rPr lang="zh-TW" altLang="en-US" sz="1200" baseline="0" dirty="0"/>
              <a:t>的最佳終止期：）</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如前所述，當</a:t>
            </a:r>
            <a:r>
              <a:rPr lang="en-US" altLang="zh-TW" sz="1200" baseline="0" dirty="0"/>
              <a:t>Pod</a:t>
            </a:r>
            <a:r>
              <a:rPr lang="zh-TW" altLang="en-US" sz="1200" baseline="0" dirty="0"/>
              <a:t>容器進程失敗時，會向</a:t>
            </a:r>
            <a:r>
              <a:rPr lang="en-US" altLang="zh-TW" sz="1200" baseline="0" dirty="0"/>
              <a:t>Docker</a:t>
            </a:r>
            <a:r>
              <a:rPr lang="zh-TW" altLang="en-US" sz="1200" baseline="0" dirty="0"/>
              <a:t>發送一個正常的終止信號以終止應用程序容器，這將</a:t>
            </a:r>
            <a:r>
              <a:rPr lang="en-US" altLang="zh-TW" sz="1200" baseline="0" dirty="0"/>
              <a:t>Pod</a:t>
            </a:r>
            <a:r>
              <a:rPr lang="zh-TW" altLang="en-US" sz="1200" baseline="0" dirty="0"/>
              <a:t>的修復延遲了</a:t>
            </a:r>
            <a:r>
              <a:rPr lang="en-US" altLang="zh-TW" sz="1200" baseline="0" dirty="0"/>
              <a:t>30</a:t>
            </a:r>
            <a:r>
              <a:rPr lang="zh-TW" altLang="en-US" sz="1200" baseline="0" dirty="0"/>
              <a:t>秒。</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 在</a:t>
            </a:r>
            <a:r>
              <a:rPr lang="en-US" altLang="zh-TW" sz="1200" baseline="0" dirty="0"/>
              <a:t>No-Redundancy</a:t>
            </a:r>
            <a:r>
              <a:rPr lang="zh-TW" altLang="en-US" sz="1200" baseline="0" dirty="0"/>
              <a:t>冗餘模型中，此寬限期會影響恢復時間，因為除非有故障的</a:t>
            </a:r>
            <a:r>
              <a:rPr lang="en-US" altLang="zh-TW" sz="1200" baseline="0" dirty="0"/>
              <a:t>Pod</a:t>
            </a:r>
            <a:r>
              <a:rPr lang="zh-TW" altLang="en-US" sz="1200" baseline="0" dirty="0"/>
              <a:t>完全終止，否則不會創建新的</a:t>
            </a:r>
            <a:r>
              <a:rPr lang="en-US" altLang="zh-TW" sz="1200" baseline="0" dirty="0"/>
              <a:t>Pod</a:t>
            </a:r>
            <a:r>
              <a:rPr lang="zh-TW" altLang="en-US" sz="1200" baseline="0" dirty="0"/>
              <a:t>。 </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為了減少此寬限期，我們更新了</a:t>
            </a:r>
            <a:r>
              <a:rPr lang="en-US" altLang="zh-TW" sz="1200" baseline="0" dirty="0"/>
              <a:t>Pod</a:t>
            </a:r>
            <a:r>
              <a:rPr lang="zh-TW" altLang="en-US" sz="1200" baseline="0" dirty="0"/>
              <a:t>模板，並將寬限期設置為零。 </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我們針對容器發生故障的情況重複了實驗，並評估了此更改對服務中斷的影響。</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17572285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1 ) </a:t>
            </a:r>
            <a:r>
              <a:rPr lang="zh-TW" altLang="en-US" sz="1200" baseline="0" dirty="0"/>
              <a:t>重新配置節點故障處理參數</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為了擁有最敏感的</a:t>
            </a:r>
            <a:r>
              <a:rPr lang="en-US" altLang="zh-TW" sz="1200" baseline="0" dirty="0"/>
              <a:t>Kubernetes</a:t>
            </a:r>
            <a:r>
              <a:rPr lang="zh-TW" altLang="en-US" sz="1200" baseline="0" dirty="0"/>
              <a:t>配置，我們重新配置了每個節點的</a:t>
            </a:r>
            <a:r>
              <a:rPr lang="en-US" altLang="zh-TW" sz="1200" baseline="0" dirty="0" err="1"/>
              <a:t>Kubelet</a:t>
            </a:r>
            <a:r>
              <a:rPr lang="zh-TW" altLang="en-US" sz="1200" baseline="0" dirty="0"/>
              <a:t>，以每秒將節點的狀態發佈到主節點。</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還對主節點的節點控制器進行了重新配置，使其每秒讀取更新的狀態，並且僅允許每個節點一次丟失狀態更新。</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202645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微服務解決了單片應用程序的弊端。 它們很小，在升級或故障恢復時可以更快地重新啟動。 </a:t>
            </a: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微服務是鬆散耦合的，一個微服務的故障不會影響系統的其他微服務。</a:t>
            </a: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Docker [6]</a:t>
            </a:r>
            <a:r>
              <a:rPr lang="zh-TW" altLang="en-US" sz="1200" baseline="0" dirty="0"/>
              <a:t>是領先的容器平台，它將代碼和依賴項打包在一起，並將它們作為容器映像發送。</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3002971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2)</a:t>
            </a:r>
            <a:r>
              <a:rPr lang="zh-TW" altLang="en-US" sz="1200" baseline="0" dirty="0"/>
              <a:t>結果與分析</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我們觀察到，通過新配置，當</a:t>
            </a:r>
            <a:r>
              <a:rPr lang="en-US" altLang="zh-TW" sz="1200" baseline="0" dirty="0"/>
              <a:t>pod</a:t>
            </a:r>
            <a:r>
              <a:rPr lang="zh-TW" altLang="en-US" sz="1200" baseline="0" dirty="0"/>
              <a:t>容器崩潰時，</a:t>
            </a:r>
            <a:r>
              <a:rPr lang="en-US" altLang="zh-TW" sz="1200" baseline="0" dirty="0"/>
              <a:t>Docker</a:t>
            </a:r>
            <a:r>
              <a:rPr lang="zh-TW" altLang="en-US" sz="1200" baseline="0" dirty="0"/>
              <a:t>在強行殺死它之前給應用程序容器的時間減少到</a:t>
            </a:r>
            <a:r>
              <a:rPr lang="en-US" altLang="zh-TW" sz="1200" baseline="0" dirty="0"/>
              <a:t>2</a:t>
            </a:r>
            <a:r>
              <a:rPr lang="zh-TW" altLang="en-US" sz="1200" baseline="0" dirty="0"/>
              <a:t>秒。</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在表</a:t>
            </a:r>
            <a:r>
              <a:rPr lang="en-US" altLang="zh-TW" sz="1200" baseline="0" dirty="0"/>
              <a:t>IV</a:t>
            </a:r>
            <a:r>
              <a:rPr lang="zh-TW" altLang="en-US" sz="1200" baseline="0" dirty="0"/>
              <a:t>中，我們觀察到所有測量指標的顯著變化。使用新配置，主服務器僅允許一次丟失狀態更新，並且由於每個節點每秒都會更新其狀態，因此反應時間減少到將近一秒鐘。</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41599302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修復時間也從</a:t>
            </a:r>
            <a:r>
              <a:rPr lang="en-US" altLang="zh-TW" sz="1200" baseline="0" dirty="0"/>
              <a:t>260</a:t>
            </a:r>
            <a:r>
              <a:rPr lang="zh-TW" altLang="en-US" sz="1200" baseline="0" dirty="0"/>
              <a:t>秒減少到</a:t>
            </a:r>
            <a:r>
              <a:rPr lang="en-US" altLang="zh-TW" sz="1200" baseline="0" dirty="0"/>
              <a:t>2.5</a:t>
            </a:r>
            <a:r>
              <a:rPr lang="zh-TW" altLang="en-US" sz="1200" baseline="0" dirty="0"/>
              <a:t>秒左右，因為主服務器將僅等待一秒鐘，然後在運行正常的節點上啟動新的</a:t>
            </a:r>
            <a:r>
              <a:rPr lang="en-US" altLang="zh-TW" sz="1200" baseline="0" dirty="0"/>
              <a:t>Pod</a:t>
            </a:r>
            <a:r>
              <a:rPr lang="zh-TW" altLang="en-US" sz="1200" baseline="0" dirty="0"/>
              <a:t>。</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15654185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D.</a:t>
            </a:r>
            <a:r>
              <a:rPr lang="zh-TW" altLang="en-US" sz="1200" baseline="0" dirty="0"/>
              <a:t>比較</a:t>
            </a:r>
            <a:r>
              <a:rPr lang="en-US" altLang="zh-TW" sz="1200" baseline="0" dirty="0"/>
              <a:t>Kubernetes</a:t>
            </a:r>
            <a:r>
              <a:rPr lang="zh-TW" altLang="en-US" sz="1200" baseline="0" dirty="0"/>
              <a:t>與現有的可用性管理解決方案（</a:t>
            </a:r>
            <a:r>
              <a:rPr lang="en-US" altLang="zh-TW" sz="1200" baseline="0" dirty="0"/>
              <a:t>RQ4</a:t>
            </a:r>
            <a:r>
              <a:rPr lang="zh-TW" altLang="en-US" sz="1200" baseline="0" dirty="0"/>
              <a:t>）</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a:t>
            </a:r>
            <a:r>
              <a:rPr lang="en-US" altLang="zh-TW" dirty="0"/>
              <a:t>Availability Management Framework</a:t>
            </a:r>
            <a:r>
              <a:rPr lang="en-US" altLang="zh-TW" sz="1200" baseline="0" dirty="0"/>
              <a:t>)</a:t>
            </a:r>
            <a:r>
              <a:rPr lang="zh-TW" altLang="en-US" sz="1200" baseline="0" dirty="0"/>
              <a:t> </a:t>
            </a:r>
            <a:r>
              <a:rPr lang="en-US" altLang="zh-TW" sz="1200" baseline="0" dirty="0"/>
              <a:t>AMF [12]</a:t>
            </a:r>
            <a:r>
              <a:rPr lang="zh-TW" altLang="en-US" sz="1200" baseline="0" dirty="0"/>
              <a:t>是用於管理基於組件的應用程序可用性的標準中間件服務。</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它已與其他中間件服務一起在</a:t>
            </a:r>
            <a:r>
              <a:rPr lang="en-US" altLang="zh-TW" sz="1200" baseline="0" dirty="0" err="1"/>
              <a:t>OpenSAF</a:t>
            </a:r>
            <a:r>
              <a:rPr lang="zh-TW" altLang="en-US" sz="1200" baseline="0" dirty="0"/>
              <a:t>中間件</a:t>
            </a:r>
            <a:r>
              <a:rPr lang="en-US" altLang="zh-TW" sz="1200" baseline="0" dirty="0"/>
              <a:t>[19]</a:t>
            </a:r>
            <a:r>
              <a:rPr lang="zh-TW" altLang="en-US" sz="1200" baseline="0" dirty="0"/>
              <a:t>中實現，這是一種經過驗證的可用性管理解決方案。</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我們考慮了以下故障場景：</a:t>
            </a:r>
            <a:r>
              <a:rPr lang="en-US" altLang="zh-TW" sz="1200" baseline="0" dirty="0"/>
              <a:t>VLC</a:t>
            </a:r>
            <a:r>
              <a:rPr lang="zh-TW" altLang="en-US" sz="1200" baseline="0" dirty="0"/>
              <a:t>進程故障，</a:t>
            </a:r>
            <a:r>
              <a:rPr lang="en-US" altLang="zh-TW" sz="1200" baseline="0" dirty="0"/>
              <a:t>VM</a:t>
            </a:r>
            <a:r>
              <a:rPr lang="zh-TW" altLang="en-US" sz="1200" baseline="0" dirty="0"/>
              <a:t>故障和物理主機故障，分別對應於</a:t>
            </a:r>
            <a:r>
              <a:rPr lang="en-US" altLang="zh-TW" sz="1200" baseline="0" dirty="0"/>
              <a:t>VLC</a:t>
            </a:r>
            <a:r>
              <a:rPr lang="zh-TW" altLang="en-US" sz="1200" baseline="0" dirty="0"/>
              <a:t>容器故障，</a:t>
            </a:r>
            <a:r>
              <a:rPr lang="en-US" altLang="zh-TW" sz="1200" baseline="0" dirty="0"/>
              <a:t>pod</a:t>
            </a:r>
            <a:r>
              <a:rPr lang="zh-TW" altLang="en-US" sz="1200" baseline="0" dirty="0"/>
              <a:t>容器故障和節點故障。</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在使用</a:t>
            </a:r>
            <a:r>
              <a:rPr lang="en-US" altLang="zh-TW" sz="1200" baseline="0" dirty="0" err="1"/>
              <a:t>OpenSAF</a:t>
            </a:r>
            <a:r>
              <a:rPr lang="zh-TW" altLang="en-US" sz="1200" baseline="0" dirty="0"/>
              <a:t>進行的實驗中，我們使用了具有兩個</a:t>
            </a:r>
            <a:r>
              <a:rPr lang="en-US" altLang="zh-TW" sz="1200" baseline="0" dirty="0"/>
              <a:t>VLC</a:t>
            </a:r>
            <a:r>
              <a:rPr lang="zh-TW" altLang="en-US" sz="1200" baseline="0" dirty="0"/>
              <a:t>應用程序的無冗餘冗餘模型，其中一個處於活動狀態，另一個處於備用狀態，可以實例化並在活動發生故障時接管。</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23169929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表</a:t>
            </a:r>
            <a:r>
              <a:rPr lang="en-US" altLang="zh-TW" sz="1200" baseline="0" dirty="0"/>
              <a:t>V</a:t>
            </a:r>
            <a:r>
              <a:rPr lang="zh-TW" altLang="en-US" sz="1200" baseline="0" dirty="0"/>
              <a:t>和圖</a:t>
            </a:r>
            <a:r>
              <a:rPr lang="en-US" altLang="zh-TW" sz="1200" baseline="0" dirty="0"/>
              <a:t>9</a:t>
            </a:r>
            <a:r>
              <a:rPr lang="zh-TW" altLang="en-US" sz="1200" baseline="0" dirty="0"/>
              <a:t>分別顯示了</a:t>
            </a:r>
            <a:r>
              <a:rPr lang="en-US" altLang="zh-TW" sz="1200" baseline="0" dirty="0" err="1"/>
              <a:t>OpenSAF</a:t>
            </a:r>
            <a:r>
              <a:rPr lang="zh-TW" altLang="en-US" sz="1200" baseline="0" dirty="0"/>
              <a:t>的實驗結果和</a:t>
            </a:r>
            <a:r>
              <a:rPr lang="en-US" altLang="zh-TW" sz="1200" baseline="0" dirty="0"/>
              <a:t>Kubernetes</a:t>
            </a:r>
            <a:r>
              <a:rPr lang="zh-TW" altLang="en-US" sz="1200" baseline="0" dirty="0"/>
              <a:t>的比較結果。</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在</a:t>
            </a:r>
            <a:r>
              <a:rPr lang="en-US" altLang="zh-TW" sz="1200" baseline="0" dirty="0"/>
              <a:t>C(node</a:t>
            </a:r>
            <a:r>
              <a:rPr lang="zh-TW" altLang="en-US" sz="1200" baseline="0" dirty="0"/>
              <a:t> </a:t>
            </a:r>
            <a:r>
              <a:rPr lang="en-US" altLang="zh-TW" sz="1200" baseline="0" dirty="0"/>
              <a:t>failure)</a:t>
            </a:r>
            <a:r>
              <a:rPr lang="zh-TW" altLang="en-US" sz="1200" baseline="0" dirty="0"/>
              <a:t>中，</a:t>
            </a:r>
            <a:r>
              <a:rPr lang="en-US" altLang="zh-TW" sz="1200" baseline="0" dirty="0"/>
              <a:t>N-Way Active of K8s </a:t>
            </a:r>
            <a:r>
              <a:rPr lang="zh-TW" altLang="en-US" sz="1200" baseline="0" dirty="0"/>
              <a:t>比起 </a:t>
            </a:r>
            <a:r>
              <a:rPr lang="en-US" altLang="zh-TW" sz="1200" baseline="0" dirty="0" err="1"/>
              <a:t>OpenSAF</a:t>
            </a:r>
            <a:r>
              <a:rPr lang="zh-TW" altLang="en-US" sz="1200" baseline="0" dirty="0"/>
              <a:t>還要高很多，因為是使用默認配置造成反應時間</a:t>
            </a:r>
            <a:r>
              <a:rPr lang="en-US" altLang="zh-TW" sz="1200" baseline="0" dirty="0"/>
              <a:t>(reaction time)</a:t>
            </a:r>
            <a:r>
              <a:rPr lang="zh-TW" altLang="en-US" sz="1200" baseline="0" dirty="0"/>
              <a:t>過長，更換配置後</a:t>
            </a:r>
            <a:r>
              <a:rPr lang="en-US" altLang="zh-TW" sz="1200" baseline="0" dirty="0"/>
              <a:t>No-Redundancy of K8s (</a:t>
            </a:r>
            <a:r>
              <a:rPr lang="zh-TW" altLang="en-US" sz="1200" baseline="0" dirty="0"/>
              <a:t>綠色</a:t>
            </a:r>
            <a:r>
              <a:rPr lang="en-US" altLang="zh-TW" sz="1200" baseline="0" dirty="0"/>
              <a:t>)</a:t>
            </a:r>
            <a:r>
              <a:rPr lang="zh-TW" altLang="en-US" sz="1200" baseline="0" dirty="0"/>
              <a:t>就跟</a:t>
            </a:r>
            <a:r>
              <a:rPr lang="en-US" altLang="zh-TW" sz="1200" baseline="0" dirty="0" err="1"/>
              <a:t>OpenSAF</a:t>
            </a:r>
            <a:r>
              <a:rPr lang="zh-TW" altLang="en-US" sz="1200" baseline="0" dirty="0"/>
              <a:t>差不多了</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10549098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經驗教訓和對有效性的威脅</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A </a:t>
            </a:r>
            <a:r>
              <a:rPr lang="zh-TW" altLang="en-US" sz="1200" baseline="0" dirty="0"/>
              <a:t>經驗教訓</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Kubernetes</a:t>
            </a:r>
            <a:r>
              <a:rPr lang="zh-TW" altLang="en-US" sz="1200" baseline="0" dirty="0"/>
              <a:t>通過其修復措施提供可用性。</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但是，這些不足以支持高可用性。</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例如，對於節點故障情形，中斷時間約為</a:t>
            </a:r>
            <a:r>
              <a:rPr lang="en-US" altLang="zh-TW" sz="1200" baseline="0" dirty="0"/>
              <a:t>5</a:t>
            </a:r>
            <a:r>
              <a:rPr lang="zh-TW" altLang="en-US" sz="1200" baseline="0" dirty="0"/>
              <a:t>分鐘，這相當於高可用性系統在一年時間內允許的停機時間。</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即使添加了冗餘，我們也發現，在節點故障的情況下，</a:t>
            </a:r>
            <a:r>
              <a:rPr lang="en-US" altLang="zh-TW" sz="1200" baseline="0" dirty="0"/>
              <a:t>Kubernetes</a:t>
            </a:r>
            <a:r>
              <a:rPr lang="zh-TW" altLang="en-US" sz="1200" baseline="0" dirty="0"/>
              <a:t>的默認配置仍然導致大量服務中斷。</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19600478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經驗教訓和對有效性的威脅</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A </a:t>
            </a:r>
            <a:r>
              <a:rPr lang="zh-TW" altLang="en-US" sz="1200" baseline="0" dirty="0"/>
              <a:t>經驗教訓</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儘管可以更改默認配置，但</a:t>
            </a:r>
            <a:r>
              <a:rPr lang="en-US" altLang="zh-TW" sz="1200" baseline="0" dirty="0"/>
              <a:t>Kubernetes</a:t>
            </a:r>
            <a:r>
              <a:rPr lang="zh-TW" altLang="en-US" sz="1200" baseline="0" dirty="0"/>
              <a:t>的默認配置還是最常用的方法，弄清楚如何重新配置​​</a:t>
            </a:r>
            <a:r>
              <a:rPr lang="en-US" altLang="zh-TW" sz="1200" baseline="0" dirty="0"/>
              <a:t>Kubernetes</a:t>
            </a:r>
            <a:r>
              <a:rPr lang="zh-TW" altLang="en-US" sz="1200" baseline="0" dirty="0"/>
              <a:t>對節點故障的反應，同時避免網絡開銷和誤報，這可能很複雜，需要付出很大的努力。</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1119435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經驗教訓和對有效性的威脅</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B. </a:t>
            </a:r>
            <a:r>
              <a:rPr lang="zh-TW" altLang="en-US" sz="1200" baseline="0" dirty="0"/>
              <a:t>有效性威脅</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1)</a:t>
            </a:r>
            <a:r>
              <a:rPr lang="zh-TW" altLang="en-US" sz="1200" baseline="0" dirty="0"/>
              <a:t>內部有效性</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以下內部威脅可能會影響我們結果的有效性。</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首先，所有實驗都是在只有一個主節點和兩個工作節點的小型集群中進行的。</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Kubernetes</a:t>
            </a:r>
            <a:r>
              <a:rPr lang="zh-TW" altLang="en-US" sz="1200" baseline="0" dirty="0"/>
              <a:t>在較大的集群中的行為可能有所不同，這可能會影響我們的實驗中提供的可用性度量。</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其次，可用性度量也可能因應用程序的複雜性和</a:t>
            </a:r>
            <a:r>
              <a:rPr lang="en-US" altLang="zh-TW" sz="1200" baseline="0" dirty="0"/>
              <a:t>Kubernetes</a:t>
            </a:r>
            <a:r>
              <a:rPr lang="zh-TW" altLang="en-US" sz="1200" baseline="0" dirty="0"/>
              <a:t>管理的並置應用程序而異。</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Behave : </a:t>
            </a:r>
            <a:r>
              <a:rPr lang="zh-TW" altLang="en-US" sz="1200" baseline="0" dirty="0"/>
              <a:t>表現</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56</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4335237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經驗教訓和對有效性的威脅</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B. </a:t>
            </a:r>
            <a:r>
              <a:rPr lang="zh-TW" altLang="en-US" sz="1200" baseline="0" dirty="0"/>
              <a:t>有效性威脅</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2)</a:t>
            </a:r>
            <a:r>
              <a:rPr lang="zh-TW" altLang="en-US" sz="1200" baseline="0" dirty="0"/>
              <a:t>外部有效性</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在對結果進行概括之前，即使進行的實驗和分析給出了一些有關使用</a:t>
            </a:r>
            <a:r>
              <a:rPr lang="en-US" altLang="zh-TW" sz="1200" baseline="0" dirty="0" err="1"/>
              <a:t>Kurbernetes</a:t>
            </a:r>
            <a:r>
              <a:rPr lang="zh-TW" altLang="en-US" sz="1200" baseline="0" dirty="0"/>
              <a:t>部署的應用程序可用性的指示，也必須考慮其他類型的應用程序。</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57</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30685348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經驗教訓和對有效性的威脅</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B. </a:t>
            </a:r>
            <a:r>
              <a:rPr lang="zh-TW" altLang="en-US" sz="1200" baseline="0" dirty="0"/>
              <a:t>有效性威脅</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3)</a:t>
            </a:r>
            <a:r>
              <a:rPr lang="zh-TW" altLang="en-US" sz="1200" baseline="0" dirty="0"/>
              <a:t>構建有效性</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實際上，我們依賴於</a:t>
            </a:r>
            <a:r>
              <a:rPr lang="en-US" altLang="zh-TW" sz="1200" baseline="0" dirty="0"/>
              <a:t>Kubernetes</a:t>
            </a:r>
            <a:r>
              <a:rPr lang="zh-TW" altLang="en-US" sz="1200" baseline="0" dirty="0"/>
              <a:t>和</a:t>
            </a:r>
            <a:r>
              <a:rPr lang="en-US" altLang="zh-TW" sz="1200" baseline="0" dirty="0"/>
              <a:t>Docker</a:t>
            </a:r>
            <a:r>
              <a:rPr lang="zh-TW" altLang="en-US" sz="1200" baseline="0" dirty="0"/>
              <a:t>日誌中報告的時間戳。 </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但是，我們使用</a:t>
            </a:r>
            <a:r>
              <a:rPr lang="en-US" altLang="zh-TW" sz="1200" baseline="0" dirty="0"/>
              <a:t>NTP</a:t>
            </a:r>
            <a:r>
              <a:rPr lang="zh-TW" altLang="en-US" sz="1200" baseline="0" dirty="0"/>
              <a:t>來同步節點之間的時間。 可以使用其他策略，並且可能更加細緻，例如，容器儀表。</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58</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42071588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err="1"/>
              <a:t>Dragoni</a:t>
            </a:r>
            <a:r>
              <a:rPr lang="zh-TW" altLang="en-US" sz="1200" baseline="0" dirty="0"/>
              <a:t>等。在他們的工作中</a:t>
            </a:r>
            <a:r>
              <a:rPr lang="en-US" altLang="zh-TW" sz="1200" baseline="0" dirty="0"/>
              <a:t>[3]</a:t>
            </a:r>
            <a:r>
              <a:rPr lang="zh-TW" altLang="en-US" sz="1200" baseline="0" dirty="0"/>
              <a:t>提出了將微服務定義為通過消息進行交互的小型獨立過程。</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他們將基於微服務的體系結構定義為由微服務組成的分佈式應用程序，並討論了微服務對應用程序質量屬性的影響。</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除了性能和可維護性之外，他們還專門討論了可用性，將其作為一種質量屬性，這會受到基於微服務的體系結構的影響。</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59</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1530096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由於容器是隔離的，因此它們彼此之間不知道。</a:t>
            </a: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因此，需要業務流程平台來管理容器的部署。</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Kubernetes</a:t>
            </a:r>
            <a:r>
              <a:rPr lang="zh-TW" altLang="en-US" sz="1200" baseline="0" dirty="0"/>
              <a:t>為其基於託管微服務的應用程序提供修復</a:t>
            </a:r>
            <a:r>
              <a:rPr lang="en-US" altLang="zh-TW" sz="1200" baseline="0" dirty="0"/>
              <a:t>[7]</a:t>
            </a:r>
            <a:r>
              <a:rPr lang="zh-TW" altLang="en-US" sz="1200"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Kubernetes</a:t>
            </a:r>
            <a:r>
              <a:rPr lang="zh-TW" altLang="en-US" sz="1200" baseline="0" dirty="0"/>
              <a:t>的修復能力包括重新啟動發生故障的容器以及在其主機發生故障時更換或重新安排容器的時間。</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4436851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err="1"/>
              <a:t>Emam</a:t>
            </a:r>
            <a:r>
              <a:rPr lang="zh-TW" altLang="en-US" sz="1200" baseline="0" dirty="0"/>
              <a:t>等。在</a:t>
            </a:r>
            <a:r>
              <a:rPr lang="en-US" altLang="zh-TW" sz="1200" baseline="0" dirty="0"/>
              <a:t>[21]</a:t>
            </a:r>
            <a:r>
              <a:rPr lang="zh-TW" altLang="en-US" sz="1200" baseline="0" dirty="0"/>
              <a:t>中發現，隨著服務規模的增加，它變得更加容易出錯。</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由於微服務的大小很小，因此從理論上講，它們不太容易出現故障。</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但是，</a:t>
            </a:r>
            <a:r>
              <a:rPr lang="en-US" altLang="zh-TW" sz="1200" baseline="0" dirty="0" err="1"/>
              <a:t>Dragoni</a:t>
            </a:r>
            <a:r>
              <a:rPr lang="zh-TW" altLang="en-US" sz="1200" baseline="0" dirty="0"/>
              <a:t>等。他認為，由於啟動越來越多的微服務的複雜性，在集成時，該系統將更容易出現故障。</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60</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1163862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err="1"/>
              <a:t>Khazaei</a:t>
            </a:r>
            <a:r>
              <a:rPr lang="zh-TW" altLang="en-US" sz="1200" baseline="0" dirty="0"/>
              <a:t>等。 </a:t>
            </a:r>
            <a:r>
              <a:rPr lang="en-US" altLang="zh-TW" sz="1200" baseline="0" dirty="0"/>
              <a:t>[22]</a:t>
            </a:r>
            <a:r>
              <a:rPr lang="zh-TW" altLang="en-US" sz="1200" baseline="0" dirty="0"/>
              <a:t>中的人通過使用</a:t>
            </a:r>
            <a:r>
              <a:rPr lang="en-US" altLang="zh-TW" sz="1200" baseline="0" dirty="0"/>
              <a:t>Docker</a:t>
            </a:r>
            <a:r>
              <a:rPr lang="zh-TW" altLang="en-US" sz="1200" baseline="0" dirty="0"/>
              <a:t>技術為雲提出了一個微服務平台，該技術基於微服務用戶的需求來配置容器。</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該平台與</a:t>
            </a:r>
            <a:r>
              <a:rPr lang="en-US" altLang="zh-TW" sz="1200" baseline="0" dirty="0"/>
              <a:t>Kubernetes</a:t>
            </a:r>
            <a:r>
              <a:rPr lang="zh-TW" altLang="en-US" sz="1200" baseline="0" dirty="0"/>
              <a:t>之間的主要區別之一是，該平台能夠在需要時從基礎架構中請求更多</a:t>
            </a:r>
            <a:r>
              <a:rPr lang="en-US" altLang="zh-TW" sz="1200" baseline="0" dirty="0"/>
              <a:t>VM</a:t>
            </a:r>
            <a:r>
              <a:rPr lang="zh-TW" altLang="en-US" sz="1200" baseline="0" dirty="0"/>
              <a:t>，而</a:t>
            </a:r>
            <a:r>
              <a:rPr lang="en-US" altLang="zh-TW" sz="1200" baseline="0" dirty="0"/>
              <a:t>Kubernetes</a:t>
            </a:r>
            <a:r>
              <a:rPr lang="zh-TW" altLang="en-US" sz="1200" baseline="0" dirty="0"/>
              <a:t>則無法。</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61</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14587275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Kang</a:t>
            </a:r>
            <a:r>
              <a:rPr lang="zh-TW" altLang="en-US" sz="1200" baseline="0" dirty="0"/>
              <a:t>等。 </a:t>
            </a:r>
            <a:r>
              <a:rPr lang="en-US" altLang="zh-TW" sz="1200" baseline="0" dirty="0"/>
              <a:t>[23]</a:t>
            </a:r>
            <a:r>
              <a:rPr lang="zh-TW" altLang="en-US" sz="1200" baseline="0" dirty="0"/>
              <a:t>中提出了一種基於微服務的架構，並使用容器來操作和管理雲基礎架構服務。</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在其體系結構中，每個容器都由同伴容器監視，並且在發生故障的情況下，將採取恢復措施。</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他們進行了一些實驗，得出結論：從容器故障中恢復比從</a:t>
            </a:r>
            <a:r>
              <a:rPr lang="en-US" altLang="zh-TW" sz="1200" baseline="0" dirty="0"/>
              <a:t>VM</a:t>
            </a:r>
            <a:r>
              <a:rPr lang="zh-TW" altLang="en-US" sz="1200" baseline="0" dirty="0"/>
              <a:t>故障中恢復更快。</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62</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13799437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err="1"/>
              <a:t>Netto</a:t>
            </a:r>
            <a:r>
              <a:rPr lang="zh-TW" altLang="en-US" sz="1200" baseline="0" dirty="0"/>
              <a:t>等。 </a:t>
            </a:r>
            <a:r>
              <a:rPr lang="en-US" altLang="zh-TW" sz="1200" baseline="0" dirty="0"/>
              <a:t>[24]</a:t>
            </a:r>
            <a:r>
              <a:rPr lang="zh-TW" altLang="en-US" sz="1200" baseline="0" dirty="0"/>
              <a:t>中的人相信</a:t>
            </a:r>
            <a:r>
              <a:rPr lang="en-US" altLang="zh-TW" sz="1200" baseline="0" dirty="0"/>
              <a:t>Kubernetes</a:t>
            </a:r>
            <a:r>
              <a:rPr lang="zh-TW" altLang="en-US" sz="1200" baseline="0" dirty="0"/>
              <a:t>可以提高無狀態應用程序的可用性，但是在涉及有狀態應用程序時會遇到問題。</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他們將協調服務與</a:t>
            </a:r>
            <a:r>
              <a:rPr lang="en-US" altLang="zh-TW" sz="1200" baseline="0" dirty="0"/>
              <a:t>Kubernetes</a:t>
            </a:r>
            <a:r>
              <a:rPr lang="zh-TW" altLang="en-US" sz="1200" baseline="0" dirty="0"/>
              <a:t>集成在一起以提供自動狀態復制。</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在其體系結構中，</a:t>
            </a:r>
            <a:r>
              <a:rPr lang="en-US" altLang="zh-TW" sz="1200" baseline="0" dirty="0"/>
              <a:t>pod</a:t>
            </a:r>
            <a:r>
              <a:rPr lang="zh-TW" altLang="en-US" sz="1200" baseline="0" dirty="0"/>
              <a:t>的所有副本都執行傳入的請求，而只有一個已接收到來自客戶端的請求的副本將響應。 </a:t>
            </a:r>
            <a:r>
              <a:rPr lang="en-US" altLang="zh-TW" sz="1200" baseline="0" dirty="0"/>
              <a:t>(</a:t>
            </a:r>
            <a:r>
              <a:rPr lang="zh-TW" altLang="en-US" sz="1200" baseline="0" dirty="0"/>
              <a:t>應該是由一個固定的</a:t>
            </a:r>
            <a:r>
              <a:rPr lang="en-US" altLang="zh-TW" sz="1200" baseline="0" dirty="0"/>
              <a:t>pod</a:t>
            </a:r>
            <a:r>
              <a:rPr lang="zh-TW" altLang="en-US" sz="1200" baseline="0" dirty="0"/>
              <a:t>來回應 此狀態會記錄在</a:t>
            </a:r>
            <a:r>
              <a:rPr lang="en-US" altLang="zh-TW" sz="1200" baseline="0" dirty="0"/>
              <a:t>pod</a:t>
            </a:r>
            <a:r>
              <a:rPr lang="zh-TW" altLang="en-US" sz="1200" baseline="0" dirty="0"/>
              <a:t>中</a:t>
            </a:r>
            <a:r>
              <a:rPr lang="en-US" altLang="zh-TW" sz="120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這樣，狀態被複製。他們評估了諸如延遲等指標，並得出結論說，延遲會隨著</a:t>
            </a:r>
            <a:r>
              <a:rPr lang="en-US" altLang="zh-TW" sz="1200" baseline="0" dirty="0"/>
              <a:t>Pod</a:t>
            </a:r>
            <a:r>
              <a:rPr lang="zh-TW" altLang="en-US" sz="1200" baseline="0" dirty="0"/>
              <a:t>副本數量的增加而增加。</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solidFill>
                  <a:srgbClr val="17375E"/>
                </a:solidFill>
                <a:latin typeface="Times New Roman" panose="02020603050405020304" pitchFamily="18" charset="0"/>
                <a:cs typeface="Times New Roman" panose="02020603050405020304" pitchFamily="18" charset="0"/>
              </a:rPr>
              <a:t>Integrated : </a:t>
            </a:r>
            <a:r>
              <a:rPr lang="zh-TW" altLang="en-US" sz="1200" dirty="0">
                <a:solidFill>
                  <a:srgbClr val="17375E"/>
                </a:solidFill>
                <a:latin typeface="Times New Roman" panose="02020603050405020304" pitchFamily="18" charset="0"/>
                <a:cs typeface="Times New Roman" panose="02020603050405020304" pitchFamily="18" charset="0"/>
              </a:rPr>
              <a:t>集成</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63</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30769584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結論與未來工作</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過我們的調查，我們了解到，儘管</a:t>
            </a:r>
            <a:r>
              <a:rPr lang="en-US" altLang="zh-TW" sz="1200" baseline="0" dirty="0"/>
              <a:t>Kubernetes</a:t>
            </a:r>
            <a:r>
              <a:rPr lang="zh-TW" altLang="en-US" sz="1200" baseline="0" dirty="0"/>
              <a:t>的文檔中沒有對此進行說明</a:t>
            </a:r>
            <a:r>
              <a:rPr lang="en-US" altLang="zh-TW" sz="1200" baseline="0" dirty="0"/>
              <a:t>[15]</a:t>
            </a:r>
            <a:r>
              <a:rPr lang="zh-TW" altLang="en-US" sz="1200" baseline="0" dirty="0"/>
              <a:t>，但</a:t>
            </a:r>
            <a:r>
              <a:rPr lang="en-US" altLang="zh-TW" sz="1200" baseline="0" dirty="0"/>
              <a:t>Kubernetes</a:t>
            </a:r>
            <a:r>
              <a:rPr lang="zh-TW" altLang="en-US" sz="1200" baseline="0" dirty="0"/>
              <a:t>更適合於公共雲而不是私有云。</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我們分析了我們的實驗結果發現，</a:t>
            </a:r>
            <a:r>
              <a:rPr lang="en-US" altLang="zh-TW" sz="1200" baseline="0" dirty="0"/>
              <a:t>Kubernetes</a:t>
            </a:r>
            <a:r>
              <a:rPr lang="zh-TW" altLang="en-US" sz="1200" baseline="0" dirty="0"/>
              <a:t>的修復措施不足以提供可用性，尤其是高可用性。</a:t>
            </a: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(future work)</a:t>
            </a:r>
            <a:r>
              <a:rPr lang="zh-TW" altLang="en-US" sz="1200" baseline="0" dirty="0"/>
              <a:t>我們還將考慮多個主機的情況以及主機方面的故障，以及網絡分區情況下的</a:t>
            </a:r>
            <a:r>
              <a:rPr lang="en-US" altLang="zh-TW" sz="1200" baseline="0" dirty="0"/>
              <a:t>Kubernetes</a:t>
            </a:r>
            <a:r>
              <a:rPr lang="zh-TW" altLang="en-US" sz="1200" baseline="0" dirty="0"/>
              <a:t>行為。</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64</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32236996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65</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111067834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66</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314418070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67</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21512712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68</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2959562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作為</a:t>
            </a:r>
            <a:r>
              <a:rPr lang="en-US" altLang="zh-TW" sz="1200" baseline="0" dirty="0"/>
              <a:t>[11]</a:t>
            </a:r>
            <a:r>
              <a:rPr lang="zh-TW" altLang="en-US" sz="1200" baseline="0" dirty="0"/>
              <a:t>的私有云初始設置和用於修復的默認</a:t>
            </a:r>
            <a:r>
              <a:rPr lang="en-US" altLang="zh-TW" sz="1200" baseline="0" dirty="0"/>
              <a:t>Kubernetes</a:t>
            </a:r>
            <a:r>
              <a:rPr lang="zh-TW" altLang="en-US" sz="1200" baseline="0" dirty="0"/>
              <a:t>配置的後續措施，我們研究了其他架構，配置，並使用</a:t>
            </a:r>
            <a:r>
              <a:rPr lang="en-US" altLang="zh-TW" sz="1200" baseline="0" dirty="0"/>
              <a:t>Kubernetes</a:t>
            </a:r>
            <a:r>
              <a:rPr lang="zh-TW" altLang="en-US" sz="1200" baseline="0" dirty="0"/>
              <a:t>進行了一系列實驗，並測量了不同故障場景的中斷時間。</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目的是回答以下研究問題（</a:t>
            </a:r>
            <a:r>
              <a:rPr lang="en-US" altLang="zh-TW" sz="1200" baseline="0" dirty="0"/>
              <a:t>RQ</a:t>
            </a:r>
            <a:r>
              <a:rPr lang="zh-TW" altLang="en-US" sz="1200" baseline="0" dirty="0"/>
              <a:t>）：</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1884523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•RQ1</a:t>
            </a:r>
            <a:r>
              <a:rPr lang="zh-TW" altLang="en-US" sz="1200" baseline="0" dirty="0"/>
              <a:t>：</a:t>
            </a:r>
            <a:r>
              <a:rPr lang="en-US" altLang="zh-TW" sz="1200" baseline="0" dirty="0"/>
              <a:t>Kubernetes</a:t>
            </a:r>
            <a:r>
              <a:rPr lang="zh-TW" altLang="en-US" sz="1200" baseline="0" dirty="0"/>
              <a:t>可以僅通過其修復功能支持其託管微服務的可用性級別是什麼？</a:t>
            </a:r>
            <a:r>
              <a:rPr lang="en-US" altLang="zh-TW" sz="1200" baseline="0" dirty="0"/>
              <a:t>(</a:t>
            </a:r>
            <a:r>
              <a:rPr lang="zh-TW" altLang="en-US" sz="1200" baseline="0" dirty="0"/>
              <a:t>這個可用性級別應該是說可以到達什麼樣的程度</a:t>
            </a:r>
            <a:r>
              <a:rPr lang="en-US" altLang="zh-TW" sz="1200"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•RQ2</a:t>
            </a:r>
            <a:r>
              <a:rPr lang="zh-TW" altLang="en-US" sz="1200" baseline="0" dirty="0"/>
              <a:t>：添加冗餘對使用</a:t>
            </a:r>
            <a:r>
              <a:rPr lang="en-US" altLang="zh-TW" sz="1200" baseline="0" dirty="0"/>
              <a:t>Kubernetes</a:t>
            </a:r>
            <a:r>
              <a:rPr lang="zh-TW" altLang="en-US" sz="1200" baseline="0" dirty="0"/>
              <a:t>可獲得的可用性有什麼影響？</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•RQ3</a:t>
            </a:r>
            <a:r>
              <a:rPr lang="zh-TW" altLang="en-US" sz="1200" baseline="0" dirty="0"/>
              <a:t>：</a:t>
            </a:r>
            <a:r>
              <a:rPr lang="en-US" altLang="zh-TW" sz="1200" baseline="0" dirty="0"/>
              <a:t>Kubernetes</a:t>
            </a:r>
            <a:r>
              <a:rPr lang="zh-TW" altLang="en-US" sz="1200" baseline="0" dirty="0"/>
              <a:t>在其響應速度最快的配置下可以實現什麼可用性？</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•RQ4</a:t>
            </a:r>
            <a:r>
              <a:rPr lang="zh-TW" altLang="en-US" sz="1200" baseline="0" dirty="0"/>
              <a:t>：與現有解決方案相比，</a:t>
            </a:r>
            <a:r>
              <a:rPr lang="en-US" altLang="zh-TW" sz="1200" baseline="0" dirty="0"/>
              <a:t>Kubernetes</a:t>
            </a:r>
            <a:r>
              <a:rPr lang="zh-TW" altLang="en-US" sz="1200" baseline="0" dirty="0"/>
              <a:t>可獲得的可用性如何？</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739773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為了更好地定位和表徵獲得的結果，我們選擇與現有的可用性管理解決方案進行比較，可用性管理框架（</a:t>
            </a:r>
            <a:r>
              <a:rPr lang="en-US" altLang="zh-TW" sz="1200" baseline="0" dirty="0"/>
              <a:t>AMF</a:t>
            </a:r>
            <a:r>
              <a:rPr lang="zh-TW" altLang="en-US" sz="1200" baseline="0" dirty="0"/>
              <a:t>）</a:t>
            </a:r>
            <a:r>
              <a:rPr lang="en-US" altLang="zh-TW" sz="1200" baseline="0" dirty="0"/>
              <a:t>[12]</a:t>
            </a:r>
            <a:r>
              <a:rPr lang="zh-TW" altLang="en-US" sz="1200" baseline="0" dirty="0"/>
              <a:t>，這是一種經過驗證的高可用性（</a:t>
            </a:r>
            <a:r>
              <a:rPr lang="en-US" altLang="zh-TW" sz="1200" baseline="0" dirty="0"/>
              <a:t>HA</a:t>
            </a:r>
            <a:r>
              <a:rPr lang="zh-TW" altLang="en-US" sz="1200" baseline="0" dirty="0"/>
              <a:t>）管理中間件服務。</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32984183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17"/>
          <p:cNvGrpSpPr>
            <a:grpSpLocks/>
          </p:cNvGrpSpPr>
          <p:nvPr/>
        </p:nvGrpSpPr>
        <p:grpSpPr bwMode="auto">
          <a:xfrm>
            <a:off x="0" y="0"/>
            <a:ext cx="12192000" cy="6858000"/>
            <a:chOff x="0" y="0"/>
            <a:chExt cx="9143995" cy="6858000"/>
          </a:xfrm>
        </p:grpSpPr>
        <p:grpSp>
          <p:nvGrpSpPr>
            <p:cNvPr id="5" name="Group 9"/>
            <p:cNvGrpSpPr>
              <a:grpSpLocks/>
            </p:cNvGrpSpPr>
            <p:nvPr/>
          </p:nvGrpSpPr>
          <p:grpSpPr bwMode="auto">
            <a:xfrm>
              <a:off x="5399085" y="6113463"/>
              <a:ext cx="3744910" cy="700087"/>
              <a:chOff x="3379" y="3851"/>
              <a:chExt cx="2359" cy="441"/>
            </a:xfrm>
          </p:grpSpPr>
          <p:pic>
            <p:nvPicPr>
              <p:cNvPr id="11" name="Picture 12"/>
              <p:cNvPicPr>
                <a:picLocks noChangeAspect="1" noChangeArrowheads="1"/>
              </p:cNvPicPr>
              <p:nvPr/>
            </p:nvPicPr>
            <p:blipFill>
              <a:blip r:embed="rId2" cstate="print"/>
              <a:srcRect/>
              <a:stretch>
                <a:fillRect/>
              </a:stretch>
            </p:blipFill>
            <p:spPr bwMode="auto">
              <a:xfrm>
                <a:off x="5255" y="3851"/>
                <a:ext cx="483" cy="441"/>
              </a:xfrm>
              <a:prstGeom prst="rect">
                <a:avLst/>
              </a:prstGeom>
              <a:noFill/>
              <a:ln w="9525">
                <a:noFill/>
                <a:miter lim="800000"/>
                <a:headEnd/>
                <a:tailEnd/>
              </a:ln>
            </p:spPr>
          </p:pic>
          <p:sp>
            <p:nvSpPr>
              <p:cNvPr id="12" name="矩形 18"/>
              <p:cNvSpPr>
                <a:spLocks noChangeArrowheads="1"/>
              </p:cNvSpPr>
              <p:nvPr/>
            </p:nvSpPr>
            <p:spPr bwMode="auto">
              <a:xfrm>
                <a:off x="3379" y="4020"/>
                <a:ext cx="1961" cy="250"/>
              </a:xfrm>
              <a:prstGeom prst="rect">
                <a:avLst/>
              </a:prstGeom>
              <a:noFill/>
              <a:ln w="9525">
                <a:noFill/>
                <a:miter lim="800000"/>
                <a:headEnd/>
                <a:tailEnd/>
              </a:ln>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National Chung Cheng University</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Dept. Computer Science &amp; Information Engineering</a:t>
                </a:r>
              </a:p>
            </p:txBody>
          </p:sp>
        </p:grpSp>
        <p:pic>
          <p:nvPicPr>
            <p:cNvPr id="6" name="Picture 7"/>
            <p:cNvPicPr>
              <a:picLocks noChangeAspect="1" noChangeArrowheads="1"/>
            </p:cNvPicPr>
            <p:nvPr/>
          </p:nvPicPr>
          <p:blipFill>
            <a:blip r:embed="rId3" cstate="print">
              <a:clrChange>
                <a:clrFrom>
                  <a:srgbClr val="FFFFFF"/>
                </a:clrFrom>
                <a:clrTo>
                  <a:srgbClr val="FFFFFF">
                    <a:alpha val="0"/>
                  </a:srgbClr>
                </a:clrTo>
              </a:clrChange>
            </a:blip>
            <a:srcRect l="22060" b="24757"/>
            <a:stretch>
              <a:fillRect/>
            </a:stretch>
          </p:blipFill>
          <p:spPr bwMode="auto">
            <a:xfrm>
              <a:off x="0" y="4643438"/>
              <a:ext cx="2271713" cy="2214562"/>
            </a:xfrm>
            <a:prstGeom prst="rect">
              <a:avLst/>
            </a:prstGeom>
            <a:noFill/>
            <a:ln w="9525">
              <a:noFill/>
              <a:miter lim="800000"/>
              <a:headEnd/>
              <a:tailEnd/>
            </a:ln>
          </p:spPr>
        </p:pic>
        <p:pic>
          <p:nvPicPr>
            <p:cNvPr id="7" name="Picture 8"/>
            <p:cNvPicPr>
              <a:picLocks noChangeAspect="1" noChangeArrowheads="1"/>
            </p:cNvPicPr>
            <p:nvPr/>
          </p:nvPicPr>
          <p:blipFill>
            <a:blip r:embed="rId4" cstate="print">
              <a:clrChange>
                <a:clrFrom>
                  <a:srgbClr val="FFFFFF"/>
                </a:clrFrom>
                <a:clrTo>
                  <a:srgbClr val="FFFFFF">
                    <a:alpha val="0"/>
                  </a:srgbClr>
                </a:clrTo>
              </a:clrChange>
            </a:blip>
            <a:srcRect b="3809"/>
            <a:stretch>
              <a:fillRect/>
            </a:stretch>
          </p:blipFill>
          <p:spPr bwMode="auto">
            <a:xfrm>
              <a:off x="2214563" y="5053013"/>
              <a:ext cx="1819275" cy="1804987"/>
            </a:xfrm>
            <a:prstGeom prst="rect">
              <a:avLst/>
            </a:prstGeom>
            <a:noFill/>
            <a:ln w="9525">
              <a:noFill/>
              <a:miter lim="800000"/>
              <a:headEnd/>
              <a:tailEnd/>
            </a:ln>
          </p:spPr>
        </p:pic>
        <p:pic>
          <p:nvPicPr>
            <p:cNvPr id="8" name="Picture 9"/>
            <p:cNvPicPr>
              <a:picLocks noChangeAspect="1" noChangeArrowheads="1"/>
            </p:cNvPicPr>
            <p:nvPr/>
          </p:nvPicPr>
          <p:blipFill>
            <a:blip r:embed="rId3" cstate="print">
              <a:grayscl/>
            </a:blip>
            <a:srcRect l="21568" t="33981"/>
            <a:stretch>
              <a:fillRect/>
            </a:stretch>
          </p:blipFill>
          <p:spPr bwMode="auto">
            <a:xfrm>
              <a:off x="0" y="0"/>
              <a:ext cx="2286000" cy="1943100"/>
            </a:xfrm>
            <a:prstGeom prst="rect">
              <a:avLst/>
            </a:prstGeom>
            <a:noFill/>
            <a:ln w="9525">
              <a:noFill/>
              <a:miter lim="800000"/>
              <a:headEnd/>
              <a:tailEnd/>
            </a:ln>
          </p:spPr>
        </p:pic>
        <p:pic>
          <p:nvPicPr>
            <p:cNvPr id="9" name="Picture 11"/>
            <p:cNvPicPr>
              <a:picLocks noChangeAspect="1" noChangeArrowheads="1"/>
            </p:cNvPicPr>
            <p:nvPr/>
          </p:nvPicPr>
          <p:blipFill>
            <a:blip r:embed="rId5" cstate="print">
              <a:clrChange>
                <a:clrFrom>
                  <a:srgbClr val="FFFFFF"/>
                </a:clrFrom>
                <a:clrTo>
                  <a:srgbClr val="FFFFFF">
                    <a:alpha val="0"/>
                  </a:srgbClr>
                </a:clrTo>
              </a:clrChange>
            </a:blip>
            <a:srcRect l="73567"/>
            <a:stretch>
              <a:fillRect/>
            </a:stretch>
          </p:blipFill>
          <p:spPr bwMode="auto">
            <a:xfrm>
              <a:off x="0" y="1162050"/>
              <a:ext cx="1052513" cy="3981450"/>
            </a:xfrm>
            <a:prstGeom prst="rect">
              <a:avLst/>
            </a:prstGeom>
            <a:noFill/>
            <a:ln w="9525">
              <a:noFill/>
              <a:miter lim="800000"/>
              <a:headEnd/>
              <a:tailEnd/>
            </a:ln>
          </p:spPr>
        </p:pic>
        <p:sp>
          <p:nvSpPr>
            <p:cNvPr id="10" name="矩形 16"/>
            <p:cNvSpPr>
              <a:spLocks noChangeArrowheads="1"/>
            </p:cNvSpPr>
            <p:nvPr/>
          </p:nvSpPr>
          <p:spPr bwMode="auto">
            <a:xfrm>
              <a:off x="142875" y="6367463"/>
              <a:ext cx="4284661" cy="33813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600" b="1" i="0" u="none" strike="noStrike" kern="1200" cap="none" spc="0" normalizeH="0" baseline="0" noProof="0" dirty="0">
                  <a:ln>
                    <a:noFill/>
                  </a:ln>
                  <a:solidFill>
                    <a:prstClr val="black"/>
                  </a:solidFill>
                  <a:effectLst/>
                  <a:uLnTx/>
                  <a:uFillTx/>
                  <a:latin typeface="Calibri" pitchFamily="34" charset="0"/>
                  <a:ea typeface="新細明體" charset="-120"/>
                  <a:cs typeface="+mn-cs"/>
                </a:rPr>
                <a:t>2020 Mobile All-IP Networking Laboratory</a:t>
              </a:r>
            </a:p>
          </p:txBody>
        </p:sp>
      </p:grpSp>
      <p:sp>
        <p:nvSpPr>
          <p:cNvPr id="2" name="標題 1"/>
          <p:cNvSpPr>
            <a:spLocks noGrp="1"/>
          </p:cNvSpPr>
          <p:nvPr>
            <p:ph type="ctrTitle"/>
          </p:nvPr>
        </p:nvSpPr>
        <p:spPr>
          <a:xfrm>
            <a:off x="914400" y="1676401"/>
            <a:ext cx="10363200" cy="1470025"/>
          </a:xfrm>
        </p:spPr>
        <p:txBody>
          <a:bodyPr/>
          <a:lstStyle>
            <a:lvl1pPr>
              <a:defRPr>
                <a:latin typeface="微軟正黑體" pitchFamily="34" charset="-120"/>
                <a:ea typeface="微軟正黑體" pitchFamily="34" charset="-120"/>
              </a:defRPr>
            </a:lvl1pPr>
          </a:lstStyle>
          <a:p>
            <a:r>
              <a:rPr lang="zh-TW" altLang="en-US"/>
              <a:t>按一下以編輯母片標題樣式</a:t>
            </a:r>
            <a:endParaRPr lang="en-US"/>
          </a:p>
        </p:txBody>
      </p:sp>
      <p:sp>
        <p:nvSpPr>
          <p:cNvPr id="3" name="副標題 2"/>
          <p:cNvSpPr>
            <a:spLocks noGrp="1"/>
          </p:cNvSpPr>
          <p:nvPr>
            <p:ph type="subTitle" idx="1"/>
          </p:nvPr>
        </p:nvSpPr>
        <p:spPr>
          <a:xfrm>
            <a:off x="1828800" y="3432175"/>
            <a:ext cx="85344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a:p>
        </p:txBody>
      </p:sp>
      <p:sp>
        <p:nvSpPr>
          <p:cNvPr id="13" name="日期版面配置區 3"/>
          <p:cNvSpPr>
            <a:spLocks noGrp="1"/>
          </p:cNvSpPr>
          <p:nvPr>
            <p:ph type="dt" sz="half" idx="10"/>
          </p:nvPr>
        </p:nvSpPr>
        <p:spPr>
          <a:xfrm>
            <a:off x="672800" y="5775135"/>
            <a:ext cx="2844800" cy="365125"/>
          </a:xfrm>
        </p:spPr>
        <p:txBody>
          <a:bodyPr/>
          <a:lstStyle>
            <a:lvl1pPr>
              <a:defRPr>
                <a:latin typeface="微軟正黑體" pitchFamily="34" charset="-120"/>
                <a:ea typeface="微軟正黑體" pitchFamily="34" charset="-120"/>
              </a:defRPr>
            </a:lvl1pPr>
          </a:lstStyle>
          <a:p>
            <a:pPr fontAlgn="base">
              <a:spcBef>
                <a:spcPct val="0"/>
              </a:spcBef>
              <a:spcAft>
                <a:spcPct val="0"/>
              </a:spcAft>
              <a:defRPr/>
            </a:pPr>
            <a:endParaRPr lang="en-US" altLang="zh-TW" dirty="0"/>
          </a:p>
        </p:txBody>
      </p:sp>
      <p:sp>
        <p:nvSpPr>
          <p:cNvPr id="14" name="頁尾版面配置區 4"/>
          <p:cNvSpPr>
            <a:spLocks noGrp="1"/>
          </p:cNvSpPr>
          <p:nvPr>
            <p:ph type="ftr" sz="quarter" idx="11"/>
          </p:nvPr>
        </p:nvSpPr>
        <p:spPr/>
        <p:txBody>
          <a:bodyPr/>
          <a:lstStyle>
            <a:lvl1pPr>
              <a:defRPr>
                <a:latin typeface="微軟正黑體" pitchFamily="34" charset="-120"/>
                <a:ea typeface="微軟正黑體" pitchFamily="34" charset="-120"/>
              </a:defRPr>
            </a:lvl1pPr>
          </a:lstStyle>
          <a:p>
            <a:pPr fontAlgn="base">
              <a:spcBef>
                <a:spcPct val="0"/>
              </a:spcBef>
              <a:spcAft>
                <a:spcPct val="0"/>
              </a:spcAft>
              <a:defRPr/>
            </a:pPr>
            <a:r>
              <a:rPr lang="en-US" altLang="zh-TW"/>
              <a:t>/all</a:t>
            </a:r>
          </a:p>
        </p:txBody>
      </p:sp>
      <p:sp>
        <p:nvSpPr>
          <p:cNvPr id="15" name="投影片編號版面配置區 5"/>
          <p:cNvSpPr>
            <a:spLocks noGrp="1"/>
          </p:cNvSpPr>
          <p:nvPr>
            <p:ph type="sldNum" sz="quarter" idx="12"/>
          </p:nvPr>
        </p:nvSpPr>
        <p:spPr/>
        <p:txBody>
          <a:bodyPr/>
          <a:lstStyle>
            <a:lvl1pPr>
              <a:defRPr>
                <a:latin typeface="微軟正黑體" pitchFamily="34" charset="-120"/>
                <a:ea typeface="微軟正黑體" pitchFamily="34" charset="-120"/>
              </a:defRPr>
            </a:lvl1pPr>
          </a:lstStyle>
          <a:p>
            <a:pPr fontAlgn="base">
              <a:spcBef>
                <a:spcPct val="0"/>
              </a:spcBef>
              <a:spcAft>
                <a:spcPct val="0"/>
              </a:spcAft>
            </a:pPr>
            <a:fld id="{A699FADD-8D0F-4F79-B0D0-4667CE7E4FC0}" type="slidenum">
              <a:rPr lang="en-US" altLang="zh-TW" smtClean="0"/>
              <a:pPr fontAlgn="base">
                <a:spcBef>
                  <a:spcPct val="0"/>
                </a:spcBef>
                <a:spcAft>
                  <a:spcPct val="0"/>
                </a:spcAft>
              </a:pPr>
              <a:t>‹#›</a:t>
            </a:fld>
            <a:endParaRPr lang="en-US" altLang="zh-TW" dirty="0"/>
          </a:p>
        </p:txBody>
      </p:sp>
    </p:spTree>
    <p:extLst>
      <p:ext uri="{BB962C8B-B14F-4D97-AF65-F5344CB8AC3E}">
        <p14:creationId xmlns:p14="http://schemas.microsoft.com/office/powerpoint/2010/main" val="3645778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cxnSp>
        <p:nvCxnSpPr>
          <p:cNvPr id="4" name="直線接點 3"/>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3F8799C4-9A21-4D9B-BAD9-483784F5284E}" type="datetime1">
              <a:rPr lang="en-US" altLang="zh-TW" smtClean="0"/>
              <a:pPr fontAlgn="base">
                <a:spcBef>
                  <a:spcPct val="0"/>
                </a:spcBef>
                <a:spcAft>
                  <a:spcPct val="0"/>
                </a:spcAft>
                <a:defRPr/>
              </a:pPr>
              <a:t>11/13/2020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B722050B-B23A-4C93-A413-630D7056BB59}"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00068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cxnSp>
        <p:nvCxnSpPr>
          <p:cNvPr id="4" name="直線接點 3"/>
          <p:cNvCxnSpPr/>
          <p:nvPr/>
        </p:nvCxnSpPr>
        <p:spPr>
          <a:xfrm rot="5400000">
            <a:off x="5842001" y="3199872"/>
            <a:ext cx="5791200" cy="4233"/>
          </a:xfrm>
          <a:prstGeom prst="line">
            <a:avLst/>
          </a:prstGeom>
        </p:spPr>
        <p:style>
          <a:lnRef idx="3">
            <a:schemeClr val="accent1"/>
          </a:lnRef>
          <a:fillRef idx="0">
            <a:schemeClr val="accent1"/>
          </a:fillRef>
          <a:effectRef idx="2">
            <a:schemeClr val="accent1"/>
          </a:effectRef>
          <a:fontRef idx="minor">
            <a:schemeClr val="tx1"/>
          </a:fontRef>
        </p:style>
      </p:cxnSp>
      <p:sp>
        <p:nvSpPr>
          <p:cNvPr id="2" name="直排標題 1"/>
          <p:cNvSpPr>
            <a:spLocks noGrp="1"/>
          </p:cNvSpPr>
          <p:nvPr>
            <p:ph type="title" orient="vert"/>
          </p:nvPr>
        </p:nvSpPr>
        <p:spPr>
          <a:xfrm>
            <a:off x="8839200" y="274639"/>
            <a:ext cx="2743200" cy="585152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8609A18C-BB0C-4957-AEEA-DF23DB2324A8}" type="datetime1">
              <a:rPr lang="en-US" altLang="zh-TW" smtClean="0"/>
              <a:pPr fontAlgn="base">
                <a:spcBef>
                  <a:spcPct val="0"/>
                </a:spcBef>
                <a:spcAft>
                  <a:spcPct val="0"/>
                </a:spcAft>
                <a:defRPr/>
              </a:pPr>
              <a:t>11/13/2020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8D10E5F8-9EE4-47A5-9539-1A2F6D5ACD5B}"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553268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17"/>
          <p:cNvGrpSpPr>
            <a:grpSpLocks/>
          </p:cNvGrpSpPr>
          <p:nvPr/>
        </p:nvGrpSpPr>
        <p:grpSpPr bwMode="auto">
          <a:xfrm>
            <a:off x="0" y="0"/>
            <a:ext cx="12192000" cy="6858000"/>
            <a:chOff x="0" y="0"/>
            <a:chExt cx="9143995" cy="6858000"/>
          </a:xfrm>
        </p:grpSpPr>
        <p:grpSp>
          <p:nvGrpSpPr>
            <p:cNvPr id="5" name="Group 9"/>
            <p:cNvGrpSpPr>
              <a:grpSpLocks/>
            </p:cNvGrpSpPr>
            <p:nvPr/>
          </p:nvGrpSpPr>
          <p:grpSpPr bwMode="auto">
            <a:xfrm>
              <a:off x="5399085" y="6113463"/>
              <a:ext cx="3744910" cy="700087"/>
              <a:chOff x="3379" y="3851"/>
              <a:chExt cx="2359" cy="441"/>
            </a:xfrm>
          </p:grpSpPr>
          <p:pic>
            <p:nvPicPr>
              <p:cNvPr id="11" name="Picture 12"/>
              <p:cNvPicPr>
                <a:picLocks noChangeAspect="1" noChangeArrowheads="1"/>
              </p:cNvPicPr>
              <p:nvPr/>
            </p:nvPicPr>
            <p:blipFill>
              <a:blip r:embed="rId2" cstate="print"/>
              <a:srcRect/>
              <a:stretch>
                <a:fillRect/>
              </a:stretch>
            </p:blipFill>
            <p:spPr bwMode="auto">
              <a:xfrm>
                <a:off x="5255" y="3851"/>
                <a:ext cx="483" cy="441"/>
              </a:xfrm>
              <a:prstGeom prst="rect">
                <a:avLst/>
              </a:prstGeom>
              <a:noFill/>
              <a:ln w="9525">
                <a:noFill/>
                <a:miter lim="800000"/>
                <a:headEnd/>
                <a:tailEnd/>
              </a:ln>
            </p:spPr>
          </p:pic>
          <p:sp>
            <p:nvSpPr>
              <p:cNvPr id="12" name="矩形 18"/>
              <p:cNvSpPr>
                <a:spLocks noChangeArrowheads="1"/>
              </p:cNvSpPr>
              <p:nvPr/>
            </p:nvSpPr>
            <p:spPr bwMode="auto">
              <a:xfrm>
                <a:off x="3379" y="4020"/>
                <a:ext cx="1961" cy="250"/>
              </a:xfrm>
              <a:prstGeom prst="rect">
                <a:avLst/>
              </a:prstGeom>
              <a:noFill/>
              <a:ln w="9525">
                <a:noFill/>
                <a:miter lim="800000"/>
                <a:headEnd/>
                <a:tailEnd/>
              </a:ln>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National Chung Cheng University</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Dept. Computer Science &amp; Information Engineering</a:t>
                </a:r>
              </a:p>
            </p:txBody>
          </p:sp>
        </p:grpSp>
        <p:pic>
          <p:nvPicPr>
            <p:cNvPr id="6" name="Picture 7"/>
            <p:cNvPicPr>
              <a:picLocks noChangeAspect="1" noChangeArrowheads="1"/>
            </p:cNvPicPr>
            <p:nvPr/>
          </p:nvPicPr>
          <p:blipFill>
            <a:blip r:embed="rId3" cstate="print">
              <a:clrChange>
                <a:clrFrom>
                  <a:srgbClr val="FFFFFF"/>
                </a:clrFrom>
                <a:clrTo>
                  <a:srgbClr val="FFFFFF">
                    <a:alpha val="0"/>
                  </a:srgbClr>
                </a:clrTo>
              </a:clrChange>
            </a:blip>
            <a:srcRect l="22060" b="24757"/>
            <a:stretch>
              <a:fillRect/>
            </a:stretch>
          </p:blipFill>
          <p:spPr bwMode="auto">
            <a:xfrm>
              <a:off x="0" y="4643438"/>
              <a:ext cx="2271713" cy="2214562"/>
            </a:xfrm>
            <a:prstGeom prst="rect">
              <a:avLst/>
            </a:prstGeom>
            <a:noFill/>
            <a:ln w="9525">
              <a:noFill/>
              <a:miter lim="800000"/>
              <a:headEnd/>
              <a:tailEnd/>
            </a:ln>
          </p:spPr>
        </p:pic>
        <p:pic>
          <p:nvPicPr>
            <p:cNvPr id="7" name="Picture 8"/>
            <p:cNvPicPr>
              <a:picLocks noChangeAspect="1" noChangeArrowheads="1"/>
            </p:cNvPicPr>
            <p:nvPr/>
          </p:nvPicPr>
          <p:blipFill>
            <a:blip r:embed="rId4" cstate="print">
              <a:clrChange>
                <a:clrFrom>
                  <a:srgbClr val="FFFFFF"/>
                </a:clrFrom>
                <a:clrTo>
                  <a:srgbClr val="FFFFFF">
                    <a:alpha val="0"/>
                  </a:srgbClr>
                </a:clrTo>
              </a:clrChange>
            </a:blip>
            <a:srcRect b="3809"/>
            <a:stretch>
              <a:fillRect/>
            </a:stretch>
          </p:blipFill>
          <p:spPr bwMode="auto">
            <a:xfrm>
              <a:off x="2214563" y="5053013"/>
              <a:ext cx="1819275" cy="1804987"/>
            </a:xfrm>
            <a:prstGeom prst="rect">
              <a:avLst/>
            </a:prstGeom>
            <a:noFill/>
            <a:ln w="9525">
              <a:noFill/>
              <a:miter lim="800000"/>
              <a:headEnd/>
              <a:tailEnd/>
            </a:ln>
          </p:spPr>
        </p:pic>
        <p:pic>
          <p:nvPicPr>
            <p:cNvPr id="8" name="Picture 9"/>
            <p:cNvPicPr>
              <a:picLocks noChangeAspect="1" noChangeArrowheads="1"/>
            </p:cNvPicPr>
            <p:nvPr/>
          </p:nvPicPr>
          <p:blipFill>
            <a:blip r:embed="rId3" cstate="print">
              <a:grayscl/>
            </a:blip>
            <a:srcRect l="21568" t="33981"/>
            <a:stretch>
              <a:fillRect/>
            </a:stretch>
          </p:blipFill>
          <p:spPr bwMode="auto">
            <a:xfrm>
              <a:off x="0" y="0"/>
              <a:ext cx="2286000" cy="1943100"/>
            </a:xfrm>
            <a:prstGeom prst="rect">
              <a:avLst/>
            </a:prstGeom>
            <a:noFill/>
            <a:ln w="9525">
              <a:noFill/>
              <a:miter lim="800000"/>
              <a:headEnd/>
              <a:tailEnd/>
            </a:ln>
          </p:spPr>
        </p:pic>
        <p:pic>
          <p:nvPicPr>
            <p:cNvPr id="9" name="Picture 11"/>
            <p:cNvPicPr>
              <a:picLocks noChangeAspect="1" noChangeArrowheads="1"/>
            </p:cNvPicPr>
            <p:nvPr/>
          </p:nvPicPr>
          <p:blipFill>
            <a:blip r:embed="rId5" cstate="print">
              <a:clrChange>
                <a:clrFrom>
                  <a:srgbClr val="FFFFFF"/>
                </a:clrFrom>
                <a:clrTo>
                  <a:srgbClr val="FFFFFF">
                    <a:alpha val="0"/>
                  </a:srgbClr>
                </a:clrTo>
              </a:clrChange>
            </a:blip>
            <a:srcRect l="73567"/>
            <a:stretch>
              <a:fillRect/>
            </a:stretch>
          </p:blipFill>
          <p:spPr bwMode="auto">
            <a:xfrm>
              <a:off x="0" y="1162050"/>
              <a:ext cx="1052513" cy="3981450"/>
            </a:xfrm>
            <a:prstGeom prst="rect">
              <a:avLst/>
            </a:prstGeom>
            <a:noFill/>
            <a:ln w="9525">
              <a:noFill/>
              <a:miter lim="800000"/>
              <a:headEnd/>
              <a:tailEnd/>
            </a:ln>
          </p:spPr>
        </p:pic>
        <p:sp>
          <p:nvSpPr>
            <p:cNvPr id="10" name="矩形 16"/>
            <p:cNvSpPr>
              <a:spLocks noChangeArrowheads="1"/>
            </p:cNvSpPr>
            <p:nvPr/>
          </p:nvSpPr>
          <p:spPr bwMode="auto">
            <a:xfrm>
              <a:off x="142875" y="6367463"/>
              <a:ext cx="4284661" cy="33813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600" b="1" i="0" u="none" strike="noStrike" kern="1200" cap="none" spc="0" normalizeH="0" baseline="0" noProof="0" dirty="0">
                  <a:ln>
                    <a:noFill/>
                  </a:ln>
                  <a:solidFill>
                    <a:prstClr val="black"/>
                  </a:solidFill>
                  <a:effectLst/>
                  <a:uLnTx/>
                  <a:uFillTx/>
                  <a:latin typeface="Calibri" pitchFamily="34" charset="0"/>
                  <a:ea typeface="新細明體" charset="-120"/>
                  <a:cs typeface="+mn-cs"/>
                </a:rPr>
                <a:t>2016 Mobile All-IP Networking Laboratory</a:t>
              </a:r>
            </a:p>
          </p:txBody>
        </p:sp>
      </p:grpSp>
      <p:sp>
        <p:nvSpPr>
          <p:cNvPr id="2" name="標題 1"/>
          <p:cNvSpPr>
            <a:spLocks noGrp="1"/>
          </p:cNvSpPr>
          <p:nvPr>
            <p:ph type="ctrTitle"/>
          </p:nvPr>
        </p:nvSpPr>
        <p:spPr>
          <a:xfrm>
            <a:off x="914400" y="1676401"/>
            <a:ext cx="10363200" cy="1470025"/>
          </a:xfrm>
        </p:spPr>
        <p:txBody>
          <a:bodyPr/>
          <a:lstStyle>
            <a:lvl1pPr>
              <a:defRPr>
                <a:latin typeface="微軟正黑體" pitchFamily="34" charset="-120"/>
                <a:ea typeface="微軟正黑體" pitchFamily="34" charset="-120"/>
              </a:defRPr>
            </a:lvl1pPr>
          </a:lstStyle>
          <a:p>
            <a:r>
              <a:rPr lang="zh-TW" altLang="en-US"/>
              <a:t>按一下以編輯母片標題樣式</a:t>
            </a:r>
            <a:endParaRPr lang="en-US"/>
          </a:p>
        </p:txBody>
      </p:sp>
      <p:sp>
        <p:nvSpPr>
          <p:cNvPr id="3" name="副標題 2"/>
          <p:cNvSpPr>
            <a:spLocks noGrp="1"/>
          </p:cNvSpPr>
          <p:nvPr>
            <p:ph type="subTitle" idx="1"/>
          </p:nvPr>
        </p:nvSpPr>
        <p:spPr>
          <a:xfrm>
            <a:off x="1828800" y="3432175"/>
            <a:ext cx="85344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a:p>
        </p:txBody>
      </p:sp>
      <p:sp>
        <p:nvSpPr>
          <p:cNvPr id="13" name="日期版面配置區 3"/>
          <p:cNvSpPr>
            <a:spLocks noGrp="1"/>
          </p:cNvSpPr>
          <p:nvPr>
            <p:ph type="dt" sz="half" idx="10"/>
          </p:nvPr>
        </p:nvSpPr>
        <p:spPr>
          <a:xfrm>
            <a:off x="672800" y="5775135"/>
            <a:ext cx="2844800" cy="365125"/>
          </a:xfrm>
        </p:spPr>
        <p:txBody>
          <a:bodyPr/>
          <a:lstStyle>
            <a:lvl1pPr>
              <a:defRPr>
                <a:latin typeface="微軟正黑體" pitchFamily="34" charset="-120"/>
                <a:ea typeface="微軟正黑體" pitchFamily="34" charset="-120"/>
              </a:defRPr>
            </a:lvl1pPr>
          </a:lstStyle>
          <a:p>
            <a:pPr fontAlgn="base">
              <a:spcBef>
                <a:spcPct val="0"/>
              </a:spcBef>
              <a:spcAft>
                <a:spcPct val="0"/>
              </a:spcAft>
              <a:defRPr/>
            </a:pPr>
            <a:endParaRPr lang="en-US" altLang="zh-TW" dirty="0"/>
          </a:p>
        </p:txBody>
      </p:sp>
      <p:sp>
        <p:nvSpPr>
          <p:cNvPr id="14" name="頁尾版面配置區 4"/>
          <p:cNvSpPr>
            <a:spLocks noGrp="1"/>
          </p:cNvSpPr>
          <p:nvPr>
            <p:ph type="ftr" sz="quarter" idx="11"/>
          </p:nvPr>
        </p:nvSpPr>
        <p:spPr/>
        <p:txBody>
          <a:bodyPr/>
          <a:lstStyle>
            <a:lvl1pPr>
              <a:defRPr>
                <a:latin typeface="微軟正黑體" pitchFamily="34" charset="-120"/>
                <a:ea typeface="微軟正黑體" pitchFamily="34" charset="-120"/>
              </a:defRPr>
            </a:lvl1pPr>
          </a:lstStyle>
          <a:p>
            <a:pPr fontAlgn="base">
              <a:spcBef>
                <a:spcPct val="0"/>
              </a:spcBef>
              <a:spcAft>
                <a:spcPct val="0"/>
              </a:spcAft>
              <a:defRPr/>
            </a:pPr>
            <a:r>
              <a:rPr lang="en-US" altLang="zh-TW"/>
              <a:t>/all</a:t>
            </a:r>
          </a:p>
        </p:txBody>
      </p:sp>
      <p:sp>
        <p:nvSpPr>
          <p:cNvPr id="15" name="投影片編號版面配置區 5"/>
          <p:cNvSpPr>
            <a:spLocks noGrp="1"/>
          </p:cNvSpPr>
          <p:nvPr>
            <p:ph type="sldNum" sz="quarter" idx="12"/>
          </p:nvPr>
        </p:nvSpPr>
        <p:spPr/>
        <p:txBody>
          <a:bodyPr/>
          <a:lstStyle>
            <a:lvl1pPr>
              <a:defRPr>
                <a:latin typeface="微軟正黑體" pitchFamily="34" charset="-120"/>
                <a:ea typeface="微軟正黑體" pitchFamily="34" charset="-120"/>
              </a:defRPr>
            </a:lvl1pPr>
          </a:lstStyle>
          <a:p>
            <a:pPr fontAlgn="base">
              <a:spcBef>
                <a:spcPct val="0"/>
              </a:spcBef>
              <a:spcAft>
                <a:spcPct val="0"/>
              </a:spcAft>
            </a:pPr>
            <a:fld id="{A699FADD-8D0F-4F79-B0D0-4667CE7E4FC0}" type="slidenum">
              <a:rPr lang="en-US" altLang="zh-TW" smtClean="0"/>
              <a:pPr fontAlgn="base">
                <a:spcBef>
                  <a:spcPct val="0"/>
                </a:spcBef>
                <a:spcAft>
                  <a:spcPct val="0"/>
                </a:spcAft>
              </a:pPr>
              <a:t>‹#›</a:t>
            </a:fld>
            <a:endParaRPr lang="en-US" altLang="zh-TW" dirty="0"/>
          </a:p>
        </p:txBody>
      </p:sp>
    </p:spTree>
    <p:extLst>
      <p:ext uri="{BB962C8B-B14F-4D97-AF65-F5344CB8AC3E}">
        <p14:creationId xmlns:p14="http://schemas.microsoft.com/office/powerpoint/2010/main" val="1903072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4" name="直線接點 3"/>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lvl1pPr>
              <a:buFont typeface="Wingdings" pitchFamily="2" charset="2"/>
              <a:buChar char="n"/>
              <a:defRPr b="0" u="none">
                <a:solidFill>
                  <a:schemeClr val="tx2">
                    <a:lumMod val="75000"/>
                  </a:schemeClr>
                </a:solidFill>
              </a:defRPr>
            </a:lvl1pPr>
            <a:lvl2pPr>
              <a:defRPr>
                <a:solidFill>
                  <a:schemeClr val="tx1">
                    <a:lumMod val="75000"/>
                    <a:lumOff val="2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39B0FFE8-7AA5-421C-94E6-73A8D66128B8}" type="datetime1">
              <a:rPr lang="en-US" altLang="zh-TW" smtClean="0"/>
              <a:pPr fontAlgn="base">
                <a:spcBef>
                  <a:spcPct val="0"/>
                </a:spcBef>
                <a:spcAft>
                  <a:spcPct val="0"/>
                </a:spcAft>
                <a:defRPr/>
              </a:pPr>
              <a:t>11/13/2020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52E38B42-96A3-412A-9CD3-7D6C2689CFF8}"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357620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lvl1pPr>
              <a:defRPr/>
            </a:lvl1pPr>
          </a:lstStyle>
          <a:p>
            <a:pPr fontAlgn="base">
              <a:spcBef>
                <a:spcPct val="0"/>
              </a:spcBef>
              <a:spcAft>
                <a:spcPct val="0"/>
              </a:spcAft>
              <a:defRPr/>
            </a:pPr>
            <a:fld id="{67C2BEE0-04A8-4F2A-BB7B-CBA0EFEBB555}" type="datetime1">
              <a:rPr lang="en-US" altLang="zh-TW" smtClean="0"/>
              <a:pPr fontAlgn="base">
                <a:spcBef>
                  <a:spcPct val="0"/>
                </a:spcBef>
                <a:spcAft>
                  <a:spcPct val="0"/>
                </a:spcAft>
                <a:defRPr/>
              </a:pPr>
              <a:t>11/13/2020</a:t>
            </a:fld>
            <a:endParaRPr lang="en-US" altLang="zh-TW"/>
          </a:p>
        </p:txBody>
      </p:sp>
      <p:sp>
        <p:nvSpPr>
          <p:cNvPr id="5"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DDA86F8-06F8-4595-BEF8-329ED42EABEE}"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04596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5" name="直線接點 4"/>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日期版面配置區 3"/>
          <p:cNvSpPr>
            <a:spLocks noGrp="1"/>
          </p:cNvSpPr>
          <p:nvPr>
            <p:ph type="dt" sz="half" idx="10"/>
          </p:nvPr>
        </p:nvSpPr>
        <p:spPr/>
        <p:txBody>
          <a:bodyPr/>
          <a:lstStyle>
            <a:lvl1pPr>
              <a:defRPr/>
            </a:lvl1pPr>
          </a:lstStyle>
          <a:p>
            <a:pPr fontAlgn="base">
              <a:spcBef>
                <a:spcPct val="0"/>
              </a:spcBef>
              <a:spcAft>
                <a:spcPct val="0"/>
              </a:spcAft>
              <a:defRPr/>
            </a:pPr>
            <a:fld id="{BD18BB28-362D-47CC-A2AA-59E1861A5735}" type="datetime1">
              <a:rPr lang="en-US" altLang="zh-TW" smtClean="0"/>
              <a:pPr fontAlgn="base">
                <a:spcBef>
                  <a:spcPct val="0"/>
                </a:spcBef>
                <a:spcAft>
                  <a:spcPct val="0"/>
                </a:spcAft>
                <a:defRPr/>
              </a:pPr>
              <a:t>11/13/2020</a:t>
            </a:fld>
            <a:endParaRPr lang="en-US" altLang="zh-TW"/>
          </a:p>
        </p:txBody>
      </p:sp>
      <p:sp>
        <p:nvSpPr>
          <p:cNvPr id="7"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8"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66F15CA-265F-460F-8164-04222FC236C2}"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522951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cxnSp>
        <p:nvCxnSpPr>
          <p:cNvPr id="7" name="直線接點 6"/>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日期版面配置區 3"/>
          <p:cNvSpPr>
            <a:spLocks noGrp="1"/>
          </p:cNvSpPr>
          <p:nvPr>
            <p:ph type="dt" sz="half" idx="10"/>
          </p:nvPr>
        </p:nvSpPr>
        <p:spPr/>
        <p:txBody>
          <a:bodyPr/>
          <a:lstStyle>
            <a:lvl1pPr>
              <a:defRPr/>
            </a:lvl1pPr>
          </a:lstStyle>
          <a:p>
            <a:pPr fontAlgn="base">
              <a:spcBef>
                <a:spcPct val="0"/>
              </a:spcBef>
              <a:spcAft>
                <a:spcPct val="0"/>
              </a:spcAft>
              <a:defRPr/>
            </a:pPr>
            <a:fld id="{3E86B26E-71A0-4CCB-B06F-16847B2A597F}" type="datetime1">
              <a:rPr lang="en-US" altLang="zh-TW" smtClean="0"/>
              <a:pPr fontAlgn="base">
                <a:spcBef>
                  <a:spcPct val="0"/>
                </a:spcBef>
                <a:spcAft>
                  <a:spcPct val="0"/>
                </a:spcAft>
                <a:defRPr/>
              </a:pPr>
              <a:t>11/13/2020</a:t>
            </a:fld>
            <a:endParaRPr lang="en-US" altLang="zh-TW"/>
          </a:p>
        </p:txBody>
      </p:sp>
      <p:sp>
        <p:nvSpPr>
          <p:cNvPr id="9"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10"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A268107B-43F3-4111-AF69-94C31870B708}"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282634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cxnSp>
        <p:nvCxnSpPr>
          <p:cNvPr id="3" name="直線接點 2"/>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4" name="日期版面配置區 3"/>
          <p:cNvSpPr>
            <a:spLocks noGrp="1"/>
          </p:cNvSpPr>
          <p:nvPr>
            <p:ph type="dt" sz="half" idx="10"/>
          </p:nvPr>
        </p:nvSpPr>
        <p:spPr/>
        <p:txBody>
          <a:bodyPr/>
          <a:lstStyle>
            <a:lvl1pPr>
              <a:defRPr/>
            </a:lvl1pPr>
          </a:lstStyle>
          <a:p>
            <a:pPr fontAlgn="base">
              <a:spcBef>
                <a:spcPct val="0"/>
              </a:spcBef>
              <a:spcAft>
                <a:spcPct val="0"/>
              </a:spcAft>
              <a:defRPr/>
            </a:pPr>
            <a:fld id="{BB9C2BFE-84CE-47AA-BBDA-47046B7E25C2}" type="datetime1">
              <a:rPr lang="en-US" altLang="zh-TW" smtClean="0"/>
              <a:pPr fontAlgn="base">
                <a:spcBef>
                  <a:spcPct val="0"/>
                </a:spcBef>
                <a:spcAft>
                  <a:spcPct val="0"/>
                </a:spcAft>
                <a:defRPr/>
              </a:pPr>
              <a:t>11/13/2020</a:t>
            </a:fld>
            <a:endParaRPr lang="en-US" altLang="zh-TW"/>
          </a:p>
        </p:txBody>
      </p:sp>
      <p:sp>
        <p:nvSpPr>
          <p:cNvPr id="5"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D69CB921-88B9-4AF7-A7A8-F9126E05892B}"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404674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fontAlgn="base">
              <a:spcBef>
                <a:spcPct val="0"/>
              </a:spcBef>
              <a:spcAft>
                <a:spcPct val="0"/>
              </a:spcAft>
              <a:defRPr/>
            </a:pPr>
            <a:fld id="{94A7D57D-9186-4541-B346-101C744CEA39}" type="datetime1">
              <a:rPr lang="en-US" altLang="zh-TW" smtClean="0"/>
              <a:pPr fontAlgn="base">
                <a:spcBef>
                  <a:spcPct val="0"/>
                </a:spcBef>
                <a:spcAft>
                  <a:spcPct val="0"/>
                </a:spcAft>
                <a:defRPr/>
              </a:pPr>
              <a:t>11/13/2020</a:t>
            </a:fld>
            <a:endParaRPr lang="en-US" altLang="zh-TW"/>
          </a:p>
        </p:txBody>
      </p:sp>
      <p:sp>
        <p:nvSpPr>
          <p:cNvPr id="3"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4"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985B3E77-56A1-41B9-B254-39D22574D8FF}"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713467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DEC88726-AF44-4AB7-8F37-DE0136FF32EB}" type="datetime1">
              <a:rPr lang="en-US" altLang="zh-TW" smtClean="0"/>
              <a:pPr fontAlgn="base">
                <a:spcBef>
                  <a:spcPct val="0"/>
                </a:spcBef>
                <a:spcAft>
                  <a:spcPct val="0"/>
                </a:spcAft>
                <a:defRPr/>
              </a:pPr>
              <a:t>11/13/2020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E2E534D2-4E1C-482F-B068-E85935B1CC4D}"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957179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4" name="直線接點 3"/>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lvl1pPr>
              <a:buFont typeface="Wingdings" pitchFamily="2" charset="2"/>
              <a:buChar char="n"/>
              <a:defRPr b="0" u="none">
                <a:solidFill>
                  <a:schemeClr val="tx2">
                    <a:lumMod val="75000"/>
                  </a:schemeClr>
                </a:solidFill>
              </a:defRPr>
            </a:lvl1pPr>
            <a:lvl2pPr>
              <a:defRPr>
                <a:solidFill>
                  <a:schemeClr val="tx1">
                    <a:lumMod val="75000"/>
                    <a:lumOff val="2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39B0FFE8-7AA5-421C-94E6-73A8D66128B8}" type="datetime1">
              <a:rPr lang="en-US" altLang="zh-TW" smtClean="0"/>
              <a:pPr fontAlgn="base">
                <a:spcBef>
                  <a:spcPct val="0"/>
                </a:spcBef>
                <a:spcAft>
                  <a:spcPct val="0"/>
                </a:spcAft>
                <a:defRPr/>
              </a:pPr>
              <a:t>11/13/2020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52E38B42-96A3-412A-9CD3-7D6C2689CFF8}"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503995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4F738F54-6E02-45A9-8676-D145CCEEB1A6}" type="datetime1">
              <a:rPr lang="en-US" altLang="zh-TW" smtClean="0"/>
              <a:pPr fontAlgn="base">
                <a:spcBef>
                  <a:spcPct val="0"/>
                </a:spcBef>
                <a:spcAft>
                  <a:spcPct val="0"/>
                </a:spcAft>
                <a:defRPr/>
              </a:pPr>
              <a:t>11/13/2020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85149DE-D629-479E-AF7A-35B2B3EA0D11}"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5434440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cxnSp>
        <p:nvCxnSpPr>
          <p:cNvPr id="4" name="直線接點 3"/>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3F8799C4-9A21-4D9B-BAD9-483784F5284E}" type="datetime1">
              <a:rPr lang="en-US" altLang="zh-TW" smtClean="0"/>
              <a:pPr fontAlgn="base">
                <a:spcBef>
                  <a:spcPct val="0"/>
                </a:spcBef>
                <a:spcAft>
                  <a:spcPct val="0"/>
                </a:spcAft>
                <a:defRPr/>
              </a:pPr>
              <a:t>11/13/2020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B722050B-B23A-4C93-A413-630D7056BB59}"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622492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cxnSp>
        <p:nvCxnSpPr>
          <p:cNvPr id="4" name="直線接點 3"/>
          <p:cNvCxnSpPr/>
          <p:nvPr/>
        </p:nvCxnSpPr>
        <p:spPr>
          <a:xfrm rot="5400000">
            <a:off x="5842001" y="3199872"/>
            <a:ext cx="5791200" cy="4233"/>
          </a:xfrm>
          <a:prstGeom prst="line">
            <a:avLst/>
          </a:prstGeom>
        </p:spPr>
        <p:style>
          <a:lnRef idx="3">
            <a:schemeClr val="accent1"/>
          </a:lnRef>
          <a:fillRef idx="0">
            <a:schemeClr val="accent1"/>
          </a:fillRef>
          <a:effectRef idx="2">
            <a:schemeClr val="accent1"/>
          </a:effectRef>
          <a:fontRef idx="minor">
            <a:schemeClr val="tx1"/>
          </a:fontRef>
        </p:style>
      </p:cxnSp>
      <p:sp>
        <p:nvSpPr>
          <p:cNvPr id="2" name="直排標題 1"/>
          <p:cNvSpPr>
            <a:spLocks noGrp="1"/>
          </p:cNvSpPr>
          <p:nvPr>
            <p:ph type="title" orient="vert"/>
          </p:nvPr>
        </p:nvSpPr>
        <p:spPr>
          <a:xfrm>
            <a:off x="8839200" y="274639"/>
            <a:ext cx="2743200" cy="585152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8609A18C-BB0C-4957-AEEA-DF23DB2324A8}" type="datetime1">
              <a:rPr lang="en-US" altLang="zh-TW" smtClean="0"/>
              <a:pPr fontAlgn="base">
                <a:spcBef>
                  <a:spcPct val="0"/>
                </a:spcBef>
                <a:spcAft>
                  <a:spcPct val="0"/>
                </a:spcAft>
                <a:defRPr/>
              </a:pPr>
              <a:t>11/13/2020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8D10E5F8-9EE4-47A5-9539-1A2F6D5ACD5B}"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822162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lvl1pPr>
              <a:defRPr/>
            </a:lvl1pPr>
          </a:lstStyle>
          <a:p>
            <a:pPr fontAlgn="base">
              <a:spcBef>
                <a:spcPct val="0"/>
              </a:spcBef>
              <a:spcAft>
                <a:spcPct val="0"/>
              </a:spcAft>
              <a:defRPr/>
            </a:pPr>
            <a:fld id="{67C2BEE0-04A8-4F2A-BB7B-CBA0EFEBB555}" type="datetime1">
              <a:rPr lang="en-US" altLang="zh-TW" smtClean="0"/>
              <a:pPr fontAlgn="base">
                <a:spcBef>
                  <a:spcPct val="0"/>
                </a:spcBef>
                <a:spcAft>
                  <a:spcPct val="0"/>
                </a:spcAft>
                <a:defRPr/>
              </a:pPr>
              <a:t>11/13/2020</a:t>
            </a:fld>
            <a:endParaRPr lang="en-US" altLang="zh-TW"/>
          </a:p>
        </p:txBody>
      </p:sp>
      <p:sp>
        <p:nvSpPr>
          <p:cNvPr id="5"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DDA86F8-06F8-4595-BEF8-329ED42EABEE}"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680885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5" name="直線接點 4"/>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日期版面配置區 3"/>
          <p:cNvSpPr>
            <a:spLocks noGrp="1"/>
          </p:cNvSpPr>
          <p:nvPr>
            <p:ph type="dt" sz="half" idx="10"/>
          </p:nvPr>
        </p:nvSpPr>
        <p:spPr/>
        <p:txBody>
          <a:bodyPr/>
          <a:lstStyle>
            <a:lvl1pPr>
              <a:defRPr/>
            </a:lvl1pPr>
          </a:lstStyle>
          <a:p>
            <a:pPr fontAlgn="base">
              <a:spcBef>
                <a:spcPct val="0"/>
              </a:spcBef>
              <a:spcAft>
                <a:spcPct val="0"/>
              </a:spcAft>
              <a:defRPr/>
            </a:pPr>
            <a:fld id="{BD18BB28-362D-47CC-A2AA-59E1861A5735}" type="datetime1">
              <a:rPr lang="en-US" altLang="zh-TW" smtClean="0"/>
              <a:pPr fontAlgn="base">
                <a:spcBef>
                  <a:spcPct val="0"/>
                </a:spcBef>
                <a:spcAft>
                  <a:spcPct val="0"/>
                </a:spcAft>
                <a:defRPr/>
              </a:pPr>
              <a:t>11/13/2020</a:t>
            </a:fld>
            <a:endParaRPr lang="en-US" altLang="zh-TW"/>
          </a:p>
        </p:txBody>
      </p:sp>
      <p:sp>
        <p:nvSpPr>
          <p:cNvPr id="7"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8"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66F15CA-265F-460F-8164-04222FC236C2}"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306667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cxnSp>
        <p:nvCxnSpPr>
          <p:cNvPr id="7" name="直線接點 6"/>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日期版面配置區 3"/>
          <p:cNvSpPr>
            <a:spLocks noGrp="1"/>
          </p:cNvSpPr>
          <p:nvPr>
            <p:ph type="dt" sz="half" idx="10"/>
          </p:nvPr>
        </p:nvSpPr>
        <p:spPr/>
        <p:txBody>
          <a:bodyPr/>
          <a:lstStyle>
            <a:lvl1pPr>
              <a:defRPr/>
            </a:lvl1pPr>
          </a:lstStyle>
          <a:p>
            <a:pPr fontAlgn="base">
              <a:spcBef>
                <a:spcPct val="0"/>
              </a:spcBef>
              <a:spcAft>
                <a:spcPct val="0"/>
              </a:spcAft>
              <a:defRPr/>
            </a:pPr>
            <a:fld id="{3E86B26E-71A0-4CCB-B06F-16847B2A597F}" type="datetime1">
              <a:rPr lang="en-US" altLang="zh-TW" smtClean="0"/>
              <a:pPr fontAlgn="base">
                <a:spcBef>
                  <a:spcPct val="0"/>
                </a:spcBef>
                <a:spcAft>
                  <a:spcPct val="0"/>
                </a:spcAft>
                <a:defRPr/>
              </a:pPr>
              <a:t>11/13/2020</a:t>
            </a:fld>
            <a:endParaRPr lang="en-US" altLang="zh-TW"/>
          </a:p>
        </p:txBody>
      </p:sp>
      <p:sp>
        <p:nvSpPr>
          <p:cNvPr id="9"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10"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A268107B-43F3-4111-AF69-94C31870B708}"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700059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cxnSp>
        <p:nvCxnSpPr>
          <p:cNvPr id="3" name="直線接點 2"/>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4" name="日期版面配置區 3"/>
          <p:cNvSpPr>
            <a:spLocks noGrp="1"/>
          </p:cNvSpPr>
          <p:nvPr>
            <p:ph type="dt" sz="half" idx="10"/>
          </p:nvPr>
        </p:nvSpPr>
        <p:spPr/>
        <p:txBody>
          <a:bodyPr/>
          <a:lstStyle>
            <a:lvl1pPr>
              <a:defRPr/>
            </a:lvl1pPr>
          </a:lstStyle>
          <a:p>
            <a:pPr fontAlgn="base">
              <a:spcBef>
                <a:spcPct val="0"/>
              </a:spcBef>
              <a:spcAft>
                <a:spcPct val="0"/>
              </a:spcAft>
              <a:defRPr/>
            </a:pPr>
            <a:fld id="{BB9C2BFE-84CE-47AA-BBDA-47046B7E25C2}" type="datetime1">
              <a:rPr lang="en-US" altLang="zh-TW" smtClean="0"/>
              <a:pPr fontAlgn="base">
                <a:spcBef>
                  <a:spcPct val="0"/>
                </a:spcBef>
                <a:spcAft>
                  <a:spcPct val="0"/>
                </a:spcAft>
                <a:defRPr/>
              </a:pPr>
              <a:t>11/13/2020</a:t>
            </a:fld>
            <a:endParaRPr lang="en-US" altLang="zh-TW"/>
          </a:p>
        </p:txBody>
      </p:sp>
      <p:sp>
        <p:nvSpPr>
          <p:cNvPr id="5"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D69CB921-88B9-4AF7-A7A8-F9126E05892B}"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33226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fontAlgn="base">
              <a:spcBef>
                <a:spcPct val="0"/>
              </a:spcBef>
              <a:spcAft>
                <a:spcPct val="0"/>
              </a:spcAft>
              <a:defRPr/>
            </a:pPr>
            <a:fld id="{94A7D57D-9186-4541-B346-101C744CEA39}" type="datetime1">
              <a:rPr lang="en-US" altLang="zh-TW" smtClean="0"/>
              <a:pPr fontAlgn="base">
                <a:spcBef>
                  <a:spcPct val="0"/>
                </a:spcBef>
                <a:spcAft>
                  <a:spcPct val="0"/>
                </a:spcAft>
                <a:defRPr/>
              </a:pPr>
              <a:t>11/13/2020</a:t>
            </a:fld>
            <a:endParaRPr lang="en-US" altLang="zh-TW"/>
          </a:p>
        </p:txBody>
      </p:sp>
      <p:sp>
        <p:nvSpPr>
          <p:cNvPr id="3"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4"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985B3E77-56A1-41B9-B254-39D22574D8FF}"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714901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DEC88726-AF44-4AB7-8F37-DE0136FF32EB}" type="datetime1">
              <a:rPr lang="en-US" altLang="zh-TW" smtClean="0"/>
              <a:pPr fontAlgn="base">
                <a:spcBef>
                  <a:spcPct val="0"/>
                </a:spcBef>
                <a:spcAft>
                  <a:spcPct val="0"/>
                </a:spcAft>
                <a:defRPr/>
              </a:pPr>
              <a:t>11/13/2020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E2E534D2-4E1C-482F-B068-E85935B1CC4D}"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033369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4F738F54-6E02-45A9-8676-D145CCEEB1A6}" type="datetime1">
              <a:rPr lang="en-US" altLang="zh-TW" smtClean="0"/>
              <a:pPr fontAlgn="base">
                <a:spcBef>
                  <a:spcPct val="0"/>
                </a:spcBef>
                <a:spcAft>
                  <a:spcPct val="0"/>
                </a:spcAft>
                <a:defRPr/>
              </a:pPr>
              <a:t>11/13/2020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85149DE-D629-479E-AF7A-35B2B3EA0D11}"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639813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圖片 12" descr="logo_ppt.png"/>
          <p:cNvPicPr>
            <a:picLocks noChangeAspect="1"/>
          </p:cNvPicPr>
          <p:nvPr/>
        </p:nvPicPr>
        <p:blipFill>
          <a:blip r:embed="rId13" cstate="print"/>
          <a:srcRect/>
          <a:stretch>
            <a:fillRect/>
          </a:stretch>
        </p:blipFill>
        <p:spPr bwMode="auto">
          <a:xfrm>
            <a:off x="8534400" y="6019800"/>
            <a:ext cx="3556000" cy="762000"/>
          </a:xfrm>
          <a:prstGeom prst="rect">
            <a:avLst/>
          </a:prstGeom>
          <a:noFill/>
          <a:ln w="9525">
            <a:noFill/>
            <a:miter lim="800000"/>
            <a:headEnd/>
            <a:tailEnd/>
          </a:ln>
        </p:spPr>
      </p:pic>
      <p:pic>
        <p:nvPicPr>
          <p:cNvPr id="1027" name="Picture 12"/>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0" y="-14288"/>
            <a:ext cx="1022351" cy="700088"/>
          </a:xfrm>
          <a:prstGeom prst="rect">
            <a:avLst/>
          </a:prstGeom>
          <a:noFill/>
          <a:ln w="9525">
            <a:noFill/>
            <a:miter lim="800000"/>
            <a:headEnd/>
            <a:tailEnd/>
          </a:ln>
        </p:spPr>
      </p:pic>
      <p:sp>
        <p:nvSpPr>
          <p:cNvPr id="1028" name="矩形 20"/>
          <p:cNvSpPr>
            <a:spLocks noChangeArrowheads="1"/>
          </p:cNvSpPr>
          <p:nvPr/>
        </p:nvSpPr>
        <p:spPr bwMode="auto">
          <a:xfrm>
            <a:off x="827618" y="60325"/>
            <a:ext cx="4150783" cy="3968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National Chung Cheng University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Dept. Computer Science &amp; Information Engineering</a:t>
            </a:r>
          </a:p>
        </p:txBody>
      </p:sp>
      <p:sp>
        <p:nvSpPr>
          <p:cNvPr id="1029" name="標題版面配置區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30" name="文字版面配置區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kumimoji="0" sz="1200">
                <a:solidFill>
                  <a:srgbClr val="898989"/>
                </a:solidFill>
                <a:latin typeface="Calibri" pitchFamily="34" charset="0"/>
                <a:ea typeface="+mn-ea"/>
                <a:cs typeface="Arial" charset="0"/>
              </a:defRPr>
            </a:lvl1pPr>
          </a:lstStyle>
          <a:p>
            <a:pPr fontAlgn="base">
              <a:spcBef>
                <a:spcPct val="0"/>
              </a:spcBef>
              <a:spcAft>
                <a:spcPct val="0"/>
              </a:spcAft>
              <a:defRPr/>
            </a:pPr>
            <a:fld id="{24018B5A-7016-43D8-B46C-6D0A2E960058}" type="datetime1">
              <a:rPr lang="en-US" altLang="zh-TW" smtClean="0"/>
              <a:pPr fontAlgn="base">
                <a:spcBef>
                  <a:spcPct val="0"/>
                </a:spcBef>
                <a:spcAft>
                  <a:spcPct val="0"/>
                </a:spcAft>
                <a:defRPr/>
              </a:pPr>
              <a:t>11/13/2020</a:t>
            </a:fld>
            <a:endParaRPr lang="en-US" altLang="zh-TW"/>
          </a:p>
        </p:txBody>
      </p:sp>
      <p:sp>
        <p:nvSpPr>
          <p:cNvPr id="5" name="頁尾版面配置區 4"/>
          <p:cNvSpPr>
            <a:spLocks noGrp="1"/>
          </p:cNvSpPr>
          <p:nvPr>
            <p:ph type="ftr" sz="quarter" idx="3"/>
          </p:nvPr>
        </p:nvSpPr>
        <p:spPr>
          <a:xfrm>
            <a:off x="79248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latin typeface="Calibri" pitchFamily="34" charset="0"/>
                <a:ea typeface="+mn-ea"/>
                <a:cs typeface="Arial" charset="0"/>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4"/>
          </p:nvPr>
        </p:nvSpPr>
        <p:spPr>
          <a:xfrm>
            <a:off x="45720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600" b="1">
                <a:solidFill>
                  <a:srgbClr val="898989"/>
                </a:solidFill>
                <a:latin typeface="Calibri" pitchFamily="34" charset="0"/>
              </a:defRPr>
            </a:lvl1pPr>
          </a:lstStyle>
          <a:p>
            <a:pPr fontAlgn="base">
              <a:spcBef>
                <a:spcPct val="0"/>
              </a:spcBef>
              <a:spcAft>
                <a:spcPct val="0"/>
              </a:spcAft>
            </a:pPr>
            <a:fld id="{B7BA71A6-A38A-4DFE-B861-A8B87A917377}"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5401534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fontAlgn="base" hangingPunct="1">
        <a:spcBef>
          <a:spcPct val="0"/>
        </a:spcBef>
        <a:spcAft>
          <a:spcPct val="0"/>
        </a:spcAft>
        <a:defRPr sz="4400" b="1" kern="1200">
          <a:solidFill>
            <a:schemeClr val="tx1"/>
          </a:solidFill>
          <a:latin typeface="微軟正黑體" pitchFamily="34" charset="-120"/>
          <a:ea typeface="微軟正黑體" pitchFamily="34" charset="-120"/>
          <a:cs typeface="+mj-cs"/>
        </a:defRPr>
      </a:lvl1pPr>
      <a:lvl2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2pPr>
      <a:lvl3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3pPr>
      <a:lvl4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4pPr>
      <a:lvl5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1313" indent="-341313" algn="l" rtl="0" eaLnBrk="1" fontAlgn="base" hangingPunct="1">
        <a:spcBef>
          <a:spcPct val="20000"/>
        </a:spcBef>
        <a:spcAft>
          <a:spcPct val="0"/>
        </a:spcAft>
        <a:buFont typeface="Arial" charset="0"/>
        <a:buChar char="•"/>
        <a:defRPr sz="3200" kern="1200">
          <a:solidFill>
            <a:schemeClr val="tx1"/>
          </a:solidFill>
          <a:latin typeface="微軟正黑體" pitchFamily="34" charset="-120"/>
          <a:ea typeface="微軟正黑體" pitchFamily="34" charset="-120"/>
          <a:cs typeface="+mn-cs"/>
        </a:defRPr>
      </a:lvl1pPr>
      <a:lvl2pPr marL="741363" indent="-284163" algn="l" rtl="0" eaLnBrk="1" fontAlgn="base" hangingPunct="1">
        <a:spcBef>
          <a:spcPct val="20000"/>
        </a:spcBef>
        <a:spcAft>
          <a:spcPct val="0"/>
        </a:spcAft>
        <a:buFont typeface="Arial" charset="0"/>
        <a:buChar char="–"/>
        <a:defRPr sz="2800" kern="1200">
          <a:solidFill>
            <a:schemeClr val="tx1"/>
          </a:solidFill>
          <a:latin typeface="微軟正黑體" pitchFamily="34" charset="-120"/>
          <a:ea typeface="微軟正黑體" pitchFamily="34" charset="-120"/>
          <a:cs typeface="+mn-cs"/>
        </a:defRPr>
      </a:lvl2pPr>
      <a:lvl3pPr marL="1141413" indent="-227013" algn="l" rtl="0" eaLnBrk="1" fontAlgn="base" hangingPunct="1">
        <a:spcBef>
          <a:spcPct val="20000"/>
        </a:spcBef>
        <a:spcAft>
          <a:spcPct val="0"/>
        </a:spcAft>
        <a:buFont typeface="Arial" charset="0"/>
        <a:buChar char="•"/>
        <a:defRPr sz="2400" kern="1200">
          <a:solidFill>
            <a:schemeClr val="tx1"/>
          </a:solidFill>
          <a:latin typeface="微軟正黑體" pitchFamily="34" charset="-120"/>
          <a:ea typeface="微軟正黑體" pitchFamily="34" charset="-120"/>
          <a:cs typeface="+mn-cs"/>
        </a:defRPr>
      </a:lvl3pPr>
      <a:lvl4pPr marL="1598613" indent="-227013" algn="l" rtl="0" eaLnBrk="1" fontAlgn="base" hangingPunct="1">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4pPr>
      <a:lvl5pPr marL="2055813" indent="-227013" algn="l" rtl="0" eaLnBrk="1" fontAlgn="base" hangingPunct="1">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圖片 12" descr="logo_ppt.png"/>
          <p:cNvPicPr>
            <a:picLocks noChangeAspect="1"/>
          </p:cNvPicPr>
          <p:nvPr/>
        </p:nvPicPr>
        <p:blipFill>
          <a:blip r:embed="rId13" cstate="print"/>
          <a:srcRect/>
          <a:stretch>
            <a:fillRect/>
          </a:stretch>
        </p:blipFill>
        <p:spPr bwMode="auto">
          <a:xfrm>
            <a:off x="8534400" y="6019800"/>
            <a:ext cx="3556000" cy="762000"/>
          </a:xfrm>
          <a:prstGeom prst="rect">
            <a:avLst/>
          </a:prstGeom>
          <a:noFill/>
          <a:ln w="9525">
            <a:noFill/>
            <a:miter lim="800000"/>
            <a:headEnd/>
            <a:tailEnd/>
          </a:ln>
        </p:spPr>
      </p:pic>
      <p:pic>
        <p:nvPicPr>
          <p:cNvPr id="1027" name="Picture 12"/>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0" y="-14288"/>
            <a:ext cx="1022351" cy="700088"/>
          </a:xfrm>
          <a:prstGeom prst="rect">
            <a:avLst/>
          </a:prstGeom>
          <a:noFill/>
          <a:ln w="9525">
            <a:noFill/>
            <a:miter lim="800000"/>
            <a:headEnd/>
            <a:tailEnd/>
          </a:ln>
        </p:spPr>
      </p:pic>
      <p:sp>
        <p:nvSpPr>
          <p:cNvPr id="1028" name="矩形 20"/>
          <p:cNvSpPr>
            <a:spLocks noChangeArrowheads="1"/>
          </p:cNvSpPr>
          <p:nvPr/>
        </p:nvSpPr>
        <p:spPr bwMode="auto">
          <a:xfrm>
            <a:off x="827618" y="60325"/>
            <a:ext cx="4150783" cy="3968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National Chung Cheng University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Dept. Computer Science &amp; Information Engineering</a:t>
            </a:r>
          </a:p>
        </p:txBody>
      </p:sp>
      <p:sp>
        <p:nvSpPr>
          <p:cNvPr id="1029" name="標題版面配置區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30" name="文字版面配置區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kumimoji="0" sz="1200">
                <a:solidFill>
                  <a:srgbClr val="898989"/>
                </a:solidFill>
                <a:latin typeface="Calibri" pitchFamily="34" charset="0"/>
                <a:ea typeface="+mn-ea"/>
                <a:cs typeface="Arial" charset="0"/>
              </a:defRPr>
            </a:lvl1pPr>
          </a:lstStyle>
          <a:p>
            <a:pPr fontAlgn="base">
              <a:spcBef>
                <a:spcPct val="0"/>
              </a:spcBef>
              <a:spcAft>
                <a:spcPct val="0"/>
              </a:spcAft>
              <a:defRPr/>
            </a:pPr>
            <a:fld id="{24018B5A-7016-43D8-B46C-6D0A2E960058}" type="datetime1">
              <a:rPr lang="en-US" altLang="zh-TW" smtClean="0"/>
              <a:pPr fontAlgn="base">
                <a:spcBef>
                  <a:spcPct val="0"/>
                </a:spcBef>
                <a:spcAft>
                  <a:spcPct val="0"/>
                </a:spcAft>
                <a:defRPr/>
              </a:pPr>
              <a:t>11/13/2020</a:t>
            </a:fld>
            <a:endParaRPr lang="en-US" altLang="zh-TW"/>
          </a:p>
        </p:txBody>
      </p:sp>
      <p:sp>
        <p:nvSpPr>
          <p:cNvPr id="5" name="頁尾版面配置區 4"/>
          <p:cNvSpPr>
            <a:spLocks noGrp="1"/>
          </p:cNvSpPr>
          <p:nvPr>
            <p:ph type="ftr" sz="quarter" idx="3"/>
          </p:nvPr>
        </p:nvSpPr>
        <p:spPr>
          <a:xfrm>
            <a:off x="79248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latin typeface="Calibri" pitchFamily="34" charset="0"/>
                <a:ea typeface="+mn-ea"/>
                <a:cs typeface="Arial" charset="0"/>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4"/>
          </p:nvPr>
        </p:nvSpPr>
        <p:spPr>
          <a:xfrm>
            <a:off x="45720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600" b="1">
                <a:solidFill>
                  <a:srgbClr val="898989"/>
                </a:solidFill>
                <a:latin typeface="Calibri" pitchFamily="34" charset="0"/>
              </a:defRPr>
            </a:lvl1pPr>
          </a:lstStyle>
          <a:p>
            <a:pPr fontAlgn="base">
              <a:spcBef>
                <a:spcPct val="0"/>
              </a:spcBef>
              <a:spcAft>
                <a:spcPct val="0"/>
              </a:spcAft>
            </a:pPr>
            <a:fld id="{B7BA71A6-A38A-4DFE-B861-A8B87A917377}"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6834171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1" fontAlgn="base" hangingPunct="1">
        <a:spcBef>
          <a:spcPct val="0"/>
        </a:spcBef>
        <a:spcAft>
          <a:spcPct val="0"/>
        </a:spcAft>
        <a:defRPr sz="4400" b="1" kern="1200">
          <a:solidFill>
            <a:schemeClr val="tx1"/>
          </a:solidFill>
          <a:latin typeface="微軟正黑體" pitchFamily="34" charset="-120"/>
          <a:ea typeface="微軟正黑體" pitchFamily="34" charset="-120"/>
          <a:cs typeface="+mj-cs"/>
        </a:defRPr>
      </a:lvl1pPr>
      <a:lvl2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2pPr>
      <a:lvl3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3pPr>
      <a:lvl4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4pPr>
      <a:lvl5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1313" indent="-341313" algn="l" rtl="0" eaLnBrk="1" fontAlgn="base" hangingPunct="1">
        <a:spcBef>
          <a:spcPct val="20000"/>
        </a:spcBef>
        <a:spcAft>
          <a:spcPct val="0"/>
        </a:spcAft>
        <a:buFont typeface="Arial" charset="0"/>
        <a:buChar char="•"/>
        <a:defRPr sz="3200" kern="1200">
          <a:solidFill>
            <a:schemeClr val="tx1"/>
          </a:solidFill>
          <a:latin typeface="微軟正黑體" pitchFamily="34" charset="-120"/>
          <a:ea typeface="微軟正黑體" pitchFamily="34" charset="-120"/>
          <a:cs typeface="+mn-cs"/>
        </a:defRPr>
      </a:lvl1pPr>
      <a:lvl2pPr marL="741363" indent="-284163" algn="l" rtl="0" eaLnBrk="1" fontAlgn="base" hangingPunct="1">
        <a:spcBef>
          <a:spcPct val="20000"/>
        </a:spcBef>
        <a:spcAft>
          <a:spcPct val="0"/>
        </a:spcAft>
        <a:buFont typeface="Arial" charset="0"/>
        <a:buChar char="–"/>
        <a:defRPr sz="2800" kern="1200">
          <a:solidFill>
            <a:schemeClr val="tx1"/>
          </a:solidFill>
          <a:latin typeface="微軟正黑體" pitchFamily="34" charset="-120"/>
          <a:ea typeface="微軟正黑體" pitchFamily="34" charset="-120"/>
          <a:cs typeface="+mn-cs"/>
        </a:defRPr>
      </a:lvl2pPr>
      <a:lvl3pPr marL="1141413" indent="-227013" algn="l" rtl="0" eaLnBrk="1" fontAlgn="base" hangingPunct="1">
        <a:spcBef>
          <a:spcPct val="20000"/>
        </a:spcBef>
        <a:spcAft>
          <a:spcPct val="0"/>
        </a:spcAft>
        <a:buFont typeface="Arial" charset="0"/>
        <a:buChar char="•"/>
        <a:defRPr sz="2400" kern="1200">
          <a:solidFill>
            <a:schemeClr val="tx1"/>
          </a:solidFill>
          <a:latin typeface="微軟正黑體" pitchFamily="34" charset="-120"/>
          <a:ea typeface="微軟正黑體" pitchFamily="34" charset="-120"/>
          <a:cs typeface="+mn-cs"/>
        </a:defRPr>
      </a:lvl3pPr>
      <a:lvl4pPr marL="1598613" indent="-227013" algn="l" rtl="0" eaLnBrk="1" fontAlgn="base" hangingPunct="1">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4pPr>
      <a:lvl5pPr marL="2055813" indent="-227013" algn="l" rtl="0" eaLnBrk="1" fontAlgn="base" hangingPunct="1">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5.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3.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066694" y="1213800"/>
            <a:ext cx="8307793" cy="2217906"/>
          </a:xfrm>
        </p:spPr>
        <p:txBody>
          <a:bodyPr/>
          <a:lstStyle/>
          <a:p>
            <a:r>
              <a:rPr lang="en-US" altLang="zh-TW" sz="3600" dirty="0">
                <a:latin typeface="Times New Roman" panose="02020603050405020304" pitchFamily="18" charset="0"/>
                <a:cs typeface="Times New Roman" panose="02020603050405020304" pitchFamily="18" charset="0"/>
              </a:rPr>
              <a:t>Kubernetes as an Availability Manager for Microservice Applications </a:t>
            </a:r>
            <a:endParaRPr lang="en-US" altLang="zh-TW" sz="3600" dirty="0">
              <a:latin typeface="Times New Roman" panose="02020603050405020304" pitchFamily="18" charset="0"/>
              <a:ea typeface="微軟正黑體"/>
              <a:cs typeface="Times New Roman" panose="02020603050405020304" pitchFamily="18" charset="0"/>
            </a:endParaRPr>
          </a:p>
        </p:txBody>
      </p:sp>
      <p:sp>
        <p:nvSpPr>
          <p:cNvPr id="3" name="副標題 2"/>
          <p:cNvSpPr>
            <a:spLocks noGrp="1"/>
          </p:cNvSpPr>
          <p:nvPr>
            <p:ph type="subTitle" idx="1"/>
          </p:nvPr>
        </p:nvSpPr>
        <p:spPr>
          <a:xfrm>
            <a:off x="1732696" y="3397849"/>
            <a:ext cx="8726607" cy="2246351"/>
          </a:xfrm>
        </p:spPr>
        <p:txBody>
          <a:bodyPr/>
          <a:lstStyle/>
          <a:p>
            <a:r>
              <a:rPr lang="en-US" altLang="zh-TW" sz="2400" dirty="0">
                <a:solidFill>
                  <a:schemeClr val="tx1"/>
                </a:solidFill>
                <a:latin typeface="Times New Roman" panose="02020603050405020304" pitchFamily="18" charset="0"/>
                <a:cs typeface="Times New Roman" panose="02020603050405020304" pitchFamily="18" charset="0"/>
              </a:rPr>
              <a:t>Leila </a:t>
            </a:r>
            <a:r>
              <a:rPr lang="en-US" altLang="zh-TW" sz="2400" dirty="0" err="1">
                <a:solidFill>
                  <a:schemeClr val="tx1"/>
                </a:solidFill>
                <a:latin typeface="Times New Roman" panose="02020603050405020304" pitchFamily="18" charset="0"/>
                <a:cs typeface="Times New Roman" panose="02020603050405020304" pitchFamily="18" charset="0"/>
              </a:rPr>
              <a:t>Abdollahi</a:t>
            </a:r>
            <a:r>
              <a:rPr lang="en-US" altLang="zh-TW" sz="2400" dirty="0">
                <a:solidFill>
                  <a:schemeClr val="tx1"/>
                </a:solidFill>
                <a:latin typeface="Times New Roman" panose="02020603050405020304" pitchFamily="18" charset="0"/>
                <a:cs typeface="Times New Roman" panose="02020603050405020304" pitchFamily="18" charset="0"/>
              </a:rPr>
              <a:t> </a:t>
            </a:r>
            <a:r>
              <a:rPr lang="en-US" altLang="zh-TW" sz="2400" dirty="0" err="1">
                <a:solidFill>
                  <a:schemeClr val="tx1"/>
                </a:solidFill>
                <a:latin typeface="Times New Roman" panose="02020603050405020304" pitchFamily="18" charset="0"/>
                <a:cs typeface="Times New Roman" panose="02020603050405020304" pitchFamily="18" charset="0"/>
              </a:rPr>
              <a:t>Vayghan</a:t>
            </a:r>
            <a:r>
              <a:rPr lang="en-US" altLang="zh-TW" sz="2400" dirty="0">
                <a:solidFill>
                  <a:schemeClr val="tx1"/>
                </a:solidFill>
                <a:latin typeface="Times New Roman" panose="02020603050405020304" pitchFamily="18" charset="0"/>
                <a:cs typeface="Times New Roman" panose="02020603050405020304" pitchFamily="18" charset="0"/>
              </a:rPr>
              <a:t> , </a:t>
            </a:r>
            <a:r>
              <a:rPr lang="en-US" altLang="zh-TW" sz="2000" dirty="0">
                <a:solidFill>
                  <a:schemeClr val="tx1"/>
                </a:solidFill>
                <a:latin typeface="Times New Roman" panose="02020603050405020304" pitchFamily="18" charset="0"/>
                <a:cs typeface="Times New Roman" panose="02020603050405020304" pitchFamily="18" charset="0"/>
              </a:rPr>
              <a:t>Mohamed </a:t>
            </a:r>
            <a:r>
              <a:rPr lang="en-US" altLang="zh-TW" sz="2000" dirty="0" err="1">
                <a:solidFill>
                  <a:schemeClr val="tx1"/>
                </a:solidFill>
                <a:latin typeface="Times New Roman" panose="02020603050405020304" pitchFamily="18" charset="0"/>
                <a:cs typeface="Times New Roman" panose="02020603050405020304" pitchFamily="18" charset="0"/>
              </a:rPr>
              <a:t>Aymen</a:t>
            </a:r>
            <a:r>
              <a:rPr lang="en-US" altLang="zh-TW" sz="2000" dirty="0">
                <a:solidFill>
                  <a:schemeClr val="tx1"/>
                </a:solidFill>
                <a:latin typeface="Times New Roman" panose="02020603050405020304" pitchFamily="18" charset="0"/>
                <a:cs typeface="Times New Roman" panose="02020603050405020304" pitchFamily="18" charset="0"/>
              </a:rPr>
              <a:t> Saied , Ferhat </a:t>
            </a:r>
            <a:r>
              <a:rPr lang="en-US" altLang="zh-TW" sz="2000" dirty="0" err="1">
                <a:solidFill>
                  <a:schemeClr val="tx1"/>
                </a:solidFill>
                <a:latin typeface="Times New Roman" panose="02020603050405020304" pitchFamily="18" charset="0"/>
                <a:cs typeface="Times New Roman" panose="02020603050405020304" pitchFamily="18" charset="0"/>
              </a:rPr>
              <a:t>Khendek</a:t>
            </a:r>
            <a:r>
              <a:rPr lang="en-US" altLang="zh-TW" sz="2000" dirty="0">
                <a:solidFill>
                  <a:schemeClr val="tx1"/>
                </a:solidFill>
                <a:latin typeface="Times New Roman" panose="02020603050405020304" pitchFamily="18" charset="0"/>
                <a:cs typeface="Times New Roman" panose="02020603050405020304" pitchFamily="18" charset="0"/>
              </a:rPr>
              <a:t> </a:t>
            </a:r>
          </a:p>
          <a:p>
            <a:r>
              <a:rPr lang="en-US" altLang="zh-TW" sz="2000" dirty="0">
                <a:solidFill>
                  <a:schemeClr val="tx1"/>
                </a:solidFill>
                <a:latin typeface="Times New Roman" panose="02020603050405020304" pitchFamily="18" charset="0"/>
                <a:cs typeface="Times New Roman" panose="02020603050405020304" pitchFamily="18" charset="0"/>
              </a:rPr>
              <a:t>Engineering and Computer Science Concordia University </a:t>
            </a:r>
          </a:p>
          <a:p>
            <a:r>
              <a:rPr lang="en-US" altLang="zh-TW" sz="2000" dirty="0">
                <a:solidFill>
                  <a:schemeClr val="tx1"/>
                </a:solidFill>
                <a:latin typeface="Times New Roman" panose="02020603050405020304" pitchFamily="18" charset="0"/>
                <a:cs typeface="Times New Roman" panose="02020603050405020304" pitchFamily="18" charset="0"/>
              </a:rPr>
              <a:t>Montreal, Canada </a:t>
            </a:r>
          </a:p>
          <a:p>
            <a:endParaRPr lang="en-US" sz="2000" dirty="0">
              <a:solidFill>
                <a:schemeClr val="tx1"/>
              </a:solidFill>
              <a:latin typeface="Times New Roman" panose="02020603050405020304" pitchFamily="18" charset="0"/>
              <a:ea typeface="微軟正黑體"/>
              <a:cs typeface="Times New Roman" panose="02020603050405020304" pitchFamily="18" charset="0"/>
            </a:endParaRPr>
          </a:p>
          <a:p>
            <a:r>
              <a:rPr lang="pt-BR" altLang="zh-TW" sz="2000" dirty="0">
                <a:solidFill>
                  <a:schemeClr val="tx1"/>
                </a:solidFill>
                <a:latin typeface="Times New Roman" panose="02020603050405020304" pitchFamily="18" charset="0"/>
                <a:cs typeface="Times New Roman" panose="02020603050405020304" pitchFamily="18" charset="0"/>
              </a:rPr>
              <a:t>Maria Toeroe </a:t>
            </a:r>
          </a:p>
          <a:p>
            <a:r>
              <a:rPr lang="pt-BR" altLang="zh-TW" sz="2000" dirty="0">
                <a:solidFill>
                  <a:schemeClr val="tx1"/>
                </a:solidFill>
                <a:latin typeface="Times New Roman" panose="02020603050405020304" pitchFamily="18" charset="0"/>
                <a:cs typeface="Times New Roman" panose="02020603050405020304" pitchFamily="18" charset="0"/>
              </a:rPr>
              <a:t>Ericsson Inc. </a:t>
            </a:r>
          </a:p>
          <a:p>
            <a:r>
              <a:rPr lang="pt-BR" altLang="zh-TW" sz="2000" dirty="0">
                <a:solidFill>
                  <a:schemeClr val="tx1"/>
                </a:solidFill>
                <a:latin typeface="Times New Roman" panose="02020603050405020304" pitchFamily="18" charset="0"/>
                <a:cs typeface="Times New Roman" panose="02020603050405020304" pitchFamily="18" charset="0"/>
              </a:rPr>
              <a:t>Montreal, Canada</a:t>
            </a:r>
            <a:endParaRPr lang="en-US" sz="2000" dirty="0">
              <a:solidFill>
                <a:schemeClr val="tx1"/>
              </a:solidFill>
              <a:latin typeface="Times New Roman" panose="02020603050405020304" pitchFamily="18" charset="0"/>
              <a:ea typeface="微軟正黑體"/>
              <a:cs typeface="Times New Roman" panose="02020603050405020304" pitchFamily="18" charset="0"/>
            </a:endParaRPr>
          </a:p>
        </p:txBody>
      </p:sp>
    </p:spTree>
    <p:extLst>
      <p:ext uri="{BB962C8B-B14F-4D97-AF65-F5344CB8AC3E}">
        <p14:creationId xmlns:p14="http://schemas.microsoft.com/office/powerpoint/2010/main" val="1842734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Architectures for deploying microservice based applications with </a:t>
            </a:r>
            <a:r>
              <a:rPr lang="en-US" altLang="zh-TW" dirty="0" err="1">
                <a:latin typeface="Times New Roman" panose="02020603050405020304" pitchFamily="18" charset="0"/>
                <a:cs typeface="Times New Roman" panose="02020603050405020304" pitchFamily="18" charset="0"/>
              </a:rPr>
              <a:t>kubernetes</a:t>
            </a:r>
            <a:endParaRPr lang="en-US" altLang="zh-TW"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10</a:t>
            </a:fld>
            <a:endParaRPr lang="en-US" altLang="zh-TW" dirty="0">
              <a:ea typeface="新細明體" charset="-120"/>
            </a:endParaRPr>
          </a:p>
        </p:txBody>
      </p:sp>
      <p:sp>
        <p:nvSpPr>
          <p:cNvPr id="5" name="內容版面配置區 4"/>
          <p:cNvSpPr>
            <a:spLocks noGrp="1"/>
          </p:cNvSpPr>
          <p:nvPr>
            <p:ph idx="1"/>
          </p:nvPr>
        </p:nvSpPr>
        <p:spPr>
          <a:xfrm>
            <a:off x="609600" y="1830388"/>
            <a:ext cx="10972800" cy="4525963"/>
          </a:xfrm>
        </p:spPr>
        <p:txBody>
          <a:bodyPr/>
          <a:lstStyle/>
          <a:p>
            <a:pPr marL="514350" indent="-514350">
              <a:buFont typeface="+mj-lt"/>
              <a:buAutoNum type="alphaUcPeriod"/>
            </a:pPr>
            <a:r>
              <a:rPr lang="en-US" altLang="zh-TW" dirty="0">
                <a:latin typeface="Times New Roman" panose="02020603050405020304" pitchFamily="18" charset="0"/>
                <a:cs typeface="Times New Roman" panose="02020603050405020304" pitchFamily="18" charset="0"/>
              </a:rPr>
              <a:t>Kubernetes Architectural Components</a:t>
            </a:r>
          </a:p>
          <a:p>
            <a:pPr marL="514350" indent="-514350">
              <a:buFont typeface="+mj-lt"/>
              <a:buAutoNum type="alphaUcPeriod"/>
            </a:pPr>
            <a:r>
              <a:rPr lang="en-US" altLang="zh-TW" dirty="0">
                <a:latin typeface="Times New Roman" panose="02020603050405020304" pitchFamily="18" charset="0"/>
                <a:cs typeface="Times New Roman" panose="02020603050405020304" pitchFamily="18" charset="0"/>
              </a:rPr>
              <a:t>Deploying Containerized Applications in a Kubernetes Cluster Running in a Public Cloud</a:t>
            </a:r>
          </a:p>
          <a:p>
            <a:pPr marL="514350" indent="-514350">
              <a:buFont typeface="+mj-lt"/>
              <a:buAutoNum type="alphaUcPeriod"/>
            </a:pPr>
            <a:r>
              <a:rPr lang="en-US" altLang="zh-TW" dirty="0">
                <a:latin typeface="Times New Roman" panose="02020603050405020304" pitchFamily="18" charset="0"/>
                <a:cs typeface="Times New Roman" panose="02020603050405020304" pitchFamily="18" charset="0"/>
              </a:rPr>
              <a:t>Deploying Containerized Applications in a Kubernetes Cluster Running in a Private Cloud</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7228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Architectures for deploying microservice based applications with </a:t>
            </a:r>
            <a:r>
              <a:rPr lang="en-US" altLang="zh-TW" dirty="0" err="1">
                <a:latin typeface="Times New Roman" panose="02020603050405020304" pitchFamily="18" charset="0"/>
                <a:cs typeface="Times New Roman" panose="02020603050405020304" pitchFamily="18" charset="0"/>
              </a:rPr>
              <a:t>kubernetes</a:t>
            </a:r>
            <a:endParaRPr lang="en-US" altLang="zh-TW"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11</a:t>
            </a:fld>
            <a:endParaRPr lang="en-US" altLang="zh-TW" dirty="0">
              <a:ea typeface="新細明體" charset="-120"/>
            </a:endParaRPr>
          </a:p>
        </p:txBody>
      </p:sp>
      <p:sp>
        <p:nvSpPr>
          <p:cNvPr id="5" name="內容版面配置區 4"/>
          <p:cNvSpPr>
            <a:spLocks noGrp="1"/>
          </p:cNvSpPr>
          <p:nvPr>
            <p:ph idx="1"/>
          </p:nvPr>
        </p:nvSpPr>
        <p:spPr>
          <a:xfrm>
            <a:off x="609600" y="2195513"/>
            <a:ext cx="10972800" cy="4525963"/>
          </a:xfrm>
        </p:spPr>
        <p:txBody>
          <a:bodyPr/>
          <a:lstStyle/>
          <a:p>
            <a:r>
              <a:rPr lang="en-US" altLang="zh-TW" dirty="0">
                <a:latin typeface="Times New Roman" panose="02020603050405020304" pitchFamily="18" charset="0"/>
                <a:cs typeface="Times New Roman" panose="02020603050405020304" pitchFamily="18" charset="0"/>
              </a:rPr>
              <a:t>The nodes in a Kubernetes cluster can be either virtual or physical machines. </a:t>
            </a:r>
          </a:p>
          <a:p>
            <a:r>
              <a:rPr lang="en-US" altLang="zh-TW" dirty="0">
                <a:latin typeface="Times New Roman" panose="02020603050405020304" pitchFamily="18" charset="0"/>
                <a:cs typeface="Times New Roman" panose="02020603050405020304" pitchFamily="18" charset="0"/>
              </a:rPr>
              <a:t>The master node hosts a collection of processes to maintain the desired state of the cluster.</a:t>
            </a:r>
          </a:p>
          <a:p>
            <a:r>
              <a:rPr lang="en-US" altLang="zh-TW" dirty="0">
                <a:latin typeface="Times New Roman" panose="02020603050405020304" pitchFamily="18" charset="0"/>
                <a:cs typeface="Times New Roman" panose="02020603050405020304" pitchFamily="18" charset="0"/>
              </a:rPr>
              <a:t>The most important process running on every node is called </a:t>
            </a:r>
            <a:r>
              <a:rPr lang="en-US" altLang="zh-TW" dirty="0" err="1">
                <a:latin typeface="Times New Roman" panose="02020603050405020304" pitchFamily="18" charset="0"/>
                <a:cs typeface="Times New Roman" panose="02020603050405020304" pitchFamily="18" charset="0"/>
              </a:rPr>
              <a:t>Kubelet</a:t>
            </a:r>
            <a:r>
              <a:rPr lang="en-US" altLang="zh-TW" dirty="0">
                <a:latin typeface="Times New Roman" panose="02020603050405020304" pitchFamily="18" charset="0"/>
                <a:cs typeface="Times New Roman" panose="02020603050405020304" pitchFamily="18" charset="0"/>
              </a:rPr>
              <a:t> [7]. </a:t>
            </a:r>
            <a:endParaRPr lang="zh-TW" altLang="en-US" dirty="0">
              <a:latin typeface="Times New Roman" panose="02020603050405020304" pitchFamily="18" charset="0"/>
              <a:cs typeface="Times New Roman" panose="02020603050405020304" pitchFamily="18" charset="0"/>
            </a:endParaRPr>
          </a:p>
        </p:txBody>
      </p:sp>
      <p:sp>
        <p:nvSpPr>
          <p:cNvPr id="3" name="矩形 2">
            <a:extLst>
              <a:ext uri="{FF2B5EF4-FFF2-40B4-BE49-F238E27FC236}">
                <a16:creationId xmlns:a16="http://schemas.microsoft.com/office/drawing/2014/main" id="{097FDC44-B48F-4801-95AA-F6A2E0411BE9}"/>
              </a:ext>
            </a:extLst>
          </p:cNvPr>
          <p:cNvSpPr/>
          <p:nvPr/>
        </p:nvSpPr>
        <p:spPr>
          <a:xfrm>
            <a:off x="138547" y="1733848"/>
            <a:ext cx="5727722" cy="461665"/>
          </a:xfrm>
          <a:prstGeom prst="rect">
            <a:avLst/>
          </a:prstGeom>
        </p:spPr>
        <p:txBody>
          <a:bodyPr wrap="none">
            <a:spAutoFit/>
          </a:bodyPr>
          <a:lstStyle/>
          <a:p>
            <a:r>
              <a:rPr lang="en-US" altLang="zh-TW" sz="2400" b="1" dirty="0">
                <a:latin typeface="Times New Roman" panose="02020603050405020304" pitchFamily="18" charset="0"/>
                <a:cs typeface="Times New Roman" panose="02020603050405020304" pitchFamily="18" charset="0"/>
              </a:rPr>
              <a:t>A. Kubernetes Architectural Components </a:t>
            </a:r>
            <a:endParaRPr lang="zh-TW" alt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1812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Architectures for deploying microservice based applications with </a:t>
            </a:r>
            <a:r>
              <a:rPr lang="en-US" altLang="zh-TW" dirty="0" err="1">
                <a:latin typeface="Times New Roman" panose="02020603050405020304" pitchFamily="18" charset="0"/>
                <a:cs typeface="Times New Roman" panose="02020603050405020304" pitchFamily="18" charset="0"/>
              </a:rPr>
              <a:t>kubernetes</a:t>
            </a:r>
            <a:endParaRPr lang="en-US" altLang="zh-TW"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12</a:t>
            </a:fld>
            <a:endParaRPr lang="en-US" altLang="zh-TW" dirty="0">
              <a:ea typeface="新細明體" charset="-120"/>
            </a:endParaRPr>
          </a:p>
        </p:txBody>
      </p:sp>
      <p:sp>
        <p:nvSpPr>
          <p:cNvPr id="5" name="內容版面配置區 4"/>
          <p:cNvSpPr>
            <a:spLocks noGrp="1"/>
          </p:cNvSpPr>
          <p:nvPr>
            <p:ph idx="1"/>
          </p:nvPr>
        </p:nvSpPr>
        <p:spPr>
          <a:xfrm>
            <a:off x="609600" y="2195513"/>
            <a:ext cx="10972800" cy="4525963"/>
          </a:xfrm>
        </p:spPr>
        <p:txBody>
          <a:bodyPr/>
          <a:lstStyle/>
          <a:p>
            <a:r>
              <a:rPr lang="en-US" altLang="zh-TW" dirty="0" err="1">
                <a:latin typeface="Times New Roman" panose="02020603050405020304" pitchFamily="18" charset="0"/>
                <a:cs typeface="Times New Roman" panose="02020603050405020304" pitchFamily="18" charset="0"/>
              </a:rPr>
              <a:t>Kubelet</a:t>
            </a:r>
            <a:r>
              <a:rPr lang="en-US" altLang="zh-TW" dirty="0">
                <a:latin typeface="Times New Roman" panose="02020603050405020304" pitchFamily="18" charset="0"/>
                <a:cs typeface="Times New Roman" panose="02020603050405020304" pitchFamily="18" charset="0"/>
              </a:rPr>
              <a:t> runs the containers assigned to its node via Docker, periodically performs health checks on them, and reports to the master their statuses as well as the status of the node maintain the desired state of the cluster.</a:t>
            </a:r>
          </a:p>
          <a:p>
            <a:r>
              <a:rPr lang="en-US" altLang="zh-TW" dirty="0">
                <a:latin typeface="Times New Roman" panose="02020603050405020304" pitchFamily="18" charset="0"/>
                <a:cs typeface="Times New Roman" panose="02020603050405020304" pitchFamily="18" charset="0"/>
              </a:rPr>
              <a:t>The smallest and simplest unit that Kubernetes deploys and manages is called a pod [7].</a:t>
            </a:r>
          </a:p>
          <a:p>
            <a:r>
              <a:rPr lang="en-US" altLang="zh-TW" dirty="0">
                <a:latin typeface="Times New Roman" panose="02020603050405020304" pitchFamily="18" charset="0"/>
                <a:cs typeface="Times New Roman" panose="02020603050405020304" pitchFamily="18" charset="0"/>
              </a:rPr>
              <a:t>A pod is a collection of one or more containers and provides shared storage and network for its containers.</a:t>
            </a:r>
            <a:endParaRPr lang="zh-TW" altLang="en-US" dirty="0">
              <a:latin typeface="Times New Roman" panose="02020603050405020304" pitchFamily="18" charset="0"/>
              <a:cs typeface="Times New Roman" panose="02020603050405020304" pitchFamily="18" charset="0"/>
            </a:endParaRPr>
          </a:p>
        </p:txBody>
      </p:sp>
      <p:sp>
        <p:nvSpPr>
          <p:cNvPr id="3" name="矩形 2">
            <a:extLst>
              <a:ext uri="{FF2B5EF4-FFF2-40B4-BE49-F238E27FC236}">
                <a16:creationId xmlns:a16="http://schemas.microsoft.com/office/drawing/2014/main" id="{097FDC44-B48F-4801-95AA-F6A2E0411BE9}"/>
              </a:ext>
            </a:extLst>
          </p:cNvPr>
          <p:cNvSpPr/>
          <p:nvPr/>
        </p:nvSpPr>
        <p:spPr>
          <a:xfrm>
            <a:off x="138547" y="1733848"/>
            <a:ext cx="5727722" cy="461665"/>
          </a:xfrm>
          <a:prstGeom prst="rect">
            <a:avLst/>
          </a:prstGeom>
        </p:spPr>
        <p:txBody>
          <a:bodyPr wrap="none">
            <a:spAutoFit/>
          </a:bodyPr>
          <a:lstStyle/>
          <a:p>
            <a:r>
              <a:rPr lang="en-US" altLang="zh-TW" sz="2400" b="1" dirty="0">
                <a:latin typeface="Times New Roman" panose="02020603050405020304" pitchFamily="18" charset="0"/>
                <a:cs typeface="Times New Roman" panose="02020603050405020304" pitchFamily="18" charset="0"/>
              </a:rPr>
              <a:t>A. Kubernetes Architectural Components </a:t>
            </a:r>
            <a:endParaRPr lang="zh-TW" alt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5261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Architectures for deploying microservice based applications with </a:t>
            </a:r>
            <a:r>
              <a:rPr lang="en-US" altLang="zh-TW" dirty="0" err="1">
                <a:latin typeface="Times New Roman" panose="02020603050405020304" pitchFamily="18" charset="0"/>
                <a:cs typeface="Times New Roman" panose="02020603050405020304" pitchFamily="18" charset="0"/>
              </a:rPr>
              <a:t>kubernetes</a:t>
            </a:r>
            <a:endParaRPr lang="en-US" altLang="zh-TW"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13</a:t>
            </a:fld>
            <a:endParaRPr lang="en-US" altLang="zh-TW" dirty="0">
              <a:ea typeface="新細明體" charset="-120"/>
            </a:endParaRPr>
          </a:p>
        </p:txBody>
      </p:sp>
      <p:sp>
        <p:nvSpPr>
          <p:cNvPr id="5" name="內容版面配置區 4"/>
          <p:cNvSpPr>
            <a:spLocks noGrp="1"/>
          </p:cNvSpPr>
          <p:nvPr>
            <p:ph idx="1"/>
          </p:nvPr>
        </p:nvSpPr>
        <p:spPr>
          <a:xfrm>
            <a:off x="609600" y="2195513"/>
            <a:ext cx="10972800" cy="4525963"/>
          </a:xfrm>
        </p:spPr>
        <p:txBody>
          <a:bodyPr/>
          <a:lstStyle/>
          <a:p>
            <a:r>
              <a:rPr lang="en-US" altLang="zh-TW" dirty="0">
                <a:latin typeface="Times New Roman" panose="02020603050405020304" pitchFamily="18" charset="0"/>
                <a:cs typeface="Times New Roman" panose="02020603050405020304" pitchFamily="18" charset="0"/>
              </a:rPr>
              <a:t>Containers in a pod share its IP address and port space.</a:t>
            </a:r>
          </a:p>
          <a:p>
            <a:r>
              <a:rPr lang="en-US" altLang="zh-TW" dirty="0">
                <a:latin typeface="Times New Roman" panose="02020603050405020304" pitchFamily="18" charset="0"/>
                <a:cs typeface="Times New Roman" panose="02020603050405020304" pitchFamily="18" charset="0"/>
              </a:rPr>
              <a:t>A pod also has the specifications of how to run its containers.</a:t>
            </a:r>
          </a:p>
          <a:p>
            <a:r>
              <a:rPr lang="en-US" altLang="zh-TW" dirty="0">
                <a:latin typeface="Times New Roman" panose="02020603050405020304" pitchFamily="18" charset="0"/>
                <a:cs typeface="Times New Roman" panose="02020603050405020304" pitchFamily="18" charset="0"/>
              </a:rPr>
              <a:t>In practice, microservices are containerized and deployed on a Kubernetes cluster as pods.</a:t>
            </a:r>
            <a:endParaRPr lang="zh-TW" altLang="en-US" dirty="0">
              <a:latin typeface="Times New Roman" panose="02020603050405020304" pitchFamily="18" charset="0"/>
              <a:cs typeface="Times New Roman" panose="02020603050405020304" pitchFamily="18" charset="0"/>
            </a:endParaRPr>
          </a:p>
        </p:txBody>
      </p:sp>
      <p:sp>
        <p:nvSpPr>
          <p:cNvPr id="3" name="矩形 2">
            <a:extLst>
              <a:ext uri="{FF2B5EF4-FFF2-40B4-BE49-F238E27FC236}">
                <a16:creationId xmlns:a16="http://schemas.microsoft.com/office/drawing/2014/main" id="{097FDC44-B48F-4801-95AA-F6A2E0411BE9}"/>
              </a:ext>
            </a:extLst>
          </p:cNvPr>
          <p:cNvSpPr/>
          <p:nvPr/>
        </p:nvSpPr>
        <p:spPr>
          <a:xfrm>
            <a:off x="138547" y="1733848"/>
            <a:ext cx="5727722" cy="461665"/>
          </a:xfrm>
          <a:prstGeom prst="rect">
            <a:avLst/>
          </a:prstGeom>
        </p:spPr>
        <p:txBody>
          <a:bodyPr wrap="none">
            <a:spAutoFit/>
          </a:bodyPr>
          <a:lstStyle/>
          <a:p>
            <a:r>
              <a:rPr lang="en-US" altLang="zh-TW" sz="2400" b="1" dirty="0">
                <a:latin typeface="Times New Roman" panose="02020603050405020304" pitchFamily="18" charset="0"/>
                <a:cs typeface="Times New Roman" panose="02020603050405020304" pitchFamily="18" charset="0"/>
              </a:rPr>
              <a:t>A. Kubernetes Architectural Components </a:t>
            </a:r>
            <a:endParaRPr lang="zh-TW" alt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0944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Architectures for deploying microservice based applications with </a:t>
            </a:r>
            <a:r>
              <a:rPr lang="en-US" altLang="zh-TW" dirty="0" err="1">
                <a:latin typeface="Times New Roman" panose="02020603050405020304" pitchFamily="18" charset="0"/>
                <a:cs typeface="Times New Roman" panose="02020603050405020304" pitchFamily="18" charset="0"/>
              </a:rPr>
              <a:t>kubernetes</a:t>
            </a:r>
            <a:endParaRPr lang="en-US" altLang="zh-TW"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14</a:t>
            </a:fld>
            <a:endParaRPr lang="en-US" altLang="zh-TW" dirty="0">
              <a:ea typeface="新細明體" charset="-120"/>
            </a:endParaRPr>
          </a:p>
        </p:txBody>
      </p:sp>
      <p:sp>
        <p:nvSpPr>
          <p:cNvPr id="5" name="內容版面配置區 4"/>
          <p:cNvSpPr>
            <a:spLocks noGrp="1"/>
          </p:cNvSpPr>
          <p:nvPr>
            <p:ph idx="1"/>
          </p:nvPr>
        </p:nvSpPr>
        <p:spPr>
          <a:xfrm>
            <a:off x="609600" y="2195513"/>
            <a:ext cx="10972800" cy="4525963"/>
          </a:xfrm>
        </p:spPr>
        <p:txBody>
          <a:bodyPr/>
          <a:lstStyle/>
          <a:p>
            <a:r>
              <a:rPr lang="en-US" altLang="zh-TW" dirty="0">
                <a:latin typeface="Times New Roman" panose="02020603050405020304" pitchFamily="18" charset="0"/>
                <a:cs typeface="Times New Roman" panose="02020603050405020304" pitchFamily="18" charset="0"/>
              </a:rPr>
              <a:t>There are different types of controllers in Kubernetes and each of them is suitable for a specific purpose.</a:t>
            </a:r>
          </a:p>
          <a:p>
            <a:r>
              <a:rPr lang="en-US" altLang="zh-TW" dirty="0">
                <a:latin typeface="Times New Roman" panose="02020603050405020304" pitchFamily="18" charset="0"/>
                <a:cs typeface="Times New Roman" panose="02020603050405020304" pitchFamily="18" charset="0"/>
              </a:rPr>
              <a:t>For example, </a:t>
            </a:r>
            <a:r>
              <a:rPr lang="en-US" altLang="zh-TW" dirty="0" err="1">
                <a:solidFill>
                  <a:srgbClr val="FF0000"/>
                </a:solidFill>
                <a:latin typeface="Times New Roman" panose="02020603050405020304" pitchFamily="18" charset="0"/>
                <a:cs typeface="Times New Roman" panose="02020603050405020304" pitchFamily="18" charset="0"/>
              </a:rPr>
              <a:t>DaemonSet</a:t>
            </a:r>
            <a:r>
              <a:rPr lang="en-US" altLang="zh-TW" dirty="0">
                <a:solidFill>
                  <a:srgbClr val="FF0000"/>
                </a:solidFill>
                <a:latin typeface="Times New Roman" panose="02020603050405020304" pitchFamily="18" charset="0"/>
                <a:cs typeface="Times New Roman" panose="02020603050405020304" pitchFamily="18" charset="0"/>
              </a:rPr>
              <a:t> controllers</a:t>
            </a:r>
            <a:r>
              <a:rPr lang="en-US" altLang="zh-TW" dirty="0">
                <a:latin typeface="Times New Roman" panose="02020603050405020304" pitchFamily="18" charset="0"/>
                <a:cs typeface="Times New Roman" panose="02020603050405020304" pitchFamily="18" charset="0"/>
              </a:rPr>
              <a:t> run a copy of a pod on all nodes, </a:t>
            </a:r>
            <a:r>
              <a:rPr lang="en-US" altLang="zh-TW" dirty="0">
                <a:solidFill>
                  <a:srgbClr val="FF0000"/>
                </a:solidFill>
                <a:latin typeface="Times New Roman" panose="02020603050405020304" pitchFamily="18" charset="0"/>
                <a:cs typeface="Times New Roman" panose="02020603050405020304" pitchFamily="18" charset="0"/>
              </a:rPr>
              <a:t>Job controllers </a:t>
            </a:r>
            <a:r>
              <a:rPr lang="en-US" altLang="zh-TW" dirty="0">
                <a:latin typeface="Times New Roman" panose="02020603050405020304" pitchFamily="18" charset="0"/>
                <a:cs typeface="Times New Roman" panose="02020603050405020304" pitchFamily="18" charset="0"/>
              </a:rPr>
              <a:t>create a number of pods and make sure they successfully terminate, and </a:t>
            </a:r>
            <a:r>
              <a:rPr lang="en-US" altLang="zh-TW" dirty="0" err="1">
                <a:solidFill>
                  <a:srgbClr val="FF0000"/>
                </a:solidFill>
                <a:latin typeface="Times New Roman" panose="02020603050405020304" pitchFamily="18" charset="0"/>
                <a:cs typeface="Times New Roman" panose="02020603050405020304" pitchFamily="18" charset="0"/>
              </a:rPr>
              <a:t>StatefulSet</a:t>
            </a:r>
            <a:r>
              <a:rPr lang="en-US" altLang="zh-TW" dirty="0">
                <a:latin typeface="Times New Roman" panose="02020603050405020304" pitchFamily="18" charset="0"/>
                <a:cs typeface="Times New Roman" panose="02020603050405020304" pitchFamily="18" charset="0"/>
              </a:rPr>
              <a:t> controllers are used to manage stateful applications.</a:t>
            </a:r>
          </a:p>
          <a:p>
            <a:r>
              <a:rPr lang="en-US" altLang="zh-TW" dirty="0">
                <a:latin typeface="Times New Roman" panose="02020603050405020304" pitchFamily="18" charset="0"/>
                <a:cs typeface="Times New Roman" panose="02020603050405020304" pitchFamily="18" charset="0"/>
              </a:rPr>
              <a:t>In this paper, we focus on the deployment controller used for deploying stateless applications.</a:t>
            </a:r>
            <a:endParaRPr lang="zh-TW" altLang="en-US" dirty="0">
              <a:latin typeface="Times New Roman" panose="02020603050405020304" pitchFamily="18" charset="0"/>
              <a:cs typeface="Times New Roman" panose="02020603050405020304" pitchFamily="18" charset="0"/>
            </a:endParaRPr>
          </a:p>
        </p:txBody>
      </p:sp>
      <p:sp>
        <p:nvSpPr>
          <p:cNvPr id="3" name="矩形 2">
            <a:extLst>
              <a:ext uri="{FF2B5EF4-FFF2-40B4-BE49-F238E27FC236}">
                <a16:creationId xmlns:a16="http://schemas.microsoft.com/office/drawing/2014/main" id="{097FDC44-B48F-4801-95AA-F6A2E0411BE9}"/>
              </a:ext>
            </a:extLst>
          </p:cNvPr>
          <p:cNvSpPr/>
          <p:nvPr/>
        </p:nvSpPr>
        <p:spPr>
          <a:xfrm>
            <a:off x="138547" y="1733848"/>
            <a:ext cx="5727722" cy="461665"/>
          </a:xfrm>
          <a:prstGeom prst="rect">
            <a:avLst/>
          </a:prstGeom>
        </p:spPr>
        <p:txBody>
          <a:bodyPr wrap="none">
            <a:spAutoFit/>
          </a:bodyPr>
          <a:lstStyle/>
          <a:p>
            <a:r>
              <a:rPr lang="en-US" altLang="zh-TW" sz="2400" b="1" dirty="0">
                <a:latin typeface="Times New Roman" panose="02020603050405020304" pitchFamily="18" charset="0"/>
                <a:cs typeface="Times New Roman" panose="02020603050405020304" pitchFamily="18" charset="0"/>
              </a:rPr>
              <a:t>A. Kubernetes Architectural Components </a:t>
            </a:r>
            <a:endParaRPr lang="zh-TW" alt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1193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Architectures for deploying microservice based applications with </a:t>
            </a:r>
            <a:r>
              <a:rPr lang="en-US" altLang="zh-TW" dirty="0" err="1">
                <a:latin typeface="Times New Roman" panose="02020603050405020304" pitchFamily="18" charset="0"/>
                <a:cs typeface="Times New Roman" panose="02020603050405020304" pitchFamily="18" charset="0"/>
              </a:rPr>
              <a:t>kubernetes</a:t>
            </a:r>
            <a:endParaRPr lang="en-US" altLang="zh-TW"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15</a:t>
            </a:fld>
            <a:endParaRPr lang="en-US" altLang="zh-TW" dirty="0">
              <a:ea typeface="新細明體" charset="-120"/>
            </a:endParaRPr>
          </a:p>
        </p:txBody>
      </p:sp>
      <p:sp>
        <p:nvSpPr>
          <p:cNvPr id="5" name="內容版面配置區 4"/>
          <p:cNvSpPr>
            <a:spLocks noGrp="1"/>
          </p:cNvSpPr>
          <p:nvPr>
            <p:ph idx="1"/>
          </p:nvPr>
        </p:nvSpPr>
        <p:spPr>
          <a:xfrm>
            <a:off x="609600" y="2195513"/>
            <a:ext cx="10972800" cy="4525963"/>
          </a:xfrm>
        </p:spPr>
        <p:txBody>
          <a:bodyPr/>
          <a:lstStyle/>
          <a:p>
            <a:r>
              <a:rPr lang="en-US" altLang="zh-TW" dirty="0">
                <a:latin typeface="Times New Roman" panose="02020603050405020304" pitchFamily="18" charset="0"/>
                <a:cs typeface="Times New Roman" panose="02020603050405020304" pitchFamily="18" charset="0"/>
              </a:rPr>
              <a:t>Kubernetes provides an abstraction called </a:t>
            </a:r>
            <a:r>
              <a:rPr lang="en-US" altLang="zh-TW" dirty="0">
                <a:solidFill>
                  <a:srgbClr val="FF0000"/>
                </a:solidFill>
                <a:latin typeface="Times New Roman" panose="02020603050405020304" pitchFamily="18" charset="0"/>
                <a:cs typeface="Times New Roman" panose="02020603050405020304" pitchFamily="18" charset="0"/>
              </a:rPr>
              <a:t>service</a:t>
            </a:r>
            <a:r>
              <a:rPr lang="en-US" altLang="zh-TW" dirty="0">
                <a:latin typeface="Times New Roman" panose="02020603050405020304" pitchFamily="18" charset="0"/>
                <a:cs typeface="Times New Roman" panose="02020603050405020304" pitchFamily="18" charset="0"/>
              </a:rPr>
              <a:t> [7], which defines a logical set of pods as its endpoints and a policy by which to access them. </a:t>
            </a:r>
          </a:p>
          <a:p>
            <a:r>
              <a:rPr lang="en-US" altLang="zh-TW" dirty="0">
                <a:latin typeface="Times New Roman" panose="02020603050405020304" pitchFamily="18" charset="0"/>
                <a:cs typeface="Times New Roman" panose="02020603050405020304" pitchFamily="18" charset="0"/>
              </a:rPr>
              <a:t>A service groups pods based on their labels and not based on their IP addresses, and so it hides the changes of IP addresses of pods from the client.</a:t>
            </a:r>
          </a:p>
          <a:p>
            <a:r>
              <a:rPr lang="en-US" altLang="zh-TW" dirty="0">
                <a:latin typeface="Times New Roman" panose="02020603050405020304" pitchFamily="18" charset="0"/>
                <a:cs typeface="Times New Roman" panose="02020603050405020304" pitchFamily="18" charset="0"/>
              </a:rPr>
              <a:t>Besides </a:t>
            </a:r>
            <a:r>
              <a:rPr lang="en-US" altLang="zh-TW" dirty="0" err="1">
                <a:latin typeface="Times New Roman" panose="02020603050405020304" pitchFamily="18" charset="0"/>
                <a:cs typeface="Times New Roman" panose="02020603050405020304" pitchFamily="18" charset="0"/>
              </a:rPr>
              <a:t>Kubelet</a:t>
            </a:r>
            <a:r>
              <a:rPr lang="en-US" altLang="zh-TW" dirty="0">
                <a:latin typeface="Times New Roman" panose="02020603050405020304" pitchFamily="18" charset="0"/>
                <a:cs typeface="Times New Roman" panose="02020603050405020304" pitchFamily="18" charset="0"/>
              </a:rPr>
              <a:t>, the other important process running on all nodes is called </a:t>
            </a:r>
            <a:r>
              <a:rPr lang="en-US" altLang="zh-TW" dirty="0" err="1">
                <a:solidFill>
                  <a:srgbClr val="FF0000"/>
                </a:solidFill>
                <a:latin typeface="Times New Roman" panose="02020603050405020304" pitchFamily="18" charset="0"/>
                <a:cs typeface="Times New Roman" panose="02020603050405020304" pitchFamily="18" charset="0"/>
              </a:rPr>
              <a:t>Kube</a:t>
            </a:r>
            <a:r>
              <a:rPr lang="en-US" altLang="zh-TW" dirty="0">
                <a:solidFill>
                  <a:srgbClr val="FF0000"/>
                </a:solidFill>
                <a:latin typeface="Times New Roman" panose="02020603050405020304" pitchFamily="18" charset="0"/>
                <a:cs typeface="Times New Roman" panose="02020603050405020304" pitchFamily="18" charset="0"/>
              </a:rPr>
              <a:t>-Proxy</a:t>
            </a:r>
            <a:r>
              <a:rPr lang="en-US" altLang="zh-TW" dirty="0">
                <a:latin typeface="Times New Roman" panose="02020603050405020304" pitchFamily="18" charset="0"/>
                <a:cs typeface="Times New Roman" panose="02020603050405020304" pitchFamily="18" charset="0"/>
              </a:rPr>
              <a:t> [7]. </a:t>
            </a:r>
            <a:endParaRPr lang="zh-TW" altLang="en-US" dirty="0">
              <a:latin typeface="Times New Roman" panose="02020603050405020304" pitchFamily="18" charset="0"/>
              <a:cs typeface="Times New Roman" panose="02020603050405020304" pitchFamily="18" charset="0"/>
            </a:endParaRPr>
          </a:p>
        </p:txBody>
      </p:sp>
      <p:sp>
        <p:nvSpPr>
          <p:cNvPr id="3" name="矩形 2">
            <a:extLst>
              <a:ext uri="{FF2B5EF4-FFF2-40B4-BE49-F238E27FC236}">
                <a16:creationId xmlns:a16="http://schemas.microsoft.com/office/drawing/2014/main" id="{097FDC44-B48F-4801-95AA-F6A2E0411BE9}"/>
              </a:ext>
            </a:extLst>
          </p:cNvPr>
          <p:cNvSpPr/>
          <p:nvPr/>
        </p:nvSpPr>
        <p:spPr>
          <a:xfrm>
            <a:off x="138547" y="1733848"/>
            <a:ext cx="5727722" cy="461665"/>
          </a:xfrm>
          <a:prstGeom prst="rect">
            <a:avLst/>
          </a:prstGeom>
        </p:spPr>
        <p:txBody>
          <a:bodyPr wrap="none">
            <a:spAutoFit/>
          </a:bodyPr>
          <a:lstStyle/>
          <a:p>
            <a:r>
              <a:rPr lang="en-US" altLang="zh-TW" sz="2400" b="1" dirty="0">
                <a:latin typeface="Times New Roman" panose="02020603050405020304" pitchFamily="18" charset="0"/>
                <a:cs typeface="Times New Roman" panose="02020603050405020304" pitchFamily="18" charset="0"/>
              </a:rPr>
              <a:t>A. Kubernetes Architectural Components </a:t>
            </a:r>
            <a:endParaRPr lang="zh-TW" alt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1131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Architectures for deploying microservice based applications with </a:t>
            </a:r>
            <a:r>
              <a:rPr lang="en-US" altLang="zh-TW" dirty="0" err="1">
                <a:latin typeface="Times New Roman" panose="02020603050405020304" pitchFamily="18" charset="0"/>
                <a:cs typeface="Times New Roman" panose="02020603050405020304" pitchFamily="18" charset="0"/>
              </a:rPr>
              <a:t>kubernetes</a:t>
            </a:r>
            <a:endParaRPr lang="en-US" altLang="zh-TW"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16</a:t>
            </a:fld>
            <a:endParaRPr lang="en-US" altLang="zh-TW" dirty="0">
              <a:ea typeface="新細明體" charset="-120"/>
            </a:endParaRPr>
          </a:p>
        </p:txBody>
      </p:sp>
      <p:sp>
        <p:nvSpPr>
          <p:cNvPr id="5" name="內容版面配置區 4"/>
          <p:cNvSpPr>
            <a:spLocks noGrp="1"/>
          </p:cNvSpPr>
          <p:nvPr>
            <p:ph idx="1"/>
          </p:nvPr>
        </p:nvSpPr>
        <p:spPr>
          <a:xfrm>
            <a:off x="609600" y="2195513"/>
            <a:ext cx="10972800" cy="4525963"/>
          </a:xfrm>
        </p:spPr>
        <p:txBody>
          <a:bodyPr/>
          <a:lstStyle/>
          <a:p>
            <a:r>
              <a:rPr lang="en-US" altLang="zh-TW" dirty="0" err="1">
                <a:latin typeface="Times New Roman" panose="02020603050405020304" pitchFamily="18" charset="0"/>
                <a:cs typeface="Times New Roman" panose="02020603050405020304" pitchFamily="18" charset="0"/>
              </a:rPr>
              <a:t>Kube</a:t>
            </a:r>
            <a:r>
              <a:rPr lang="en-US" altLang="zh-TW" dirty="0">
                <a:latin typeface="Times New Roman" panose="02020603050405020304" pitchFamily="18" charset="0"/>
                <a:cs typeface="Times New Roman" panose="02020603050405020304" pitchFamily="18" charset="0"/>
              </a:rPr>
              <a:t>-Proxy watches the master for information about the services created in the cluster and their endpoints.</a:t>
            </a:r>
          </a:p>
          <a:p>
            <a:r>
              <a:rPr lang="en-US" altLang="zh-TW" dirty="0">
                <a:latin typeface="Times New Roman" panose="02020603050405020304" pitchFamily="18" charset="0"/>
                <a:cs typeface="Times New Roman" panose="02020603050405020304" pitchFamily="18" charset="0"/>
              </a:rPr>
              <a:t>It updates the iptables of the node and adds rules to forward the requests for a service to its endpoints.</a:t>
            </a:r>
            <a:endParaRPr lang="zh-TW" altLang="en-US" dirty="0">
              <a:latin typeface="Times New Roman" panose="02020603050405020304" pitchFamily="18" charset="0"/>
              <a:cs typeface="Times New Roman" panose="02020603050405020304" pitchFamily="18" charset="0"/>
            </a:endParaRPr>
          </a:p>
          <a:p>
            <a:r>
              <a:rPr lang="en-US" altLang="zh-TW" dirty="0">
                <a:latin typeface="Times New Roman" panose="02020603050405020304" pitchFamily="18" charset="0"/>
                <a:cs typeface="Times New Roman" panose="02020603050405020304" pitchFamily="18" charset="0"/>
              </a:rPr>
              <a:t>Kubernetes’ services can be of different types. </a:t>
            </a:r>
          </a:p>
          <a:p>
            <a:r>
              <a:rPr lang="en-US" altLang="zh-TW" dirty="0">
                <a:latin typeface="Times New Roman" panose="02020603050405020304" pitchFamily="18" charset="0"/>
                <a:cs typeface="Times New Roman" panose="02020603050405020304" pitchFamily="18" charset="0"/>
              </a:rPr>
              <a:t>The default type is called “</a:t>
            </a:r>
            <a:r>
              <a:rPr lang="en-US" altLang="zh-TW" dirty="0">
                <a:solidFill>
                  <a:srgbClr val="FF0000"/>
                </a:solidFill>
                <a:latin typeface="Times New Roman" panose="02020603050405020304" pitchFamily="18" charset="0"/>
                <a:cs typeface="Times New Roman" panose="02020603050405020304" pitchFamily="18" charset="0"/>
              </a:rPr>
              <a:t>Cluster IP</a:t>
            </a:r>
            <a:r>
              <a:rPr lang="en-US" altLang="zh-TW" dirty="0">
                <a:latin typeface="Times New Roman" panose="02020603050405020304" pitchFamily="18" charset="0"/>
                <a:cs typeface="Times New Roman" panose="02020603050405020304" pitchFamily="18" charset="0"/>
              </a:rPr>
              <a:t>”. Services of this type are accessible only from within the cluster. </a:t>
            </a:r>
            <a:endParaRPr lang="zh-TW" altLang="en-US" dirty="0">
              <a:latin typeface="Times New Roman" panose="02020603050405020304" pitchFamily="18" charset="0"/>
              <a:cs typeface="Times New Roman" panose="02020603050405020304" pitchFamily="18" charset="0"/>
            </a:endParaRPr>
          </a:p>
        </p:txBody>
      </p:sp>
      <p:sp>
        <p:nvSpPr>
          <p:cNvPr id="3" name="矩形 2">
            <a:extLst>
              <a:ext uri="{FF2B5EF4-FFF2-40B4-BE49-F238E27FC236}">
                <a16:creationId xmlns:a16="http://schemas.microsoft.com/office/drawing/2014/main" id="{097FDC44-B48F-4801-95AA-F6A2E0411BE9}"/>
              </a:ext>
            </a:extLst>
          </p:cNvPr>
          <p:cNvSpPr/>
          <p:nvPr/>
        </p:nvSpPr>
        <p:spPr>
          <a:xfrm>
            <a:off x="138547" y="1733848"/>
            <a:ext cx="5727722" cy="461665"/>
          </a:xfrm>
          <a:prstGeom prst="rect">
            <a:avLst/>
          </a:prstGeom>
        </p:spPr>
        <p:txBody>
          <a:bodyPr wrap="none">
            <a:spAutoFit/>
          </a:bodyPr>
          <a:lstStyle/>
          <a:p>
            <a:r>
              <a:rPr lang="en-US" altLang="zh-TW" sz="2400" b="1" dirty="0">
                <a:latin typeface="Times New Roman" panose="02020603050405020304" pitchFamily="18" charset="0"/>
                <a:cs typeface="Times New Roman" panose="02020603050405020304" pitchFamily="18" charset="0"/>
              </a:rPr>
              <a:t>A. Kubernetes Architectural Components </a:t>
            </a:r>
            <a:endParaRPr lang="zh-TW" alt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207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Architectures for deploying microservice based applications with </a:t>
            </a:r>
            <a:r>
              <a:rPr lang="en-US" altLang="zh-TW" dirty="0" err="1">
                <a:latin typeface="Times New Roman" panose="02020603050405020304" pitchFamily="18" charset="0"/>
                <a:cs typeface="Times New Roman" panose="02020603050405020304" pitchFamily="18" charset="0"/>
              </a:rPr>
              <a:t>kubernetes</a:t>
            </a:r>
            <a:endParaRPr lang="en-US" altLang="zh-TW"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17</a:t>
            </a:fld>
            <a:endParaRPr lang="en-US" altLang="zh-TW" dirty="0">
              <a:ea typeface="新細明體" charset="-120"/>
            </a:endParaRPr>
          </a:p>
        </p:txBody>
      </p:sp>
      <p:sp>
        <p:nvSpPr>
          <p:cNvPr id="5" name="內容版面配置區 4"/>
          <p:cNvSpPr>
            <a:spLocks noGrp="1"/>
          </p:cNvSpPr>
          <p:nvPr>
            <p:ph idx="1"/>
          </p:nvPr>
        </p:nvSpPr>
        <p:spPr>
          <a:xfrm>
            <a:off x="609600" y="2195513"/>
            <a:ext cx="10972800" cy="4525963"/>
          </a:xfrm>
        </p:spPr>
        <p:txBody>
          <a:bodyPr/>
          <a:lstStyle/>
          <a:p>
            <a:r>
              <a:rPr lang="en-US" altLang="zh-TW" dirty="0">
                <a:latin typeface="Times New Roman" panose="02020603050405020304" pitchFamily="18" charset="0"/>
                <a:cs typeface="Times New Roman" panose="02020603050405020304" pitchFamily="18" charset="0"/>
              </a:rPr>
              <a:t>The “</a:t>
            </a:r>
            <a:r>
              <a:rPr lang="en-US" altLang="zh-TW" dirty="0">
                <a:solidFill>
                  <a:srgbClr val="FF0000"/>
                </a:solidFill>
                <a:latin typeface="Times New Roman" panose="02020603050405020304" pitchFamily="18" charset="0"/>
                <a:cs typeface="Times New Roman" panose="02020603050405020304" pitchFamily="18" charset="0"/>
              </a:rPr>
              <a:t>Node Port</a:t>
            </a:r>
            <a:r>
              <a:rPr lang="en-US" altLang="zh-TW" dirty="0">
                <a:latin typeface="Times New Roman" panose="02020603050405020304" pitchFamily="18" charset="0"/>
                <a:cs typeface="Times New Roman" panose="02020603050405020304" pitchFamily="18" charset="0"/>
              </a:rPr>
              <a:t>” type of service is built on top of a Cluster IP service and exposes the service on the same port of each node of the cluster.</a:t>
            </a:r>
          </a:p>
          <a:p>
            <a:r>
              <a:rPr lang="en-US" altLang="zh-TW" dirty="0">
                <a:latin typeface="Times New Roman" panose="02020603050405020304" pitchFamily="18" charset="0"/>
                <a:cs typeface="Times New Roman" panose="02020603050405020304" pitchFamily="18" charset="0"/>
              </a:rPr>
              <a:t>Lastly, a “</a:t>
            </a:r>
            <a:r>
              <a:rPr lang="en-US" altLang="zh-TW" dirty="0">
                <a:solidFill>
                  <a:srgbClr val="FF0000"/>
                </a:solidFill>
                <a:latin typeface="Times New Roman" panose="02020603050405020304" pitchFamily="18" charset="0"/>
                <a:cs typeface="Times New Roman" panose="02020603050405020304" pitchFamily="18" charset="0"/>
              </a:rPr>
              <a:t>Load Balancer</a:t>
            </a:r>
            <a:r>
              <a:rPr lang="en-US" altLang="zh-TW" dirty="0">
                <a:latin typeface="Times New Roman" panose="02020603050405020304" pitchFamily="18" charset="0"/>
                <a:cs typeface="Times New Roman" panose="02020603050405020304" pitchFamily="18" charset="0"/>
              </a:rPr>
              <a:t>” type of service is exposed externally only when the cluster is running in a public cloud.</a:t>
            </a:r>
          </a:p>
          <a:p>
            <a:r>
              <a:rPr lang="en-US" altLang="zh-TW" dirty="0">
                <a:latin typeface="Times New Roman" panose="02020603050405020304" pitchFamily="18" charset="0"/>
                <a:cs typeface="Times New Roman" panose="02020603050405020304" pitchFamily="18" charset="0"/>
              </a:rPr>
              <a:t>Kubernetes provides another way, called </a:t>
            </a:r>
            <a:r>
              <a:rPr lang="en-US" altLang="zh-TW" dirty="0">
                <a:solidFill>
                  <a:srgbClr val="FF0000"/>
                </a:solidFill>
                <a:latin typeface="Times New Roman" panose="02020603050405020304" pitchFamily="18" charset="0"/>
                <a:cs typeface="Times New Roman" panose="02020603050405020304" pitchFamily="18" charset="0"/>
              </a:rPr>
              <a:t>ingress</a:t>
            </a:r>
            <a:r>
              <a:rPr lang="en-US" altLang="zh-TW" dirty="0">
                <a:latin typeface="Times New Roman" panose="02020603050405020304" pitchFamily="18" charset="0"/>
                <a:cs typeface="Times New Roman" panose="02020603050405020304" pitchFamily="18" charset="0"/>
              </a:rPr>
              <a:t>, to access services from outside of the cluster [7]. </a:t>
            </a:r>
          </a:p>
        </p:txBody>
      </p:sp>
      <p:sp>
        <p:nvSpPr>
          <p:cNvPr id="3" name="矩形 2">
            <a:extLst>
              <a:ext uri="{FF2B5EF4-FFF2-40B4-BE49-F238E27FC236}">
                <a16:creationId xmlns:a16="http://schemas.microsoft.com/office/drawing/2014/main" id="{097FDC44-B48F-4801-95AA-F6A2E0411BE9}"/>
              </a:ext>
            </a:extLst>
          </p:cNvPr>
          <p:cNvSpPr/>
          <p:nvPr/>
        </p:nvSpPr>
        <p:spPr>
          <a:xfrm>
            <a:off x="138547" y="1733848"/>
            <a:ext cx="5727722" cy="461665"/>
          </a:xfrm>
          <a:prstGeom prst="rect">
            <a:avLst/>
          </a:prstGeom>
        </p:spPr>
        <p:txBody>
          <a:bodyPr wrap="none">
            <a:spAutoFit/>
          </a:bodyPr>
          <a:lstStyle/>
          <a:p>
            <a:r>
              <a:rPr lang="en-US" altLang="zh-TW" sz="2400" b="1" dirty="0">
                <a:latin typeface="Times New Roman" panose="02020603050405020304" pitchFamily="18" charset="0"/>
                <a:cs typeface="Times New Roman" panose="02020603050405020304" pitchFamily="18" charset="0"/>
              </a:rPr>
              <a:t>A. Kubernetes Architectural Components </a:t>
            </a:r>
            <a:endParaRPr lang="zh-TW" alt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0955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Architectures for deploying microservice based applications with </a:t>
            </a:r>
            <a:r>
              <a:rPr lang="en-US" altLang="zh-TW" dirty="0" err="1">
                <a:latin typeface="Times New Roman" panose="02020603050405020304" pitchFamily="18" charset="0"/>
                <a:cs typeface="Times New Roman" panose="02020603050405020304" pitchFamily="18" charset="0"/>
              </a:rPr>
              <a:t>kubernetes</a:t>
            </a:r>
            <a:endParaRPr lang="en-US" altLang="zh-TW"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18</a:t>
            </a:fld>
            <a:endParaRPr lang="en-US" altLang="zh-TW" dirty="0">
              <a:ea typeface="新細明體" charset="-120"/>
            </a:endParaRPr>
          </a:p>
        </p:txBody>
      </p:sp>
      <p:sp>
        <p:nvSpPr>
          <p:cNvPr id="5" name="內容版面配置區 4"/>
          <p:cNvSpPr>
            <a:spLocks noGrp="1"/>
          </p:cNvSpPr>
          <p:nvPr>
            <p:ph idx="1"/>
          </p:nvPr>
        </p:nvSpPr>
        <p:spPr>
          <a:xfrm>
            <a:off x="609600" y="2195513"/>
            <a:ext cx="10972800" cy="4525963"/>
          </a:xfrm>
        </p:spPr>
        <p:txBody>
          <a:bodyPr/>
          <a:lstStyle/>
          <a:p>
            <a:r>
              <a:rPr lang="en-US" altLang="zh-TW" dirty="0">
                <a:latin typeface="Times New Roman" panose="02020603050405020304" pitchFamily="18" charset="0"/>
                <a:cs typeface="Times New Roman" panose="02020603050405020304" pitchFamily="18" charset="0"/>
              </a:rPr>
              <a:t>An ingress is a collection of rules for inbound connections to reach certain services in the  cluster that are defined as backends for the ingress.</a:t>
            </a:r>
            <a:endParaRPr lang="zh-TW" altLang="en-US" dirty="0">
              <a:latin typeface="Times New Roman" panose="02020603050405020304" pitchFamily="18" charset="0"/>
              <a:cs typeface="Times New Roman" panose="02020603050405020304" pitchFamily="18" charset="0"/>
            </a:endParaRPr>
          </a:p>
          <a:p>
            <a:endParaRPr lang="zh-TW" altLang="en-US" dirty="0">
              <a:latin typeface="Times New Roman" panose="02020603050405020304" pitchFamily="18" charset="0"/>
              <a:cs typeface="Times New Roman" panose="02020603050405020304" pitchFamily="18" charset="0"/>
            </a:endParaRPr>
          </a:p>
        </p:txBody>
      </p:sp>
      <p:sp>
        <p:nvSpPr>
          <p:cNvPr id="3" name="矩形 2">
            <a:extLst>
              <a:ext uri="{FF2B5EF4-FFF2-40B4-BE49-F238E27FC236}">
                <a16:creationId xmlns:a16="http://schemas.microsoft.com/office/drawing/2014/main" id="{097FDC44-B48F-4801-95AA-F6A2E0411BE9}"/>
              </a:ext>
            </a:extLst>
          </p:cNvPr>
          <p:cNvSpPr/>
          <p:nvPr/>
        </p:nvSpPr>
        <p:spPr>
          <a:xfrm>
            <a:off x="138547" y="1733848"/>
            <a:ext cx="5727722" cy="461665"/>
          </a:xfrm>
          <a:prstGeom prst="rect">
            <a:avLst/>
          </a:prstGeom>
        </p:spPr>
        <p:txBody>
          <a:bodyPr wrap="none">
            <a:spAutoFit/>
          </a:bodyPr>
          <a:lstStyle/>
          <a:p>
            <a:r>
              <a:rPr lang="en-US" altLang="zh-TW" sz="2400" b="1" dirty="0">
                <a:latin typeface="Times New Roman" panose="02020603050405020304" pitchFamily="18" charset="0"/>
                <a:cs typeface="Times New Roman" panose="02020603050405020304" pitchFamily="18" charset="0"/>
              </a:rPr>
              <a:t>A. Kubernetes Architectural Components </a:t>
            </a:r>
            <a:endParaRPr lang="zh-TW" alt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9631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Architectures for deploying microservice based applications with </a:t>
            </a:r>
            <a:r>
              <a:rPr lang="en-US" altLang="zh-TW" dirty="0" err="1">
                <a:latin typeface="Times New Roman" panose="02020603050405020304" pitchFamily="18" charset="0"/>
                <a:cs typeface="Times New Roman" panose="02020603050405020304" pitchFamily="18" charset="0"/>
              </a:rPr>
              <a:t>kubernetes</a:t>
            </a:r>
            <a:endParaRPr lang="en-US" altLang="zh-TW"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19</a:t>
            </a:fld>
            <a:endParaRPr lang="en-US" altLang="zh-TW" dirty="0">
              <a:ea typeface="新細明體" charset="-120"/>
            </a:endParaRPr>
          </a:p>
        </p:txBody>
      </p:sp>
      <p:sp>
        <p:nvSpPr>
          <p:cNvPr id="5" name="內容版面配置區 4"/>
          <p:cNvSpPr>
            <a:spLocks noGrp="1"/>
          </p:cNvSpPr>
          <p:nvPr>
            <p:ph idx="1"/>
          </p:nvPr>
        </p:nvSpPr>
        <p:spPr>
          <a:xfrm>
            <a:off x="609600" y="2195513"/>
            <a:ext cx="10972800" cy="4525963"/>
          </a:xfrm>
        </p:spPr>
        <p:txBody>
          <a:bodyPr/>
          <a:lstStyle/>
          <a:p>
            <a:r>
              <a:rPr lang="en-US" altLang="zh-TW" dirty="0">
                <a:latin typeface="Times New Roman" panose="02020603050405020304" pitchFamily="18" charset="0"/>
                <a:cs typeface="Times New Roman" panose="02020603050405020304" pitchFamily="18" charset="0"/>
              </a:rPr>
              <a:t>We will discuss two ways to expose services in Kubernetes clusters running in a public cloud.</a:t>
            </a:r>
          </a:p>
          <a:p>
            <a:pPr marL="914400" lvl="2" indent="-514350">
              <a:buFont typeface="+mj-lt"/>
              <a:buAutoNum type="arabicParenR"/>
            </a:pPr>
            <a:r>
              <a:rPr lang="en-US" altLang="zh-TW" sz="2800" dirty="0">
                <a:solidFill>
                  <a:schemeClr val="tx2">
                    <a:lumMod val="75000"/>
                  </a:schemeClr>
                </a:solidFill>
                <a:latin typeface="Times New Roman" panose="02020603050405020304" pitchFamily="18" charset="0"/>
                <a:cs typeface="Times New Roman" panose="02020603050405020304" pitchFamily="18" charset="0"/>
              </a:rPr>
              <a:t>Service of Type Load Balancer</a:t>
            </a:r>
          </a:p>
          <a:p>
            <a:pPr marL="914400" lvl="2" indent="-514350">
              <a:buFont typeface="+mj-lt"/>
              <a:buAutoNum type="arabicParenR"/>
            </a:pPr>
            <a:r>
              <a:rPr lang="en-US" altLang="zh-TW" sz="2800" dirty="0">
                <a:solidFill>
                  <a:schemeClr val="tx2">
                    <a:lumMod val="75000"/>
                  </a:schemeClr>
                </a:solidFill>
                <a:latin typeface="Times New Roman" panose="02020603050405020304" pitchFamily="18" charset="0"/>
                <a:cs typeface="Times New Roman" panose="02020603050405020304" pitchFamily="18" charset="0"/>
              </a:rPr>
              <a:t>Ingress</a:t>
            </a:r>
          </a:p>
          <a:p>
            <a:endParaRPr lang="zh-TW" altLang="en-US" dirty="0">
              <a:latin typeface="Times New Roman" panose="02020603050405020304" pitchFamily="18" charset="0"/>
              <a:cs typeface="Times New Roman" panose="02020603050405020304" pitchFamily="18" charset="0"/>
            </a:endParaRPr>
          </a:p>
        </p:txBody>
      </p:sp>
      <p:sp>
        <p:nvSpPr>
          <p:cNvPr id="6" name="矩形 5">
            <a:extLst>
              <a:ext uri="{FF2B5EF4-FFF2-40B4-BE49-F238E27FC236}">
                <a16:creationId xmlns:a16="http://schemas.microsoft.com/office/drawing/2014/main" id="{56C0CE4B-FBD6-42D0-B7B6-493EB95463B3}"/>
              </a:ext>
            </a:extLst>
          </p:cNvPr>
          <p:cNvSpPr/>
          <p:nvPr/>
        </p:nvSpPr>
        <p:spPr>
          <a:xfrm>
            <a:off x="104078" y="1678479"/>
            <a:ext cx="11359376" cy="430887"/>
          </a:xfrm>
          <a:prstGeom prst="rect">
            <a:avLst/>
          </a:prstGeom>
        </p:spPr>
        <p:txBody>
          <a:bodyPr wrap="square">
            <a:spAutoFit/>
          </a:bodyPr>
          <a:lstStyle/>
          <a:p>
            <a:r>
              <a:rPr lang="en-US" altLang="zh-TW" sz="2200" b="1" dirty="0">
                <a:latin typeface="Times New Roman" panose="02020603050405020304" pitchFamily="18" charset="0"/>
                <a:cs typeface="Times New Roman" panose="02020603050405020304" pitchFamily="18" charset="0"/>
              </a:rPr>
              <a:t>B. Deploying Containerized Applications in a Kubernetes Cluster Running in a Public Cloud</a:t>
            </a:r>
            <a:endParaRPr lang="zh-TW" alt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6936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OUTLINE</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609600" y="1518139"/>
            <a:ext cx="9799320" cy="4929809"/>
          </a:xfrm>
        </p:spPr>
        <p:txBody>
          <a:bodyPr/>
          <a:lstStyle/>
          <a:p>
            <a:pPr marL="340995" indent="-340995"/>
            <a:r>
              <a:rPr lang="en-US" altLang="zh-TW" sz="2800" dirty="0">
                <a:latin typeface="Times New Roman" panose="02020603050405020304" pitchFamily="18" charset="0"/>
                <a:cs typeface="Times New Roman" panose="02020603050405020304" pitchFamily="18" charset="0"/>
              </a:rPr>
              <a:t>Abstract</a:t>
            </a:r>
          </a:p>
          <a:p>
            <a:pPr marL="340995" indent="-340995"/>
            <a:r>
              <a:rPr lang="en-US" altLang="zh-TW" sz="2600" dirty="0">
                <a:latin typeface="Times New Roman" panose="02020603050405020304" pitchFamily="18" charset="0"/>
                <a:cs typeface="Times New Roman" panose="02020603050405020304" pitchFamily="18" charset="0"/>
              </a:rPr>
              <a:t>Introduction</a:t>
            </a:r>
          </a:p>
          <a:p>
            <a:pPr marL="340995" indent="-340995"/>
            <a:r>
              <a:rPr lang="en-US" altLang="zh-TW" sz="2800" dirty="0">
                <a:latin typeface="Times New Roman" panose="02020603050405020304" pitchFamily="18" charset="0"/>
                <a:cs typeface="Times New Roman" panose="02020603050405020304" pitchFamily="18" charset="0"/>
              </a:rPr>
              <a:t>Architectures for deploying microservice based applications with </a:t>
            </a:r>
            <a:r>
              <a:rPr lang="en-US" altLang="zh-TW" sz="2800" dirty="0" err="1">
                <a:latin typeface="Times New Roman" panose="02020603050405020304" pitchFamily="18" charset="0"/>
                <a:cs typeface="Times New Roman" panose="02020603050405020304" pitchFamily="18" charset="0"/>
              </a:rPr>
              <a:t>kubernetes</a:t>
            </a:r>
            <a:endParaRPr lang="en-US" altLang="zh-TW" sz="2800" dirty="0">
              <a:latin typeface="Times New Roman" panose="02020603050405020304" pitchFamily="18" charset="0"/>
              <a:cs typeface="Times New Roman" panose="02020603050405020304" pitchFamily="18" charset="0"/>
            </a:endParaRPr>
          </a:p>
          <a:p>
            <a:pPr marL="340995" indent="-340995"/>
            <a:r>
              <a:rPr lang="en-US" altLang="zh-TW" sz="2800" dirty="0">
                <a:latin typeface="Times New Roman" panose="02020603050405020304" pitchFamily="18" charset="0"/>
                <a:cs typeface="Times New Roman" panose="02020603050405020304" pitchFamily="18" charset="0"/>
              </a:rPr>
              <a:t>Settings, failure scenarios and metrics</a:t>
            </a:r>
          </a:p>
          <a:p>
            <a:pPr marL="340995" indent="-340995"/>
            <a:r>
              <a:rPr lang="en-US" altLang="zh-TW" sz="2800" dirty="0">
                <a:latin typeface="Times New Roman" panose="02020603050405020304" pitchFamily="18" charset="0"/>
                <a:cs typeface="Times New Roman" panose="02020603050405020304" pitchFamily="18" charset="0"/>
              </a:rPr>
              <a:t>Experiments, results and analysis </a:t>
            </a:r>
          </a:p>
          <a:p>
            <a:pPr marL="340995" indent="-340995"/>
            <a:r>
              <a:rPr lang="en-US" altLang="zh-TW" sz="2800" dirty="0">
                <a:latin typeface="Times New Roman" panose="02020603050405020304" pitchFamily="18" charset="0"/>
                <a:cs typeface="Times New Roman" panose="02020603050405020304" pitchFamily="18" charset="0"/>
              </a:rPr>
              <a:t>Lessons learned and threats to validity</a:t>
            </a:r>
          </a:p>
          <a:p>
            <a:pPr marL="340995" indent="-340995"/>
            <a:r>
              <a:rPr lang="en-US" altLang="zh-TW" sz="2800" dirty="0">
                <a:latin typeface="Times New Roman" panose="02020603050405020304" pitchFamily="18" charset="0"/>
                <a:cs typeface="Times New Roman" panose="02020603050405020304" pitchFamily="18" charset="0"/>
              </a:rPr>
              <a:t>Related work</a:t>
            </a:r>
          </a:p>
          <a:p>
            <a:pPr marL="340995" indent="-340995"/>
            <a:r>
              <a:rPr lang="en-US" altLang="zh-TW" sz="2800" dirty="0">
                <a:latin typeface="Times New Roman" panose="02020603050405020304" pitchFamily="18" charset="0"/>
                <a:cs typeface="Times New Roman" panose="02020603050405020304" pitchFamily="18" charset="0"/>
              </a:rPr>
              <a:t>Conclusion and future work</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2</a:t>
            </a:fld>
            <a:endParaRPr lang="en-US" altLang="zh-TW" dirty="0">
              <a:ea typeface="新細明體" charset="-120"/>
            </a:endParaRPr>
          </a:p>
        </p:txBody>
      </p:sp>
    </p:spTree>
    <p:extLst>
      <p:ext uri="{BB962C8B-B14F-4D97-AF65-F5344CB8AC3E}">
        <p14:creationId xmlns:p14="http://schemas.microsoft.com/office/powerpoint/2010/main" val="3181024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Architectures for deploying microservice based applications with </a:t>
            </a:r>
            <a:r>
              <a:rPr lang="en-US" altLang="zh-TW" dirty="0" err="1">
                <a:latin typeface="Times New Roman" panose="02020603050405020304" pitchFamily="18" charset="0"/>
                <a:cs typeface="Times New Roman" panose="02020603050405020304" pitchFamily="18" charset="0"/>
              </a:rPr>
              <a:t>kubernetes</a:t>
            </a:r>
            <a:endParaRPr lang="en-US" altLang="zh-TW"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20</a:t>
            </a:fld>
            <a:endParaRPr lang="en-US" altLang="zh-TW" dirty="0">
              <a:ea typeface="新細明體" charset="-120"/>
            </a:endParaRPr>
          </a:p>
        </p:txBody>
      </p:sp>
      <p:sp>
        <p:nvSpPr>
          <p:cNvPr id="5" name="內容版面配置區 4"/>
          <p:cNvSpPr>
            <a:spLocks noGrp="1"/>
          </p:cNvSpPr>
          <p:nvPr>
            <p:ph idx="1"/>
          </p:nvPr>
        </p:nvSpPr>
        <p:spPr>
          <a:xfrm>
            <a:off x="609600" y="2422812"/>
            <a:ext cx="10972800" cy="4525963"/>
          </a:xfrm>
        </p:spPr>
        <p:txBody>
          <a:bodyPr/>
          <a:lstStyle/>
          <a:p>
            <a:r>
              <a:rPr lang="en-US" altLang="zh-TW" sz="2800" dirty="0">
                <a:latin typeface="Times New Roman" panose="02020603050405020304" pitchFamily="18" charset="0"/>
                <a:cs typeface="Times New Roman" panose="02020603050405020304" pitchFamily="18" charset="0"/>
              </a:rPr>
              <a:t>In addition to a cluster IP, services of type Load Balancer have an external IP address that is automatically set to the cloud provider’s load balancer IP address. </a:t>
            </a:r>
          </a:p>
          <a:p>
            <a:r>
              <a:rPr lang="en-US" altLang="zh-TW" sz="2800" dirty="0">
                <a:latin typeface="Times New Roman" panose="02020603050405020304" pitchFamily="18" charset="0"/>
                <a:cs typeface="Times New Roman" panose="02020603050405020304" pitchFamily="18" charset="0"/>
              </a:rPr>
              <a:t>Using this external IP address, which is public, it is possible to access the pods from outside of the cluster.</a:t>
            </a:r>
          </a:p>
        </p:txBody>
      </p:sp>
      <p:sp>
        <p:nvSpPr>
          <p:cNvPr id="3" name="矩形 2">
            <a:extLst>
              <a:ext uri="{FF2B5EF4-FFF2-40B4-BE49-F238E27FC236}">
                <a16:creationId xmlns:a16="http://schemas.microsoft.com/office/drawing/2014/main" id="{097FDC44-B48F-4801-95AA-F6A2E0411BE9}"/>
              </a:ext>
            </a:extLst>
          </p:cNvPr>
          <p:cNvSpPr/>
          <p:nvPr/>
        </p:nvSpPr>
        <p:spPr>
          <a:xfrm>
            <a:off x="0" y="1561038"/>
            <a:ext cx="11320920" cy="430887"/>
          </a:xfrm>
          <a:prstGeom prst="rect">
            <a:avLst/>
          </a:prstGeom>
        </p:spPr>
        <p:txBody>
          <a:bodyPr wrap="none">
            <a:spAutoFit/>
          </a:bodyPr>
          <a:lstStyle/>
          <a:p>
            <a:r>
              <a:rPr lang="en-US" altLang="zh-TW" sz="2200" b="1" dirty="0">
                <a:latin typeface="Times New Roman" panose="02020603050405020304" pitchFamily="18" charset="0"/>
                <a:cs typeface="Times New Roman" panose="02020603050405020304" pitchFamily="18" charset="0"/>
              </a:rPr>
              <a:t>B. Deploying Containerized Applications in a Kubernetes Cluster Running in a Public Cloud</a:t>
            </a:r>
            <a:endParaRPr lang="zh-TW" altLang="en-US" sz="2200" b="1" dirty="0">
              <a:latin typeface="Times New Roman" panose="02020603050405020304" pitchFamily="18" charset="0"/>
              <a:cs typeface="Times New Roman" panose="02020603050405020304" pitchFamily="18" charset="0"/>
            </a:endParaRPr>
          </a:p>
        </p:txBody>
      </p:sp>
      <p:sp>
        <p:nvSpPr>
          <p:cNvPr id="6" name="矩形 5"/>
          <p:cNvSpPr/>
          <p:nvPr/>
        </p:nvSpPr>
        <p:spPr>
          <a:xfrm>
            <a:off x="303220" y="1991925"/>
            <a:ext cx="3878369" cy="400110"/>
          </a:xfrm>
          <a:prstGeom prst="rect">
            <a:avLst/>
          </a:prstGeom>
        </p:spPr>
        <p:txBody>
          <a:bodyPr wrap="none">
            <a:spAutoFit/>
          </a:bodyPr>
          <a:lstStyle/>
          <a:p>
            <a:r>
              <a:rPr lang="zh-TW" altLang="en-US" sz="2000" b="1" dirty="0">
                <a:latin typeface="Times New Roman" panose="02020603050405020304" pitchFamily="18" charset="0"/>
                <a:cs typeface="Times New Roman" panose="02020603050405020304" pitchFamily="18" charset="0"/>
              </a:rPr>
              <a:t>1</a:t>
            </a:r>
            <a:r>
              <a:rPr lang="en-US" altLang="zh-TW" sz="2000" b="1" dirty="0">
                <a:latin typeface="Times New Roman" panose="02020603050405020304" pitchFamily="18" charset="0"/>
                <a:cs typeface="Times New Roman" panose="02020603050405020304" pitchFamily="18" charset="0"/>
              </a:rPr>
              <a:t>.</a:t>
            </a:r>
            <a:r>
              <a:rPr lang="zh-TW" altLang="en-US" sz="2000" b="1" dirty="0">
                <a:latin typeface="Times New Roman" panose="02020603050405020304" pitchFamily="18" charset="0"/>
                <a:cs typeface="Times New Roman" panose="02020603050405020304" pitchFamily="18" charset="0"/>
              </a:rPr>
              <a:t> Service of Type Load Balancer:</a:t>
            </a:r>
          </a:p>
        </p:txBody>
      </p:sp>
    </p:spTree>
    <p:extLst>
      <p:ext uri="{BB962C8B-B14F-4D97-AF65-F5344CB8AC3E}">
        <p14:creationId xmlns:p14="http://schemas.microsoft.com/office/powerpoint/2010/main" val="4131117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Architectures for deploying microservice based applications with </a:t>
            </a:r>
            <a:r>
              <a:rPr lang="en-US" altLang="zh-TW" dirty="0" err="1">
                <a:latin typeface="Times New Roman" panose="02020603050405020304" pitchFamily="18" charset="0"/>
                <a:cs typeface="Times New Roman" panose="02020603050405020304" pitchFamily="18" charset="0"/>
              </a:rPr>
              <a:t>kubernetes</a:t>
            </a:r>
            <a:endParaRPr lang="en-US" altLang="zh-TW"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21</a:t>
            </a:fld>
            <a:endParaRPr lang="en-US" altLang="zh-TW" dirty="0">
              <a:ea typeface="新細明體" charset="-120"/>
            </a:endParaRPr>
          </a:p>
        </p:txBody>
      </p:sp>
      <p:sp>
        <p:nvSpPr>
          <p:cNvPr id="3" name="矩形 2">
            <a:extLst>
              <a:ext uri="{FF2B5EF4-FFF2-40B4-BE49-F238E27FC236}">
                <a16:creationId xmlns:a16="http://schemas.microsoft.com/office/drawing/2014/main" id="{097FDC44-B48F-4801-95AA-F6A2E0411BE9}"/>
              </a:ext>
            </a:extLst>
          </p:cNvPr>
          <p:cNvSpPr/>
          <p:nvPr/>
        </p:nvSpPr>
        <p:spPr>
          <a:xfrm>
            <a:off x="0" y="1561038"/>
            <a:ext cx="11320920" cy="430887"/>
          </a:xfrm>
          <a:prstGeom prst="rect">
            <a:avLst/>
          </a:prstGeom>
        </p:spPr>
        <p:txBody>
          <a:bodyPr wrap="none">
            <a:spAutoFit/>
          </a:bodyPr>
          <a:lstStyle/>
          <a:p>
            <a:r>
              <a:rPr lang="en-US" altLang="zh-TW" sz="2200" b="1" dirty="0">
                <a:latin typeface="Times New Roman" panose="02020603050405020304" pitchFamily="18" charset="0"/>
                <a:cs typeface="Times New Roman" panose="02020603050405020304" pitchFamily="18" charset="0"/>
              </a:rPr>
              <a:t>B. Deploying Containerized Applications in a Kubernetes Cluster Running in a Public Cloud</a:t>
            </a:r>
            <a:endParaRPr lang="zh-TW" altLang="en-US" sz="2200" b="1" dirty="0">
              <a:latin typeface="Times New Roman" panose="02020603050405020304" pitchFamily="18" charset="0"/>
              <a:cs typeface="Times New Roman" panose="02020603050405020304" pitchFamily="18" charset="0"/>
            </a:endParaRPr>
          </a:p>
        </p:txBody>
      </p:sp>
      <p:sp>
        <p:nvSpPr>
          <p:cNvPr id="6" name="矩形 5"/>
          <p:cNvSpPr/>
          <p:nvPr/>
        </p:nvSpPr>
        <p:spPr>
          <a:xfrm>
            <a:off x="303220" y="1991925"/>
            <a:ext cx="3878369" cy="400110"/>
          </a:xfrm>
          <a:prstGeom prst="rect">
            <a:avLst/>
          </a:prstGeom>
        </p:spPr>
        <p:txBody>
          <a:bodyPr wrap="none">
            <a:spAutoFit/>
          </a:bodyPr>
          <a:lstStyle/>
          <a:p>
            <a:r>
              <a:rPr lang="zh-TW" altLang="en-US" sz="2000" b="1" dirty="0">
                <a:latin typeface="Times New Roman" panose="02020603050405020304" pitchFamily="18" charset="0"/>
                <a:cs typeface="Times New Roman" panose="02020603050405020304" pitchFamily="18" charset="0"/>
              </a:rPr>
              <a:t>1</a:t>
            </a:r>
            <a:r>
              <a:rPr lang="en-US" altLang="zh-TW" sz="2000" b="1" dirty="0">
                <a:latin typeface="Times New Roman" panose="02020603050405020304" pitchFamily="18" charset="0"/>
                <a:cs typeface="Times New Roman" panose="02020603050405020304" pitchFamily="18" charset="0"/>
              </a:rPr>
              <a:t>.</a:t>
            </a:r>
            <a:r>
              <a:rPr lang="zh-TW" altLang="en-US" sz="2000" b="1" dirty="0">
                <a:latin typeface="Times New Roman" panose="02020603050405020304" pitchFamily="18" charset="0"/>
                <a:cs typeface="Times New Roman" panose="02020603050405020304" pitchFamily="18" charset="0"/>
              </a:rPr>
              <a:t> Service of Type Load Balancer:</a:t>
            </a:r>
          </a:p>
        </p:txBody>
      </p:sp>
      <p:pic>
        <p:nvPicPr>
          <p:cNvPr id="8" name="圖片 7"/>
          <p:cNvPicPr>
            <a:picLocks noChangeAspect="1"/>
          </p:cNvPicPr>
          <p:nvPr/>
        </p:nvPicPr>
        <p:blipFill>
          <a:blip r:embed="rId3">
            <a:clrChange>
              <a:clrFrom>
                <a:srgbClr val="FFFFFF"/>
              </a:clrFrom>
              <a:clrTo>
                <a:srgbClr val="FFFFFF">
                  <a:alpha val="0"/>
                </a:srgbClr>
              </a:clrTo>
            </a:clrChange>
          </a:blip>
          <a:stretch>
            <a:fillRect/>
          </a:stretch>
        </p:blipFill>
        <p:spPr>
          <a:xfrm>
            <a:off x="3386119" y="1991925"/>
            <a:ext cx="5216561" cy="4411828"/>
          </a:xfrm>
          <a:prstGeom prst="rect">
            <a:avLst/>
          </a:prstGeom>
        </p:spPr>
      </p:pic>
    </p:spTree>
    <p:extLst>
      <p:ext uri="{BB962C8B-B14F-4D97-AF65-F5344CB8AC3E}">
        <p14:creationId xmlns:p14="http://schemas.microsoft.com/office/powerpoint/2010/main" val="2493012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Architectures for deploying microservice based applications with </a:t>
            </a:r>
            <a:r>
              <a:rPr lang="en-US" altLang="zh-TW" dirty="0" err="1">
                <a:latin typeface="Times New Roman" panose="02020603050405020304" pitchFamily="18" charset="0"/>
                <a:cs typeface="Times New Roman" panose="02020603050405020304" pitchFamily="18" charset="0"/>
              </a:rPr>
              <a:t>kubernetes</a:t>
            </a:r>
            <a:endParaRPr lang="en-US" altLang="zh-TW"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22</a:t>
            </a:fld>
            <a:endParaRPr lang="en-US" altLang="zh-TW" dirty="0">
              <a:ea typeface="新細明體" charset="-120"/>
            </a:endParaRPr>
          </a:p>
        </p:txBody>
      </p:sp>
      <p:sp>
        <p:nvSpPr>
          <p:cNvPr id="3" name="矩形 2">
            <a:extLst>
              <a:ext uri="{FF2B5EF4-FFF2-40B4-BE49-F238E27FC236}">
                <a16:creationId xmlns:a16="http://schemas.microsoft.com/office/drawing/2014/main" id="{097FDC44-B48F-4801-95AA-F6A2E0411BE9}"/>
              </a:ext>
            </a:extLst>
          </p:cNvPr>
          <p:cNvSpPr/>
          <p:nvPr/>
        </p:nvSpPr>
        <p:spPr>
          <a:xfrm>
            <a:off x="0" y="1561038"/>
            <a:ext cx="11320920" cy="430887"/>
          </a:xfrm>
          <a:prstGeom prst="rect">
            <a:avLst/>
          </a:prstGeom>
        </p:spPr>
        <p:txBody>
          <a:bodyPr wrap="none">
            <a:spAutoFit/>
          </a:bodyPr>
          <a:lstStyle/>
          <a:p>
            <a:r>
              <a:rPr lang="en-US" altLang="zh-TW" sz="2200" b="1" dirty="0">
                <a:latin typeface="Times New Roman" panose="02020603050405020304" pitchFamily="18" charset="0"/>
                <a:cs typeface="Times New Roman" panose="02020603050405020304" pitchFamily="18" charset="0"/>
              </a:rPr>
              <a:t>B. Deploying Containerized Applications in a Kubernetes Cluster Running in a Public Cloud</a:t>
            </a:r>
            <a:endParaRPr lang="zh-TW" altLang="en-US" sz="2200" b="1" dirty="0">
              <a:latin typeface="Times New Roman" panose="02020603050405020304" pitchFamily="18" charset="0"/>
              <a:cs typeface="Times New Roman" panose="02020603050405020304" pitchFamily="18" charset="0"/>
            </a:endParaRPr>
          </a:p>
        </p:txBody>
      </p:sp>
      <p:sp>
        <p:nvSpPr>
          <p:cNvPr id="6" name="矩形 5"/>
          <p:cNvSpPr/>
          <p:nvPr/>
        </p:nvSpPr>
        <p:spPr>
          <a:xfrm>
            <a:off x="303220" y="1991925"/>
            <a:ext cx="1233223" cy="400110"/>
          </a:xfrm>
          <a:prstGeom prst="rect">
            <a:avLst/>
          </a:prstGeom>
        </p:spPr>
        <p:txBody>
          <a:bodyPr wrap="none">
            <a:spAutoFit/>
          </a:bodyPr>
          <a:lstStyle/>
          <a:p>
            <a:r>
              <a:rPr lang="en-US" altLang="zh-TW" sz="2000" b="1" dirty="0">
                <a:latin typeface="Times New Roman" panose="02020603050405020304" pitchFamily="18" charset="0"/>
                <a:cs typeface="Times New Roman" panose="02020603050405020304" pitchFamily="18" charset="0"/>
              </a:rPr>
              <a:t>2.</a:t>
            </a:r>
            <a:r>
              <a:rPr lang="zh-TW" altLang="en-US" sz="2000" b="1" dirty="0">
                <a:latin typeface="Times New Roman" panose="02020603050405020304" pitchFamily="18" charset="0"/>
                <a:cs typeface="Times New Roman" panose="02020603050405020304" pitchFamily="18" charset="0"/>
              </a:rPr>
              <a:t> </a:t>
            </a:r>
            <a:r>
              <a:rPr lang="en-US" altLang="zh-TW" sz="2000" b="1" dirty="0">
                <a:latin typeface="Times New Roman" panose="02020603050405020304" pitchFamily="18" charset="0"/>
                <a:cs typeface="Times New Roman" panose="02020603050405020304" pitchFamily="18" charset="0"/>
              </a:rPr>
              <a:t>Ingress</a:t>
            </a:r>
            <a:endParaRPr lang="zh-TW" altLang="en-US" sz="2000" b="1" dirty="0">
              <a:latin typeface="Times New Roman" panose="02020603050405020304" pitchFamily="18" charset="0"/>
              <a:cs typeface="Times New Roman" panose="02020603050405020304" pitchFamily="18" charset="0"/>
            </a:endParaRPr>
          </a:p>
        </p:txBody>
      </p:sp>
      <p:sp>
        <p:nvSpPr>
          <p:cNvPr id="9" name="內容版面配置區 4"/>
          <p:cNvSpPr>
            <a:spLocks noGrp="1"/>
          </p:cNvSpPr>
          <p:nvPr>
            <p:ph idx="1"/>
          </p:nvPr>
        </p:nvSpPr>
        <p:spPr>
          <a:xfrm>
            <a:off x="609600" y="2422812"/>
            <a:ext cx="10972800" cy="4525963"/>
          </a:xfrm>
        </p:spPr>
        <p:txBody>
          <a:bodyPr/>
          <a:lstStyle/>
          <a:p>
            <a:r>
              <a:rPr lang="en-US" altLang="zh-TW" sz="2800" dirty="0">
                <a:latin typeface="Times New Roman" panose="02020603050405020304" pitchFamily="18" charset="0"/>
                <a:cs typeface="Times New Roman" panose="02020603050405020304" pitchFamily="18" charset="0"/>
              </a:rPr>
              <a:t>There could be more than one service that need to be exposed externally and with the previous method, one load balancer is needed for each service.</a:t>
            </a:r>
          </a:p>
          <a:p>
            <a:r>
              <a:rPr lang="en-US" altLang="zh-TW" sz="2800" dirty="0">
                <a:latin typeface="Times New Roman" panose="02020603050405020304" pitchFamily="18" charset="0"/>
                <a:cs typeface="Times New Roman" panose="02020603050405020304" pitchFamily="18" charset="0"/>
              </a:rPr>
              <a:t>On the other hand, Kubernetes’ ingress resource can have multiple services as </a:t>
            </a:r>
            <a:r>
              <a:rPr lang="en-US" altLang="zh-TW" sz="2800" dirty="0" err="1">
                <a:latin typeface="Times New Roman" panose="02020603050405020304" pitchFamily="18" charset="0"/>
                <a:cs typeface="Times New Roman" panose="02020603050405020304" pitchFamily="18" charset="0"/>
              </a:rPr>
              <a:t>backends</a:t>
            </a:r>
            <a:r>
              <a:rPr lang="en-US" altLang="zh-TW" sz="2800" dirty="0">
                <a:latin typeface="Times New Roman" panose="02020603050405020304" pitchFamily="18" charset="0"/>
                <a:cs typeface="Times New Roman" panose="02020603050405020304" pitchFamily="18" charset="0"/>
              </a:rPr>
              <a:t> and minimize the number of load balancers [7].</a:t>
            </a:r>
          </a:p>
          <a:p>
            <a:r>
              <a:rPr lang="en-US" altLang="zh-TW" sz="2800" dirty="0">
                <a:latin typeface="Times New Roman" panose="02020603050405020304" pitchFamily="18" charset="0"/>
                <a:cs typeface="Times New Roman" panose="02020603050405020304" pitchFamily="18" charset="0"/>
              </a:rPr>
              <a:t> In a Kubernetes cluster running in a public cloud, an ingress controller is deployed and exposed by a service of type Load Balancer [7].</a:t>
            </a:r>
          </a:p>
        </p:txBody>
      </p:sp>
    </p:spTree>
    <p:extLst>
      <p:ext uri="{BB962C8B-B14F-4D97-AF65-F5344CB8AC3E}">
        <p14:creationId xmlns:p14="http://schemas.microsoft.com/office/powerpoint/2010/main" val="1345460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Architectures for deploying microservice based applications with </a:t>
            </a:r>
            <a:r>
              <a:rPr lang="en-US" altLang="zh-TW" dirty="0" err="1">
                <a:latin typeface="Times New Roman" panose="02020603050405020304" pitchFamily="18" charset="0"/>
                <a:cs typeface="Times New Roman" panose="02020603050405020304" pitchFamily="18" charset="0"/>
              </a:rPr>
              <a:t>kubernetes</a:t>
            </a:r>
            <a:endParaRPr lang="en-US" altLang="zh-TW"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23</a:t>
            </a:fld>
            <a:endParaRPr lang="en-US" altLang="zh-TW" dirty="0">
              <a:ea typeface="新細明體" charset="-120"/>
            </a:endParaRPr>
          </a:p>
        </p:txBody>
      </p:sp>
      <p:sp>
        <p:nvSpPr>
          <p:cNvPr id="3" name="矩形 2">
            <a:extLst>
              <a:ext uri="{FF2B5EF4-FFF2-40B4-BE49-F238E27FC236}">
                <a16:creationId xmlns:a16="http://schemas.microsoft.com/office/drawing/2014/main" id="{097FDC44-B48F-4801-95AA-F6A2E0411BE9}"/>
              </a:ext>
            </a:extLst>
          </p:cNvPr>
          <p:cNvSpPr/>
          <p:nvPr/>
        </p:nvSpPr>
        <p:spPr>
          <a:xfrm>
            <a:off x="0" y="1561038"/>
            <a:ext cx="11445954" cy="430887"/>
          </a:xfrm>
          <a:prstGeom prst="rect">
            <a:avLst/>
          </a:prstGeom>
        </p:spPr>
        <p:txBody>
          <a:bodyPr wrap="none">
            <a:spAutoFit/>
          </a:bodyPr>
          <a:lstStyle/>
          <a:p>
            <a:r>
              <a:rPr lang="en-US" altLang="zh-TW" sz="2200" b="1" dirty="0">
                <a:latin typeface="Times New Roman" panose="02020603050405020304" pitchFamily="18" charset="0"/>
                <a:cs typeface="Times New Roman" panose="02020603050405020304" pitchFamily="18" charset="0"/>
              </a:rPr>
              <a:t>C. Deploying Containerized Applications in a Kubernetes Cluster Running in a Private Cloud</a:t>
            </a:r>
            <a:endParaRPr lang="zh-TW" altLang="en-US" sz="2200" b="1" dirty="0">
              <a:latin typeface="Times New Roman" panose="02020603050405020304" pitchFamily="18" charset="0"/>
              <a:cs typeface="Times New Roman" panose="02020603050405020304" pitchFamily="18" charset="0"/>
            </a:endParaRPr>
          </a:p>
        </p:txBody>
      </p:sp>
      <p:sp>
        <p:nvSpPr>
          <p:cNvPr id="7" name="內容版面配置區 4"/>
          <p:cNvSpPr>
            <a:spLocks noGrp="1"/>
          </p:cNvSpPr>
          <p:nvPr>
            <p:ph idx="1"/>
          </p:nvPr>
        </p:nvSpPr>
        <p:spPr>
          <a:xfrm>
            <a:off x="508000" y="2135325"/>
            <a:ext cx="10972800" cy="4525963"/>
          </a:xfrm>
        </p:spPr>
        <p:txBody>
          <a:bodyPr/>
          <a:lstStyle/>
          <a:p>
            <a:r>
              <a:rPr lang="en-US" altLang="zh-TW" sz="2800" dirty="0">
                <a:latin typeface="Times New Roman" panose="02020603050405020304" pitchFamily="18" charset="0"/>
                <a:cs typeface="Times New Roman" panose="02020603050405020304" pitchFamily="18" charset="0"/>
              </a:rPr>
              <a:t>Below, we will discuss two ways of exposing applications deployed in a Kubernetes cluster </a:t>
            </a:r>
            <a:r>
              <a:rPr lang="en-US" altLang="zh-TW" sz="2800" dirty="0">
                <a:solidFill>
                  <a:srgbClr val="17375E"/>
                </a:solidFill>
                <a:latin typeface="Times New Roman" panose="02020603050405020304" pitchFamily="18" charset="0"/>
                <a:cs typeface="Times New Roman" panose="02020603050405020304" pitchFamily="18" charset="0"/>
              </a:rPr>
              <a:t>running</a:t>
            </a:r>
            <a:r>
              <a:rPr lang="en-US" altLang="zh-TW" sz="2800" dirty="0">
                <a:latin typeface="Times New Roman" panose="02020603050405020304" pitchFamily="18" charset="0"/>
                <a:cs typeface="Times New Roman" panose="02020603050405020304" pitchFamily="18" charset="0"/>
              </a:rPr>
              <a:t> in a private cloud.</a:t>
            </a:r>
          </a:p>
          <a:p>
            <a:pPr marL="914400" lvl="1" indent="-514350">
              <a:buFont typeface="+mj-lt"/>
              <a:buAutoNum type="arabicParenR"/>
            </a:pPr>
            <a:r>
              <a:rPr lang="en-US" altLang="zh-TW" sz="2400" dirty="0">
                <a:solidFill>
                  <a:srgbClr val="17375E"/>
                </a:solidFill>
                <a:latin typeface="Times New Roman" panose="02020603050405020304" pitchFamily="18" charset="0"/>
                <a:cs typeface="Times New Roman" panose="02020603050405020304" pitchFamily="18" charset="0"/>
              </a:rPr>
              <a:t>External Load Balancer</a:t>
            </a:r>
          </a:p>
          <a:p>
            <a:pPr marL="914400" lvl="1" indent="-514350">
              <a:buFont typeface="+mj-lt"/>
              <a:buAutoNum type="arabicParenR"/>
            </a:pPr>
            <a:r>
              <a:rPr lang="en-US" altLang="zh-TW" sz="2400" dirty="0">
                <a:solidFill>
                  <a:srgbClr val="17375E"/>
                </a:solidFill>
                <a:latin typeface="Times New Roman" panose="02020603050405020304" pitchFamily="18" charset="0"/>
                <a:cs typeface="Times New Roman" panose="02020603050405020304" pitchFamily="18" charset="0"/>
              </a:rPr>
              <a:t>Ingress</a:t>
            </a:r>
          </a:p>
        </p:txBody>
      </p:sp>
    </p:spTree>
    <p:extLst>
      <p:ext uri="{BB962C8B-B14F-4D97-AF65-F5344CB8AC3E}">
        <p14:creationId xmlns:p14="http://schemas.microsoft.com/office/powerpoint/2010/main" val="1414125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Architectures for deploying microservice based applications with </a:t>
            </a:r>
            <a:r>
              <a:rPr lang="en-US" altLang="zh-TW" dirty="0" err="1">
                <a:latin typeface="Times New Roman" panose="02020603050405020304" pitchFamily="18" charset="0"/>
                <a:cs typeface="Times New Roman" panose="02020603050405020304" pitchFamily="18" charset="0"/>
              </a:rPr>
              <a:t>kubernetes</a:t>
            </a:r>
            <a:endParaRPr lang="en-US" altLang="zh-TW"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24</a:t>
            </a:fld>
            <a:endParaRPr lang="en-US" altLang="zh-TW" dirty="0">
              <a:ea typeface="新細明體" charset="-120"/>
            </a:endParaRPr>
          </a:p>
        </p:txBody>
      </p:sp>
      <p:sp>
        <p:nvSpPr>
          <p:cNvPr id="6" name="矩形 5"/>
          <p:cNvSpPr/>
          <p:nvPr/>
        </p:nvSpPr>
        <p:spPr>
          <a:xfrm>
            <a:off x="303220" y="1991925"/>
            <a:ext cx="3076483" cy="400110"/>
          </a:xfrm>
          <a:prstGeom prst="rect">
            <a:avLst/>
          </a:prstGeom>
        </p:spPr>
        <p:txBody>
          <a:bodyPr wrap="none">
            <a:spAutoFit/>
          </a:bodyPr>
          <a:lstStyle/>
          <a:p>
            <a:r>
              <a:rPr lang="en-US" altLang="zh-TW" sz="2000" b="1" dirty="0">
                <a:latin typeface="Times New Roman" panose="02020603050405020304" pitchFamily="18" charset="0"/>
                <a:cs typeface="Times New Roman" panose="02020603050405020304" pitchFamily="18" charset="0"/>
              </a:rPr>
              <a:t>1. External Load Balancer</a:t>
            </a:r>
            <a:endParaRPr lang="zh-TW" altLang="en-US" sz="2000" b="1" dirty="0">
              <a:latin typeface="Times New Roman" panose="02020603050405020304" pitchFamily="18" charset="0"/>
              <a:cs typeface="Times New Roman" panose="02020603050405020304" pitchFamily="18" charset="0"/>
            </a:endParaRPr>
          </a:p>
        </p:txBody>
      </p:sp>
      <p:sp>
        <p:nvSpPr>
          <p:cNvPr id="9" name="矩形 8">
            <a:extLst>
              <a:ext uri="{FF2B5EF4-FFF2-40B4-BE49-F238E27FC236}">
                <a16:creationId xmlns:a16="http://schemas.microsoft.com/office/drawing/2014/main" id="{097FDC44-B48F-4801-95AA-F6A2E0411BE9}"/>
              </a:ext>
            </a:extLst>
          </p:cNvPr>
          <p:cNvSpPr/>
          <p:nvPr/>
        </p:nvSpPr>
        <p:spPr>
          <a:xfrm>
            <a:off x="0" y="1561038"/>
            <a:ext cx="11445954" cy="430887"/>
          </a:xfrm>
          <a:prstGeom prst="rect">
            <a:avLst/>
          </a:prstGeom>
        </p:spPr>
        <p:txBody>
          <a:bodyPr wrap="none">
            <a:spAutoFit/>
          </a:bodyPr>
          <a:lstStyle/>
          <a:p>
            <a:r>
              <a:rPr lang="en-US" altLang="zh-TW" sz="2200" b="1" dirty="0">
                <a:latin typeface="Times New Roman" panose="02020603050405020304" pitchFamily="18" charset="0"/>
                <a:cs typeface="Times New Roman" panose="02020603050405020304" pitchFamily="18" charset="0"/>
              </a:rPr>
              <a:t>C. Deploying Containerized Applications in a Kubernetes Cluster Running in a Private Cloud</a:t>
            </a:r>
            <a:endParaRPr lang="zh-TW" altLang="en-US" sz="2200" b="1" dirty="0">
              <a:latin typeface="Times New Roman" panose="02020603050405020304" pitchFamily="18" charset="0"/>
              <a:cs typeface="Times New Roman" panose="02020603050405020304" pitchFamily="18" charset="0"/>
            </a:endParaRPr>
          </a:p>
        </p:txBody>
      </p:sp>
      <p:sp>
        <p:nvSpPr>
          <p:cNvPr id="10" name="內容版面配置區 4"/>
          <p:cNvSpPr>
            <a:spLocks noGrp="1"/>
          </p:cNvSpPr>
          <p:nvPr>
            <p:ph idx="1"/>
          </p:nvPr>
        </p:nvSpPr>
        <p:spPr>
          <a:xfrm>
            <a:off x="508000" y="2422813"/>
            <a:ext cx="10972800" cy="4069428"/>
          </a:xfrm>
        </p:spPr>
        <p:txBody>
          <a:bodyPr/>
          <a:lstStyle/>
          <a:p>
            <a:r>
              <a:rPr lang="en-US" altLang="zh-TW" sz="2400" dirty="0">
                <a:solidFill>
                  <a:srgbClr val="17375E"/>
                </a:solidFill>
                <a:latin typeface="Times New Roman" panose="02020603050405020304" pitchFamily="18" charset="0"/>
                <a:cs typeface="Times New Roman" panose="02020603050405020304" pitchFamily="18" charset="0"/>
              </a:rPr>
              <a:t>Fig. 2 depicts the architecture for exposing the service using an external load balancer.</a:t>
            </a:r>
          </a:p>
          <a:p>
            <a:r>
              <a:rPr lang="en-US" altLang="zh-TW" sz="2400" dirty="0">
                <a:solidFill>
                  <a:srgbClr val="17375E"/>
                </a:solidFill>
                <a:latin typeface="Times New Roman" panose="02020603050405020304" pitchFamily="18" charset="0"/>
                <a:cs typeface="Times New Roman" panose="02020603050405020304" pitchFamily="18" charset="0"/>
              </a:rPr>
              <a:t>Since it is not a good practice to expect the users to connect to the nodes directly, an external load balancer is used, which distributes the requests between the nodes and delivers them to the port on which the Node Port service is exposed.</a:t>
            </a:r>
          </a:p>
          <a:p>
            <a:r>
              <a:rPr lang="en-US" altLang="zh-TW" sz="2400" dirty="0">
                <a:solidFill>
                  <a:srgbClr val="17375E"/>
                </a:solidFill>
                <a:latin typeface="Times New Roman" panose="02020603050405020304" pitchFamily="18" charset="0"/>
                <a:cs typeface="Times New Roman" panose="02020603050405020304" pitchFamily="18" charset="0"/>
              </a:rPr>
              <a:t>The downside of this architecture is that for each service in the cluster that needs to be exposed externally, we will need one external load balancer. </a:t>
            </a:r>
          </a:p>
          <a:p>
            <a:endParaRPr lang="en-US" altLang="zh-TW" sz="2400" dirty="0">
              <a:solidFill>
                <a:srgbClr val="17375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3231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Architectures for deploying microservice based applications with </a:t>
            </a:r>
            <a:r>
              <a:rPr lang="en-US" altLang="zh-TW" dirty="0" err="1">
                <a:latin typeface="Times New Roman" panose="02020603050405020304" pitchFamily="18" charset="0"/>
                <a:cs typeface="Times New Roman" panose="02020603050405020304" pitchFamily="18" charset="0"/>
              </a:rPr>
              <a:t>kubernetes</a:t>
            </a:r>
            <a:endParaRPr lang="en-US" altLang="zh-TW"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25</a:t>
            </a:fld>
            <a:endParaRPr lang="en-US" altLang="zh-TW" dirty="0">
              <a:ea typeface="新細明體" charset="-120"/>
            </a:endParaRPr>
          </a:p>
        </p:txBody>
      </p:sp>
      <p:sp>
        <p:nvSpPr>
          <p:cNvPr id="6" name="矩形 5"/>
          <p:cNvSpPr/>
          <p:nvPr/>
        </p:nvSpPr>
        <p:spPr>
          <a:xfrm>
            <a:off x="303220" y="1991925"/>
            <a:ext cx="3076483" cy="400110"/>
          </a:xfrm>
          <a:prstGeom prst="rect">
            <a:avLst/>
          </a:prstGeom>
        </p:spPr>
        <p:txBody>
          <a:bodyPr wrap="none">
            <a:spAutoFit/>
          </a:bodyPr>
          <a:lstStyle/>
          <a:p>
            <a:r>
              <a:rPr lang="en-US" altLang="zh-TW" sz="2000" b="1" dirty="0">
                <a:latin typeface="Times New Roman" panose="02020603050405020304" pitchFamily="18" charset="0"/>
                <a:cs typeface="Times New Roman" panose="02020603050405020304" pitchFamily="18" charset="0"/>
              </a:rPr>
              <a:t>1. External Load Balancer</a:t>
            </a:r>
            <a:endParaRPr lang="zh-TW" altLang="en-US" sz="2000" b="1" dirty="0">
              <a:latin typeface="Times New Roman" panose="02020603050405020304" pitchFamily="18" charset="0"/>
              <a:cs typeface="Times New Roman" panose="02020603050405020304" pitchFamily="18" charset="0"/>
            </a:endParaRPr>
          </a:p>
        </p:txBody>
      </p:sp>
      <p:sp>
        <p:nvSpPr>
          <p:cNvPr id="9" name="矩形 8">
            <a:extLst>
              <a:ext uri="{FF2B5EF4-FFF2-40B4-BE49-F238E27FC236}">
                <a16:creationId xmlns:a16="http://schemas.microsoft.com/office/drawing/2014/main" id="{097FDC44-B48F-4801-95AA-F6A2E0411BE9}"/>
              </a:ext>
            </a:extLst>
          </p:cNvPr>
          <p:cNvSpPr/>
          <p:nvPr/>
        </p:nvSpPr>
        <p:spPr>
          <a:xfrm>
            <a:off x="0" y="1561038"/>
            <a:ext cx="11445954" cy="430887"/>
          </a:xfrm>
          <a:prstGeom prst="rect">
            <a:avLst/>
          </a:prstGeom>
        </p:spPr>
        <p:txBody>
          <a:bodyPr wrap="none">
            <a:spAutoFit/>
          </a:bodyPr>
          <a:lstStyle/>
          <a:p>
            <a:r>
              <a:rPr lang="en-US" altLang="zh-TW" sz="2200" b="1" dirty="0">
                <a:latin typeface="Times New Roman" panose="02020603050405020304" pitchFamily="18" charset="0"/>
                <a:cs typeface="Times New Roman" panose="02020603050405020304" pitchFamily="18" charset="0"/>
              </a:rPr>
              <a:t>C. Deploying Containerized Applications in a Kubernetes Cluster Running in a Private Cloud</a:t>
            </a:r>
            <a:endParaRPr lang="zh-TW" altLang="en-US" sz="2200" b="1" dirty="0">
              <a:latin typeface="Times New Roman" panose="02020603050405020304" pitchFamily="18" charset="0"/>
              <a:cs typeface="Times New Roman" panose="02020603050405020304" pitchFamily="18" charset="0"/>
            </a:endParaRPr>
          </a:p>
        </p:txBody>
      </p:sp>
      <p:pic>
        <p:nvPicPr>
          <p:cNvPr id="3" name="圖片 2"/>
          <p:cNvPicPr>
            <a:picLocks noChangeAspect="1"/>
          </p:cNvPicPr>
          <p:nvPr/>
        </p:nvPicPr>
        <p:blipFill>
          <a:blip r:embed="rId3">
            <a:clrChange>
              <a:clrFrom>
                <a:srgbClr val="FFFFFF"/>
              </a:clrFrom>
              <a:clrTo>
                <a:srgbClr val="FFFFFF">
                  <a:alpha val="0"/>
                </a:srgbClr>
              </a:clrTo>
            </a:clrChange>
          </a:blip>
          <a:stretch>
            <a:fillRect/>
          </a:stretch>
        </p:blipFill>
        <p:spPr>
          <a:xfrm>
            <a:off x="3333452" y="1972334"/>
            <a:ext cx="5321896" cy="4403608"/>
          </a:xfrm>
          <a:prstGeom prst="rect">
            <a:avLst/>
          </a:prstGeom>
        </p:spPr>
      </p:pic>
    </p:spTree>
    <p:extLst>
      <p:ext uri="{BB962C8B-B14F-4D97-AF65-F5344CB8AC3E}">
        <p14:creationId xmlns:p14="http://schemas.microsoft.com/office/powerpoint/2010/main" val="3578767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Architectures for deploying microservice based applications with </a:t>
            </a:r>
            <a:r>
              <a:rPr lang="en-US" altLang="zh-TW" dirty="0" err="1">
                <a:latin typeface="Times New Roman" panose="02020603050405020304" pitchFamily="18" charset="0"/>
                <a:cs typeface="Times New Roman" panose="02020603050405020304" pitchFamily="18" charset="0"/>
              </a:rPr>
              <a:t>kubernetes</a:t>
            </a:r>
            <a:endParaRPr lang="en-US" altLang="zh-TW"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26</a:t>
            </a:fld>
            <a:endParaRPr lang="en-US" altLang="zh-TW" dirty="0">
              <a:ea typeface="新細明體" charset="-120"/>
            </a:endParaRPr>
          </a:p>
        </p:txBody>
      </p:sp>
      <p:sp>
        <p:nvSpPr>
          <p:cNvPr id="6" name="矩形 5"/>
          <p:cNvSpPr/>
          <p:nvPr/>
        </p:nvSpPr>
        <p:spPr>
          <a:xfrm>
            <a:off x="451810" y="1991925"/>
            <a:ext cx="1233223" cy="400110"/>
          </a:xfrm>
          <a:prstGeom prst="rect">
            <a:avLst/>
          </a:prstGeom>
        </p:spPr>
        <p:txBody>
          <a:bodyPr wrap="none">
            <a:spAutoFit/>
          </a:bodyPr>
          <a:lstStyle/>
          <a:p>
            <a:r>
              <a:rPr lang="en-US" altLang="zh-TW" sz="2000" b="1" dirty="0">
                <a:latin typeface="Times New Roman" panose="02020603050405020304" pitchFamily="18" charset="0"/>
                <a:cs typeface="Times New Roman" panose="02020603050405020304" pitchFamily="18" charset="0"/>
              </a:rPr>
              <a:t>2. Ingress</a:t>
            </a:r>
            <a:endParaRPr lang="zh-TW" altLang="en-US" sz="2000" b="1" dirty="0">
              <a:latin typeface="Times New Roman" panose="02020603050405020304" pitchFamily="18" charset="0"/>
              <a:cs typeface="Times New Roman" panose="02020603050405020304" pitchFamily="18" charset="0"/>
            </a:endParaRPr>
          </a:p>
        </p:txBody>
      </p:sp>
      <p:sp>
        <p:nvSpPr>
          <p:cNvPr id="9" name="矩形 8">
            <a:extLst>
              <a:ext uri="{FF2B5EF4-FFF2-40B4-BE49-F238E27FC236}">
                <a16:creationId xmlns:a16="http://schemas.microsoft.com/office/drawing/2014/main" id="{097FDC44-B48F-4801-95AA-F6A2E0411BE9}"/>
              </a:ext>
            </a:extLst>
          </p:cNvPr>
          <p:cNvSpPr/>
          <p:nvPr/>
        </p:nvSpPr>
        <p:spPr>
          <a:xfrm>
            <a:off x="0" y="1561038"/>
            <a:ext cx="11445954" cy="430887"/>
          </a:xfrm>
          <a:prstGeom prst="rect">
            <a:avLst/>
          </a:prstGeom>
        </p:spPr>
        <p:txBody>
          <a:bodyPr wrap="none">
            <a:spAutoFit/>
          </a:bodyPr>
          <a:lstStyle/>
          <a:p>
            <a:r>
              <a:rPr lang="en-US" altLang="zh-TW" sz="2200" b="1" dirty="0">
                <a:latin typeface="Times New Roman" panose="02020603050405020304" pitchFamily="18" charset="0"/>
                <a:cs typeface="Times New Roman" panose="02020603050405020304" pitchFamily="18" charset="0"/>
              </a:rPr>
              <a:t>C. Deploying Containerized Applications in a Kubernetes Cluster Running in a Private Cloud</a:t>
            </a:r>
            <a:endParaRPr lang="zh-TW" altLang="en-US" sz="2200" b="1" dirty="0">
              <a:latin typeface="Times New Roman" panose="02020603050405020304" pitchFamily="18" charset="0"/>
              <a:cs typeface="Times New Roman" panose="02020603050405020304" pitchFamily="18" charset="0"/>
            </a:endParaRPr>
          </a:p>
        </p:txBody>
      </p:sp>
      <p:sp>
        <p:nvSpPr>
          <p:cNvPr id="8" name="內容版面配置區 4"/>
          <p:cNvSpPr>
            <a:spLocks noGrp="1"/>
          </p:cNvSpPr>
          <p:nvPr>
            <p:ph idx="1"/>
          </p:nvPr>
        </p:nvSpPr>
        <p:spPr>
          <a:xfrm>
            <a:off x="508000" y="2422813"/>
            <a:ext cx="10972800" cy="3933538"/>
          </a:xfrm>
        </p:spPr>
        <p:txBody>
          <a:bodyPr/>
          <a:lstStyle/>
          <a:p>
            <a:r>
              <a:rPr lang="en-US" altLang="zh-TW" sz="2400" dirty="0">
                <a:solidFill>
                  <a:srgbClr val="17375E"/>
                </a:solidFill>
                <a:latin typeface="Times New Roman" panose="02020603050405020304" pitchFamily="18" charset="0"/>
                <a:cs typeface="Times New Roman" panose="02020603050405020304" pitchFamily="18" charset="0"/>
              </a:rPr>
              <a:t>In this case, a service of type Cluster IP is created to redirect requests to the pods and will be used as the backend of the Ingress resource.</a:t>
            </a:r>
            <a:r>
              <a:rPr lang="zh-TW" altLang="en-US" sz="2400" dirty="0">
                <a:solidFill>
                  <a:srgbClr val="17375E"/>
                </a:solidFill>
                <a:latin typeface="Times New Roman" panose="02020603050405020304" pitchFamily="18" charset="0"/>
                <a:cs typeface="Times New Roman" panose="02020603050405020304" pitchFamily="18" charset="0"/>
              </a:rPr>
              <a:t> </a:t>
            </a:r>
            <a:endParaRPr lang="en-US" altLang="zh-TW" sz="2400" dirty="0">
              <a:solidFill>
                <a:srgbClr val="17375E"/>
              </a:solidFill>
              <a:latin typeface="Times New Roman" panose="02020603050405020304" pitchFamily="18" charset="0"/>
              <a:cs typeface="Times New Roman" panose="02020603050405020304" pitchFamily="18" charset="0"/>
            </a:endParaRPr>
          </a:p>
          <a:p>
            <a:r>
              <a:rPr lang="en-US" altLang="zh-TW" sz="2400" dirty="0">
                <a:solidFill>
                  <a:srgbClr val="17375E"/>
                </a:solidFill>
                <a:latin typeface="Times New Roman" panose="02020603050405020304" pitchFamily="18" charset="0"/>
                <a:cs typeface="Times New Roman" panose="02020603050405020304" pitchFamily="18" charset="0"/>
              </a:rPr>
              <a:t>Also, an ingress controller is needed in the cluster in order to redirect the incoming requests to the ingress resource, which later will be redirected to the appropriate backend service.</a:t>
            </a:r>
          </a:p>
          <a:p>
            <a:r>
              <a:rPr lang="en-US" altLang="zh-TW" sz="2400" dirty="0">
                <a:solidFill>
                  <a:srgbClr val="17375E"/>
                </a:solidFill>
                <a:latin typeface="Times New Roman" panose="02020603050405020304" pitchFamily="18" charset="0"/>
                <a:cs typeface="Times New Roman" panose="02020603050405020304" pitchFamily="18" charset="0"/>
              </a:rPr>
              <a:t>(Figure 3)We create a service of type Node Port to expose the ingress controller pod to outside of the cluster.</a:t>
            </a:r>
          </a:p>
          <a:p>
            <a:r>
              <a:rPr lang="en-US" altLang="zh-TW" sz="2400" dirty="0">
                <a:solidFill>
                  <a:srgbClr val="17375E"/>
                </a:solidFill>
                <a:latin typeface="Times New Roman" panose="02020603050405020304" pitchFamily="18" charset="0"/>
                <a:cs typeface="Times New Roman" panose="02020603050405020304" pitchFamily="18" charset="0"/>
              </a:rPr>
              <a:t>Since it is possible to define multiple services as backends for the ingress resource, this method is more practical than the previous case in which we needed to use a load balancer for each individual service that needs to be exposed.</a:t>
            </a:r>
          </a:p>
          <a:p>
            <a:endParaRPr lang="en-US" altLang="zh-TW" sz="2400" dirty="0">
              <a:solidFill>
                <a:srgbClr val="17375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3035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Architectures for deploying microservice based applications with </a:t>
            </a:r>
            <a:r>
              <a:rPr lang="en-US" altLang="zh-TW" dirty="0" err="1">
                <a:latin typeface="Times New Roman" panose="02020603050405020304" pitchFamily="18" charset="0"/>
                <a:cs typeface="Times New Roman" panose="02020603050405020304" pitchFamily="18" charset="0"/>
              </a:rPr>
              <a:t>kubernetes</a:t>
            </a:r>
            <a:endParaRPr lang="en-US" altLang="zh-TW"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27</a:t>
            </a:fld>
            <a:endParaRPr lang="en-US" altLang="zh-TW" dirty="0">
              <a:ea typeface="新細明體" charset="-120"/>
            </a:endParaRPr>
          </a:p>
        </p:txBody>
      </p:sp>
      <p:sp>
        <p:nvSpPr>
          <p:cNvPr id="6" name="矩形 5"/>
          <p:cNvSpPr/>
          <p:nvPr/>
        </p:nvSpPr>
        <p:spPr>
          <a:xfrm>
            <a:off x="451810" y="1991925"/>
            <a:ext cx="1233223" cy="400110"/>
          </a:xfrm>
          <a:prstGeom prst="rect">
            <a:avLst/>
          </a:prstGeom>
        </p:spPr>
        <p:txBody>
          <a:bodyPr wrap="none">
            <a:spAutoFit/>
          </a:bodyPr>
          <a:lstStyle/>
          <a:p>
            <a:r>
              <a:rPr lang="en-US" altLang="zh-TW" sz="2000" b="1" dirty="0">
                <a:latin typeface="Times New Roman" panose="02020603050405020304" pitchFamily="18" charset="0"/>
                <a:cs typeface="Times New Roman" panose="02020603050405020304" pitchFamily="18" charset="0"/>
              </a:rPr>
              <a:t>2. Ingress</a:t>
            </a:r>
            <a:endParaRPr lang="zh-TW" altLang="en-US" sz="2000" b="1" dirty="0">
              <a:latin typeface="Times New Roman" panose="02020603050405020304" pitchFamily="18" charset="0"/>
              <a:cs typeface="Times New Roman" panose="02020603050405020304" pitchFamily="18" charset="0"/>
            </a:endParaRPr>
          </a:p>
        </p:txBody>
      </p:sp>
      <p:sp>
        <p:nvSpPr>
          <p:cNvPr id="9" name="矩形 8">
            <a:extLst>
              <a:ext uri="{FF2B5EF4-FFF2-40B4-BE49-F238E27FC236}">
                <a16:creationId xmlns:a16="http://schemas.microsoft.com/office/drawing/2014/main" id="{097FDC44-B48F-4801-95AA-F6A2E0411BE9}"/>
              </a:ext>
            </a:extLst>
          </p:cNvPr>
          <p:cNvSpPr/>
          <p:nvPr/>
        </p:nvSpPr>
        <p:spPr>
          <a:xfrm>
            <a:off x="0" y="1561038"/>
            <a:ext cx="11445954" cy="430887"/>
          </a:xfrm>
          <a:prstGeom prst="rect">
            <a:avLst/>
          </a:prstGeom>
        </p:spPr>
        <p:txBody>
          <a:bodyPr wrap="none">
            <a:spAutoFit/>
          </a:bodyPr>
          <a:lstStyle/>
          <a:p>
            <a:r>
              <a:rPr lang="en-US" altLang="zh-TW" sz="2200" b="1" dirty="0">
                <a:latin typeface="Times New Roman" panose="02020603050405020304" pitchFamily="18" charset="0"/>
                <a:cs typeface="Times New Roman" panose="02020603050405020304" pitchFamily="18" charset="0"/>
              </a:rPr>
              <a:t>C. Deploying Containerized Applications in a Kubernetes Cluster Running in a Private Cloud</a:t>
            </a:r>
            <a:endParaRPr lang="zh-TW" altLang="en-US" sz="2200" b="1" dirty="0">
              <a:latin typeface="Times New Roman" panose="02020603050405020304" pitchFamily="18" charset="0"/>
              <a:cs typeface="Times New Roman" panose="02020603050405020304" pitchFamily="18" charset="0"/>
            </a:endParaRPr>
          </a:p>
        </p:txBody>
      </p:sp>
      <p:pic>
        <p:nvPicPr>
          <p:cNvPr id="3" name="圖片 2">
            <a:extLst>
              <a:ext uri="{FF2B5EF4-FFF2-40B4-BE49-F238E27FC236}">
                <a16:creationId xmlns:a16="http://schemas.microsoft.com/office/drawing/2014/main" id="{1ED3D67C-8176-4723-BFD2-887F0594DBB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84296" y="1991925"/>
            <a:ext cx="5420208" cy="4453957"/>
          </a:xfrm>
          <a:prstGeom prst="rect">
            <a:avLst/>
          </a:prstGeom>
        </p:spPr>
      </p:pic>
    </p:spTree>
    <p:extLst>
      <p:ext uri="{BB962C8B-B14F-4D97-AF65-F5344CB8AC3E}">
        <p14:creationId xmlns:p14="http://schemas.microsoft.com/office/powerpoint/2010/main" val="13376747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Architectures for deploying microservice based applications with </a:t>
            </a:r>
            <a:r>
              <a:rPr lang="en-US" altLang="zh-TW" dirty="0" err="1">
                <a:latin typeface="Times New Roman" panose="02020603050405020304" pitchFamily="18" charset="0"/>
                <a:cs typeface="Times New Roman" panose="02020603050405020304" pitchFamily="18" charset="0"/>
              </a:rPr>
              <a:t>kubernetes</a:t>
            </a:r>
            <a:endParaRPr lang="en-US" altLang="zh-TW"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28</a:t>
            </a:fld>
            <a:endParaRPr lang="en-US" altLang="zh-TW" dirty="0">
              <a:ea typeface="新細明體" charset="-120"/>
            </a:endParaRPr>
          </a:p>
        </p:txBody>
      </p:sp>
      <p:sp>
        <p:nvSpPr>
          <p:cNvPr id="9" name="矩形 8">
            <a:extLst>
              <a:ext uri="{FF2B5EF4-FFF2-40B4-BE49-F238E27FC236}">
                <a16:creationId xmlns:a16="http://schemas.microsoft.com/office/drawing/2014/main" id="{097FDC44-B48F-4801-95AA-F6A2E0411BE9}"/>
              </a:ext>
            </a:extLst>
          </p:cNvPr>
          <p:cNvSpPr/>
          <p:nvPr/>
        </p:nvSpPr>
        <p:spPr>
          <a:xfrm>
            <a:off x="0" y="1561038"/>
            <a:ext cx="11445954" cy="430887"/>
          </a:xfrm>
          <a:prstGeom prst="rect">
            <a:avLst/>
          </a:prstGeom>
        </p:spPr>
        <p:txBody>
          <a:bodyPr wrap="none">
            <a:spAutoFit/>
          </a:bodyPr>
          <a:lstStyle/>
          <a:p>
            <a:r>
              <a:rPr lang="en-US" altLang="zh-TW" sz="2200" b="1" dirty="0">
                <a:latin typeface="Times New Roman" panose="02020603050405020304" pitchFamily="18" charset="0"/>
                <a:cs typeface="Times New Roman" panose="02020603050405020304" pitchFamily="18" charset="0"/>
              </a:rPr>
              <a:t>C. Deploying Containerized Applications in a Kubernetes Cluster Running in a Private Cloud</a:t>
            </a:r>
            <a:endParaRPr lang="zh-TW" altLang="en-US" sz="2200" b="1" dirty="0">
              <a:latin typeface="Times New Roman" panose="02020603050405020304" pitchFamily="18" charset="0"/>
              <a:cs typeface="Times New Roman" panose="02020603050405020304" pitchFamily="18" charset="0"/>
            </a:endParaRPr>
          </a:p>
        </p:txBody>
      </p:sp>
      <p:sp>
        <p:nvSpPr>
          <p:cNvPr id="8" name="內容版面配置區 4"/>
          <p:cNvSpPr>
            <a:spLocks noGrp="1"/>
          </p:cNvSpPr>
          <p:nvPr>
            <p:ph idx="1"/>
          </p:nvPr>
        </p:nvSpPr>
        <p:spPr>
          <a:xfrm>
            <a:off x="508000" y="2135325"/>
            <a:ext cx="10972800" cy="3933538"/>
          </a:xfrm>
        </p:spPr>
        <p:txBody>
          <a:bodyPr/>
          <a:lstStyle/>
          <a:p>
            <a:r>
              <a:rPr lang="en-US" altLang="zh-TW" sz="2400" dirty="0">
                <a:solidFill>
                  <a:srgbClr val="17375E"/>
                </a:solidFill>
                <a:latin typeface="Times New Roman" panose="02020603050405020304" pitchFamily="18" charset="0"/>
                <a:cs typeface="Times New Roman" panose="02020603050405020304" pitchFamily="18" charset="0"/>
              </a:rPr>
              <a:t>Even though Kubernetes can run in both private and public clouds, one may notice that it is better tailored for public clouds than it is for private ones.</a:t>
            </a:r>
          </a:p>
          <a:p>
            <a:r>
              <a:rPr lang="en-US" altLang="zh-TW" sz="2400" dirty="0">
                <a:solidFill>
                  <a:srgbClr val="17375E"/>
                </a:solidFill>
                <a:latin typeface="Times New Roman" panose="02020603050405020304" pitchFamily="18" charset="0"/>
                <a:cs typeface="Times New Roman" panose="02020603050405020304" pitchFamily="18" charset="0"/>
              </a:rPr>
              <a:t>For a Kubernetes cluster running in a public cloud, the application is automatically exposed to the outside world through a service of type Load Balancer because it can use the cloud provider’s load balancer. </a:t>
            </a:r>
          </a:p>
          <a:p>
            <a:r>
              <a:rPr lang="en-US" altLang="zh-TW" sz="2400" dirty="0">
                <a:solidFill>
                  <a:srgbClr val="17375E"/>
                </a:solidFill>
                <a:latin typeface="Times New Roman" panose="02020603050405020304" pitchFamily="18" charset="0"/>
                <a:cs typeface="Times New Roman" panose="02020603050405020304" pitchFamily="18" charset="0"/>
              </a:rPr>
              <a:t>Also, using the ingress resource for redirecting requests to multiple services is less challenging. </a:t>
            </a:r>
          </a:p>
        </p:txBody>
      </p:sp>
    </p:spTree>
    <p:extLst>
      <p:ext uri="{BB962C8B-B14F-4D97-AF65-F5344CB8AC3E}">
        <p14:creationId xmlns:p14="http://schemas.microsoft.com/office/powerpoint/2010/main" val="592555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Architectures for deploying microservice based applications with </a:t>
            </a:r>
            <a:r>
              <a:rPr lang="en-US" altLang="zh-TW" dirty="0" err="1">
                <a:latin typeface="Times New Roman" panose="02020603050405020304" pitchFamily="18" charset="0"/>
                <a:cs typeface="Times New Roman" panose="02020603050405020304" pitchFamily="18" charset="0"/>
              </a:rPr>
              <a:t>kubernetes</a:t>
            </a:r>
            <a:endParaRPr lang="en-US" altLang="zh-TW"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29</a:t>
            </a:fld>
            <a:endParaRPr lang="en-US" altLang="zh-TW" dirty="0">
              <a:ea typeface="新細明體" charset="-120"/>
            </a:endParaRPr>
          </a:p>
        </p:txBody>
      </p:sp>
      <p:sp>
        <p:nvSpPr>
          <p:cNvPr id="9" name="矩形 8">
            <a:extLst>
              <a:ext uri="{FF2B5EF4-FFF2-40B4-BE49-F238E27FC236}">
                <a16:creationId xmlns:a16="http://schemas.microsoft.com/office/drawing/2014/main" id="{097FDC44-B48F-4801-95AA-F6A2E0411BE9}"/>
              </a:ext>
            </a:extLst>
          </p:cNvPr>
          <p:cNvSpPr/>
          <p:nvPr/>
        </p:nvSpPr>
        <p:spPr>
          <a:xfrm>
            <a:off x="0" y="1561038"/>
            <a:ext cx="11445954" cy="430887"/>
          </a:xfrm>
          <a:prstGeom prst="rect">
            <a:avLst/>
          </a:prstGeom>
        </p:spPr>
        <p:txBody>
          <a:bodyPr wrap="none">
            <a:spAutoFit/>
          </a:bodyPr>
          <a:lstStyle/>
          <a:p>
            <a:r>
              <a:rPr lang="en-US" altLang="zh-TW" sz="2200" b="1" dirty="0">
                <a:latin typeface="Times New Roman" panose="02020603050405020304" pitchFamily="18" charset="0"/>
                <a:cs typeface="Times New Roman" panose="02020603050405020304" pitchFamily="18" charset="0"/>
              </a:rPr>
              <a:t>C. Deploying Containerized Applications in a Kubernetes Cluster Running in a Private Cloud</a:t>
            </a:r>
            <a:endParaRPr lang="zh-TW" altLang="en-US" sz="2200" b="1" dirty="0">
              <a:latin typeface="Times New Roman" panose="02020603050405020304" pitchFamily="18" charset="0"/>
              <a:cs typeface="Times New Roman" panose="02020603050405020304" pitchFamily="18" charset="0"/>
            </a:endParaRPr>
          </a:p>
        </p:txBody>
      </p:sp>
      <p:sp>
        <p:nvSpPr>
          <p:cNvPr id="8" name="內容版面配置區 4"/>
          <p:cNvSpPr>
            <a:spLocks noGrp="1"/>
          </p:cNvSpPr>
          <p:nvPr>
            <p:ph idx="1"/>
          </p:nvPr>
        </p:nvSpPr>
        <p:spPr>
          <a:xfrm>
            <a:off x="508000" y="2207369"/>
            <a:ext cx="10972800" cy="3933538"/>
          </a:xfrm>
        </p:spPr>
        <p:txBody>
          <a:bodyPr/>
          <a:lstStyle/>
          <a:p>
            <a:r>
              <a:rPr lang="en-US" altLang="zh-TW" sz="2400" dirty="0">
                <a:solidFill>
                  <a:srgbClr val="17375E"/>
                </a:solidFill>
                <a:latin typeface="Times New Roman" panose="02020603050405020304" pitchFamily="18" charset="0"/>
                <a:cs typeface="Times New Roman" panose="02020603050405020304" pitchFamily="18" charset="0"/>
              </a:rPr>
              <a:t>On the other hand, in a private cloud, exposing the application to the outside world is challenging and requires more efforts. </a:t>
            </a:r>
          </a:p>
          <a:p>
            <a:r>
              <a:rPr lang="en-US" altLang="zh-TW" sz="2400" dirty="0">
                <a:solidFill>
                  <a:srgbClr val="17375E"/>
                </a:solidFill>
                <a:latin typeface="Times New Roman" panose="02020603050405020304" pitchFamily="18" charset="0"/>
                <a:cs typeface="Times New Roman" panose="02020603050405020304" pitchFamily="18" charset="0"/>
              </a:rPr>
              <a:t>One needs to either tackle the complexity of adapting an ingress controller to expose services or use an external load balancer for each service that needs to be exposed which will not be practical for large and complex microservice based applications composed of many microservices.</a:t>
            </a:r>
          </a:p>
        </p:txBody>
      </p:sp>
    </p:spTree>
    <p:extLst>
      <p:ext uri="{BB962C8B-B14F-4D97-AF65-F5344CB8AC3E}">
        <p14:creationId xmlns:p14="http://schemas.microsoft.com/office/powerpoint/2010/main" val="3067644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Abstract</a:t>
            </a:r>
            <a:endParaRPr lang="en-US" altLang="zh-TW"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3</a:t>
            </a:fld>
            <a:endParaRPr lang="en-US" altLang="zh-TW" dirty="0">
              <a:ea typeface="新細明體" charset="-120"/>
            </a:endParaRPr>
          </a:p>
        </p:txBody>
      </p:sp>
      <p:sp>
        <p:nvSpPr>
          <p:cNvPr id="5" name="內容版面配置區 4"/>
          <p:cNvSpPr>
            <a:spLocks noGrp="1"/>
          </p:cNvSpPr>
          <p:nvPr>
            <p:ph idx="1"/>
          </p:nvPr>
        </p:nvSpPr>
        <p:spPr/>
        <p:txBody>
          <a:bodyPr/>
          <a:lstStyle/>
          <a:p>
            <a:r>
              <a:rPr lang="en-US" altLang="zh-TW" dirty="0">
                <a:latin typeface="Times New Roman" panose="02020603050405020304" pitchFamily="18" charset="0"/>
                <a:cs typeface="Times New Roman" panose="02020603050405020304" pitchFamily="18" charset="0"/>
              </a:rPr>
              <a:t>In this paper, we investigate more architectures and conduct more experiments to evaluate the availability that Kubernetes delivers for its managed microservices.</a:t>
            </a:r>
          </a:p>
          <a:p>
            <a:r>
              <a:rPr lang="en-US" altLang="zh-TW" dirty="0">
                <a:latin typeface="Times New Roman" panose="02020603050405020304" pitchFamily="18" charset="0"/>
                <a:cs typeface="Times New Roman" panose="02020603050405020304" pitchFamily="18" charset="0"/>
              </a:rPr>
              <a:t>We present different architectures for public and private clouds.</a:t>
            </a:r>
          </a:p>
          <a:p>
            <a:r>
              <a:rPr lang="en-US" altLang="zh-TW" dirty="0">
                <a:latin typeface="Times New Roman" panose="02020603050405020304" pitchFamily="18" charset="0"/>
                <a:cs typeface="Times New Roman" panose="02020603050405020304" pitchFamily="18" charset="0"/>
              </a:rPr>
              <a:t>We evaluate the availability achievable through the healing capability of Kubernetes.</a:t>
            </a:r>
          </a:p>
          <a:p>
            <a:r>
              <a:rPr lang="en-US" altLang="zh-TW" dirty="0">
                <a:latin typeface="Times New Roman" panose="02020603050405020304" pitchFamily="18" charset="0"/>
                <a:cs typeface="Times New Roman" panose="02020603050405020304" pitchFamily="18" charset="0"/>
              </a:rPr>
              <a:t>We investigate the impact of adding redundancy on the availability of microservice based applications.</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7287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Settings, failure scenarios and metrics</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30</a:t>
            </a:fld>
            <a:endParaRPr lang="en-US" altLang="zh-TW" dirty="0">
              <a:ea typeface="新細明體" charset="-120"/>
            </a:endParaRPr>
          </a:p>
        </p:txBody>
      </p:sp>
      <p:sp>
        <p:nvSpPr>
          <p:cNvPr id="8" name="內容版面配置區 4"/>
          <p:cNvSpPr>
            <a:spLocks noGrp="1"/>
          </p:cNvSpPr>
          <p:nvPr>
            <p:ph idx="1"/>
          </p:nvPr>
        </p:nvSpPr>
        <p:spPr>
          <a:xfrm>
            <a:off x="508000" y="1670656"/>
            <a:ext cx="10972800" cy="3933538"/>
          </a:xfrm>
        </p:spPr>
        <p:txBody>
          <a:bodyPr/>
          <a:lstStyle/>
          <a:p>
            <a:r>
              <a:rPr lang="en-US" altLang="zh-TW" sz="2400" dirty="0">
                <a:solidFill>
                  <a:srgbClr val="17375E"/>
                </a:solidFill>
                <a:latin typeface="Times New Roman" panose="02020603050405020304" pitchFamily="18" charset="0"/>
                <a:cs typeface="Times New Roman" panose="02020603050405020304" pitchFamily="18" charset="0"/>
              </a:rPr>
              <a:t>We set a Kubernetes cluster in a private cloud (Fig. 3).</a:t>
            </a:r>
          </a:p>
          <a:p>
            <a:pPr marL="457200" indent="-457200">
              <a:buFont typeface="+mj-lt"/>
              <a:buAutoNum type="arabicPeriod"/>
            </a:pPr>
            <a:r>
              <a:rPr lang="en-US" altLang="zh-TW" sz="2400" dirty="0">
                <a:solidFill>
                  <a:srgbClr val="17375E"/>
                </a:solidFill>
                <a:latin typeface="Times New Roman" panose="02020603050405020304" pitchFamily="18" charset="0"/>
                <a:cs typeface="Times New Roman" panose="02020603050405020304" pitchFamily="18" charset="0"/>
              </a:rPr>
              <a:t>three VMs running on OpenStack cloud.</a:t>
            </a:r>
          </a:p>
          <a:p>
            <a:pPr marL="457200" indent="-457200">
              <a:buFont typeface="+mj-lt"/>
              <a:buAutoNum type="arabicPeriod"/>
            </a:pPr>
            <a:r>
              <a:rPr lang="en-US" altLang="zh-TW" sz="2400" dirty="0">
                <a:solidFill>
                  <a:srgbClr val="17375E"/>
                </a:solidFill>
                <a:latin typeface="Times New Roman" panose="02020603050405020304" pitchFamily="18" charset="0"/>
                <a:cs typeface="Times New Roman" panose="02020603050405020304" pitchFamily="18" charset="0"/>
              </a:rPr>
              <a:t>Ubuntu 16.04</a:t>
            </a:r>
          </a:p>
          <a:p>
            <a:pPr marL="457200" indent="-457200">
              <a:buFont typeface="+mj-lt"/>
              <a:buAutoNum type="arabicPeriod"/>
            </a:pPr>
            <a:r>
              <a:rPr lang="en-US" altLang="zh-TW" sz="2400" dirty="0">
                <a:solidFill>
                  <a:srgbClr val="17375E"/>
                </a:solidFill>
                <a:latin typeface="Times New Roman" panose="02020603050405020304" pitchFamily="18" charset="0"/>
                <a:cs typeface="Times New Roman" panose="02020603050405020304" pitchFamily="18" charset="0"/>
              </a:rPr>
              <a:t>Kubernetes 1.8.2</a:t>
            </a:r>
          </a:p>
          <a:p>
            <a:pPr marL="457200" indent="-457200">
              <a:buFont typeface="+mj-lt"/>
              <a:buAutoNum type="arabicPeriod"/>
            </a:pPr>
            <a:r>
              <a:rPr lang="en-US" altLang="zh-TW" sz="2400" dirty="0">
                <a:solidFill>
                  <a:srgbClr val="17375E"/>
                </a:solidFill>
                <a:latin typeface="Times New Roman" panose="02020603050405020304" pitchFamily="18" charset="0"/>
                <a:cs typeface="Times New Roman" panose="02020603050405020304" pitchFamily="18" charset="0"/>
              </a:rPr>
              <a:t>Docker 17.09</a:t>
            </a:r>
          </a:p>
          <a:p>
            <a:pPr marL="457200" indent="-457200">
              <a:buFont typeface="+mj-lt"/>
              <a:buAutoNum type="arabicPeriod"/>
            </a:pPr>
            <a:r>
              <a:rPr lang="en-US" altLang="zh-TW" sz="2400" dirty="0">
                <a:solidFill>
                  <a:srgbClr val="17375E"/>
                </a:solidFill>
                <a:latin typeface="Times New Roman" panose="02020603050405020304" pitchFamily="18" charset="0"/>
                <a:cs typeface="Times New Roman" panose="02020603050405020304" pitchFamily="18" charset="0"/>
              </a:rPr>
              <a:t>The application deployed is </a:t>
            </a:r>
            <a:r>
              <a:rPr lang="en-US" altLang="zh-TW" sz="2400" dirty="0" err="1">
                <a:solidFill>
                  <a:srgbClr val="17375E"/>
                </a:solidFill>
                <a:latin typeface="Times New Roman" panose="02020603050405020304" pitchFamily="18" charset="0"/>
                <a:cs typeface="Times New Roman" panose="02020603050405020304" pitchFamily="18" charset="0"/>
              </a:rPr>
              <a:t>VideoLan</a:t>
            </a:r>
            <a:r>
              <a:rPr lang="en-US" altLang="zh-TW" sz="2400" dirty="0">
                <a:solidFill>
                  <a:srgbClr val="17375E"/>
                </a:solidFill>
                <a:latin typeface="Times New Roman" panose="02020603050405020304" pitchFamily="18" charset="0"/>
                <a:cs typeface="Times New Roman" panose="02020603050405020304" pitchFamily="18" charset="0"/>
              </a:rPr>
              <a:t> Client (VLC) [17].</a:t>
            </a:r>
          </a:p>
        </p:txBody>
      </p:sp>
    </p:spTree>
    <p:extLst>
      <p:ext uri="{BB962C8B-B14F-4D97-AF65-F5344CB8AC3E}">
        <p14:creationId xmlns:p14="http://schemas.microsoft.com/office/powerpoint/2010/main" val="34586936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Settings, failure scenarios and metrics</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31</a:t>
            </a:fld>
            <a:endParaRPr lang="en-US" altLang="zh-TW" dirty="0">
              <a:ea typeface="新細明體" charset="-120"/>
            </a:endParaRPr>
          </a:p>
        </p:txBody>
      </p:sp>
      <p:sp>
        <p:nvSpPr>
          <p:cNvPr id="8" name="內容版面配置區 4"/>
          <p:cNvSpPr>
            <a:spLocks noGrp="1"/>
          </p:cNvSpPr>
          <p:nvPr>
            <p:ph idx="1"/>
          </p:nvPr>
        </p:nvSpPr>
        <p:spPr>
          <a:xfrm>
            <a:off x="508000" y="1670655"/>
            <a:ext cx="10972800" cy="4531361"/>
          </a:xfrm>
        </p:spPr>
        <p:txBody>
          <a:bodyPr/>
          <a:lstStyle/>
          <a:p>
            <a:r>
              <a:rPr lang="en-US" altLang="zh-TW" sz="2400" dirty="0">
                <a:solidFill>
                  <a:srgbClr val="17375E"/>
                </a:solidFill>
                <a:latin typeface="Times New Roman" panose="02020603050405020304" pitchFamily="18" charset="0"/>
                <a:cs typeface="Times New Roman" panose="02020603050405020304" pitchFamily="18" charset="0"/>
              </a:rPr>
              <a:t>Kubernetes offers three levels of health check and repair action for managing the availability of the deployed microservices.</a:t>
            </a:r>
          </a:p>
          <a:p>
            <a:pPr marL="457200" indent="-457200">
              <a:buFont typeface="+mj-lt"/>
              <a:buAutoNum type="arabicPeriod"/>
            </a:pPr>
            <a:r>
              <a:rPr lang="en-US" altLang="zh-TW" sz="2400" dirty="0">
                <a:solidFill>
                  <a:srgbClr val="17375E"/>
                </a:solidFill>
                <a:latin typeface="Times New Roman" panose="02020603050405020304" pitchFamily="18" charset="0"/>
                <a:cs typeface="Times New Roman" panose="02020603050405020304" pitchFamily="18" charset="0"/>
              </a:rPr>
              <a:t>At the application level : The container is restarted</a:t>
            </a:r>
          </a:p>
          <a:p>
            <a:pPr marL="457200" indent="-457200">
              <a:buFont typeface="+mj-lt"/>
              <a:buAutoNum type="arabicPeriod"/>
            </a:pPr>
            <a:r>
              <a:rPr lang="en-US" altLang="zh-TW" sz="2400" dirty="0">
                <a:solidFill>
                  <a:srgbClr val="17375E"/>
                </a:solidFill>
                <a:latin typeface="Times New Roman" panose="02020603050405020304" pitchFamily="18" charset="0"/>
                <a:cs typeface="Times New Roman" panose="02020603050405020304" pitchFamily="18" charset="0"/>
              </a:rPr>
              <a:t>At the pod level : Reacts according to the defined restart policy</a:t>
            </a:r>
          </a:p>
          <a:p>
            <a:pPr marL="457200" indent="-457200">
              <a:buFont typeface="+mj-lt"/>
              <a:buAutoNum type="arabicPeriod"/>
            </a:pPr>
            <a:r>
              <a:rPr lang="en-US" altLang="zh-TW" sz="2400" dirty="0">
                <a:solidFill>
                  <a:srgbClr val="17375E"/>
                </a:solidFill>
                <a:latin typeface="Times New Roman" panose="02020603050405020304" pitchFamily="18" charset="0"/>
                <a:cs typeface="Times New Roman" panose="02020603050405020304" pitchFamily="18" charset="0"/>
              </a:rPr>
              <a:t>At the node level : If the node hosting a pod fails, the pod is rescheduled into another healthy node.</a:t>
            </a:r>
          </a:p>
          <a:p>
            <a:r>
              <a:rPr lang="en-US" altLang="zh-TW" sz="2400" dirty="0">
                <a:solidFill>
                  <a:srgbClr val="17375E"/>
                </a:solidFill>
                <a:latin typeface="Times New Roman" panose="02020603050405020304" pitchFamily="18" charset="0"/>
                <a:cs typeface="Times New Roman" panose="02020603050405020304" pitchFamily="18" charset="0"/>
              </a:rPr>
              <a:t>With respect to these levels of health check, we defined three sets of failure scenarios.</a:t>
            </a:r>
          </a:p>
          <a:p>
            <a:pPr marL="457200" indent="-457200">
              <a:buFont typeface="+mj-lt"/>
              <a:buAutoNum type="arabicPeriod"/>
            </a:pPr>
            <a:r>
              <a:rPr lang="en-US" altLang="zh-TW" sz="2400" dirty="0">
                <a:solidFill>
                  <a:srgbClr val="17375E"/>
                </a:solidFill>
                <a:latin typeface="Times New Roman" panose="02020603050405020304" pitchFamily="18" charset="0"/>
                <a:cs typeface="Times New Roman" panose="02020603050405020304" pitchFamily="18" charset="0"/>
              </a:rPr>
              <a:t>In the first set, the application failure is caused by the VLC container process failure. </a:t>
            </a:r>
          </a:p>
          <a:p>
            <a:pPr marL="457200" indent="-457200">
              <a:buFont typeface="+mj-lt"/>
              <a:buAutoNum type="arabicPeriod"/>
            </a:pPr>
            <a:r>
              <a:rPr lang="en-US" altLang="zh-TW" sz="2400" dirty="0">
                <a:solidFill>
                  <a:srgbClr val="17375E"/>
                </a:solidFill>
                <a:latin typeface="Times New Roman" panose="02020603050405020304" pitchFamily="18" charset="0"/>
                <a:cs typeface="Times New Roman" panose="02020603050405020304" pitchFamily="18" charset="0"/>
              </a:rPr>
              <a:t>In the second set, it is due to pod container process failure. </a:t>
            </a:r>
          </a:p>
          <a:p>
            <a:pPr marL="457200" indent="-457200">
              <a:buFont typeface="+mj-lt"/>
              <a:buAutoNum type="arabicPeriod"/>
            </a:pPr>
            <a:r>
              <a:rPr lang="en-US" altLang="zh-TW" sz="2400" dirty="0">
                <a:solidFill>
                  <a:srgbClr val="17375E"/>
                </a:solidFill>
                <a:latin typeface="Times New Roman" panose="02020603050405020304" pitchFamily="18" charset="0"/>
                <a:cs typeface="Times New Roman" panose="02020603050405020304" pitchFamily="18" charset="0"/>
              </a:rPr>
              <a:t>In the third set it is caused by the node failure.</a:t>
            </a:r>
          </a:p>
        </p:txBody>
      </p:sp>
    </p:spTree>
    <p:extLst>
      <p:ext uri="{BB962C8B-B14F-4D97-AF65-F5344CB8AC3E}">
        <p14:creationId xmlns:p14="http://schemas.microsoft.com/office/powerpoint/2010/main" val="2574778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Settings, failure scenarios and metrics</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32</a:t>
            </a:fld>
            <a:endParaRPr lang="en-US" altLang="zh-TW" dirty="0">
              <a:ea typeface="新細明體" charset="-120"/>
            </a:endParaRPr>
          </a:p>
        </p:txBody>
      </p:sp>
      <p:sp>
        <p:nvSpPr>
          <p:cNvPr id="8" name="內容版面配置區 4"/>
          <p:cNvSpPr>
            <a:spLocks noGrp="1"/>
          </p:cNvSpPr>
          <p:nvPr>
            <p:ph idx="1"/>
          </p:nvPr>
        </p:nvSpPr>
        <p:spPr>
          <a:xfrm>
            <a:off x="508000" y="1670656"/>
            <a:ext cx="10972800" cy="3933538"/>
          </a:xfrm>
        </p:spPr>
        <p:txBody>
          <a:bodyPr/>
          <a:lstStyle/>
          <a:p>
            <a:r>
              <a:rPr lang="en-US" altLang="zh-TW" sz="2400" dirty="0">
                <a:solidFill>
                  <a:srgbClr val="17375E"/>
                </a:solidFill>
                <a:latin typeface="Times New Roman" panose="02020603050405020304" pitchFamily="18" charset="0"/>
                <a:cs typeface="Times New Roman" panose="02020603050405020304" pitchFamily="18" charset="0"/>
              </a:rPr>
              <a:t>For each set, we experimented with different redundancy models [18] and with both default and most responsive configuration of Kubernetes. </a:t>
            </a:r>
          </a:p>
          <a:p>
            <a:r>
              <a:rPr lang="en-US" altLang="zh-TW" sz="2400" dirty="0">
                <a:solidFill>
                  <a:srgbClr val="17375E"/>
                </a:solidFill>
                <a:latin typeface="Times New Roman" panose="02020603050405020304" pitchFamily="18" charset="0"/>
                <a:cs typeface="Times New Roman" panose="02020603050405020304" pitchFamily="18" charset="0"/>
              </a:rPr>
              <a:t>Each scenario has been repeated 10 times and the average of the measurements are shown in Table I through Table V. </a:t>
            </a:r>
          </a:p>
          <a:p>
            <a:r>
              <a:rPr lang="en-US" altLang="zh-TW" sz="2400" dirty="0">
                <a:solidFill>
                  <a:srgbClr val="17375E"/>
                </a:solidFill>
                <a:latin typeface="Times New Roman" panose="02020603050405020304" pitchFamily="18" charset="0"/>
                <a:cs typeface="Times New Roman" panose="02020603050405020304" pitchFamily="18" charset="0"/>
              </a:rPr>
              <a:t>The metrics we use to evaluate Kubernetes from availability perspective are defined below. In Fig. 4 we summarize the relations between these metrics.</a:t>
            </a:r>
          </a:p>
          <a:p>
            <a:endParaRPr lang="en-US" altLang="zh-TW" sz="2400" dirty="0">
              <a:solidFill>
                <a:srgbClr val="17375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7726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Settings, failure scenarios and metrics</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33</a:t>
            </a:fld>
            <a:endParaRPr lang="en-US" altLang="zh-TW" dirty="0">
              <a:ea typeface="新細明體" charset="-120"/>
            </a:endParaRPr>
          </a:p>
        </p:txBody>
      </p:sp>
      <p:sp>
        <p:nvSpPr>
          <p:cNvPr id="8" name="內容版面配置區 4"/>
          <p:cNvSpPr>
            <a:spLocks noGrp="1"/>
          </p:cNvSpPr>
          <p:nvPr>
            <p:ph idx="1"/>
          </p:nvPr>
        </p:nvSpPr>
        <p:spPr>
          <a:xfrm>
            <a:off x="508000" y="1670656"/>
            <a:ext cx="10972800" cy="3933538"/>
          </a:xfrm>
        </p:spPr>
        <p:txBody>
          <a:bodyPr/>
          <a:lstStyle/>
          <a:p>
            <a:r>
              <a:rPr lang="en-US" altLang="zh-TW" sz="2000" dirty="0">
                <a:solidFill>
                  <a:srgbClr val="17375E"/>
                </a:solidFill>
                <a:latin typeface="Times New Roman" panose="02020603050405020304" pitchFamily="18" charset="0"/>
                <a:cs typeface="Times New Roman" panose="02020603050405020304" pitchFamily="18" charset="0"/>
              </a:rPr>
              <a:t>Reaction Time: The time between the failure event we introduce and the first reaction of Kubernetes that reflects the failure event was detected.</a:t>
            </a:r>
          </a:p>
          <a:p>
            <a:r>
              <a:rPr lang="en-US" altLang="zh-TW" sz="2000" dirty="0">
                <a:solidFill>
                  <a:srgbClr val="17375E"/>
                </a:solidFill>
                <a:latin typeface="Times New Roman" panose="02020603050405020304" pitchFamily="18" charset="0"/>
                <a:cs typeface="Times New Roman" panose="02020603050405020304" pitchFamily="18" charset="0"/>
              </a:rPr>
              <a:t>Repair Time: The time between the first reaction of Kubernetes and the repair of the failed pod.</a:t>
            </a:r>
          </a:p>
          <a:p>
            <a:r>
              <a:rPr lang="en-US" altLang="zh-TW" sz="2000" dirty="0">
                <a:solidFill>
                  <a:srgbClr val="17375E"/>
                </a:solidFill>
                <a:latin typeface="Times New Roman" panose="02020603050405020304" pitchFamily="18" charset="0"/>
                <a:cs typeface="Times New Roman" panose="02020603050405020304" pitchFamily="18" charset="0"/>
              </a:rPr>
              <a:t>Recovery Time: The time between the first reaction of Kubernetes and when the service is available again.</a:t>
            </a:r>
          </a:p>
          <a:p>
            <a:r>
              <a:rPr lang="en-US" altLang="zh-TW" sz="2000" dirty="0">
                <a:solidFill>
                  <a:srgbClr val="17375E"/>
                </a:solidFill>
                <a:latin typeface="Times New Roman" panose="02020603050405020304" pitchFamily="18" charset="0"/>
                <a:cs typeface="Times New Roman" panose="02020603050405020304" pitchFamily="18" charset="0"/>
              </a:rPr>
              <a:t>Outage Time: The duration in which the service was not available. It represents the sum of the reaction time and the recovery time as shown in Fig. 4.</a:t>
            </a:r>
          </a:p>
        </p:txBody>
      </p:sp>
      <p:pic>
        <p:nvPicPr>
          <p:cNvPr id="3" name="圖片 2">
            <a:extLst>
              <a:ext uri="{FF2B5EF4-FFF2-40B4-BE49-F238E27FC236}">
                <a16:creationId xmlns:a16="http://schemas.microsoft.com/office/drawing/2014/main" id="{D8371845-2354-44A5-BEC8-72F9D508C01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559215" y="3713246"/>
            <a:ext cx="6124785" cy="2643105"/>
          </a:xfrm>
          <a:prstGeom prst="rect">
            <a:avLst/>
          </a:prstGeom>
        </p:spPr>
      </p:pic>
    </p:spTree>
    <p:extLst>
      <p:ext uri="{BB962C8B-B14F-4D97-AF65-F5344CB8AC3E}">
        <p14:creationId xmlns:p14="http://schemas.microsoft.com/office/powerpoint/2010/main" val="26137046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35FB72BD-FE9F-4485-B820-EBD77D600206}"/>
              </a:ext>
            </a:extLst>
          </p:cNvPr>
          <p:cNvSpPr/>
          <p:nvPr/>
        </p:nvSpPr>
        <p:spPr>
          <a:xfrm>
            <a:off x="7739413" y="4980893"/>
            <a:ext cx="4356652" cy="17948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Experiments, results and analysis</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34</a:t>
            </a:fld>
            <a:endParaRPr lang="en-US" altLang="zh-TW" dirty="0">
              <a:ea typeface="新細明體" charset="-120"/>
            </a:endParaRPr>
          </a:p>
        </p:txBody>
      </p:sp>
      <p:sp>
        <p:nvSpPr>
          <p:cNvPr id="8" name="內容版面配置區 4"/>
          <p:cNvSpPr>
            <a:spLocks noGrp="1"/>
          </p:cNvSpPr>
          <p:nvPr>
            <p:ph idx="1"/>
          </p:nvPr>
        </p:nvSpPr>
        <p:spPr>
          <a:xfrm>
            <a:off x="508000" y="1963343"/>
            <a:ext cx="10972800" cy="3933538"/>
          </a:xfrm>
        </p:spPr>
        <p:txBody>
          <a:bodyPr/>
          <a:lstStyle/>
          <a:p>
            <a:r>
              <a:rPr lang="en-US" altLang="zh-TW" sz="2400" dirty="0">
                <a:solidFill>
                  <a:srgbClr val="17375E"/>
                </a:solidFill>
                <a:latin typeface="Times New Roman" panose="02020603050405020304" pitchFamily="18" charset="0"/>
                <a:cs typeface="Times New Roman" panose="02020603050405020304" pitchFamily="18" charset="0"/>
              </a:rPr>
              <a:t>Fig. 5 shows the architecture for these experiments. The redundancy model in this case is No-Redundancy [18] and therefore, the number of pods in the deployment controller specification is only one. </a:t>
            </a:r>
          </a:p>
        </p:txBody>
      </p:sp>
      <p:sp>
        <p:nvSpPr>
          <p:cNvPr id="3" name="矩形 2">
            <a:extLst>
              <a:ext uri="{FF2B5EF4-FFF2-40B4-BE49-F238E27FC236}">
                <a16:creationId xmlns:a16="http://schemas.microsoft.com/office/drawing/2014/main" id="{C519545F-CAE4-4935-9F30-27E25CB9B186}"/>
              </a:ext>
            </a:extLst>
          </p:cNvPr>
          <p:cNvSpPr/>
          <p:nvPr/>
        </p:nvSpPr>
        <p:spPr>
          <a:xfrm>
            <a:off x="185530" y="1507776"/>
            <a:ext cx="11396870" cy="369332"/>
          </a:xfrm>
          <a:prstGeom prst="rect">
            <a:avLst/>
          </a:prstGeom>
        </p:spPr>
        <p:txBody>
          <a:bodyPr wrap="square">
            <a:spAutoFit/>
          </a:bodyPr>
          <a:lstStyle/>
          <a:p>
            <a:r>
              <a:rPr lang="en-US" altLang="zh-TW" b="1" dirty="0">
                <a:latin typeface="Times New Roman" panose="02020603050405020304" pitchFamily="18" charset="0"/>
                <a:cs typeface="Times New Roman" panose="02020603050405020304" pitchFamily="18" charset="0"/>
              </a:rPr>
              <a:t>A. Evaluating the Repair Actions with Default Configuration of Kubernetes for Supporting Availability (RQ1) </a:t>
            </a:r>
            <a:endParaRPr lang="zh-TW" altLang="en-US" b="1" dirty="0">
              <a:latin typeface="Times New Roman" panose="02020603050405020304" pitchFamily="18" charset="0"/>
              <a:cs typeface="Times New Roman" panose="02020603050405020304" pitchFamily="18" charset="0"/>
            </a:endParaRPr>
          </a:p>
        </p:txBody>
      </p:sp>
      <p:pic>
        <p:nvPicPr>
          <p:cNvPr id="5" name="圖片 4">
            <a:extLst>
              <a:ext uri="{FF2B5EF4-FFF2-40B4-BE49-F238E27FC236}">
                <a16:creationId xmlns:a16="http://schemas.microsoft.com/office/drawing/2014/main" id="{F20EB327-FE79-4EE4-BB3F-4C486AD2F785}"/>
              </a:ext>
            </a:extLst>
          </p:cNvPr>
          <p:cNvPicPr>
            <a:picLocks noChangeAspect="1"/>
          </p:cNvPicPr>
          <p:nvPr/>
        </p:nvPicPr>
        <p:blipFill>
          <a:blip r:embed="rId3"/>
          <a:stretch>
            <a:fillRect/>
          </a:stretch>
        </p:blipFill>
        <p:spPr>
          <a:xfrm>
            <a:off x="6508065" y="2680599"/>
            <a:ext cx="4972735" cy="4040877"/>
          </a:xfrm>
          <a:prstGeom prst="rect">
            <a:avLst/>
          </a:prstGeom>
        </p:spPr>
      </p:pic>
    </p:spTree>
    <p:extLst>
      <p:ext uri="{BB962C8B-B14F-4D97-AF65-F5344CB8AC3E}">
        <p14:creationId xmlns:p14="http://schemas.microsoft.com/office/powerpoint/2010/main" val="34461315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Experiments, results and analysis</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35</a:t>
            </a:fld>
            <a:endParaRPr lang="en-US" altLang="zh-TW" dirty="0">
              <a:ea typeface="新細明體" charset="-120"/>
            </a:endParaRPr>
          </a:p>
        </p:txBody>
      </p:sp>
      <p:sp>
        <p:nvSpPr>
          <p:cNvPr id="8" name="內容版面配置區 4"/>
          <p:cNvSpPr>
            <a:spLocks noGrp="1"/>
          </p:cNvSpPr>
          <p:nvPr>
            <p:ph idx="1"/>
          </p:nvPr>
        </p:nvSpPr>
        <p:spPr>
          <a:xfrm>
            <a:off x="508000" y="2247394"/>
            <a:ext cx="10972800" cy="3933538"/>
          </a:xfrm>
        </p:spPr>
        <p:txBody>
          <a:bodyPr/>
          <a:lstStyle/>
          <a:p>
            <a:r>
              <a:rPr lang="en-US" altLang="zh-TW" sz="2400" dirty="0">
                <a:solidFill>
                  <a:srgbClr val="17375E"/>
                </a:solidFill>
                <a:latin typeface="Times New Roman" panose="02020603050405020304" pitchFamily="18" charset="0"/>
                <a:cs typeface="Times New Roman" panose="02020603050405020304" pitchFamily="18" charset="0"/>
              </a:rPr>
              <a:t>When the VLC container crashes, the </a:t>
            </a:r>
            <a:r>
              <a:rPr lang="en-US" altLang="zh-TW" sz="2400" dirty="0" err="1">
                <a:solidFill>
                  <a:srgbClr val="17375E"/>
                </a:solidFill>
                <a:latin typeface="Times New Roman" panose="02020603050405020304" pitchFamily="18" charset="0"/>
                <a:cs typeface="Times New Roman" panose="02020603050405020304" pitchFamily="18" charset="0"/>
              </a:rPr>
              <a:t>Kubelet</a:t>
            </a:r>
            <a:r>
              <a:rPr lang="en-US" altLang="zh-TW" sz="2400" dirty="0">
                <a:solidFill>
                  <a:srgbClr val="17375E"/>
                </a:solidFill>
                <a:latin typeface="Times New Roman" panose="02020603050405020304" pitchFamily="18" charset="0"/>
                <a:cs typeface="Times New Roman" panose="02020603050405020304" pitchFamily="18" charset="0"/>
              </a:rPr>
              <a:t> detects the crash and brings the pod to a state where it will not receive new </a:t>
            </a:r>
            <a:r>
              <a:rPr lang="en-US" altLang="zh-TW" sz="2400" dirty="0" err="1">
                <a:solidFill>
                  <a:srgbClr val="17375E"/>
                </a:solidFill>
                <a:latin typeface="Times New Roman" panose="02020603050405020304" pitchFamily="18" charset="0"/>
                <a:cs typeface="Times New Roman" panose="02020603050405020304" pitchFamily="18" charset="0"/>
              </a:rPr>
              <a:t>requests.At</a:t>
            </a:r>
            <a:r>
              <a:rPr lang="en-US" altLang="zh-TW" sz="2400" dirty="0">
                <a:solidFill>
                  <a:srgbClr val="17375E"/>
                </a:solidFill>
                <a:latin typeface="Times New Roman" panose="02020603050405020304" pitchFamily="18" charset="0"/>
                <a:cs typeface="Times New Roman" panose="02020603050405020304" pitchFamily="18" charset="0"/>
              </a:rPr>
              <a:t> this time, that is the reaction time, the pod is removed from the endpoints list.</a:t>
            </a:r>
          </a:p>
          <a:p>
            <a:r>
              <a:rPr lang="en-US" altLang="zh-TW" sz="2400" dirty="0">
                <a:solidFill>
                  <a:srgbClr val="17375E"/>
                </a:solidFill>
                <a:latin typeface="Times New Roman" panose="02020603050405020304" pitchFamily="18" charset="0"/>
                <a:cs typeface="Times New Roman" panose="02020603050405020304" pitchFamily="18" charset="0"/>
              </a:rPr>
              <a:t>Later, the </a:t>
            </a:r>
            <a:r>
              <a:rPr lang="en-US" altLang="zh-TW" sz="2400" dirty="0" err="1">
                <a:solidFill>
                  <a:srgbClr val="17375E"/>
                </a:solidFill>
                <a:latin typeface="Times New Roman" panose="02020603050405020304" pitchFamily="18" charset="0"/>
                <a:cs typeface="Times New Roman" panose="02020603050405020304" pitchFamily="18" charset="0"/>
              </a:rPr>
              <a:t>Kubelet</a:t>
            </a:r>
            <a:r>
              <a:rPr lang="en-US" altLang="zh-TW" sz="2400" dirty="0">
                <a:solidFill>
                  <a:srgbClr val="17375E"/>
                </a:solidFill>
                <a:latin typeface="Times New Roman" panose="02020603050405020304" pitchFamily="18" charset="0"/>
                <a:cs typeface="Times New Roman" panose="02020603050405020304" pitchFamily="18" charset="0"/>
              </a:rPr>
              <a:t> restarts the VLC container and the video </a:t>
            </a:r>
            <a:r>
              <a:rPr lang="en-US" altLang="zh-TW" sz="2400" dirty="0" err="1">
                <a:solidFill>
                  <a:srgbClr val="17375E"/>
                </a:solidFill>
                <a:latin typeface="Times New Roman" panose="02020603050405020304" pitchFamily="18" charset="0"/>
                <a:cs typeface="Times New Roman" panose="02020603050405020304" pitchFamily="18" charset="0"/>
              </a:rPr>
              <a:t>willstart</a:t>
            </a:r>
            <a:r>
              <a:rPr lang="en-US" altLang="zh-TW" sz="2400" dirty="0">
                <a:solidFill>
                  <a:srgbClr val="17375E"/>
                </a:solidFill>
                <a:latin typeface="Times New Roman" panose="02020603050405020304" pitchFamily="18" charset="0"/>
                <a:cs typeface="Times New Roman" panose="02020603050405020304" pitchFamily="18" charset="0"/>
              </a:rPr>
              <a:t> from the beginning of the file. This time marks the repair time.</a:t>
            </a:r>
          </a:p>
          <a:p>
            <a:r>
              <a:rPr lang="en-US" altLang="zh-TW" sz="2400" dirty="0">
                <a:solidFill>
                  <a:srgbClr val="17375E"/>
                </a:solidFill>
                <a:latin typeface="Times New Roman" panose="02020603050405020304" pitchFamily="18" charset="0"/>
                <a:cs typeface="Times New Roman" panose="02020603050405020304" pitchFamily="18" charset="0"/>
              </a:rPr>
              <a:t>Recovery time is when the pod is in the endpoints list again and is ready to receive requests.</a:t>
            </a:r>
          </a:p>
        </p:txBody>
      </p:sp>
      <p:sp>
        <p:nvSpPr>
          <p:cNvPr id="3" name="矩形 2">
            <a:extLst>
              <a:ext uri="{FF2B5EF4-FFF2-40B4-BE49-F238E27FC236}">
                <a16:creationId xmlns:a16="http://schemas.microsoft.com/office/drawing/2014/main" id="{C519545F-CAE4-4935-9F30-27E25CB9B186}"/>
              </a:ext>
            </a:extLst>
          </p:cNvPr>
          <p:cNvSpPr/>
          <p:nvPr/>
        </p:nvSpPr>
        <p:spPr>
          <a:xfrm>
            <a:off x="185530" y="1507776"/>
            <a:ext cx="11396870" cy="369332"/>
          </a:xfrm>
          <a:prstGeom prst="rect">
            <a:avLst/>
          </a:prstGeom>
        </p:spPr>
        <p:txBody>
          <a:bodyPr wrap="square">
            <a:spAutoFit/>
          </a:bodyPr>
          <a:lstStyle/>
          <a:p>
            <a:r>
              <a:rPr lang="en-US" altLang="zh-TW" b="1" dirty="0">
                <a:latin typeface="Times New Roman" panose="02020603050405020304" pitchFamily="18" charset="0"/>
                <a:cs typeface="Times New Roman" panose="02020603050405020304" pitchFamily="18" charset="0"/>
              </a:rPr>
              <a:t>A. Evaluating the Repair Actions with Default Configuration of Kubernetes for Supporting Availability (RQ1) </a:t>
            </a:r>
            <a:endParaRPr lang="zh-TW" altLang="en-US" b="1" dirty="0">
              <a:latin typeface="Times New Roman" panose="02020603050405020304" pitchFamily="18" charset="0"/>
              <a:cs typeface="Times New Roman" panose="02020603050405020304" pitchFamily="18" charset="0"/>
            </a:endParaRPr>
          </a:p>
        </p:txBody>
      </p:sp>
      <p:sp>
        <p:nvSpPr>
          <p:cNvPr id="5" name="矩形 4">
            <a:extLst>
              <a:ext uri="{FF2B5EF4-FFF2-40B4-BE49-F238E27FC236}">
                <a16:creationId xmlns:a16="http://schemas.microsoft.com/office/drawing/2014/main" id="{7B8301A6-95D4-4A65-A893-115A77C3F9D8}"/>
              </a:ext>
            </a:extLst>
          </p:cNvPr>
          <p:cNvSpPr/>
          <p:nvPr/>
        </p:nvSpPr>
        <p:spPr>
          <a:xfrm>
            <a:off x="370550" y="1836650"/>
            <a:ext cx="8862902" cy="369332"/>
          </a:xfrm>
          <a:prstGeom prst="rect">
            <a:avLst/>
          </a:prstGeom>
        </p:spPr>
        <p:txBody>
          <a:bodyPr wrap="square">
            <a:spAutoFit/>
          </a:bodyPr>
          <a:lstStyle/>
          <a:p>
            <a:r>
              <a:rPr lang="en-US" altLang="zh-TW" b="1" dirty="0">
                <a:latin typeface="Times New Roman" panose="02020603050405020304" pitchFamily="18" charset="0"/>
                <a:cs typeface="Times New Roman" panose="02020603050405020304" pitchFamily="18" charset="0"/>
              </a:rPr>
              <a:t>1) Experiments</a:t>
            </a:r>
            <a:r>
              <a:rPr lang="zh-TW" altLang="en-US" b="1" dirty="0">
                <a:latin typeface="Times New Roman" panose="02020603050405020304" pitchFamily="18" charset="0"/>
                <a:cs typeface="Times New Roman" panose="02020603050405020304" pitchFamily="18" charset="0"/>
              </a:rPr>
              <a:t> </a:t>
            </a:r>
            <a:r>
              <a:rPr lang="en-US" altLang="zh-TW" b="1" dirty="0">
                <a:latin typeface="Times New Roman" panose="02020603050405020304" pitchFamily="18" charset="0"/>
                <a:cs typeface="Times New Roman" panose="02020603050405020304" pitchFamily="18" charset="0"/>
              </a:rPr>
              <a:t>(Service Outage due to VLC Container Process Failure:)</a:t>
            </a:r>
            <a:endParaRPr lang="zh-TW"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47082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Experiments, results and analysis</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36</a:t>
            </a:fld>
            <a:endParaRPr lang="en-US" altLang="zh-TW" dirty="0">
              <a:ea typeface="新細明體" charset="-120"/>
            </a:endParaRPr>
          </a:p>
        </p:txBody>
      </p:sp>
      <p:sp>
        <p:nvSpPr>
          <p:cNvPr id="8" name="內容版面配置區 4"/>
          <p:cNvSpPr>
            <a:spLocks noGrp="1"/>
          </p:cNvSpPr>
          <p:nvPr>
            <p:ph idx="1"/>
          </p:nvPr>
        </p:nvSpPr>
        <p:spPr>
          <a:xfrm>
            <a:off x="508000" y="2247394"/>
            <a:ext cx="10972800" cy="3933538"/>
          </a:xfrm>
        </p:spPr>
        <p:txBody>
          <a:bodyPr/>
          <a:lstStyle/>
          <a:p>
            <a:r>
              <a:rPr lang="en-US" altLang="zh-TW" sz="2400" dirty="0">
                <a:solidFill>
                  <a:srgbClr val="17375E"/>
                </a:solidFill>
                <a:latin typeface="Times New Roman" panose="02020603050405020304" pitchFamily="18" charset="0"/>
                <a:cs typeface="Times New Roman" panose="02020603050405020304" pitchFamily="18" charset="0"/>
              </a:rPr>
              <a:t>When the pod container process is killed, the </a:t>
            </a:r>
            <a:r>
              <a:rPr lang="en-US" altLang="zh-TW" sz="2400" dirty="0" err="1">
                <a:solidFill>
                  <a:srgbClr val="17375E"/>
                </a:solidFill>
                <a:latin typeface="Times New Roman" panose="02020603050405020304" pitchFamily="18" charset="0"/>
                <a:cs typeface="Times New Roman" panose="02020603050405020304" pitchFamily="18" charset="0"/>
              </a:rPr>
              <a:t>Kubelet</a:t>
            </a:r>
            <a:r>
              <a:rPr lang="en-US" altLang="zh-TW" sz="2400" dirty="0">
                <a:solidFill>
                  <a:srgbClr val="17375E"/>
                </a:solidFill>
                <a:latin typeface="Times New Roman" panose="02020603050405020304" pitchFamily="18" charset="0"/>
                <a:cs typeface="Times New Roman" panose="02020603050405020304" pitchFamily="18" charset="0"/>
              </a:rPr>
              <a:t> detects that the pod container is no longer present and this marks the reaction time. </a:t>
            </a:r>
          </a:p>
          <a:p>
            <a:r>
              <a:rPr lang="en-US" altLang="zh-TW" sz="2400" dirty="0">
                <a:solidFill>
                  <a:srgbClr val="17375E"/>
                </a:solidFill>
                <a:latin typeface="Times New Roman" panose="02020603050405020304" pitchFamily="18" charset="0"/>
                <a:cs typeface="Times New Roman" panose="02020603050405020304" pitchFamily="18" charset="0"/>
              </a:rPr>
              <a:t>When the new pod is created and its VLC container is started, the video will start streaming from the beginning of the file and we consider the pod as repaired. </a:t>
            </a:r>
          </a:p>
          <a:p>
            <a:r>
              <a:rPr lang="en-US" altLang="zh-TW" sz="2400" dirty="0">
                <a:solidFill>
                  <a:srgbClr val="17375E"/>
                </a:solidFill>
                <a:latin typeface="Times New Roman" panose="02020603050405020304" pitchFamily="18" charset="0"/>
                <a:cs typeface="Times New Roman" panose="02020603050405020304" pitchFamily="18" charset="0"/>
              </a:rPr>
              <a:t>After, the </a:t>
            </a:r>
            <a:r>
              <a:rPr lang="en-US" altLang="zh-TW" sz="2400" dirty="0" err="1">
                <a:solidFill>
                  <a:srgbClr val="17375E"/>
                </a:solidFill>
                <a:latin typeface="Times New Roman" panose="02020603050405020304" pitchFamily="18" charset="0"/>
                <a:cs typeface="Times New Roman" panose="02020603050405020304" pitchFamily="18" charset="0"/>
              </a:rPr>
              <a:t>Kubelet</a:t>
            </a:r>
            <a:r>
              <a:rPr lang="en-US" altLang="zh-TW" sz="2400" dirty="0">
                <a:solidFill>
                  <a:srgbClr val="17375E"/>
                </a:solidFill>
                <a:latin typeface="Times New Roman" panose="02020603050405020304" pitchFamily="18" charset="0"/>
                <a:cs typeface="Times New Roman" panose="02020603050405020304" pitchFamily="18" charset="0"/>
              </a:rPr>
              <a:t> will add the new pod to the endpoints list and it will be ready to receive new requests, this marks the recovery time.</a:t>
            </a:r>
          </a:p>
        </p:txBody>
      </p:sp>
      <p:sp>
        <p:nvSpPr>
          <p:cNvPr id="3" name="矩形 2">
            <a:extLst>
              <a:ext uri="{FF2B5EF4-FFF2-40B4-BE49-F238E27FC236}">
                <a16:creationId xmlns:a16="http://schemas.microsoft.com/office/drawing/2014/main" id="{C519545F-CAE4-4935-9F30-27E25CB9B186}"/>
              </a:ext>
            </a:extLst>
          </p:cNvPr>
          <p:cNvSpPr/>
          <p:nvPr/>
        </p:nvSpPr>
        <p:spPr>
          <a:xfrm>
            <a:off x="185530" y="1507776"/>
            <a:ext cx="11396870" cy="369332"/>
          </a:xfrm>
          <a:prstGeom prst="rect">
            <a:avLst/>
          </a:prstGeom>
        </p:spPr>
        <p:txBody>
          <a:bodyPr wrap="square">
            <a:spAutoFit/>
          </a:bodyPr>
          <a:lstStyle/>
          <a:p>
            <a:r>
              <a:rPr lang="en-US" altLang="zh-TW" b="1" dirty="0">
                <a:latin typeface="Times New Roman" panose="02020603050405020304" pitchFamily="18" charset="0"/>
                <a:cs typeface="Times New Roman" panose="02020603050405020304" pitchFamily="18" charset="0"/>
              </a:rPr>
              <a:t>A. Evaluating the Repair Actions with Default Configuration of Kubernetes for Supporting Availability (RQ1) </a:t>
            </a:r>
            <a:endParaRPr lang="zh-TW" altLang="en-US" b="1" dirty="0">
              <a:latin typeface="Times New Roman" panose="02020603050405020304" pitchFamily="18" charset="0"/>
              <a:cs typeface="Times New Roman" panose="02020603050405020304" pitchFamily="18" charset="0"/>
            </a:endParaRPr>
          </a:p>
        </p:txBody>
      </p:sp>
      <p:sp>
        <p:nvSpPr>
          <p:cNvPr id="5" name="矩形 4">
            <a:extLst>
              <a:ext uri="{FF2B5EF4-FFF2-40B4-BE49-F238E27FC236}">
                <a16:creationId xmlns:a16="http://schemas.microsoft.com/office/drawing/2014/main" id="{7B8301A6-95D4-4A65-A893-115A77C3F9D8}"/>
              </a:ext>
            </a:extLst>
          </p:cNvPr>
          <p:cNvSpPr/>
          <p:nvPr/>
        </p:nvSpPr>
        <p:spPr>
          <a:xfrm>
            <a:off x="370550" y="1836650"/>
            <a:ext cx="8862902" cy="369332"/>
          </a:xfrm>
          <a:prstGeom prst="rect">
            <a:avLst/>
          </a:prstGeom>
        </p:spPr>
        <p:txBody>
          <a:bodyPr wrap="square">
            <a:spAutoFit/>
          </a:bodyPr>
          <a:lstStyle/>
          <a:p>
            <a:r>
              <a:rPr lang="en-US" altLang="zh-TW" b="1" dirty="0">
                <a:latin typeface="Times New Roman" panose="02020603050405020304" pitchFamily="18" charset="0"/>
                <a:cs typeface="Times New Roman" panose="02020603050405020304" pitchFamily="18" charset="0"/>
              </a:rPr>
              <a:t>1) Experiments</a:t>
            </a:r>
            <a:r>
              <a:rPr lang="zh-TW" altLang="en-US" b="1" dirty="0">
                <a:latin typeface="Times New Roman" panose="02020603050405020304" pitchFamily="18" charset="0"/>
                <a:cs typeface="Times New Roman" panose="02020603050405020304" pitchFamily="18" charset="0"/>
              </a:rPr>
              <a:t> </a:t>
            </a:r>
            <a:r>
              <a:rPr lang="en-US" altLang="zh-TW" b="1" dirty="0">
                <a:latin typeface="Times New Roman" panose="02020603050405020304" pitchFamily="18" charset="0"/>
                <a:cs typeface="Times New Roman" panose="02020603050405020304" pitchFamily="18" charset="0"/>
              </a:rPr>
              <a:t>(Service Outage due to Pod Container Process Failure:)</a:t>
            </a:r>
            <a:endParaRPr lang="zh-TW"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8001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Experiments, results and analysis</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37</a:t>
            </a:fld>
            <a:endParaRPr lang="en-US" altLang="zh-TW" dirty="0">
              <a:ea typeface="新細明體" charset="-120"/>
            </a:endParaRPr>
          </a:p>
        </p:txBody>
      </p:sp>
      <p:sp>
        <p:nvSpPr>
          <p:cNvPr id="8" name="內容版面配置區 4"/>
          <p:cNvSpPr>
            <a:spLocks noGrp="1"/>
          </p:cNvSpPr>
          <p:nvPr>
            <p:ph idx="1"/>
          </p:nvPr>
        </p:nvSpPr>
        <p:spPr>
          <a:xfrm>
            <a:off x="508000" y="2247394"/>
            <a:ext cx="10972800" cy="3933538"/>
          </a:xfrm>
        </p:spPr>
        <p:txBody>
          <a:bodyPr/>
          <a:lstStyle/>
          <a:p>
            <a:r>
              <a:rPr lang="en-US" altLang="zh-TW" sz="2400" dirty="0">
                <a:solidFill>
                  <a:srgbClr val="17375E"/>
                </a:solidFill>
                <a:latin typeface="Times New Roman" panose="02020603050405020304" pitchFamily="18" charset="0"/>
                <a:cs typeface="Times New Roman" panose="02020603050405020304" pitchFamily="18" charset="0"/>
              </a:rPr>
              <a:t>The </a:t>
            </a:r>
            <a:r>
              <a:rPr lang="en-US" altLang="zh-TW" sz="2400" dirty="0" err="1">
                <a:solidFill>
                  <a:srgbClr val="17375E"/>
                </a:solidFill>
                <a:latin typeface="Times New Roman" panose="02020603050405020304" pitchFamily="18" charset="0"/>
                <a:cs typeface="Times New Roman" panose="02020603050405020304" pitchFamily="18" charset="0"/>
              </a:rPr>
              <a:t>Kubelet</a:t>
            </a:r>
            <a:r>
              <a:rPr lang="en-US" altLang="zh-TW" sz="2400" dirty="0">
                <a:solidFill>
                  <a:srgbClr val="17375E"/>
                </a:solidFill>
                <a:latin typeface="Times New Roman" panose="02020603050405020304" pitchFamily="18" charset="0"/>
                <a:cs typeface="Times New Roman" panose="02020603050405020304" pitchFamily="18" charset="0"/>
              </a:rPr>
              <a:t> is responsible to report the status of the node to the master, and it is the node controller of the master who detects the failure of the node. </a:t>
            </a:r>
          </a:p>
          <a:p>
            <a:r>
              <a:rPr lang="en-US" altLang="zh-TW" sz="2400" dirty="0">
                <a:solidFill>
                  <a:srgbClr val="17375E"/>
                </a:solidFill>
                <a:latin typeface="Times New Roman" panose="02020603050405020304" pitchFamily="18" charset="0"/>
                <a:cs typeface="Times New Roman" panose="02020603050405020304" pitchFamily="18" charset="0"/>
              </a:rPr>
              <a:t>When a node hosting a pod fails, it stops sending status updates to the master and the master will mark the node as not ready after the fourth missed status update. This time is the reaction time.</a:t>
            </a:r>
          </a:p>
          <a:p>
            <a:r>
              <a:rPr lang="en-US" altLang="zh-TW" sz="2400" dirty="0">
                <a:solidFill>
                  <a:srgbClr val="17375E"/>
                </a:solidFill>
                <a:latin typeface="Times New Roman" panose="02020603050405020304" pitchFamily="18" charset="0"/>
                <a:cs typeface="Times New Roman" panose="02020603050405020304" pitchFamily="18" charset="0"/>
              </a:rPr>
              <a:t>When the node is marked as not ready, the VLC pod on the node is scheduled for termination and after it is completely terminated a new one will be created. The repair time is when the new VLC pod is started and streaming the video.</a:t>
            </a:r>
          </a:p>
          <a:p>
            <a:r>
              <a:rPr lang="en-US" altLang="zh-TW" sz="2400" dirty="0">
                <a:solidFill>
                  <a:srgbClr val="17375E"/>
                </a:solidFill>
                <a:latin typeface="Times New Roman" panose="02020603050405020304" pitchFamily="18" charset="0"/>
                <a:cs typeface="Times New Roman" panose="02020603050405020304" pitchFamily="18" charset="0"/>
              </a:rPr>
              <a:t>Recovery time is when the pod is added to the endpoints list of the service</a:t>
            </a:r>
          </a:p>
        </p:txBody>
      </p:sp>
      <p:sp>
        <p:nvSpPr>
          <p:cNvPr id="3" name="矩形 2">
            <a:extLst>
              <a:ext uri="{FF2B5EF4-FFF2-40B4-BE49-F238E27FC236}">
                <a16:creationId xmlns:a16="http://schemas.microsoft.com/office/drawing/2014/main" id="{C519545F-CAE4-4935-9F30-27E25CB9B186}"/>
              </a:ext>
            </a:extLst>
          </p:cNvPr>
          <p:cNvSpPr/>
          <p:nvPr/>
        </p:nvSpPr>
        <p:spPr>
          <a:xfrm>
            <a:off x="185530" y="1507776"/>
            <a:ext cx="11396870" cy="369332"/>
          </a:xfrm>
          <a:prstGeom prst="rect">
            <a:avLst/>
          </a:prstGeom>
        </p:spPr>
        <p:txBody>
          <a:bodyPr wrap="square">
            <a:spAutoFit/>
          </a:bodyPr>
          <a:lstStyle/>
          <a:p>
            <a:r>
              <a:rPr lang="en-US" altLang="zh-TW" b="1" dirty="0">
                <a:latin typeface="Times New Roman" panose="02020603050405020304" pitchFamily="18" charset="0"/>
                <a:cs typeface="Times New Roman" panose="02020603050405020304" pitchFamily="18" charset="0"/>
              </a:rPr>
              <a:t>A. Evaluating the Repair Actions with Default Configuration of Kubernetes for Supporting Availability (RQ1) </a:t>
            </a:r>
            <a:endParaRPr lang="zh-TW" altLang="en-US" b="1" dirty="0">
              <a:latin typeface="Times New Roman" panose="02020603050405020304" pitchFamily="18" charset="0"/>
              <a:cs typeface="Times New Roman" panose="02020603050405020304" pitchFamily="18" charset="0"/>
            </a:endParaRPr>
          </a:p>
        </p:txBody>
      </p:sp>
      <p:sp>
        <p:nvSpPr>
          <p:cNvPr id="5" name="矩形 4">
            <a:extLst>
              <a:ext uri="{FF2B5EF4-FFF2-40B4-BE49-F238E27FC236}">
                <a16:creationId xmlns:a16="http://schemas.microsoft.com/office/drawing/2014/main" id="{7B8301A6-95D4-4A65-A893-115A77C3F9D8}"/>
              </a:ext>
            </a:extLst>
          </p:cNvPr>
          <p:cNvSpPr/>
          <p:nvPr/>
        </p:nvSpPr>
        <p:spPr>
          <a:xfrm>
            <a:off x="370550" y="1836650"/>
            <a:ext cx="8862902" cy="369332"/>
          </a:xfrm>
          <a:prstGeom prst="rect">
            <a:avLst/>
          </a:prstGeom>
        </p:spPr>
        <p:txBody>
          <a:bodyPr wrap="square">
            <a:spAutoFit/>
          </a:bodyPr>
          <a:lstStyle/>
          <a:p>
            <a:r>
              <a:rPr lang="en-US" altLang="zh-TW" b="1" dirty="0">
                <a:latin typeface="Times New Roman" panose="02020603050405020304" pitchFamily="18" charset="0"/>
                <a:cs typeface="Times New Roman" panose="02020603050405020304" pitchFamily="18" charset="0"/>
              </a:rPr>
              <a:t>1) Experiments</a:t>
            </a:r>
            <a:r>
              <a:rPr lang="zh-TW" altLang="en-US" b="1" dirty="0">
                <a:latin typeface="Times New Roman" panose="02020603050405020304" pitchFamily="18" charset="0"/>
                <a:cs typeface="Times New Roman" panose="02020603050405020304" pitchFamily="18" charset="0"/>
              </a:rPr>
              <a:t> </a:t>
            </a:r>
            <a:r>
              <a:rPr lang="en-US" altLang="zh-TW" b="1" dirty="0">
                <a:latin typeface="Times New Roman" panose="02020603050405020304" pitchFamily="18" charset="0"/>
                <a:cs typeface="Times New Roman" panose="02020603050405020304" pitchFamily="18" charset="0"/>
              </a:rPr>
              <a:t>(Service Outage due to Node Failure:)</a:t>
            </a:r>
            <a:endParaRPr lang="zh-TW"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18008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Experiments, results and analysis</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38</a:t>
            </a:fld>
            <a:endParaRPr lang="en-US" altLang="zh-TW" dirty="0">
              <a:ea typeface="新細明體" charset="-120"/>
            </a:endParaRPr>
          </a:p>
        </p:txBody>
      </p:sp>
      <p:sp>
        <p:nvSpPr>
          <p:cNvPr id="3" name="矩形 2">
            <a:extLst>
              <a:ext uri="{FF2B5EF4-FFF2-40B4-BE49-F238E27FC236}">
                <a16:creationId xmlns:a16="http://schemas.microsoft.com/office/drawing/2014/main" id="{C519545F-CAE4-4935-9F30-27E25CB9B186}"/>
              </a:ext>
            </a:extLst>
          </p:cNvPr>
          <p:cNvSpPr/>
          <p:nvPr/>
        </p:nvSpPr>
        <p:spPr>
          <a:xfrm>
            <a:off x="185530" y="1507776"/>
            <a:ext cx="11396870" cy="369332"/>
          </a:xfrm>
          <a:prstGeom prst="rect">
            <a:avLst/>
          </a:prstGeom>
        </p:spPr>
        <p:txBody>
          <a:bodyPr wrap="square">
            <a:spAutoFit/>
          </a:bodyPr>
          <a:lstStyle/>
          <a:p>
            <a:r>
              <a:rPr lang="en-US" altLang="zh-TW" b="1" dirty="0">
                <a:latin typeface="Times New Roman" panose="02020603050405020304" pitchFamily="18" charset="0"/>
                <a:cs typeface="Times New Roman" panose="02020603050405020304" pitchFamily="18" charset="0"/>
              </a:rPr>
              <a:t>A. Evaluating the Repair Actions with Default Configuration of Kubernetes for Supporting Availability (RQ1) </a:t>
            </a:r>
            <a:endParaRPr lang="zh-TW" altLang="en-US" b="1" dirty="0">
              <a:latin typeface="Times New Roman" panose="02020603050405020304" pitchFamily="18" charset="0"/>
              <a:cs typeface="Times New Roman" panose="02020603050405020304" pitchFamily="18" charset="0"/>
            </a:endParaRPr>
          </a:p>
        </p:txBody>
      </p:sp>
      <p:sp>
        <p:nvSpPr>
          <p:cNvPr id="5" name="矩形 4">
            <a:extLst>
              <a:ext uri="{FF2B5EF4-FFF2-40B4-BE49-F238E27FC236}">
                <a16:creationId xmlns:a16="http://schemas.microsoft.com/office/drawing/2014/main" id="{7B8301A6-95D4-4A65-A893-115A77C3F9D8}"/>
              </a:ext>
            </a:extLst>
          </p:cNvPr>
          <p:cNvSpPr/>
          <p:nvPr/>
        </p:nvSpPr>
        <p:spPr>
          <a:xfrm>
            <a:off x="370550" y="1836650"/>
            <a:ext cx="8862902" cy="369332"/>
          </a:xfrm>
          <a:prstGeom prst="rect">
            <a:avLst/>
          </a:prstGeom>
        </p:spPr>
        <p:txBody>
          <a:bodyPr wrap="square">
            <a:spAutoFit/>
          </a:bodyPr>
          <a:lstStyle/>
          <a:p>
            <a:r>
              <a:rPr lang="en-US" altLang="zh-TW" b="1" dirty="0">
                <a:latin typeface="Times New Roman" panose="02020603050405020304" pitchFamily="18" charset="0"/>
                <a:cs typeface="Times New Roman" panose="02020603050405020304" pitchFamily="18" charset="0"/>
              </a:rPr>
              <a:t>2) Results and Analysis</a:t>
            </a:r>
            <a:endParaRPr lang="zh-TW" altLang="en-US" b="1" dirty="0">
              <a:latin typeface="Times New Roman" panose="02020603050405020304" pitchFamily="18" charset="0"/>
              <a:cs typeface="Times New Roman" panose="02020603050405020304" pitchFamily="18" charset="0"/>
            </a:endParaRPr>
          </a:p>
        </p:txBody>
      </p:sp>
      <p:pic>
        <p:nvPicPr>
          <p:cNvPr id="6" name="圖片 5">
            <a:extLst>
              <a:ext uri="{FF2B5EF4-FFF2-40B4-BE49-F238E27FC236}">
                <a16:creationId xmlns:a16="http://schemas.microsoft.com/office/drawing/2014/main" id="{FB2E371D-18A6-44E6-BC3D-469DE9FF25FF}"/>
              </a:ext>
            </a:extLst>
          </p:cNvPr>
          <p:cNvPicPr>
            <a:picLocks noChangeAspect="1"/>
          </p:cNvPicPr>
          <p:nvPr/>
        </p:nvPicPr>
        <p:blipFill>
          <a:blip r:embed="rId3"/>
          <a:stretch>
            <a:fillRect/>
          </a:stretch>
        </p:blipFill>
        <p:spPr>
          <a:xfrm>
            <a:off x="5451447" y="2769194"/>
            <a:ext cx="6393400" cy="3258283"/>
          </a:xfrm>
          <a:prstGeom prst="rect">
            <a:avLst/>
          </a:prstGeom>
        </p:spPr>
      </p:pic>
      <p:pic>
        <p:nvPicPr>
          <p:cNvPr id="9" name="圖片 8">
            <a:extLst>
              <a:ext uri="{FF2B5EF4-FFF2-40B4-BE49-F238E27FC236}">
                <a16:creationId xmlns:a16="http://schemas.microsoft.com/office/drawing/2014/main" id="{16ECB8AA-BAC2-4630-BD32-D13B1DDB758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47152" y="2328927"/>
            <a:ext cx="5773303" cy="1726237"/>
          </a:xfrm>
          <a:prstGeom prst="rect">
            <a:avLst/>
          </a:prstGeom>
        </p:spPr>
      </p:pic>
    </p:spTree>
    <p:extLst>
      <p:ext uri="{BB962C8B-B14F-4D97-AF65-F5344CB8AC3E}">
        <p14:creationId xmlns:p14="http://schemas.microsoft.com/office/powerpoint/2010/main" val="39054352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Experiments, results and analysis</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39</a:t>
            </a:fld>
            <a:endParaRPr lang="en-US" altLang="zh-TW" dirty="0">
              <a:ea typeface="新細明體" charset="-120"/>
            </a:endParaRPr>
          </a:p>
        </p:txBody>
      </p:sp>
      <p:sp>
        <p:nvSpPr>
          <p:cNvPr id="3" name="矩形 2">
            <a:extLst>
              <a:ext uri="{FF2B5EF4-FFF2-40B4-BE49-F238E27FC236}">
                <a16:creationId xmlns:a16="http://schemas.microsoft.com/office/drawing/2014/main" id="{C519545F-CAE4-4935-9F30-27E25CB9B186}"/>
              </a:ext>
            </a:extLst>
          </p:cNvPr>
          <p:cNvSpPr/>
          <p:nvPr/>
        </p:nvSpPr>
        <p:spPr>
          <a:xfrm>
            <a:off x="185530" y="1507776"/>
            <a:ext cx="11396870" cy="369332"/>
          </a:xfrm>
          <a:prstGeom prst="rect">
            <a:avLst/>
          </a:prstGeom>
        </p:spPr>
        <p:txBody>
          <a:bodyPr wrap="square">
            <a:spAutoFit/>
          </a:bodyPr>
          <a:lstStyle/>
          <a:p>
            <a:r>
              <a:rPr lang="en-US" altLang="zh-TW" b="1" dirty="0">
                <a:latin typeface="Times New Roman" panose="02020603050405020304" pitchFamily="18" charset="0"/>
                <a:cs typeface="Times New Roman" panose="02020603050405020304" pitchFamily="18" charset="0"/>
              </a:rPr>
              <a:t>A. Evaluating the Repair Actions with Default Configuration of Kubernetes for Supporting Availability (RQ1) </a:t>
            </a:r>
            <a:endParaRPr lang="zh-TW" altLang="en-US" b="1" dirty="0">
              <a:latin typeface="Times New Roman" panose="02020603050405020304" pitchFamily="18" charset="0"/>
              <a:cs typeface="Times New Roman" panose="02020603050405020304" pitchFamily="18" charset="0"/>
            </a:endParaRPr>
          </a:p>
        </p:txBody>
      </p:sp>
      <p:sp>
        <p:nvSpPr>
          <p:cNvPr id="5" name="矩形 4">
            <a:extLst>
              <a:ext uri="{FF2B5EF4-FFF2-40B4-BE49-F238E27FC236}">
                <a16:creationId xmlns:a16="http://schemas.microsoft.com/office/drawing/2014/main" id="{7B8301A6-95D4-4A65-A893-115A77C3F9D8}"/>
              </a:ext>
            </a:extLst>
          </p:cNvPr>
          <p:cNvSpPr/>
          <p:nvPr/>
        </p:nvSpPr>
        <p:spPr>
          <a:xfrm>
            <a:off x="370550" y="1836650"/>
            <a:ext cx="8862902" cy="369332"/>
          </a:xfrm>
          <a:prstGeom prst="rect">
            <a:avLst/>
          </a:prstGeom>
        </p:spPr>
        <p:txBody>
          <a:bodyPr wrap="square">
            <a:spAutoFit/>
          </a:bodyPr>
          <a:lstStyle/>
          <a:p>
            <a:r>
              <a:rPr lang="en-US" altLang="zh-TW" b="1" dirty="0">
                <a:latin typeface="Times New Roman" panose="02020603050405020304" pitchFamily="18" charset="0"/>
                <a:cs typeface="Times New Roman" panose="02020603050405020304" pitchFamily="18" charset="0"/>
              </a:rPr>
              <a:t>2) Results and Analysis</a:t>
            </a:r>
            <a:endParaRPr lang="zh-TW" altLang="en-US" b="1" dirty="0">
              <a:latin typeface="Times New Roman" panose="02020603050405020304" pitchFamily="18" charset="0"/>
              <a:cs typeface="Times New Roman" panose="02020603050405020304" pitchFamily="18" charset="0"/>
            </a:endParaRPr>
          </a:p>
        </p:txBody>
      </p:sp>
      <p:sp>
        <p:nvSpPr>
          <p:cNvPr id="7" name="內容版面配置區 4">
            <a:extLst>
              <a:ext uri="{FF2B5EF4-FFF2-40B4-BE49-F238E27FC236}">
                <a16:creationId xmlns:a16="http://schemas.microsoft.com/office/drawing/2014/main" id="{728CA997-7982-47B2-834C-CEF070B2B411}"/>
              </a:ext>
            </a:extLst>
          </p:cNvPr>
          <p:cNvSpPr>
            <a:spLocks noGrp="1"/>
          </p:cNvSpPr>
          <p:nvPr>
            <p:ph idx="1"/>
          </p:nvPr>
        </p:nvSpPr>
        <p:spPr>
          <a:xfrm>
            <a:off x="508000" y="2247394"/>
            <a:ext cx="10972800" cy="3933538"/>
          </a:xfrm>
        </p:spPr>
        <p:txBody>
          <a:bodyPr/>
          <a:lstStyle/>
          <a:p>
            <a:r>
              <a:rPr lang="en-US" altLang="zh-TW" sz="2400" dirty="0">
                <a:solidFill>
                  <a:srgbClr val="17375E"/>
                </a:solidFill>
                <a:latin typeface="Times New Roman" panose="02020603050405020304" pitchFamily="18" charset="0"/>
                <a:cs typeface="Times New Roman" panose="02020603050405020304" pitchFamily="18" charset="0"/>
              </a:rPr>
              <a:t>In the case of node failure, removing the IP of Pod1 from the endpoints list, as a reaction from the node controller of the master was measured as 38.187 seconds.</a:t>
            </a:r>
          </a:p>
          <a:p>
            <a:r>
              <a:rPr lang="en-US" altLang="zh-TW" sz="2400" dirty="0">
                <a:solidFill>
                  <a:srgbClr val="17375E"/>
                </a:solidFill>
                <a:latin typeface="Times New Roman" panose="02020603050405020304" pitchFamily="18" charset="0"/>
                <a:cs typeface="Times New Roman" panose="02020603050405020304" pitchFamily="18" charset="0"/>
              </a:rPr>
              <a:t>The reason is that with the default configuration of Kubernetes, the master takes at least 30 seconds to detect a node failure. </a:t>
            </a:r>
          </a:p>
          <a:p>
            <a:r>
              <a:rPr lang="en-US" altLang="zh-TW" sz="2400" dirty="0">
                <a:solidFill>
                  <a:srgbClr val="17375E"/>
                </a:solidFill>
                <a:latin typeface="Times New Roman" panose="02020603050405020304" pitchFamily="18" charset="0"/>
                <a:cs typeface="Times New Roman" panose="02020603050405020304" pitchFamily="18" charset="0"/>
              </a:rPr>
              <a:t>Because the </a:t>
            </a:r>
            <a:r>
              <a:rPr lang="en-US" altLang="zh-TW" sz="2400" dirty="0" err="1">
                <a:solidFill>
                  <a:srgbClr val="17375E"/>
                </a:solidFill>
                <a:latin typeface="Times New Roman" panose="02020603050405020304" pitchFamily="18" charset="0"/>
                <a:cs typeface="Times New Roman" panose="02020603050405020304" pitchFamily="18" charset="0"/>
              </a:rPr>
              <a:t>Kubelet</a:t>
            </a:r>
            <a:r>
              <a:rPr lang="en-US" altLang="zh-TW" sz="2400" dirty="0">
                <a:solidFill>
                  <a:srgbClr val="17375E"/>
                </a:solidFill>
                <a:latin typeface="Times New Roman" panose="02020603050405020304" pitchFamily="18" charset="0"/>
                <a:cs typeface="Times New Roman" panose="02020603050405020304" pitchFamily="18" charset="0"/>
              </a:rPr>
              <a:t> updates the node status every 10 seconds and the master allows for four missed status updates before marking the node as not ready. </a:t>
            </a:r>
          </a:p>
          <a:p>
            <a:endParaRPr lang="en-US" altLang="zh-TW" sz="2400" dirty="0">
              <a:solidFill>
                <a:srgbClr val="17375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5447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Abstract</a:t>
            </a:r>
            <a:endParaRPr lang="en-US" altLang="zh-TW"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4</a:t>
            </a:fld>
            <a:endParaRPr lang="en-US" altLang="zh-TW" dirty="0">
              <a:ea typeface="新細明體" charset="-120"/>
            </a:endParaRPr>
          </a:p>
        </p:txBody>
      </p:sp>
      <p:sp>
        <p:nvSpPr>
          <p:cNvPr id="5" name="內容版面配置區 4"/>
          <p:cNvSpPr>
            <a:spLocks noGrp="1"/>
          </p:cNvSpPr>
          <p:nvPr>
            <p:ph idx="1"/>
          </p:nvPr>
        </p:nvSpPr>
        <p:spPr/>
        <p:txBody>
          <a:bodyPr/>
          <a:lstStyle/>
          <a:p>
            <a:r>
              <a:rPr lang="en-US" altLang="zh-TW" dirty="0">
                <a:latin typeface="Times New Roman" panose="02020603050405020304" pitchFamily="18" charset="0"/>
                <a:cs typeface="Times New Roman" panose="02020603050405020304" pitchFamily="18" charset="0"/>
              </a:rPr>
              <a:t>We conduct experiments under the default configuration of Kubernetes as well as under its most responsive one.</a:t>
            </a:r>
          </a:p>
          <a:p>
            <a:r>
              <a:rPr lang="en-US" altLang="zh-TW" dirty="0">
                <a:latin typeface="Times New Roman" panose="02020603050405020304" pitchFamily="18" charset="0"/>
                <a:cs typeface="Times New Roman" panose="02020603050405020304" pitchFamily="18" charset="0"/>
              </a:rPr>
              <a:t>We also perform a comparative evaluation with the Availability Management Framework (AMF), which is a proven solution as a middleware service for managing high-availability.</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13040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Experiments, results and analysis</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40</a:t>
            </a:fld>
            <a:endParaRPr lang="en-US" altLang="zh-TW" dirty="0">
              <a:ea typeface="新細明體" charset="-120"/>
            </a:endParaRPr>
          </a:p>
        </p:txBody>
      </p:sp>
      <p:sp>
        <p:nvSpPr>
          <p:cNvPr id="3" name="矩形 2">
            <a:extLst>
              <a:ext uri="{FF2B5EF4-FFF2-40B4-BE49-F238E27FC236}">
                <a16:creationId xmlns:a16="http://schemas.microsoft.com/office/drawing/2014/main" id="{C519545F-CAE4-4935-9F30-27E25CB9B186}"/>
              </a:ext>
            </a:extLst>
          </p:cNvPr>
          <p:cNvSpPr/>
          <p:nvPr/>
        </p:nvSpPr>
        <p:spPr>
          <a:xfrm>
            <a:off x="185530" y="1507776"/>
            <a:ext cx="11396870" cy="369332"/>
          </a:xfrm>
          <a:prstGeom prst="rect">
            <a:avLst/>
          </a:prstGeom>
        </p:spPr>
        <p:txBody>
          <a:bodyPr wrap="square">
            <a:spAutoFit/>
          </a:bodyPr>
          <a:lstStyle/>
          <a:p>
            <a:r>
              <a:rPr lang="en-US" altLang="zh-TW" b="1" dirty="0">
                <a:latin typeface="Times New Roman" panose="02020603050405020304" pitchFamily="18" charset="0"/>
                <a:cs typeface="Times New Roman" panose="02020603050405020304" pitchFamily="18" charset="0"/>
              </a:rPr>
              <a:t>A. Evaluating the Repair Actions with Default Configuration of Kubernetes for Supporting Availability (RQ1) </a:t>
            </a:r>
            <a:endParaRPr lang="zh-TW" altLang="en-US" b="1" dirty="0">
              <a:latin typeface="Times New Roman" panose="02020603050405020304" pitchFamily="18" charset="0"/>
              <a:cs typeface="Times New Roman" panose="02020603050405020304" pitchFamily="18" charset="0"/>
            </a:endParaRPr>
          </a:p>
        </p:txBody>
      </p:sp>
      <p:sp>
        <p:nvSpPr>
          <p:cNvPr id="5" name="矩形 4">
            <a:extLst>
              <a:ext uri="{FF2B5EF4-FFF2-40B4-BE49-F238E27FC236}">
                <a16:creationId xmlns:a16="http://schemas.microsoft.com/office/drawing/2014/main" id="{7B8301A6-95D4-4A65-A893-115A77C3F9D8}"/>
              </a:ext>
            </a:extLst>
          </p:cNvPr>
          <p:cNvSpPr/>
          <p:nvPr/>
        </p:nvSpPr>
        <p:spPr>
          <a:xfrm>
            <a:off x="370550" y="1836650"/>
            <a:ext cx="8862902" cy="369332"/>
          </a:xfrm>
          <a:prstGeom prst="rect">
            <a:avLst/>
          </a:prstGeom>
        </p:spPr>
        <p:txBody>
          <a:bodyPr wrap="square">
            <a:spAutoFit/>
          </a:bodyPr>
          <a:lstStyle/>
          <a:p>
            <a:r>
              <a:rPr lang="en-US" altLang="zh-TW" b="1" dirty="0">
                <a:latin typeface="Times New Roman" panose="02020603050405020304" pitchFamily="18" charset="0"/>
                <a:cs typeface="Times New Roman" panose="02020603050405020304" pitchFamily="18" charset="0"/>
              </a:rPr>
              <a:t>2) Results and Analysis</a:t>
            </a:r>
            <a:endParaRPr lang="zh-TW" altLang="en-US" b="1" dirty="0">
              <a:latin typeface="Times New Roman" panose="02020603050405020304" pitchFamily="18" charset="0"/>
              <a:cs typeface="Times New Roman" panose="02020603050405020304" pitchFamily="18" charset="0"/>
            </a:endParaRPr>
          </a:p>
        </p:txBody>
      </p:sp>
      <p:sp>
        <p:nvSpPr>
          <p:cNvPr id="7" name="內容版面配置區 4">
            <a:extLst>
              <a:ext uri="{FF2B5EF4-FFF2-40B4-BE49-F238E27FC236}">
                <a16:creationId xmlns:a16="http://schemas.microsoft.com/office/drawing/2014/main" id="{728CA997-7982-47B2-834C-CEF070B2B411}"/>
              </a:ext>
            </a:extLst>
          </p:cNvPr>
          <p:cNvSpPr>
            <a:spLocks noGrp="1"/>
          </p:cNvSpPr>
          <p:nvPr>
            <p:ph idx="1"/>
          </p:nvPr>
        </p:nvSpPr>
        <p:spPr>
          <a:xfrm>
            <a:off x="508000" y="2247394"/>
            <a:ext cx="10972800" cy="3933538"/>
          </a:xfrm>
        </p:spPr>
        <p:txBody>
          <a:bodyPr/>
          <a:lstStyle/>
          <a:p>
            <a:r>
              <a:rPr lang="en-US" altLang="zh-TW" sz="2400" dirty="0">
                <a:solidFill>
                  <a:srgbClr val="17375E"/>
                </a:solidFill>
                <a:latin typeface="Times New Roman" panose="02020603050405020304" pitchFamily="18" charset="0"/>
                <a:cs typeface="Times New Roman" panose="02020603050405020304" pitchFamily="18" charset="0"/>
              </a:rPr>
              <a:t>As observed in Table I, the repair time of the VLC container or the pod container failure scenarios differ significantly (0.472 seconds for the former and 32.570 seconds for the latter).</a:t>
            </a:r>
          </a:p>
          <a:p>
            <a:r>
              <a:rPr lang="en-US" altLang="zh-TW" sz="2400" dirty="0">
                <a:solidFill>
                  <a:srgbClr val="17375E"/>
                </a:solidFill>
                <a:latin typeface="Times New Roman" panose="02020603050405020304" pitchFamily="18" charset="0"/>
                <a:cs typeface="Times New Roman" panose="02020603050405020304" pitchFamily="18" charset="0"/>
              </a:rPr>
              <a:t>The reason is that in the case of pod container failure, a graceful termination signal is sent to the VLC container and Docker waits 30 seconds for it to terminate. </a:t>
            </a:r>
          </a:p>
          <a:p>
            <a:r>
              <a:rPr lang="en-US" altLang="zh-TW" sz="2400" dirty="0">
                <a:solidFill>
                  <a:srgbClr val="17375E"/>
                </a:solidFill>
                <a:latin typeface="Times New Roman" panose="02020603050405020304" pitchFamily="18" charset="0"/>
                <a:cs typeface="Times New Roman" panose="02020603050405020304" pitchFamily="18" charset="0"/>
              </a:rPr>
              <a:t>The repair process will not start unless the VLC container is terminated.</a:t>
            </a:r>
          </a:p>
        </p:txBody>
      </p:sp>
    </p:spTree>
    <p:extLst>
      <p:ext uri="{BB962C8B-B14F-4D97-AF65-F5344CB8AC3E}">
        <p14:creationId xmlns:p14="http://schemas.microsoft.com/office/powerpoint/2010/main" val="13228403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Experiments, results and analysis</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41</a:t>
            </a:fld>
            <a:endParaRPr lang="en-US" altLang="zh-TW" dirty="0">
              <a:ea typeface="新細明體" charset="-120"/>
            </a:endParaRPr>
          </a:p>
        </p:txBody>
      </p:sp>
      <p:sp>
        <p:nvSpPr>
          <p:cNvPr id="3" name="矩形 2">
            <a:extLst>
              <a:ext uri="{FF2B5EF4-FFF2-40B4-BE49-F238E27FC236}">
                <a16:creationId xmlns:a16="http://schemas.microsoft.com/office/drawing/2014/main" id="{C519545F-CAE4-4935-9F30-27E25CB9B186}"/>
              </a:ext>
            </a:extLst>
          </p:cNvPr>
          <p:cNvSpPr/>
          <p:nvPr/>
        </p:nvSpPr>
        <p:spPr>
          <a:xfrm>
            <a:off x="185530" y="1507776"/>
            <a:ext cx="11396870" cy="369332"/>
          </a:xfrm>
          <a:prstGeom prst="rect">
            <a:avLst/>
          </a:prstGeom>
        </p:spPr>
        <p:txBody>
          <a:bodyPr wrap="square">
            <a:spAutoFit/>
          </a:bodyPr>
          <a:lstStyle/>
          <a:p>
            <a:r>
              <a:rPr lang="en-US" altLang="zh-TW" b="1" dirty="0">
                <a:latin typeface="Times New Roman" panose="02020603050405020304" pitchFamily="18" charset="0"/>
                <a:cs typeface="Times New Roman" panose="02020603050405020304" pitchFamily="18" charset="0"/>
              </a:rPr>
              <a:t>B. Evaluating the Impact of Redundancy on the Availability Support by Kubernetes (RQ2) </a:t>
            </a:r>
            <a:endParaRPr lang="zh-TW" altLang="en-US" b="1" dirty="0">
              <a:latin typeface="Times New Roman" panose="02020603050405020304" pitchFamily="18" charset="0"/>
              <a:cs typeface="Times New Roman" panose="02020603050405020304" pitchFamily="18" charset="0"/>
            </a:endParaRPr>
          </a:p>
        </p:txBody>
      </p:sp>
      <p:sp>
        <p:nvSpPr>
          <p:cNvPr id="7" name="內容版面配置區 4">
            <a:extLst>
              <a:ext uri="{FF2B5EF4-FFF2-40B4-BE49-F238E27FC236}">
                <a16:creationId xmlns:a16="http://schemas.microsoft.com/office/drawing/2014/main" id="{728CA997-7982-47B2-834C-CEF070B2B411}"/>
              </a:ext>
            </a:extLst>
          </p:cNvPr>
          <p:cNvSpPr>
            <a:spLocks noGrp="1"/>
          </p:cNvSpPr>
          <p:nvPr>
            <p:ph idx="1"/>
          </p:nvPr>
        </p:nvSpPr>
        <p:spPr>
          <a:xfrm>
            <a:off x="508000" y="2018092"/>
            <a:ext cx="6021526" cy="3933538"/>
          </a:xfrm>
        </p:spPr>
        <p:txBody>
          <a:bodyPr/>
          <a:lstStyle/>
          <a:p>
            <a:r>
              <a:rPr lang="en-US" altLang="zh-TW" sz="2400" dirty="0">
                <a:solidFill>
                  <a:srgbClr val="17375E"/>
                </a:solidFill>
                <a:latin typeface="Times New Roman" panose="02020603050405020304" pitchFamily="18" charset="0"/>
                <a:cs typeface="Times New Roman" panose="02020603050405020304" pitchFamily="18" charset="0"/>
              </a:rPr>
              <a:t>To investigate the impact redundancy may have on the availability support by Kubernetes, we consider the architecture in Fig. 7 where the number of pod replicas that the deployment controller maintains is increased to two. </a:t>
            </a:r>
          </a:p>
          <a:p>
            <a:r>
              <a:rPr lang="en-US" altLang="zh-TW" sz="2400" dirty="0">
                <a:solidFill>
                  <a:srgbClr val="17375E"/>
                </a:solidFill>
                <a:latin typeface="Times New Roman" panose="02020603050405020304" pitchFamily="18" charset="0"/>
                <a:cs typeface="Times New Roman" panose="02020603050405020304" pitchFamily="18" charset="0"/>
              </a:rPr>
              <a:t>In this architecture, we have a N-Way Active redundancy model [18].</a:t>
            </a:r>
          </a:p>
        </p:txBody>
      </p:sp>
      <p:pic>
        <p:nvPicPr>
          <p:cNvPr id="9" name="圖片 8">
            <a:extLst>
              <a:ext uri="{FF2B5EF4-FFF2-40B4-BE49-F238E27FC236}">
                <a16:creationId xmlns:a16="http://schemas.microsoft.com/office/drawing/2014/main" id="{6B1BA131-DDFE-45AC-8D71-A6D7A485AC17}"/>
              </a:ext>
            </a:extLst>
          </p:cNvPr>
          <p:cNvPicPr>
            <a:picLocks noChangeAspect="1"/>
          </p:cNvPicPr>
          <p:nvPr/>
        </p:nvPicPr>
        <p:blipFill>
          <a:blip r:embed="rId3"/>
          <a:stretch>
            <a:fillRect/>
          </a:stretch>
        </p:blipFill>
        <p:spPr>
          <a:xfrm>
            <a:off x="6638856" y="2018092"/>
            <a:ext cx="5238404" cy="4310305"/>
          </a:xfrm>
          <a:prstGeom prst="rect">
            <a:avLst/>
          </a:prstGeom>
        </p:spPr>
      </p:pic>
    </p:spTree>
    <p:extLst>
      <p:ext uri="{BB962C8B-B14F-4D97-AF65-F5344CB8AC3E}">
        <p14:creationId xmlns:p14="http://schemas.microsoft.com/office/powerpoint/2010/main" val="36928771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Experiments, results and analysis</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42</a:t>
            </a:fld>
            <a:endParaRPr lang="en-US" altLang="zh-TW" dirty="0">
              <a:ea typeface="新細明體" charset="-120"/>
            </a:endParaRPr>
          </a:p>
        </p:txBody>
      </p:sp>
      <p:sp>
        <p:nvSpPr>
          <p:cNvPr id="3" name="矩形 2">
            <a:extLst>
              <a:ext uri="{FF2B5EF4-FFF2-40B4-BE49-F238E27FC236}">
                <a16:creationId xmlns:a16="http://schemas.microsoft.com/office/drawing/2014/main" id="{C519545F-CAE4-4935-9F30-27E25CB9B186}"/>
              </a:ext>
            </a:extLst>
          </p:cNvPr>
          <p:cNvSpPr/>
          <p:nvPr/>
        </p:nvSpPr>
        <p:spPr>
          <a:xfrm>
            <a:off x="185530" y="1507776"/>
            <a:ext cx="11396870" cy="369332"/>
          </a:xfrm>
          <a:prstGeom prst="rect">
            <a:avLst/>
          </a:prstGeom>
        </p:spPr>
        <p:txBody>
          <a:bodyPr wrap="square">
            <a:spAutoFit/>
          </a:bodyPr>
          <a:lstStyle/>
          <a:p>
            <a:r>
              <a:rPr lang="en-US" altLang="zh-TW" b="1" dirty="0">
                <a:latin typeface="Times New Roman" panose="02020603050405020304" pitchFamily="18" charset="0"/>
                <a:cs typeface="Times New Roman" panose="02020603050405020304" pitchFamily="18" charset="0"/>
              </a:rPr>
              <a:t>B. Evaluating the Impact of Redundancy on the Availability Support by Kubernetes (RQ2) </a:t>
            </a:r>
            <a:endParaRPr lang="zh-TW" altLang="en-US" b="1" dirty="0">
              <a:latin typeface="Times New Roman" panose="02020603050405020304" pitchFamily="18" charset="0"/>
              <a:cs typeface="Times New Roman" panose="02020603050405020304" pitchFamily="18" charset="0"/>
            </a:endParaRPr>
          </a:p>
        </p:txBody>
      </p:sp>
      <p:sp>
        <p:nvSpPr>
          <p:cNvPr id="5" name="矩形 4">
            <a:extLst>
              <a:ext uri="{FF2B5EF4-FFF2-40B4-BE49-F238E27FC236}">
                <a16:creationId xmlns:a16="http://schemas.microsoft.com/office/drawing/2014/main" id="{7B8301A6-95D4-4A65-A893-115A77C3F9D8}"/>
              </a:ext>
            </a:extLst>
          </p:cNvPr>
          <p:cNvSpPr/>
          <p:nvPr/>
        </p:nvSpPr>
        <p:spPr>
          <a:xfrm>
            <a:off x="370550" y="1836650"/>
            <a:ext cx="8862902" cy="369332"/>
          </a:xfrm>
          <a:prstGeom prst="rect">
            <a:avLst/>
          </a:prstGeom>
        </p:spPr>
        <p:txBody>
          <a:bodyPr wrap="square">
            <a:spAutoFit/>
          </a:bodyPr>
          <a:lstStyle/>
          <a:p>
            <a:r>
              <a:rPr lang="en-US" altLang="zh-TW" b="1" dirty="0">
                <a:latin typeface="Times New Roman" panose="02020603050405020304" pitchFamily="18" charset="0"/>
                <a:cs typeface="Times New Roman" panose="02020603050405020304" pitchFamily="18" charset="0"/>
              </a:rPr>
              <a:t>1) </a:t>
            </a:r>
            <a:r>
              <a:rPr lang="en-US" altLang="zh-TW" b="1" dirty="0" err="1">
                <a:latin typeface="Times New Roman" panose="02020603050405020304" pitchFamily="18" charset="0"/>
                <a:cs typeface="Times New Roman" panose="02020603050405020304" pitchFamily="18" charset="0"/>
              </a:rPr>
              <a:t>Experiements</a:t>
            </a:r>
            <a:r>
              <a:rPr lang="en-US" altLang="zh-TW" b="1" dirty="0">
                <a:latin typeface="Times New Roman" panose="02020603050405020304" pitchFamily="18" charset="0"/>
                <a:cs typeface="Times New Roman" panose="02020603050405020304" pitchFamily="18" charset="0"/>
              </a:rPr>
              <a:t> (Service Outage due to the VLC Container Process Failure:)</a:t>
            </a:r>
            <a:endParaRPr lang="zh-TW" altLang="en-US" b="1" dirty="0">
              <a:latin typeface="Times New Roman" panose="02020603050405020304" pitchFamily="18" charset="0"/>
              <a:cs typeface="Times New Roman" panose="02020603050405020304" pitchFamily="18" charset="0"/>
            </a:endParaRPr>
          </a:p>
        </p:txBody>
      </p:sp>
      <p:sp>
        <p:nvSpPr>
          <p:cNvPr id="7" name="內容版面配置區 4">
            <a:extLst>
              <a:ext uri="{FF2B5EF4-FFF2-40B4-BE49-F238E27FC236}">
                <a16:creationId xmlns:a16="http://schemas.microsoft.com/office/drawing/2014/main" id="{728CA997-7982-47B2-834C-CEF070B2B411}"/>
              </a:ext>
            </a:extLst>
          </p:cNvPr>
          <p:cNvSpPr>
            <a:spLocks noGrp="1"/>
          </p:cNvSpPr>
          <p:nvPr>
            <p:ph idx="1"/>
          </p:nvPr>
        </p:nvSpPr>
        <p:spPr>
          <a:xfrm>
            <a:off x="508000" y="2247394"/>
            <a:ext cx="10972800" cy="3933538"/>
          </a:xfrm>
        </p:spPr>
        <p:txBody>
          <a:bodyPr/>
          <a:lstStyle/>
          <a:p>
            <a:r>
              <a:rPr lang="en-US" altLang="zh-TW" sz="2400" dirty="0">
                <a:solidFill>
                  <a:srgbClr val="17375E"/>
                </a:solidFill>
                <a:latin typeface="Times New Roman" panose="02020603050405020304" pitchFamily="18" charset="0"/>
                <a:cs typeface="Times New Roman" panose="02020603050405020304" pitchFamily="18" charset="0"/>
              </a:rPr>
              <a:t>In this scenario, similar to the No-Redundancy redundancy model, the reaction time is when the </a:t>
            </a:r>
            <a:r>
              <a:rPr lang="en-US" altLang="zh-TW" sz="2400" dirty="0" err="1">
                <a:solidFill>
                  <a:srgbClr val="17375E"/>
                </a:solidFill>
                <a:latin typeface="Times New Roman" panose="02020603050405020304" pitchFamily="18" charset="0"/>
                <a:cs typeface="Times New Roman" panose="02020603050405020304" pitchFamily="18" charset="0"/>
              </a:rPr>
              <a:t>Kubelet</a:t>
            </a:r>
            <a:r>
              <a:rPr lang="en-US" altLang="zh-TW" sz="2400" dirty="0">
                <a:solidFill>
                  <a:srgbClr val="17375E"/>
                </a:solidFill>
                <a:latin typeface="Times New Roman" panose="02020603050405020304" pitchFamily="18" charset="0"/>
                <a:cs typeface="Times New Roman" panose="02020603050405020304" pitchFamily="18" charset="0"/>
              </a:rPr>
              <a:t> detects the VLC container has crashed and removes the pod from the endpoints list. </a:t>
            </a:r>
          </a:p>
          <a:p>
            <a:r>
              <a:rPr lang="en-US" altLang="zh-TW" sz="2400" dirty="0">
                <a:solidFill>
                  <a:srgbClr val="17375E"/>
                </a:solidFill>
                <a:latin typeface="Times New Roman" panose="02020603050405020304" pitchFamily="18" charset="0"/>
                <a:cs typeface="Times New Roman" panose="02020603050405020304" pitchFamily="18" charset="0"/>
              </a:rPr>
              <a:t>By just removing the unhealthy Pod1 from endpoints list, the service is recovered.</a:t>
            </a:r>
          </a:p>
          <a:p>
            <a:r>
              <a:rPr lang="en-US" altLang="zh-TW" sz="2400" dirty="0">
                <a:solidFill>
                  <a:srgbClr val="17375E"/>
                </a:solidFill>
                <a:latin typeface="Times New Roman" panose="02020603050405020304" pitchFamily="18" charset="0"/>
                <a:cs typeface="Times New Roman" panose="02020603050405020304" pitchFamily="18" charset="0"/>
              </a:rPr>
              <a:t>This is because another healthy pod is still on the endpoints list and ready to serve the requests. </a:t>
            </a:r>
          </a:p>
          <a:p>
            <a:r>
              <a:rPr lang="en-US" altLang="zh-TW" sz="2400" dirty="0">
                <a:solidFill>
                  <a:srgbClr val="17375E"/>
                </a:solidFill>
                <a:latin typeface="Times New Roman" panose="02020603050405020304" pitchFamily="18" charset="0"/>
                <a:cs typeface="Times New Roman" panose="02020603050405020304" pitchFamily="18" charset="0"/>
              </a:rPr>
              <a:t>Therefore, the reaction time for this scenario is the same as the recovery time. </a:t>
            </a:r>
          </a:p>
          <a:p>
            <a:r>
              <a:rPr lang="en-US" altLang="zh-TW" sz="2400" dirty="0">
                <a:solidFill>
                  <a:srgbClr val="17375E"/>
                </a:solidFill>
                <a:latin typeface="Times New Roman" panose="02020603050405020304" pitchFamily="18" charset="0"/>
                <a:cs typeface="Times New Roman" panose="02020603050405020304" pitchFamily="18" charset="0"/>
              </a:rPr>
              <a:t>The repair time is when the </a:t>
            </a:r>
            <a:r>
              <a:rPr lang="en-US" altLang="zh-TW" sz="2400" dirty="0" err="1">
                <a:solidFill>
                  <a:srgbClr val="17375E"/>
                </a:solidFill>
                <a:latin typeface="Times New Roman" panose="02020603050405020304" pitchFamily="18" charset="0"/>
                <a:cs typeface="Times New Roman" panose="02020603050405020304" pitchFamily="18" charset="0"/>
              </a:rPr>
              <a:t>Kubelet</a:t>
            </a:r>
            <a:r>
              <a:rPr lang="en-US" altLang="zh-TW" sz="2400" dirty="0">
                <a:solidFill>
                  <a:srgbClr val="17375E"/>
                </a:solidFill>
                <a:latin typeface="Times New Roman" panose="02020603050405020304" pitchFamily="18" charset="0"/>
                <a:cs typeface="Times New Roman" panose="02020603050405020304" pitchFamily="18" charset="0"/>
              </a:rPr>
              <a:t> has restarted the crashed VLC container and the video has started streaming again.</a:t>
            </a:r>
          </a:p>
        </p:txBody>
      </p:sp>
    </p:spTree>
    <p:extLst>
      <p:ext uri="{BB962C8B-B14F-4D97-AF65-F5344CB8AC3E}">
        <p14:creationId xmlns:p14="http://schemas.microsoft.com/office/powerpoint/2010/main" val="14342401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Experiments, results and analysis</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43</a:t>
            </a:fld>
            <a:endParaRPr lang="en-US" altLang="zh-TW" dirty="0">
              <a:ea typeface="新細明體" charset="-120"/>
            </a:endParaRPr>
          </a:p>
        </p:txBody>
      </p:sp>
      <p:sp>
        <p:nvSpPr>
          <p:cNvPr id="3" name="矩形 2">
            <a:extLst>
              <a:ext uri="{FF2B5EF4-FFF2-40B4-BE49-F238E27FC236}">
                <a16:creationId xmlns:a16="http://schemas.microsoft.com/office/drawing/2014/main" id="{C519545F-CAE4-4935-9F30-27E25CB9B186}"/>
              </a:ext>
            </a:extLst>
          </p:cNvPr>
          <p:cNvSpPr/>
          <p:nvPr/>
        </p:nvSpPr>
        <p:spPr>
          <a:xfrm>
            <a:off x="185530" y="1507776"/>
            <a:ext cx="11396870" cy="369332"/>
          </a:xfrm>
          <a:prstGeom prst="rect">
            <a:avLst/>
          </a:prstGeom>
        </p:spPr>
        <p:txBody>
          <a:bodyPr wrap="square">
            <a:spAutoFit/>
          </a:bodyPr>
          <a:lstStyle/>
          <a:p>
            <a:r>
              <a:rPr lang="en-US" altLang="zh-TW" b="1" dirty="0">
                <a:latin typeface="Times New Roman" panose="02020603050405020304" pitchFamily="18" charset="0"/>
                <a:cs typeface="Times New Roman" panose="02020603050405020304" pitchFamily="18" charset="0"/>
              </a:rPr>
              <a:t>B. Evaluating the Impact of Redundancy on the Availability Support by Kubernetes (RQ2) </a:t>
            </a:r>
            <a:endParaRPr lang="zh-TW" altLang="en-US" b="1" dirty="0">
              <a:latin typeface="Times New Roman" panose="02020603050405020304" pitchFamily="18" charset="0"/>
              <a:cs typeface="Times New Roman" panose="02020603050405020304" pitchFamily="18" charset="0"/>
            </a:endParaRPr>
          </a:p>
        </p:txBody>
      </p:sp>
      <p:sp>
        <p:nvSpPr>
          <p:cNvPr id="5" name="矩形 4">
            <a:extLst>
              <a:ext uri="{FF2B5EF4-FFF2-40B4-BE49-F238E27FC236}">
                <a16:creationId xmlns:a16="http://schemas.microsoft.com/office/drawing/2014/main" id="{7B8301A6-95D4-4A65-A893-115A77C3F9D8}"/>
              </a:ext>
            </a:extLst>
          </p:cNvPr>
          <p:cNvSpPr/>
          <p:nvPr/>
        </p:nvSpPr>
        <p:spPr>
          <a:xfrm>
            <a:off x="370550" y="1836650"/>
            <a:ext cx="8862902" cy="369332"/>
          </a:xfrm>
          <a:prstGeom prst="rect">
            <a:avLst/>
          </a:prstGeom>
        </p:spPr>
        <p:txBody>
          <a:bodyPr wrap="square">
            <a:spAutoFit/>
          </a:bodyPr>
          <a:lstStyle/>
          <a:p>
            <a:r>
              <a:rPr lang="en-US" altLang="zh-TW" b="1" dirty="0">
                <a:latin typeface="Times New Roman" panose="02020603050405020304" pitchFamily="18" charset="0"/>
                <a:cs typeface="Times New Roman" panose="02020603050405020304" pitchFamily="18" charset="0"/>
              </a:rPr>
              <a:t>1) </a:t>
            </a:r>
            <a:r>
              <a:rPr lang="en-US" altLang="zh-TW" b="1" dirty="0" err="1">
                <a:latin typeface="Times New Roman" panose="02020603050405020304" pitchFamily="18" charset="0"/>
                <a:cs typeface="Times New Roman" panose="02020603050405020304" pitchFamily="18" charset="0"/>
              </a:rPr>
              <a:t>Experiements</a:t>
            </a:r>
            <a:r>
              <a:rPr lang="en-US" altLang="zh-TW" b="1" dirty="0">
                <a:latin typeface="Times New Roman" panose="02020603050405020304" pitchFamily="18" charset="0"/>
                <a:cs typeface="Times New Roman" panose="02020603050405020304" pitchFamily="18" charset="0"/>
              </a:rPr>
              <a:t> (Service Outage due to Pod Container Process Failure:)</a:t>
            </a:r>
            <a:endParaRPr lang="zh-TW" altLang="en-US" b="1" dirty="0">
              <a:latin typeface="Times New Roman" panose="02020603050405020304" pitchFamily="18" charset="0"/>
              <a:cs typeface="Times New Roman" panose="02020603050405020304" pitchFamily="18" charset="0"/>
            </a:endParaRPr>
          </a:p>
        </p:txBody>
      </p:sp>
      <p:sp>
        <p:nvSpPr>
          <p:cNvPr id="7" name="內容版面配置區 4">
            <a:extLst>
              <a:ext uri="{FF2B5EF4-FFF2-40B4-BE49-F238E27FC236}">
                <a16:creationId xmlns:a16="http://schemas.microsoft.com/office/drawing/2014/main" id="{728CA997-7982-47B2-834C-CEF070B2B411}"/>
              </a:ext>
            </a:extLst>
          </p:cNvPr>
          <p:cNvSpPr>
            <a:spLocks noGrp="1"/>
          </p:cNvSpPr>
          <p:nvPr>
            <p:ph idx="1"/>
          </p:nvPr>
        </p:nvSpPr>
        <p:spPr>
          <a:xfrm>
            <a:off x="508000" y="2247394"/>
            <a:ext cx="10972800" cy="3933538"/>
          </a:xfrm>
        </p:spPr>
        <p:txBody>
          <a:bodyPr/>
          <a:lstStyle/>
          <a:p>
            <a:r>
              <a:rPr lang="en-US" altLang="zh-TW" sz="2400" dirty="0">
                <a:solidFill>
                  <a:srgbClr val="17375E"/>
                </a:solidFill>
                <a:latin typeface="Times New Roman" panose="02020603050405020304" pitchFamily="18" charset="0"/>
                <a:cs typeface="Times New Roman" panose="02020603050405020304" pitchFamily="18" charset="0"/>
              </a:rPr>
              <a:t>Similarly to the previous scenarios, the recovery time is when the unhealthy pod is removed from the endpoints list.</a:t>
            </a:r>
          </a:p>
          <a:p>
            <a:r>
              <a:rPr lang="en-US" altLang="zh-TW" sz="2400" dirty="0">
                <a:solidFill>
                  <a:srgbClr val="17375E"/>
                </a:solidFill>
                <a:latin typeface="Times New Roman" panose="02020603050405020304" pitchFamily="18" charset="0"/>
                <a:cs typeface="Times New Roman" panose="02020603050405020304" pitchFamily="18" charset="0"/>
              </a:rPr>
              <a:t>The repair time is when a new pod is created and its VLC container is started and streaming the video</a:t>
            </a:r>
          </a:p>
        </p:txBody>
      </p:sp>
    </p:spTree>
    <p:extLst>
      <p:ext uri="{BB962C8B-B14F-4D97-AF65-F5344CB8AC3E}">
        <p14:creationId xmlns:p14="http://schemas.microsoft.com/office/powerpoint/2010/main" val="14856213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Experiments, results and analysis</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44</a:t>
            </a:fld>
            <a:endParaRPr lang="en-US" altLang="zh-TW" dirty="0">
              <a:ea typeface="新細明體" charset="-120"/>
            </a:endParaRPr>
          </a:p>
        </p:txBody>
      </p:sp>
      <p:sp>
        <p:nvSpPr>
          <p:cNvPr id="3" name="矩形 2">
            <a:extLst>
              <a:ext uri="{FF2B5EF4-FFF2-40B4-BE49-F238E27FC236}">
                <a16:creationId xmlns:a16="http://schemas.microsoft.com/office/drawing/2014/main" id="{C519545F-CAE4-4935-9F30-27E25CB9B186}"/>
              </a:ext>
            </a:extLst>
          </p:cNvPr>
          <p:cNvSpPr/>
          <p:nvPr/>
        </p:nvSpPr>
        <p:spPr>
          <a:xfrm>
            <a:off x="185530" y="1507776"/>
            <a:ext cx="11396870" cy="369332"/>
          </a:xfrm>
          <a:prstGeom prst="rect">
            <a:avLst/>
          </a:prstGeom>
        </p:spPr>
        <p:txBody>
          <a:bodyPr wrap="square">
            <a:spAutoFit/>
          </a:bodyPr>
          <a:lstStyle/>
          <a:p>
            <a:r>
              <a:rPr lang="en-US" altLang="zh-TW" b="1" dirty="0">
                <a:latin typeface="Times New Roman" panose="02020603050405020304" pitchFamily="18" charset="0"/>
                <a:cs typeface="Times New Roman" panose="02020603050405020304" pitchFamily="18" charset="0"/>
              </a:rPr>
              <a:t>B. Evaluating the Impact of Redundancy on the Availability Support by Kubernetes (RQ2) </a:t>
            </a:r>
            <a:endParaRPr lang="zh-TW" altLang="en-US" b="1" dirty="0">
              <a:latin typeface="Times New Roman" panose="02020603050405020304" pitchFamily="18" charset="0"/>
              <a:cs typeface="Times New Roman" panose="02020603050405020304" pitchFamily="18" charset="0"/>
            </a:endParaRPr>
          </a:p>
        </p:txBody>
      </p:sp>
      <p:sp>
        <p:nvSpPr>
          <p:cNvPr id="5" name="矩形 4">
            <a:extLst>
              <a:ext uri="{FF2B5EF4-FFF2-40B4-BE49-F238E27FC236}">
                <a16:creationId xmlns:a16="http://schemas.microsoft.com/office/drawing/2014/main" id="{7B8301A6-95D4-4A65-A893-115A77C3F9D8}"/>
              </a:ext>
            </a:extLst>
          </p:cNvPr>
          <p:cNvSpPr/>
          <p:nvPr/>
        </p:nvSpPr>
        <p:spPr>
          <a:xfrm>
            <a:off x="370550" y="1836650"/>
            <a:ext cx="8862902" cy="369332"/>
          </a:xfrm>
          <a:prstGeom prst="rect">
            <a:avLst/>
          </a:prstGeom>
        </p:spPr>
        <p:txBody>
          <a:bodyPr wrap="square">
            <a:spAutoFit/>
          </a:bodyPr>
          <a:lstStyle/>
          <a:p>
            <a:r>
              <a:rPr lang="en-US" altLang="zh-TW" b="1" dirty="0">
                <a:latin typeface="Times New Roman" panose="02020603050405020304" pitchFamily="18" charset="0"/>
                <a:cs typeface="Times New Roman" panose="02020603050405020304" pitchFamily="18" charset="0"/>
              </a:rPr>
              <a:t>1) </a:t>
            </a:r>
            <a:r>
              <a:rPr lang="en-US" altLang="zh-TW" b="1" dirty="0" err="1">
                <a:latin typeface="Times New Roman" panose="02020603050405020304" pitchFamily="18" charset="0"/>
                <a:cs typeface="Times New Roman" panose="02020603050405020304" pitchFamily="18" charset="0"/>
              </a:rPr>
              <a:t>Experiements</a:t>
            </a:r>
            <a:r>
              <a:rPr lang="zh-TW" altLang="en-US" b="1" dirty="0">
                <a:latin typeface="Times New Roman" panose="02020603050405020304" pitchFamily="18" charset="0"/>
                <a:cs typeface="Times New Roman" panose="02020603050405020304" pitchFamily="18" charset="0"/>
              </a:rPr>
              <a:t> </a:t>
            </a:r>
            <a:r>
              <a:rPr lang="en-US" altLang="zh-TW" b="1" dirty="0">
                <a:latin typeface="Times New Roman" panose="02020603050405020304" pitchFamily="18" charset="0"/>
                <a:cs typeface="Times New Roman" panose="02020603050405020304" pitchFamily="18" charset="0"/>
              </a:rPr>
              <a:t>(Service Outage due to Node Failure:)</a:t>
            </a:r>
            <a:endParaRPr lang="zh-TW" altLang="en-US" b="1" dirty="0">
              <a:latin typeface="Times New Roman" panose="02020603050405020304" pitchFamily="18" charset="0"/>
              <a:cs typeface="Times New Roman" panose="02020603050405020304" pitchFamily="18" charset="0"/>
            </a:endParaRPr>
          </a:p>
        </p:txBody>
      </p:sp>
      <p:sp>
        <p:nvSpPr>
          <p:cNvPr id="7" name="內容版面配置區 4">
            <a:extLst>
              <a:ext uri="{FF2B5EF4-FFF2-40B4-BE49-F238E27FC236}">
                <a16:creationId xmlns:a16="http://schemas.microsoft.com/office/drawing/2014/main" id="{728CA997-7982-47B2-834C-CEF070B2B411}"/>
              </a:ext>
            </a:extLst>
          </p:cNvPr>
          <p:cNvSpPr>
            <a:spLocks noGrp="1"/>
          </p:cNvSpPr>
          <p:nvPr>
            <p:ph idx="1"/>
          </p:nvPr>
        </p:nvSpPr>
        <p:spPr>
          <a:xfrm>
            <a:off x="508000" y="2247394"/>
            <a:ext cx="10972800" cy="3933538"/>
          </a:xfrm>
        </p:spPr>
        <p:txBody>
          <a:bodyPr/>
          <a:lstStyle/>
          <a:p>
            <a:r>
              <a:rPr lang="en-US" altLang="zh-TW" sz="2400" dirty="0">
                <a:solidFill>
                  <a:srgbClr val="17375E"/>
                </a:solidFill>
                <a:latin typeface="Times New Roman" panose="02020603050405020304" pitchFamily="18" charset="0"/>
                <a:cs typeface="Times New Roman" panose="02020603050405020304" pitchFamily="18" charset="0"/>
              </a:rPr>
              <a:t>The reaction time in this scenario is the same as for the No-Redundancy redundancy model architecture</a:t>
            </a:r>
          </a:p>
          <a:p>
            <a:r>
              <a:rPr lang="en-US" altLang="zh-TW" sz="2400" dirty="0">
                <a:solidFill>
                  <a:srgbClr val="17375E"/>
                </a:solidFill>
                <a:latin typeface="Times New Roman" panose="02020603050405020304" pitchFamily="18" charset="0"/>
                <a:cs typeface="Times New Roman" panose="02020603050405020304" pitchFamily="18" charset="0"/>
              </a:rPr>
              <a:t>The recovery time is when the IP of Pod1 is removed from the endpoints list.</a:t>
            </a:r>
          </a:p>
          <a:p>
            <a:r>
              <a:rPr lang="en-US" altLang="zh-TW" sz="2400" dirty="0">
                <a:solidFill>
                  <a:srgbClr val="17375E"/>
                </a:solidFill>
                <a:latin typeface="Times New Roman" panose="02020603050405020304" pitchFamily="18" charset="0"/>
                <a:cs typeface="Times New Roman" panose="02020603050405020304" pitchFamily="18" charset="0"/>
              </a:rPr>
              <a:t>The repair time is when Pod1 is terminated and another one is created.</a:t>
            </a:r>
          </a:p>
        </p:txBody>
      </p:sp>
    </p:spTree>
    <p:extLst>
      <p:ext uri="{BB962C8B-B14F-4D97-AF65-F5344CB8AC3E}">
        <p14:creationId xmlns:p14="http://schemas.microsoft.com/office/powerpoint/2010/main" val="25069054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Experiments, results and analysis</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45</a:t>
            </a:fld>
            <a:endParaRPr lang="en-US" altLang="zh-TW" dirty="0">
              <a:ea typeface="新細明體" charset="-120"/>
            </a:endParaRPr>
          </a:p>
        </p:txBody>
      </p:sp>
      <p:sp>
        <p:nvSpPr>
          <p:cNvPr id="3" name="矩形 2">
            <a:extLst>
              <a:ext uri="{FF2B5EF4-FFF2-40B4-BE49-F238E27FC236}">
                <a16:creationId xmlns:a16="http://schemas.microsoft.com/office/drawing/2014/main" id="{C519545F-CAE4-4935-9F30-27E25CB9B186}"/>
              </a:ext>
            </a:extLst>
          </p:cNvPr>
          <p:cNvSpPr/>
          <p:nvPr/>
        </p:nvSpPr>
        <p:spPr>
          <a:xfrm>
            <a:off x="185530" y="1507776"/>
            <a:ext cx="11396870" cy="369332"/>
          </a:xfrm>
          <a:prstGeom prst="rect">
            <a:avLst/>
          </a:prstGeom>
        </p:spPr>
        <p:txBody>
          <a:bodyPr wrap="square">
            <a:spAutoFit/>
          </a:bodyPr>
          <a:lstStyle/>
          <a:p>
            <a:r>
              <a:rPr lang="en-US" altLang="zh-TW" b="1" dirty="0">
                <a:latin typeface="Times New Roman" panose="02020603050405020304" pitchFamily="18" charset="0"/>
                <a:cs typeface="Times New Roman" panose="02020603050405020304" pitchFamily="18" charset="0"/>
              </a:rPr>
              <a:t>B. Evaluating the Impact of Redundancy on the Availability Support by Kubernetes (RQ2) </a:t>
            </a:r>
            <a:endParaRPr lang="zh-TW" altLang="en-US" b="1" dirty="0">
              <a:latin typeface="Times New Roman" panose="02020603050405020304" pitchFamily="18" charset="0"/>
              <a:cs typeface="Times New Roman" panose="02020603050405020304" pitchFamily="18" charset="0"/>
            </a:endParaRPr>
          </a:p>
        </p:txBody>
      </p:sp>
      <p:sp>
        <p:nvSpPr>
          <p:cNvPr id="5" name="矩形 4">
            <a:extLst>
              <a:ext uri="{FF2B5EF4-FFF2-40B4-BE49-F238E27FC236}">
                <a16:creationId xmlns:a16="http://schemas.microsoft.com/office/drawing/2014/main" id="{7B8301A6-95D4-4A65-A893-115A77C3F9D8}"/>
              </a:ext>
            </a:extLst>
          </p:cNvPr>
          <p:cNvSpPr/>
          <p:nvPr/>
        </p:nvSpPr>
        <p:spPr>
          <a:xfrm>
            <a:off x="370550" y="1836650"/>
            <a:ext cx="8862902" cy="369332"/>
          </a:xfrm>
          <a:prstGeom prst="rect">
            <a:avLst/>
          </a:prstGeom>
        </p:spPr>
        <p:txBody>
          <a:bodyPr wrap="square">
            <a:spAutoFit/>
          </a:bodyPr>
          <a:lstStyle/>
          <a:p>
            <a:r>
              <a:rPr lang="en-US" altLang="zh-TW" b="1" dirty="0">
                <a:latin typeface="Times New Roman" panose="02020603050405020304" pitchFamily="18" charset="0"/>
                <a:cs typeface="Times New Roman" panose="02020603050405020304" pitchFamily="18" charset="0"/>
              </a:rPr>
              <a:t>2) Results and Analysis</a:t>
            </a:r>
            <a:endParaRPr lang="zh-TW" altLang="en-US" b="1" dirty="0">
              <a:latin typeface="Times New Roman" panose="02020603050405020304" pitchFamily="18" charset="0"/>
              <a:cs typeface="Times New Roman" panose="02020603050405020304" pitchFamily="18" charset="0"/>
            </a:endParaRPr>
          </a:p>
        </p:txBody>
      </p:sp>
      <p:sp>
        <p:nvSpPr>
          <p:cNvPr id="7" name="內容版面配置區 4">
            <a:extLst>
              <a:ext uri="{FF2B5EF4-FFF2-40B4-BE49-F238E27FC236}">
                <a16:creationId xmlns:a16="http://schemas.microsoft.com/office/drawing/2014/main" id="{728CA997-7982-47B2-834C-CEF070B2B411}"/>
              </a:ext>
            </a:extLst>
          </p:cNvPr>
          <p:cNvSpPr>
            <a:spLocks noGrp="1"/>
          </p:cNvSpPr>
          <p:nvPr>
            <p:ph idx="1"/>
          </p:nvPr>
        </p:nvSpPr>
        <p:spPr>
          <a:xfrm>
            <a:off x="508000" y="2247394"/>
            <a:ext cx="10972800" cy="3933538"/>
          </a:xfrm>
        </p:spPr>
        <p:txBody>
          <a:bodyPr/>
          <a:lstStyle/>
          <a:p>
            <a:r>
              <a:rPr lang="en-US" altLang="zh-TW" sz="2400" dirty="0">
                <a:solidFill>
                  <a:srgbClr val="17375E"/>
                </a:solidFill>
                <a:latin typeface="Times New Roman" panose="02020603050405020304" pitchFamily="18" charset="0"/>
                <a:cs typeface="Times New Roman" panose="02020603050405020304" pitchFamily="18" charset="0"/>
              </a:rPr>
              <a:t>As shown in Table II, the measured outage time in the experiments with a N-Way Active redundancy model is significantly lower than for the No-Redundancy redundancy model.</a:t>
            </a:r>
          </a:p>
          <a:p>
            <a:r>
              <a:rPr lang="en-US" altLang="zh-TW" sz="2400" dirty="0">
                <a:solidFill>
                  <a:srgbClr val="17375E"/>
                </a:solidFill>
                <a:latin typeface="Times New Roman" panose="02020603050405020304" pitchFamily="18" charset="0"/>
                <a:cs typeface="Times New Roman" panose="02020603050405020304" pitchFamily="18" charset="0"/>
              </a:rPr>
              <a:t>The reason is that with the N-Way Active redundancy model, the recovery does not depend on the repair of the faulty unit and the service is recovered as soon as Kubernetes detects the failure.</a:t>
            </a:r>
          </a:p>
          <a:p>
            <a:r>
              <a:rPr lang="en-US" altLang="zh-TW" sz="2400" dirty="0">
                <a:solidFill>
                  <a:srgbClr val="17375E"/>
                </a:solidFill>
                <a:latin typeface="Times New Roman" panose="02020603050405020304" pitchFamily="18" charset="0"/>
                <a:cs typeface="Times New Roman" panose="02020603050405020304" pitchFamily="18" charset="0"/>
              </a:rPr>
              <a:t>The results show that the repair actions and the healing capability of Kubernetes are not sufficient for supporting availability and adding redundancy can significantly decrease the downtime</a:t>
            </a:r>
          </a:p>
        </p:txBody>
      </p:sp>
    </p:spTree>
    <p:extLst>
      <p:ext uri="{BB962C8B-B14F-4D97-AF65-F5344CB8AC3E}">
        <p14:creationId xmlns:p14="http://schemas.microsoft.com/office/powerpoint/2010/main" val="3855164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Experiments, results and analysis</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46</a:t>
            </a:fld>
            <a:endParaRPr lang="en-US" altLang="zh-TW" dirty="0">
              <a:ea typeface="新細明體" charset="-120"/>
            </a:endParaRPr>
          </a:p>
        </p:txBody>
      </p:sp>
      <p:sp>
        <p:nvSpPr>
          <p:cNvPr id="3" name="矩形 2">
            <a:extLst>
              <a:ext uri="{FF2B5EF4-FFF2-40B4-BE49-F238E27FC236}">
                <a16:creationId xmlns:a16="http://schemas.microsoft.com/office/drawing/2014/main" id="{C519545F-CAE4-4935-9F30-27E25CB9B186}"/>
              </a:ext>
            </a:extLst>
          </p:cNvPr>
          <p:cNvSpPr/>
          <p:nvPr/>
        </p:nvSpPr>
        <p:spPr>
          <a:xfrm>
            <a:off x="185530" y="1507776"/>
            <a:ext cx="11396870" cy="369332"/>
          </a:xfrm>
          <a:prstGeom prst="rect">
            <a:avLst/>
          </a:prstGeom>
        </p:spPr>
        <p:txBody>
          <a:bodyPr wrap="square">
            <a:spAutoFit/>
          </a:bodyPr>
          <a:lstStyle/>
          <a:p>
            <a:r>
              <a:rPr lang="en-US" altLang="zh-TW" b="1" dirty="0">
                <a:latin typeface="Times New Roman" panose="02020603050405020304" pitchFamily="18" charset="0"/>
                <a:cs typeface="Times New Roman" panose="02020603050405020304" pitchFamily="18" charset="0"/>
              </a:rPr>
              <a:t>B. Evaluating the Impact of Redundancy on the Availability Support by Kubernetes (RQ2) </a:t>
            </a:r>
            <a:endParaRPr lang="zh-TW" altLang="en-US" b="1" dirty="0">
              <a:latin typeface="Times New Roman" panose="02020603050405020304" pitchFamily="18" charset="0"/>
              <a:cs typeface="Times New Roman" panose="02020603050405020304" pitchFamily="18" charset="0"/>
            </a:endParaRPr>
          </a:p>
        </p:txBody>
      </p:sp>
      <p:sp>
        <p:nvSpPr>
          <p:cNvPr id="5" name="矩形 4">
            <a:extLst>
              <a:ext uri="{FF2B5EF4-FFF2-40B4-BE49-F238E27FC236}">
                <a16:creationId xmlns:a16="http://schemas.microsoft.com/office/drawing/2014/main" id="{7B8301A6-95D4-4A65-A893-115A77C3F9D8}"/>
              </a:ext>
            </a:extLst>
          </p:cNvPr>
          <p:cNvSpPr/>
          <p:nvPr/>
        </p:nvSpPr>
        <p:spPr>
          <a:xfrm>
            <a:off x="370550" y="1836650"/>
            <a:ext cx="8862902" cy="369332"/>
          </a:xfrm>
          <a:prstGeom prst="rect">
            <a:avLst/>
          </a:prstGeom>
        </p:spPr>
        <p:txBody>
          <a:bodyPr wrap="square">
            <a:spAutoFit/>
          </a:bodyPr>
          <a:lstStyle/>
          <a:p>
            <a:r>
              <a:rPr lang="en-US" altLang="zh-TW" b="1" dirty="0">
                <a:latin typeface="Times New Roman" panose="02020603050405020304" pitchFamily="18" charset="0"/>
                <a:cs typeface="Times New Roman" panose="02020603050405020304" pitchFamily="18" charset="0"/>
              </a:rPr>
              <a:t>2) Results and Analysis</a:t>
            </a:r>
            <a:endParaRPr lang="zh-TW" altLang="en-US" b="1" dirty="0">
              <a:latin typeface="Times New Roman" panose="02020603050405020304" pitchFamily="18" charset="0"/>
              <a:cs typeface="Times New Roman" panose="02020603050405020304" pitchFamily="18" charset="0"/>
            </a:endParaRPr>
          </a:p>
        </p:txBody>
      </p:sp>
      <p:pic>
        <p:nvPicPr>
          <p:cNvPr id="6" name="圖片 5">
            <a:extLst>
              <a:ext uri="{FF2B5EF4-FFF2-40B4-BE49-F238E27FC236}">
                <a16:creationId xmlns:a16="http://schemas.microsoft.com/office/drawing/2014/main" id="{7C29775B-CB54-41B1-B148-F42C2F588BB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883965" y="2719066"/>
            <a:ext cx="5657850" cy="3124200"/>
          </a:xfrm>
          <a:prstGeom prst="rect">
            <a:avLst/>
          </a:prstGeom>
        </p:spPr>
      </p:pic>
      <p:pic>
        <p:nvPicPr>
          <p:cNvPr id="8" name="圖片 7">
            <a:extLst>
              <a:ext uri="{FF2B5EF4-FFF2-40B4-BE49-F238E27FC236}">
                <a16:creationId xmlns:a16="http://schemas.microsoft.com/office/drawing/2014/main" id="{616EC2FA-06F5-4D9D-831A-0C2833A7C9A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97540" y="4085542"/>
            <a:ext cx="5837196" cy="1838179"/>
          </a:xfrm>
          <a:prstGeom prst="rect">
            <a:avLst/>
          </a:prstGeom>
        </p:spPr>
      </p:pic>
      <p:pic>
        <p:nvPicPr>
          <p:cNvPr id="9" name="圖片 8">
            <a:extLst>
              <a:ext uri="{FF2B5EF4-FFF2-40B4-BE49-F238E27FC236}">
                <a16:creationId xmlns:a16="http://schemas.microsoft.com/office/drawing/2014/main" id="{A9C915D9-C017-4A0E-A618-36D58EA4302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22697" y="2326329"/>
            <a:ext cx="5773303" cy="1726237"/>
          </a:xfrm>
          <a:prstGeom prst="rect">
            <a:avLst/>
          </a:prstGeom>
        </p:spPr>
      </p:pic>
    </p:spTree>
    <p:extLst>
      <p:ext uri="{BB962C8B-B14F-4D97-AF65-F5344CB8AC3E}">
        <p14:creationId xmlns:p14="http://schemas.microsoft.com/office/powerpoint/2010/main" val="34437064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Experiments, results and analysis</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47</a:t>
            </a:fld>
            <a:endParaRPr lang="en-US" altLang="zh-TW" dirty="0">
              <a:ea typeface="新細明體" charset="-120"/>
            </a:endParaRPr>
          </a:p>
        </p:txBody>
      </p:sp>
      <p:sp>
        <p:nvSpPr>
          <p:cNvPr id="3" name="矩形 2">
            <a:extLst>
              <a:ext uri="{FF2B5EF4-FFF2-40B4-BE49-F238E27FC236}">
                <a16:creationId xmlns:a16="http://schemas.microsoft.com/office/drawing/2014/main" id="{C519545F-CAE4-4935-9F30-27E25CB9B186}"/>
              </a:ext>
            </a:extLst>
          </p:cNvPr>
          <p:cNvSpPr/>
          <p:nvPr/>
        </p:nvSpPr>
        <p:spPr>
          <a:xfrm>
            <a:off x="185529" y="1507776"/>
            <a:ext cx="11920331" cy="369332"/>
          </a:xfrm>
          <a:prstGeom prst="rect">
            <a:avLst/>
          </a:prstGeom>
        </p:spPr>
        <p:txBody>
          <a:bodyPr wrap="square">
            <a:spAutoFit/>
          </a:bodyPr>
          <a:lstStyle/>
          <a:p>
            <a:r>
              <a:rPr lang="en-US" altLang="zh-TW" b="1" dirty="0">
                <a:latin typeface="Times New Roman" panose="02020603050405020304" pitchFamily="18" charset="0"/>
                <a:cs typeface="Times New Roman" panose="02020603050405020304" pitchFamily="18" charset="0"/>
              </a:rPr>
              <a:t>C. Evaluating the Repair Actions with Most Responsive Configuration of Kubernetes for Supporting Availability (RQ3) </a:t>
            </a:r>
            <a:endParaRPr lang="zh-TW" altLang="en-US" b="1" dirty="0">
              <a:latin typeface="Times New Roman" panose="02020603050405020304" pitchFamily="18" charset="0"/>
              <a:cs typeface="Times New Roman" panose="02020603050405020304" pitchFamily="18" charset="0"/>
            </a:endParaRPr>
          </a:p>
        </p:txBody>
      </p:sp>
      <p:sp>
        <p:nvSpPr>
          <p:cNvPr id="7" name="內容版面配置區 4">
            <a:extLst>
              <a:ext uri="{FF2B5EF4-FFF2-40B4-BE49-F238E27FC236}">
                <a16:creationId xmlns:a16="http://schemas.microsoft.com/office/drawing/2014/main" id="{728CA997-7982-47B2-834C-CEF070B2B411}"/>
              </a:ext>
            </a:extLst>
          </p:cNvPr>
          <p:cNvSpPr>
            <a:spLocks noGrp="1"/>
          </p:cNvSpPr>
          <p:nvPr>
            <p:ph idx="1"/>
          </p:nvPr>
        </p:nvSpPr>
        <p:spPr>
          <a:xfrm>
            <a:off x="508000" y="1967246"/>
            <a:ext cx="10972800" cy="3933538"/>
          </a:xfrm>
        </p:spPr>
        <p:txBody>
          <a:bodyPr/>
          <a:lstStyle/>
          <a:p>
            <a:r>
              <a:rPr lang="en-US" altLang="zh-TW" sz="2400" dirty="0">
                <a:solidFill>
                  <a:srgbClr val="17375E"/>
                </a:solidFill>
                <a:latin typeface="Times New Roman" panose="02020603050405020304" pitchFamily="18" charset="0"/>
                <a:cs typeface="Times New Roman" panose="02020603050405020304" pitchFamily="18" charset="0"/>
              </a:rPr>
              <a:t>One aspect affecting the service outage is the graceful termination signal sent to the application container in the scenario of pod container failure. </a:t>
            </a:r>
          </a:p>
          <a:p>
            <a:r>
              <a:rPr lang="en-US" altLang="zh-TW" sz="2400" dirty="0">
                <a:solidFill>
                  <a:srgbClr val="17375E"/>
                </a:solidFill>
                <a:latin typeface="Times New Roman" panose="02020603050405020304" pitchFamily="18" charset="0"/>
                <a:cs typeface="Times New Roman" panose="02020603050405020304" pitchFamily="18" charset="0"/>
              </a:rPr>
              <a:t>For the node failure scenarios, the frequency of node status posting by </a:t>
            </a:r>
            <a:r>
              <a:rPr lang="en-US" altLang="zh-TW" sz="2400" dirty="0" err="1">
                <a:solidFill>
                  <a:srgbClr val="17375E"/>
                </a:solidFill>
                <a:latin typeface="Times New Roman" panose="02020603050405020304" pitchFamily="18" charset="0"/>
                <a:cs typeface="Times New Roman" panose="02020603050405020304" pitchFamily="18" charset="0"/>
              </a:rPr>
              <a:t>Kubelet</a:t>
            </a:r>
            <a:r>
              <a:rPr lang="en-US" altLang="zh-TW" sz="2400" dirty="0">
                <a:solidFill>
                  <a:srgbClr val="17375E"/>
                </a:solidFill>
                <a:latin typeface="Times New Roman" panose="02020603050405020304" pitchFamily="18" charset="0"/>
                <a:cs typeface="Times New Roman" panose="02020603050405020304" pitchFamily="18" charset="0"/>
              </a:rPr>
              <a:t> to the master and the number of allowed missed status updates before marking a node as unhealthy are the main aspects that affect the service outage. </a:t>
            </a:r>
          </a:p>
        </p:txBody>
      </p:sp>
    </p:spTree>
    <p:extLst>
      <p:ext uri="{BB962C8B-B14F-4D97-AF65-F5344CB8AC3E}">
        <p14:creationId xmlns:p14="http://schemas.microsoft.com/office/powerpoint/2010/main" val="18586568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Experiments, results and analysis</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48</a:t>
            </a:fld>
            <a:endParaRPr lang="en-US" altLang="zh-TW" dirty="0">
              <a:ea typeface="新細明體" charset="-120"/>
            </a:endParaRPr>
          </a:p>
        </p:txBody>
      </p:sp>
      <p:sp>
        <p:nvSpPr>
          <p:cNvPr id="3" name="矩形 2">
            <a:extLst>
              <a:ext uri="{FF2B5EF4-FFF2-40B4-BE49-F238E27FC236}">
                <a16:creationId xmlns:a16="http://schemas.microsoft.com/office/drawing/2014/main" id="{C519545F-CAE4-4935-9F30-27E25CB9B186}"/>
              </a:ext>
            </a:extLst>
          </p:cNvPr>
          <p:cNvSpPr/>
          <p:nvPr/>
        </p:nvSpPr>
        <p:spPr>
          <a:xfrm>
            <a:off x="185529" y="1507776"/>
            <a:ext cx="11920331" cy="369332"/>
          </a:xfrm>
          <a:prstGeom prst="rect">
            <a:avLst/>
          </a:prstGeom>
        </p:spPr>
        <p:txBody>
          <a:bodyPr wrap="square">
            <a:spAutoFit/>
          </a:bodyPr>
          <a:lstStyle/>
          <a:p>
            <a:r>
              <a:rPr lang="en-US" altLang="zh-TW" b="1" dirty="0">
                <a:latin typeface="Times New Roman" panose="02020603050405020304" pitchFamily="18" charset="0"/>
                <a:cs typeface="Times New Roman" panose="02020603050405020304" pitchFamily="18" charset="0"/>
              </a:rPr>
              <a:t>C. Evaluating the Repair Actions with Most Responsive Configuration of Kubernetes for Supporting Availability (RQ3) </a:t>
            </a:r>
            <a:endParaRPr lang="zh-TW" altLang="en-US" b="1" dirty="0">
              <a:latin typeface="Times New Roman" panose="02020603050405020304" pitchFamily="18" charset="0"/>
              <a:cs typeface="Times New Roman" panose="02020603050405020304" pitchFamily="18" charset="0"/>
            </a:endParaRPr>
          </a:p>
        </p:txBody>
      </p:sp>
      <p:sp>
        <p:nvSpPr>
          <p:cNvPr id="5" name="矩形 4">
            <a:extLst>
              <a:ext uri="{FF2B5EF4-FFF2-40B4-BE49-F238E27FC236}">
                <a16:creationId xmlns:a16="http://schemas.microsoft.com/office/drawing/2014/main" id="{7B8301A6-95D4-4A65-A893-115A77C3F9D8}"/>
              </a:ext>
            </a:extLst>
          </p:cNvPr>
          <p:cNvSpPr/>
          <p:nvPr/>
        </p:nvSpPr>
        <p:spPr>
          <a:xfrm>
            <a:off x="370550" y="1836650"/>
            <a:ext cx="8862902" cy="369332"/>
          </a:xfrm>
          <a:prstGeom prst="rect">
            <a:avLst/>
          </a:prstGeom>
        </p:spPr>
        <p:txBody>
          <a:bodyPr wrap="square">
            <a:spAutoFit/>
          </a:bodyPr>
          <a:lstStyle/>
          <a:p>
            <a:r>
              <a:rPr lang="en-US" altLang="zh-TW" b="1" dirty="0">
                <a:latin typeface="Times New Roman" panose="02020603050405020304" pitchFamily="18" charset="0"/>
                <a:cs typeface="Times New Roman" panose="02020603050405020304" pitchFamily="18" charset="0"/>
              </a:rPr>
              <a:t>1) </a:t>
            </a:r>
            <a:r>
              <a:rPr lang="en-US" altLang="zh-TW" b="1" dirty="0" err="1">
                <a:latin typeface="Times New Roman" panose="02020603050405020304" pitchFamily="18" charset="0"/>
                <a:cs typeface="Times New Roman" panose="02020603050405020304" pitchFamily="18" charset="0"/>
              </a:rPr>
              <a:t>Experiements</a:t>
            </a:r>
            <a:r>
              <a:rPr lang="zh-TW" altLang="en-US" b="1" dirty="0">
                <a:latin typeface="Times New Roman" panose="02020603050405020304" pitchFamily="18" charset="0"/>
                <a:cs typeface="Times New Roman" panose="02020603050405020304" pitchFamily="18" charset="0"/>
              </a:rPr>
              <a:t> </a:t>
            </a:r>
            <a:r>
              <a:rPr lang="en-US" altLang="zh-TW" b="1" dirty="0">
                <a:latin typeface="Times New Roman" panose="02020603050405020304" pitchFamily="18" charset="0"/>
                <a:cs typeface="Times New Roman" panose="02020603050405020304" pitchFamily="18" charset="0"/>
              </a:rPr>
              <a:t>(Reconfiguring the Graceful Termination Period of Pods:)</a:t>
            </a:r>
            <a:endParaRPr lang="zh-TW" altLang="en-US" b="1" dirty="0">
              <a:latin typeface="Times New Roman" panose="02020603050405020304" pitchFamily="18" charset="0"/>
              <a:cs typeface="Times New Roman" panose="02020603050405020304" pitchFamily="18" charset="0"/>
            </a:endParaRPr>
          </a:p>
        </p:txBody>
      </p:sp>
      <p:sp>
        <p:nvSpPr>
          <p:cNvPr id="7" name="內容版面配置區 4">
            <a:extLst>
              <a:ext uri="{FF2B5EF4-FFF2-40B4-BE49-F238E27FC236}">
                <a16:creationId xmlns:a16="http://schemas.microsoft.com/office/drawing/2014/main" id="{728CA997-7982-47B2-834C-CEF070B2B411}"/>
              </a:ext>
            </a:extLst>
          </p:cNvPr>
          <p:cNvSpPr>
            <a:spLocks noGrp="1"/>
          </p:cNvSpPr>
          <p:nvPr>
            <p:ph idx="1"/>
          </p:nvPr>
        </p:nvSpPr>
        <p:spPr>
          <a:xfrm>
            <a:off x="508000" y="2247394"/>
            <a:ext cx="10972800" cy="3933538"/>
          </a:xfrm>
        </p:spPr>
        <p:txBody>
          <a:bodyPr/>
          <a:lstStyle/>
          <a:p>
            <a:r>
              <a:rPr lang="en-US" altLang="zh-TW" sz="2400" dirty="0">
                <a:solidFill>
                  <a:srgbClr val="17375E"/>
                </a:solidFill>
                <a:latin typeface="Times New Roman" panose="02020603050405020304" pitchFamily="18" charset="0"/>
                <a:cs typeface="Times New Roman" panose="02020603050405020304" pitchFamily="18" charset="0"/>
              </a:rPr>
              <a:t>As it was mentioned, when a pod container process fails, a graceful termination signal is sent to Docker to terminate the application container which delays the repair of the pod for 30 seconds. </a:t>
            </a:r>
          </a:p>
          <a:p>
            <a:r>
              <a:rPr lang="en-US" altLang="zh-TW" sz="2400" dirty="0">
                <a:solidFill>
                  <a:srgbClr val="17375E"/>
                </a:solidFill>
                <a:latin typeface="Times New Roman" panose="02020603050405020304" pitchFamily="18" charset="0"/>
                <a:cs typeface="Times New Roman" panose="02020603050405020304" pitchFamily="18" charset="0"/>
              </a:rPr>
              <a:t>In the No-Redundancy redundancy model, this grace period affects the recovery time, because a new pod will not be created unless the failed one completely terminates. </a:t>
            </a:r>
          </a:p>
          <a:p>
            <a:r>
              <a:rPr lang="en-US" altLang="zh-TW" sz="2400" dirty="0">
                <a:solidFill>
                  <a:srgbClr val="17375E"/>
                </a:solidFill>
                <a:latin typeface="Times New Roman" panose="02020603050405020304" pitchFamily="18" charset="0"/>
                <a:cs typeface="Times New Roman" panose="02020603050405020304" pitchFamily="18" charset="0"/>
              </a:rPr>
              <a:t>To reduce this grace period, we updated the pod template and set the grace period to zero. </a:t>
            </a:r>
          </a:p>
          <a:p>
            <a:r>
              <a:rPr lang="en-US" altLang="zh-TW" sz="2400" dirty="0">
                <a:solidFill>
                  <a:srgbClr val="17375E"/>
                </a:solidFill>
                <a:latin typeface="Times New Roman" panose="02020603050405020304" pitchFamily="18" charset="0"/>
                <a:cs typeface="Times New Roman" panose="02020603050405020304" pitchFamily="18" charset="0"/>
              </a:rPr>
              <a:t>We repeated the experiments for the pod container failure scenario and evaluated the impact of this change on service outage. </a:t>
            </a:r>
          </a:p>
        </p:txBody>
      </p:sp>
    </p:spTree>
    <p:extLst>
      <p:ext uri="{BB962C8B-B14F-4D97-AF65-F5344CB8AC3E}">
        <p14:creationId xmlns:p14="http://schemas.microsoft.com/office/powerpoint/2010/main" val="35228593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Experiments, results and analysis</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49</a:t>
            </a:fld>
            <a:endParaRPr lang="en-US" altLang="zh-TW" dirty="0">
              <a:ea typeface="新細明體" charset="-120"/>
            </a:endParaRPr>
          </a:p>
        </p:txBody>
      </p:sp>
      <p:sp>
        <p:nvSpPr>
          <p:cNvPr id="3" name="矩形 2">
            <a:extLst>
              <a:ext uri="{FF2B5EF4-FFF2-40B4-BE49-F238E27FC236}">
                <a16:creationId xmlns:a16="http://schemas.microsoft.com/office/drawing/2014/main" id="{C519545F-CAE4-4935-9F30-27E25CB9B186}"/>
              </a:ext>
            </a:extLst>
          </p:cNvPr>
          <p:cNvSpPr/>
          <p:nvPr/>
        </p:nvSpPr>
        <p:spPr>
          <a:xfrm>
            <a:off x="185529" y="1507776"/>
            <a:ext cx="11920331" cy="369332"/>
          </a:xfrm>
          <a:prstGeom prst="rect">
            <a:avLst/>
          </a:prstGeom>
        </p:spPr>
        <p:txBody>
          <a:bodyPr wrap="square">
            <a:spAutoFit/>
          </a:bodyPr>
          <a:lstStyle/>
          <a:p>
            <a:r>
              <a:rPr lang="en-US" altLang="zh-TW" b="1" dirty="0">
                <a:latin typeface="Times New Roman" panose="02020603050405020304" pitchFamily="18" charset="0"/>
                <a:cs typeface="Times New Roman" panose="02020603050405020304" pitchFamily="18" charset="0"/>
              </a:rPr>
              <a:t>C. Evaluating the Repair Actions with Most Responsive Configuration of Kubernetes for Supporting Availability (RQ3) </a:t>
            </a:r>
            <a:endParaRPr lang="zh-TW" altLang="en-US" b="1" dirty="0">
              <a:latin typeface="Times New Roman" panose="02020603050405020304" pitchFamily="18" charset="0"/>
              <a:cs typeface="Times New Roman" panose="02020603050405020304" pitchFamily="18" charset="0"/>
            </a:endParaRPr>
          </a:p>
        </p:txBody>
      </p:sp>
      <p:sp>
        <p:nvSpPr>
          <p:cNvPr id="5" name="矩形 4">
            <a:extLst>
              <a:ext uri="{FF2B5EF4-FFF2-40B4-BE49-F238E27FC236}">
                <a16:creationId xmlns:a16="http://schemas.microsoft.com/office/drawing/2014/main" id="{7B8301A6-95D4-4A65-A893-115A77C3F9D8}"/>
              </a:ext>
            </a:extLst>
          </p:cNvPr>
          <p:cNvSpPr/>
          <p:nvPr/>
        </p:nvSpPr>
        <p:spPr>
          <a:xfrm>
            <a:off x="370550" y="1836650"/>
            <a:ext cx="8862902" cy="369332"/>
          </a:xfrm>
          <a:prstGeom prst="rect">
            <a:avLst/>
          </a:prstGeom>
        </p:spPr>
        <p:txBody>
          <a:bodyPr wrap="square">
            <a:spAutoFit/>
          </a:bodyPr>
          <a:lstStyle/>
          <a:p>
            <a:r>
              <a:rPr lang="en-US" altLang="zh-TW" b="1" dirty="0">
                <a:latin typeface="Times New Roman" panose="02020603050405020304" pitchFamily="18" charset="0"/>
                <a:cs typeface="Times New Roman" panose="02020603050405020304" pitchFamily="18" charset="0"/>
              </a:rPr>
              <a:t>1) </a:t>
            </a:r>
            <a:r>
              <a:rPr lang="en-US" altLang="zh-TW" b="1" dirty="0" err="1">
                <a:latin typeface="Times New Roman" panose="02020603050405020304" pitchFamily="18" charset="0"/>
                <a:cs typeface="Times New Roman" panose="02020603050405020304" pitchFamily="18" charset="0"/>
              </a:rPr>
              <a:t>Experiements</a:t>
            </a:r>
            <a:r>
              <a:rPr lang="zh-TW" altLang="en-US" b="1" dirty="0">
                <a:latin typeface="Times New Roman" panose="02020603050405020304" pitchFamily="18" charset="0"/>
                <a:cs typeface="Times New Roman" panose="02020603050405020304" pitchFamily="18" charset="0"/>
              </a:rPr>
              <a:t> </a:t>
            </a:r>
            <a:r>
              <a:rPr lang="en-US" altLang="zh-TW" b="1" dirty="0">
                <a:latin typeface="Times New Roman" panose="02020603050405020304" pitchFamily="18" charset="0"/>
                <a:cs typeface="Times New Roman" panose="02020603050405020304" pitchFamily="18" charset="0"/>
              </a:rPr>
              <a:t>(Reconfiguring Node Failure Handling Parameters:)</a:t>
            </a:r>
            <a:endParaRPr lang="zh-TW" altLang="en-US" b="1" dirty="0">
              <a:latin typeface="Times New Roman" panose="02020603050405020304" pitchFamily="18" charset="0"/>
              <a:cs typeface="Times New Roman" panose="02020603050405020304" pitchFamily="18" charset="0"/>
            </a:endParaRPr>
          </a:p>
        </p:txBody>
      </p:sp>
      <p:sp>
        <p:nvSpPr>
          <p:cNvPr id="7" name="內容版面配置區 4">
            <a:extLst>
              <a:ext uri="{FF2B5EF4-FFF2-40B4-BE49-F238E27FC236}">
                <a16:creationId xmlns:a16="http://schemas.microsoft.com/office/drawing/2014/main" id="{728CA997-7982-47B2-834C-CEF070B2B411}"/>
              </a:ext>
            </a:extLst>
          </p:cNvPr>
          <p:cNvSpPr>
            <a:spLocks noGrp="1"/>
          </p:cNvSpPr>
          <p:nvPr>
            <p:ph idx="1"/>
          </p:nvPr>
        </p:nvSpPr>
        <p:spPr>
          <a:xfrm>
            <a:off x="508000" y="2247394"/>
            <a:ext cx="10972800" cy="3933538"/>
          </a:xfrm>
        </p:spPr>
        <p:txBody>
          <a:bodyPr/>
          <a:lstStyle/>
          <a:p>
            <a:r>
              <a:rPr lang="en-US" altLang="zh-TW" sz="2400" dirty="0">
                <a:solidFill>
                  <a:srgbClr val="17375E"/>
                </a:solidFill>
                <a:latin typeface="Times New Roman" panose="02020603050405020304" pitchFamily="18" charset="0"/>
                <a:cs typeface="Times New Roman" panose="02020603050405020304" pitchFamily="18" charset="0"/>
              </a:rPr>
              <a:t>To have the most responsive Kubernetes configuration, we reconfigured the </a:t>
            </a:r>
            <a:r>
              <a:rPr lang="en-US" altLang="zh-TW" sz="2400" dirty="0" err="1">
                <a:solidFill>
                  <a:srgbClr val="17375E"/>
                </a:solidFill>
                <a:latin typeface="Times New Roman" panose="02020603050405020304" pitchFamily="18" charset="0"/>
                <a:cs typeface="Times New Roman" panose="02020603050405020304" pitchFamily="18" charset="0"/>
              </a:rPr>
              <a:t>Kubelet</a:t>
            </a:r>
            <a:r>
              <a:rPr lang="en-US" altLang="zh-TW" sz="2400" dirty="0">
                <a:solidFill>
                  <a:srgbClr val="17375E"/>
                </a:solidFill>
                <a:latin typeface="Times New Roman" panose="02020603050405020304" pitchFamily="18" charset="0"/>
                <a:cs typeface="Times New Roman" panose="02020603050405020304" pitchFamily="18" charset="0"/>
              </a:rPr>
              <a:t> of each node to post the node’s status every second to the master. </a:t>
            </a:r>
          </a:p>
          <a:p>
            <a:r>
              <a:rPr lang="en-US" altLang="zh-TW" sz="2400" dirty="0">
                <a:solidFill>
                  <a:srgbClr val="17375E"/>
                </a:solidFill>
                <a:latin typeface="Times New Roman" panose="02020603050405020304" pitchFamily="18" charset="0"/>
                <a:cs typeface="Times New Roman" panose="02020603050405020304" pitchFamily="18" charset="0"/>
              </a:rPr>
              <a:t>The node controller of the master was also reconfigured to read the updated statuses every second and only allow one missed status update for each node.</a:t>
            </a:r>
          </a:p>
        </p:txBody>
      </p:sp>
    </p:spTree>
    <p:extLst>
      <p:ext uri="{BB962C8B-B14F-4D97-AF65-F5344CB8AC3E}">
        <p14:creationId xmlns:p14="http://schemas.microsoft.com/office/powerpoint/2010/main" val="3928578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Introduction</a:t>
            </a:r>
            <a:endParaRPr lang="en-US" altLang="zh-TW"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5</a:t>
            </a:fld>
            <a:endParaRPr lang="en-US" altLang="zh-TW" dirty="0">
              <a:ea typeface="新細明體" charset="-120"/>
            </a:endParaRPr>
          </a:p>
        </p:txBody>
      </p:sp>
      <p:sp>
        <p:nvSpPr>
          <p:cNvPr id="5" name="內容版面配置區 4"/>
          <p:cNvSpPr>
            <a:spLocks noGrp="1"/>
          </p:cNvSpPr>
          <p:nvPr>
            <p:ph idx="1"/>
          </p:nvPr>
        </p:nvSpPr>
        <p:spPr/>
        <p:txBody>
          <a:bodyPr/>
          <a:lstStyle/>
          <a:p>
            <a:r>
              <a:rPr lang="en-US" altLang="zh-TW" dirty="0">
                <a:latin typeface="Times New Roman" panose="02020603050405020304" pitchFamily="18" charset="0"/>
                <a:cs typeface="Times New Roman" panose="02020603050405020304" pitchFamily="18" charset="0"/>
              </a:rPr>
              <a:t>Microservices address the drawbacks of monolithic applications. They are </a:t>
            </a:r>
            <a:r>
              <a:rPr lang="en-US" altLang="zh-TW" dirty="0">
                <a:solidFill>
                  <a:srgbClr val="FF0000"/>
                </a:solidFill>
                <a:latin typeface="Times New Roman" panose="02020603050405020304" pitchFamily="18" charset="0"/>
                <a:cs typeface="Times New Roman" panose="02020603050405020304" pitchFamily="18" charset="0"/>
              </a:rPr>
              <a:t>small</a:t>
            </a:r>
            <a:r>
              <a:rPr lang="en-US" altLang="zh-TW" dirty="0">
                <a:latin typeface="Times New Roman" panose="02020603050405020304" pitchFamily="18" charset="0"/>
                <a:cs typeface="Times New Roman" panose="02020603050405020304" pitchFamily="18" charset="0"/>
              </a:rPr>
              <a:t> and can </a:t>
            </a:r>
            <a:r>
              <a:rPr lang="en-US" altLang="zh-TW" dirty="0">
                <a:solidFill>
                  <a:srgbClr val="FF0000"/>
                </a:solidFill>
                <a:latin typeface="Times New Roman" panose="02020603050405020304" pitchFamily="18" charset="0"/>
                <a:cs typeface="Times New Roman" panose="02020603050405020304" pitchFamily="18" charset="0"/>
              </a:rPr>
              <a:t>restart faster at the time of upgrade or failure recovery.</a:t>
            </a:r>
          </a:p>
          <a:p>
            <a:r>
              <a:rPr lang="en-US" altLang="zh-TW" dirty="0">
                <a:latin typeface="Times New Roman" panose="02020603050405020304" pitchFamily="18" charset="0"/>
                <a:cs typeface="Times New Roman" panose="02020603050405020304" pitchFamily="18" charset="0"/>
              </a:rPr>
              <a:t>Microservices are loosely coupled, and failure of one microservice will not affect other microservices of the system.</a:t>
            </a:r>
          </a:p>
          <a:p>
            <a:r>
              <a:rPr lang="en-US" altLang="zh-TW" dirty="0">
                <a:latin typeface="Times New Roman" panose="02020603050405020304" pitchFamily="18" charset="0"/>
                <a:cs typeface="Times New Roman" panose="02020603050405020304" pitchFamily="18" charset="0"/>
              </a:rPr>
              <a:t>Docker [6] is the leading container platform that packages code and dependencies together and ships them as a container image.</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48369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Experiments, results and analysis</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50</a:t>
            </a:fld>
            <a:endParaRPr lang="en-US" altLang="zh-TW" dirty="0">
              <a:ea typeface="新細明體" charset="-120"/>
            </a:endParaRPr>
          </a:p>
        </p:txBody>
      </p:sp>
      <p:sp>
        <p:nvSpPr>
          <p:cNvPr id="3" name="矩形 2">
            <a:extLst>
              <a:ext uri="{FF2B5EF4-FFF2-40B4-BE49-F238E27FC236}">
                <a16:creationId xmlns:a16="http://schemas.microsoft.com/office/drawing/2014/main" id="{C519545F-CAE4-4935-9F30-27E25CB9B186}"/>
              </a:ext>
            </a:extLst>
          </p:cNvPr>
          <p:cNvSpPr/>
          <p:nvPr/>
        </p:nvSpPr>
        <p:spPr>
          <a:xfrm>
            <a:off x="185529" y="1507776"/>
            <a:ext cx="11920331" cy="369332"/>
          </a:xfrm>
          <a:prstGeom prst="rect">
            <a:avLst/>
          </a:prstGeom>
        </p:spPr>
        <p:txBody>
          <a:bodyPr wrap="square">
            <a:spAutoFit/>
          </a:bodyPr>
          <a:lstStyle/>
          <a:p>
            <a:r>
              <a:rPr lang="en-US" altLang="zh-TW" b="1" dirty="0">
                <a:latin typeface="Times New Roman" panose="02020603050405020304" pitchFamily="18" charset="0"/>
                <a:cs typeface="Times New Roman" panose="02020603050405020304" pitchFamily="18" charset="0"/>
              </a:rPr>
              <a:t>C. Evaluating the Repair Actions with Most Responsive Configuration of Kubernetes for Supporting Availability (RQ3) </a:t>
            </a:r>
            <a:endParaRPr lang="zh-TW" altLang="en-US" b="1" dirty="0">
              <a:latin typeface="Times New Roman" panose="02020603050405020304" pitchFamily="18" charset="0"/>
              <a:cs typeface="Times New Roman" panose="02020603050405020304" pitchFamily="18" charset="0"/>
            </a:endParaRPr>
          </a:p>
        </p:txBody>
      </p:sp>
      <p:sp>
        <p:nvSpPr>
          <p:cNvPr id="5" name="矩形 4">
            <a:extLst>
              <a:ext uri="{FF2B5EF4-FFF2-40B4-BE49-F238E27FC236}">
                <a16:creationId xmlns:a16="http://schemas.microsoft.com/office/drawing/2014/main" id="{7B8301A6-95D4-4A65-A893-115A77C3F9D8}"/>
              </a:ext>
            </a:extLst>
          </p:cNvPr>
          <p:cNvSpPr/>
          <p:nvPr/>
        </p:nvSpPr>
        <p:spPr>
          <a:xfrm>
            <a:off x="370550" y="1836650"/>
            <a:ext cx="8862902" cy="369332"/>
          </a:xfrm>
          <a:prstGeom prst="rect">
            <a:avLst/>
          </a:prstGeom>
        </p:spPr>
        <p:txBody>
          <a:bodyPr wrap="square">
            <a:spAutoFit/>
          </a:bodyPr>
          <a:lstStyle/>
          <a:p>
            <a:r>
              <a:rPr lang="en-US" altLang="zh-TW" b="1" dirty="0">
                <a:latin typeface="Times New Roman" panose="02020603050405020304" pitchFamily="18" charset="0"/>
                <a:cs typeface="Times New Roman" panose="02020603050405020304" pitchFamily="18" charset="0"/>
              </a:rPr>
              <a:t>2) Results and Analysis</a:t>
            </a:r>
            <a:endParaRPr lang="zh-TW" altLang="en-US" b="1" dirty="0">
              <a:latin typeface="Times New Roman" panose="02020603050405020304" pitchFamily="18" charset="0"/>
              <a:cs typeface="Times New Roman" panose="02020603050405020304" pitchFamily="18" charset="0"/>
            </a:endParaRPr>
          </a:p>
        </p:txBody>
      </p:sp>
      <p:sp>
        <p:nvSpPr>
          <p:cNvPr id="7" name="內容版面配置區 4">
            <a:extLst>
              <a:ext uri="{FF2B5EF4-FFF2-40B4-BE49-F238E27FC236}">
                <a16:creationId xmlns:a16="http://schemas.microsoft.com/office/drawing/2014/main" id="{728CA997-7982-47B2-834C-CEF070B2B411}"/>
              </a:ext>
            </a:extLst>
          </p:cNvPr>
          <p:cNvSpPr>
            <a:spLocks noGrp="1"/>
          </p:cNvSpPr>
          <p:nvPr>
            <p:ph idx="1"/>
          </p:nvPr>
        </p:nvSpPr>
        <p:spPr>
          <a:xfrm>
            <a:off x="508000" y="2247394"/>
            <a:ext cx="10972800" cy="3933538"/>
          </a:xfrm>
        </p:spPr>
        <p:txBody>
          <a:bodyPr/>
          <a:lstStyle/>
          <a:p>
            <a:r>
              <a:rPr lang="en-US" altLang="zh-TW" sz="2400" dirty="0">
                <a:solidFill>
                  <a:srgbClr val="17375E"/>
                </a:solidFill>
                <a:latin typeface="Times New Roman" panose="02020603050405020304" pitchFamily="18" charset="0"/>
                <a:cs typeface="Times New Roman" panose="02020603050405020304" pitchFamily="18" charset="0"/>
              </a:rPr>
              <a:t>(In Table III) We observed that with the new configuration, when the pod container crashes, the time Docker gives to the application container before forcefully killing it is reduced to 2 seconds.</a:t>
            </a:r>
          </a:p>
          <a:p>
            <a:r>
              <a:rPr lang="en-US" altLang="zh-TW" sz="2400" dirty="0">
                <a:solidFill>
                  <a:srgbClr val="17375E"/>
                </a:solidFill>
                <a:latin typeface="Times New Roman" panose="02020603050405020304" pitchFamily="18" charset="0"/>
                <a:cs typeface="Times New Roman" panose="02020603050405020304" pitchFamily="18" charset="0"/>
              </a:rPr>
              <a:t>(In Table IV) With the new configuration, the master allows only one missed status update and since each node updates its status every second, the reaction time is reduced to almost one second.</a:t>
            </a:r>
          </a:p>
        </p:txBody>
      </p:sp>
      <p:pic>
        <p:nvPicPr>
          <p:cNvPr id="6" name="圖片 5">
            <a:extLst>
              <a:ext uri="{FF2B5EF4-FFF2-40B4-BE49-F238E27FC236}">
                <a16:creationId xmlns:a16="http://schemas.microsoft.com/office/drawing/2014/main" id="{0CF1A0D4-4BA1-4BC4-AD6D-C73E4EE04C4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85529" y="4714082"/>
            <a:ext cx="5457825" cy="1466850"/>
          </a:xfrm>
          <a:prstGeom prst="rect">
            <a:avLst/>
          </a:prstGeom>
        </p:spPr>
      </p:pic>
      <p:pic>
        <p:nvPicPr>
          <p:cNvPr id="8" name="圖片 7">
            <a:extLst>
              <a:ext uri="{FF2B5EF4-FFF2-40B4-BE49-F238E27FC236}">
                <a16:creationId xmlns:a16="http://schemas.microsoft.com/office/drawing/2014/main" id="{A93FC679-52D1-4DF7-B569-C6E7497979B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994400" y="4621561"/>
            <a:ext cx="5429250" cy="1457325"/>
          </a:xfrm>
          <a:prstGeom prst="rect">
            <a:avLst/>
          </a:prstGeom>
        </p:spPr>
      </p:pic>
    </p:spTree>
    <p:extLst>
      <p:ext uri="{BB962C8B-B14F-4D97-AF65-F5344CB8AC3E}">
        <p14:creationId xmlns:p14="http://schemas.microsoft.com/office/powerpoint/2010/main" val="40873227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Experiments, results and analysis</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51</a:t>
            </a:fld>
            <a:endParaRPr lang="en-US" altLang="zh-TW" dirty="0">
              <a:ea typeface="新細明體" charset="-120"/>
            </a:endParaRPr>
          </a:p>
        </p:txBody>
      </p:sp>
      <p:sp>
        <p:nvSpPr>
          <p:cNvPr id="3" name="矩形 2">
            <a:extLst>
              <a:ext uri="{FF2B5EF4-FFF2-40B4-BE49-F238E27FC236}">
                <a16:creationId xmlns:a16="http://schemas.microsoft.com/office/drawing/2014/main" id="{C519545F-CAE4-4935-9F30-27E25CB9B186}"/>
              </a:ext>
            </a:extLst>
          </p:cNvPr>
          <p:cNvSpPr/>
          <p:nvPr/>
        </p:nvSpPr>
        <p:spPr>
          <a:xfrm>
            <a:off x="185529" y="1507776"/>
            <a:ext cx="11920331" cy="369332"/>
          </a:xfrm>
          <a:prstGeom prst="rect">
            <a:avLst/>
          </a:prstGeom>
        </p:spPr>
        <p:txBody>
          <a:bodyPr wrap="square">
            <a:spAutoFit/>
          </a:bodyPr>
          <a:lstStyle/>
          <a:p>
            <a:r>
              <a:rPr lang="en-US" altLang="zh-TW" b="1" dirty="0">
                <a:latin typeface="Times New Roman" panose="02020603050405020304" pitchFamily="18" charset="0"/>
                <a:cs typeface="Times New Roman" panose="02020603050405020304" pitchFamily="18" charset="0"/>
              </a:rPr>
              <a:t>C. Evaluating the Repair Actions with Most Responsive Configuration of Kubernetes for Supporting Availability (RQ3) </a:t>
            </a:r>
            <a:endParaRPr lang="zh-TW" altLang="en-US" b="1" dirty="0">
              <a:latin typeface="Times New Roman" panose="02020603050405020304" pitchFamily="18" charset="0"/>
              <a:cs typeface="Times New Roman" panose="02020603050405020304" pitchFamily="18" charset="0"/>
            </a:endParaRPr>
          </a:p>
        </p:txBody>
      </p:sp>
      <p:sp>
        <p:nvSpPr>
          <p:cNvPr id="5" name="矩形 4">
            <a:extLst>
              <a:ext uri="{FF2B5EF4-FFF2-40B4-BE49-F238E27FC236}">
                <a16:creationId xmlns:a16="http://schemas.microsoft.com/office/drawing/2014/main" id="{7B8301A6-95D4-4A65-A893-115A77C3F9D8}"/>
              </a:ext>
            </a:extLst>
          </p:cNvPr>
          <p:cNvSpPr/>
          <p:nvPr/>
        </p:nvSpPr>
        <p:spPr>
          <a:xfrm>
            <a:off x="370550" y="1836650"/>
            <a:ext cx="8862902" cy="369332"/>
          </a:xfrm>
          <a:prstGeom prst="rect">
            <a:avLst/>
          </a:prstGeom>
        </p:spPr>
        <p:txBody>
          <a:bodyPr wrap="square">
            <a:spAutoFit/>
          </a:bodyPr>
          <a:lstStyle/>
          <a:p>
            <a:r>
              <a:rPr lang="en-US" altLang="zh-TW" b="1" dirty="0">
                <a:latin typeface="Times New Roman" panose="02020603050405020304" pitchFamily="18" charset="0"/>
                <a:cs typeface="Times New Roman" panose="02020603050405020304" pitchFamily="18" charset="0"/>
              </a:rPr>
              <a:t>2) Results and Analysis</a:t>
            </a:r>
            <a:endParaRPr lang="zh-TW" altLang="en-US" b="1" dirty="0">
              <a:latin typeface="Times New Roman" panose="02020603050405020304" pitchFamily="18" charset="0"/>
              <a:cs typeface="Times New Roman" panose="02020603050405020304" pitchFamily="18" charset="0"/>
            </a:endParaRPr>
          </a:p>
        </p:txBody>
      </p:sp>
      <p:sp>
        <p:nvSpPr>
          <p:cNvPr id="7" name="內容版面配置區 4">
            <a:extLst>
              <a:ext uri="{FF2B5EF4-FFF2-40B4-BE49-F238E27FC236}">
                <a16:creationId xmlns:a16="http://schemas.microsoft.com/office/drawing/2014/main" id="{728CA997-7982-47B2-834C-CEF070B2B411}"/>
              </a:ext>
            </a:extLst>
          </p:cNvPr>
          <p:cNvSpPr>
            <a:spLocks noGrp="1"/>
          </p:cNvSpPr>
          <p:nvPr>
            <p:ph idx="1"/>
          </p:nvPr>
        </p:nvSpPr>
        <p:spPr>
          <a:xfrm>
            <a:off x="508000" y="2247394"/>
            <a:ext cx="10972800" cy="3933538"/>
          </a:xfrm>
        </p:spPr>
        <p:txBody>
          <a:bodyPr/>
          <a:lstStyle/>
          <a:p>
            <a:r>
              <a:rPr lang="en-US" altLang="zh-TW" sz="2400" dirty="0">
                <a:latin typeface="Times New Roman" panose="02020603050405020304" pitchFamily="18" charset="0"/>
                <a:cs typeface="Times New Roman" panose="02020603050405020304" pitchFamily="18" charset="0"/>
              </a:rPr>
              <a:t>The repair time also is decreased from 260 seconds to around 2.5 seconds, as the master will wait only one second before starting a new pod on a healthy node</a:t>
            </a:r>
            <a:endParaRPr lang="en-US" altLang="zh-TW" sz="2400" dirty="0">
              <a:solidFill>
                <a:srgbClr val="17375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40124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Experiments, results and analysis</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52</a:t>
            </a:fld>
            <a:endParaRPr lang="en-US" altLang="zh-TW" dirty="0">
              <a:ea typeface="新細明體" charset="-120"/>
            </a:endParaRPr>
          </a:p>
        </p:txBody>
      </p:sp>
      <p:sp>
        <p:nvSpPr>
          <p:cNvPr id="3" name="矩形 2">
            <a:extLst>
              <a:ext uri="{FF2B5EF4-FFF2-40B4-BE49-F238E27FC236}">
                <a16:creationId xmlns:a16="http://schemas.microsoft.com/office/drawing/2014/main" id="{C519545F-CAE4-4935-9F30-27E25CB9B186}"/>
              </a:ext>
            </a:extLst>
          </p:cNvPr>
          <p:cNvSpPr/>
          <p:nvPr/>
        </p:nvSpPr>
        <p:spPr>
          <a:xfrm>
            <a:off x="185529" y="1507776"/>
            <a:ext cx="11920331" cy="369332"/>
          </a:xfrm>
          <a:prstGeom prst="rect">
            <a:avLst/>
          </a:prstGeom>
        </p:spPr>
        <p:txBody>
          <a:bodyPr wrap="square">
            <a:spAutoFit/>
          </a:bodyPr>
          <a:lstStyle/>
          <a:p>
            <a:r>
              <a:rPr lang="en-US" altLang="zh-TW" b="1" dirty="0">
                <a:latin typeface="Times New Roman" panose="02020603050405020304" pitchFamily="18" charset="0"/>
                <a:cs typeface="Times New Roman" panose="02020603050405020304" pitchFamily="18" charset="0"/>
              </a:rPr>
              <a:t>D. Comparing Kubernetes with Existing Solutions for Availability Management (RQ4) </a:t>
            </a:r>
            <a:endParaRPr lang="zh-TW" altLang="en-US" b="1" dirty="0">
              <a:latin typeface="Times New Roman" panose="02020603050405020304" pitchFamily="18" charset="0"/>
              <a:cs typeface="Times New Roman" panose="02020603050405020304" pitchFamily="18" charset="0"/>
            </a:endParaRPr>
          </a:p>
        </p:txBody>
      </p:sp>
      <p:sp>
        <p:nvSpPr>
          <p:cNvPr id="7" name="內容版面配置區 4">
            <a:extLst>
              <a:ext uri="{FF2B5EF4-FFF2-40B4-BE49-F238E27FC236}">
                <a16:creationId xmlns:a16="http://schemas.microsoft.com/office/drawing/2014/main" id="{728CA997-7982-47B2-834C-CEF070B2B411}"/>
              </a:ext>
            </a:extLst>
          </p:cNvPr>
          <p:cNvSpPr>
            <a:spLocks noGrp="1"/>
          </p:cNvSpPr>
          <p:nvPr>
            <p:ph idx="1"/>
          </p:nvPr>
        </p:nvSpPr>
        <p:spPr>
          <a:xfrm>
            <a:off x="508000" y="1967246"/>
            <a:ext cx="10972800" cy="3933538"/>
          </a:xfrm>
        </p:spPr>
        <p:txBody>
          <a:bodyPr/>
          <a:lstStyle/>
          <a:p>
            <a:r>
              <a:rPr lang="en-US" altLang="zh-TW" sz="2400" dirty="0">
                <a:solidFill>
                  <a:srgbClr val="17375E"/>
                </a:solidFill>
                <a:latin typeface="Times New Roman" panose="02020603050405020304" pitchFamily="18" charset="0"/>
                <a:cs typeface="Times New Roman" panose="02020603050405020304" pitchFamily="18" charset="0"/>
              </a:rPr>
              <a:t>AMF [12] is a standard middleware service for managing the availability of components based applications. </a:t>
            </a:r>
          </a:p>
          <a:p>
            <a:r>
              <a:rPr lang="en-US" altLang="zh-TW" sz="2400" dirty="0">
                <a:solidFill>
                  <a:srgbClr val="17375E"/>
                </a:solidFill>
                <a:latin typeface="Times New Roman" panose="02020603050405020304" pitchFamily="18" charset="0"/>
                <a:cs typeface="Times New Roman" panose="02020603050405020304" pitchFamily="18" charset="0"/>
              </a:rPr>
              <a:t>It has been implemented, with other middleware services, in the </a:t>
            </a:r>
            <a:r>
              <a:rPr lang="en-US" altLang="zh-TW" sz="2400" dirty="0" err="1">
                <a:solidFill>
                  <a:srgbClr val="17375E"/>
                </a:solidFill>
                <a:latin typeface="Times New Roman" panose="02020603050405020304" pitchFamily="18" charset="0"/>
                <a:cs typeface="Times New Roman" panose="02020603050405020304" pitchFamily="18" charset="0"/>
              </a:rPr>
              <a:t>OpenSAF</a:t>
            </a:r>
            <a:r>
              <a:rPr lang="en-US" altLang="zh-TW" sz="2400" dirty="0">
                <a:solidFill>
                  <a:srgbClr val="17375E"/>
                </a:solidFill>
                <a:latin typeface="Times New Roman" panose="02020603050405020304" pitchFamily="18" charset="0"/>
                <a:cs typeface="Times New Roman" panose="02020603050405020304" pitchFamily="18" charset="0"/>
              </a:rPr>
              <a:t> middleware [19], a proven solution for availability management. </a:t>
            </a:r>
          </a:p>
          <a:p>
            <a:r>
              <a:rPr lang="en-US" altLang="zh-TW" sz="2400" dirty="0">
                <a:solidFill>
                  <a:srgbClr val="17375E"/>
                </a:solidFill>
                <a:latin typeface="Times New Roman" panose="02020603050405020304" pitchFamily="18" charset="0"/>
                <a:cs typeface="Times New Roman" panose="02020603050405020304" pitchFamily="18" charset="0"/>
              </a:rPr>
              <a:t>We considered the following failure scenarios, VLC process failure, VM failure and physical host failure, corresponding to VLC container failure, pod container failure and node failure, respectively. </a:t>
            </a:r>
          </a:p>
          <a:p>
            <a:r>
              <a:rPr lang="en-US" altLang="zh-TW" sz="2400" dirty="0">
                <a:solidFill>
                  <a:srgbClr val="17375E"/>
                </a:solidFill>
                <a:latin typeface="Times New Roman" panose="02020603050405020304" pitchFamily="18" charset="0"/>
                <a:cs typeface="Times New Roman" panose="02020603050405020304" pitchFamily="18" charset="0"/>
              </a:rPr>
              <a:t>In the experiments with </a:t>
            </a:r>
            <a:r>
              <a:rPr lang="en-US" altLang="zh-TW" sz="2400" dirty="0" err="1">
                <a:solidFill>
                  <a:srgbClr val="17375E"/>
                </a:solidFill>
                <a:latin typeface="Times New Roman" panose="02020603050405020304" pitchFamily="18" charset="0"/>
                <a:cs typeface="Times New Roman" panose="02020603050405020304" pitchFamily="18" charset="0"/>
              </a:rPr>
              <a:t>OpenSAF</a:t>
            </a:r>
            <a:r>
              <a:rPr lang="en-US" altLang="zh-TW" sz="2400" dirty="0">
                <a:solidFill>
                  <a:srgbClr val="17375E"/>
                </a:solidFill>
                <a:latin typeface="Times New Roman" panose="02020603050405020304" pitchFamily="18" charset="0"/>
                <a:cs typeface="Times New Roman" panose="02020603050405020304" pitchFamily="18" charset="0"/>
              </a:rPr>
              <a:t> we used a No-redundancy redundancy model with two VLC applications, one active and the other one as a spare to be instantiated and take over in case of failure of the active.</a:t>
            </a:r>
          </a:p>
          <a:p>
            <a:endParaRPr lang="en-US" altLang="zh-TW" sz="2400" dirty="0">
              <a:solidFill>
                <a:srgbClr val="17375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90092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Experiments, results and analysis</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53</a:t>
            </a:fld>
            <a:endParaRPr lang="en-US" altLang="zh-TW" dirty="0">
              <a:ea typeface="新細明體" charset="-120"/>
            </a:endParaRPr>
          </a:p>
        </p:txBody>
      </p:sp>
      <p:sp>
        <p:nvSpPr>
          <p:cNvPr id="3" name="矩形 2">
            <a:extLst>
              <a:ext uri="{FF2B5EF4-FFF2-40B4-BE49-F238E27FC236}">
                <a16:creationId xmlns:a16="http://schemas.microsoft.com/office/drawing/2014/main" id="{C519545F-CAE4-4935-9F30-27E25CB9B186}"/>
              </a:ext>
            </a:extLst>
          </p:cNvPr>
          <p:cNvSpPr/>
          <p:nvPr/>
        </p:nvSpPr>
        <p:spPr>
          <a:xfrm>
            <a:off x="185529" y="1507776"/>
            <a:ext cx="11920331" cy="369332"/>
          </a:xfrm>
          <a:prstGeom prst="rect">
            <a:avLst/>
          </a:prstGeom>
        </p:spPr>
        <p:txBody>
          <a:bodyPr wrap="square">
            <a:spAutoFit/>
          </a:bodyPr>
          <a:lstStyle/>
          <a:p>
            <a:r>
              <a:rPr lang="en-US" altLang="zh-TW" b="1" dirty="0">
                <a:latin typeface="Times New Roman" panose="02020603050405020304" pitchFamily="18" charset="0"/>
                <a:cs typeface="Times New Roman" panose="02020603050405020304" pitchFamily="18" charset="0"/>
              </a:rPr>
              <a:t>D. Comparing Kubernetes with Existing Solutions for Availability Management (RQ4) </a:t>
            </a:r>
            <a:endParaRPr lang="zh-TW" altLang="en-US" b="1" dirty="0">
              <a:latin typeface="Times New Roman" panose="02020603050405020304" pitchFamily="18" charset="0"/>
              <a:cs typeface="Times New Roman" panose="02020603050405020304" pitchFamily="18" charset="0"/>
            </a:endParaRPr>
          </a:p>
        </p:txBody>
      </p:sp>
      <p:sp>
        <p:nvSpPr>
          <p:cNvPr id="7" name="內容版面配置區 4">
            <a:extLst>
              <a:ext uri="{FF2B5EF4-FFF2-40B4-BE49-F238E27FC236}">
                <a16:creationId xmlns:a16="http://schemas.microsoft.com/office/drawing/2014/main" id="{728CA997-7982-47B2-834C-CEF070B2B411}"/>
              </a:ext>
            </a:extLst>
          </p:cNvPr>
          <p:cNvSpPr>
            <a:spLocks noGrp="1"/>
          </p:cNvSpPr>
          <p:nvPr>
            <p:ph idx="1"/>
          </p:nvPr>
        </p:nvSpPr>
        <p:spPr>
          <a:xfrm>
            <a:off x="508000" y="1967246"/>
            <a:ext cx="10972800" cy="3933538"/>
          </a:xfrm>
        </p:spPr>
        <p:txBody>
          <a:bodyPr/>
          <a:lstStyle/>
          <a:p>
            <a:r>
              <a:rPr lang="en-US" altLang="zh-TW" sz="2400" dirty="0">
                <a:solidFill>
                  <a:srgbClr val="17375E"/>
                </a:solidFill>
                <a:latin typeface="Times New Roman" panose="02020603050405020304" pitchFamily="18" charset="0"/>
                <a:cs typeface="Times New Roman" panose="02020603050405020304" pitchFamily="18" charset="0"/>
              </a:rPr>
              <a:t>The results of the experiments with </a:t>
            </a:r>
            <a:r>
              <a:rPr lang="en-US" altLang="zh-TW" sz="2400" dirty="0" err="1">
                <a:solidFill>
                  <a:srgbClr val="17375E"/>
                </a:solidFill>
                <a:latin typeface="Times New Roman" panose="02020603050405020304" pitchFamily="18" charset="0"/>
                <a:cs typeface="Times New Roman" panose="02020603050405020304" pitchFamily="18" charset="0"/>
              </a:rPr>
              <a:t>OpenSAF</a:t>
            </a:r>
            <a:r>
              <a:rPr lang="en-US" altLang="zh-TW" sz="2400" dirty="0">
                <a:solidFill>
                  <a:srgbClr val="17375E"/>
                </a:solidFill>
                <a:latin typeface="Times New Roman" panose="02020603050405020304" pitchFamily="18" charset="0"/>
                <a:cs typeface="Times New Roman" panose="02020603050405020304" pitchFamily="18" charset="0"/>
              </a:rPr>
              <a:t> and the comparison with Kubernetes are shown in Table V and Fig. 9, respectively.</a:t>
            </a:r>
          </a:p>
        </p:txBody>
      </p:sp>
      <p:pic>
        <p:nvPicPr>
          <p:cNvPr id="8" name="圖片 7">
            <a:extLst>
              <a:ext uri="{FF2B5EF4-FFF2-40B4-BE49-F238E27FC236}">
                <a16:creationId xmlns:a16="http://schemas.microsoft.com/office/drawing/2014/main" id="{968CA81D-B025-4950-A7C1-35376DB93F8D}"/>
              </a:ext>
            </a:extLst>
          </p:cNvPr>
          <p:cNvPicPr>
            <a:picLocks noChangeAspect="1"/>
          </p:cNvPicPr>
          <p:nvPr/>
        </p:nvPicPr>
        <p:blipFill>
          <a:blip r:embed="rId3"/>
          <a:stretch>
            <a:fillRect/>
          </a:stretch>
        </p:blipFill>
        <p:spPr>
          <a:xfrm>
            <a:off x="449744" y="4986338"/>
            <a:ext cx="5695950" cy="1552575"/>
          </a:xfrm>
          <a:prstGeom prst="rect">
            <a:avLst/>
          </a:prstGeom>
        </p:spPr>
      </p:pic>
      <p:pic>
        <p:nvPicPr>
          <p:cNvPr id="9" name="圖片 8">
            <a:extLst>
              <a:ext uri="{FF2B5EF4-FFF2-40B4-BE49-F238E27FC236}">
                <a16:creationId xmlns:a16="http://schemas.microsoft.com/office/drawing/2014/main" id="{76817BE4-B29E-4044-ABD8-0D67A8B40460}"/>
              </a:ext>
            </a:extLst>
          </p:cNvPr>
          <p:cNvPicPr>
            <a:picLocks noChangeAspect="1"/>
          </p:cNvPicPr>
          <p:nvPr/>
        </p:nvPicPr>
        <p:blipFill>
          <a:blip r:embed="rId4"/>
          <a:stretch>
            <a:fillRect/>
          </a:stretch>
        </p:blipFill>
        <p:spPr>
          <a:xfrm>
            <a:off x="34098" y="3027308"/>
            <a:ext cx="4074970" cy="1694899"/>
          </a:xfrm>
          <a:prstGeom prst="rect">
            <a:avLst/>
          </a:prstGeom>
        </p:spPr>
      </p:pic>
      <p:pic>
        <p:nvPicPr>
          <p:cNvPr id="10" name="圖片 9">
            <a:extLst>
              <a:ext uri="{FF2B5EF4-FFF2-40B4-BE49-F238E27FC236}">
                <a16:creationId xmlns:a16="http://schemas.microsoft.com/office/drawing/2014/main" id="{B4E7BB93-77F6-49A1-AF60-F02B53C8D45D}"/>
              </a:ext>
            </a:extLst>
          </p:cNvPr>
          <p:cNvPicPr>
            <a:picLocks noChangeAspect="1"/>
          </p:cNvPicPr>
          <p:nvPr/>
        </p:nvPicPr>
        <p:blipFill>
          <a:blip r:embed="rId5"/>
          <a:stretch>
            <a:fillRect/>
          </a:stretch>
        </p:blipFill>
        <p:spPr>
          <a:xfrm>
            <a:off x="4213130" y="3026949"/>
            <a:ext cx="3865128" cy="1776826"/>
          </a:xfrm>
          <a:prstGeom prst="rect">
            <a:avLst/>
          </a:prstGeom>
        </p:spPr>
      </p:pic>
      <p:pic>
        <p:nvPicPr>
          <p:cNvPr id="11" name="圖片 10">
            <a:extLst>
              <a:ext uri="{FF2B5EF4-FFF2-40B4-BE49-F238E27FC236}">
                <a16:creationId xmlns:a16="http://schemas.microsoft.com/office/drawing/2014/main" id="{31FBA86F-9A36-4392-8609-3ECFBE1D286B}"/>
              </a:ext>
            </a:extLst>
          </p:cNvPr>
          <p:cNvPicPr>
            <a:picLocks noChangeAspect="1"/>
          </p:cNvPicPr>
          <p:nvPr/>
        </p:nvPicPr>
        <p:blipFill>
          <a:blip r:embed="rId6"/>
          <a:stretch>
            <a:fillRect/>
          </a:stretch>
        </p:blipFill>
        <p:spPr>
          <a:xfrm>
            <a:off x="8182320" y="2986212"/>
            <a:ext cx="3675406" cy="1941471"/>
          </a:xfrm>
          <a:prstGeom prst="rect">
            <a:avLst/>
          </a:prstGeom>
        </p:spPr>
      </p:pic>
      <p:pic>
        <p:nvPicPr>
          <p:cNvPr id="12" name="圖片 11">
            <a:extLst>
              <a:ext uri="{FF2B5EF4-FFF2-40B4-BE49-F238E27FC236}">
                <a16:creationId xmlns:a16="http://schemas.microsoft.com/office/drawing/2014/main" id="{8080808F-DAC6-4BA0-BD41-CD48D6C966CE}"/>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6407150" y="5194175"/>
            <a:ext cx="5695950" cy="812238"/>
          </a:xfrm>
          <a:prstGeom prst="rect">
            <a:avLst/>
          </a:prstGeom>
        </p:spPr>
      </p:pic>
      <p:sp>
        <p:nvSpPr>
          <p:cNvPr id="5" name="文字方塊 4"/>
          <p:cNvSpPr txBox="1"/>
          <p:nvPr/>
        </p:nvSpPr>
        <p:spPr>
          <a:xfrm>
            <a:off x="185529" y="3026949"/>
            <a:ext cx="1119665" cy="369332"/>
          </a:xfrm>
          <a:prstGeom prst="rect">
            <a:avLst/>
          </a:prstGeom>
          <a:noFill/>
        </p:spPr>
        <p:txBody>
          <a:bodyPr wrap="none" rtlCol="0">
            <a:spAutoFit/>
          </a:bodyPr>
          <a:lstStyle/>
          <a:p>
            <a:r>
              <a:rPr lang="en-US" altLang="zh-TW" b="1" dirty="0"/>
              <a:t>Container</a:t>
            </a:r>
            <a:endParaRPr lang="zh-TW" altLang="en-US" b="1" dirty="0"/>
          </a:p>
        </p:txBody>
      </p:sp>
      <p:sp>
        <p:nvSpPr>
          <p:cNvPr id="13" name="文字方塊 12"/>
          <p:cNvSpPr txBox="1"/>
          <p:nvPr/>
        </p:nvSpPr>
        <p:spPr>
          <a:xfrm>
            <a:off x="5335379" y="3003542"/>
            <a:ext cx="551241" cy="369332"/>
          </a:xfrm>
          <a:prstGeom prst="rect">
            <a:avLst/>
          </a:prstGeom>
          <a:noFill/>
        </p:spPr>
        <p:txBody>
          <a:bodyPr wrap="none" rtlCol="0">
            <a:spAutoFit/>
          </a:bodyPr>
          <a:lstStyle/>
          <a:p>
            <a:r>
              <a:rPr lang="en-US" altLang="zh-TW" b="1" dirty="0"/>
              <a:t>Pod</a:t>
            </a:r>
            <a:endParaRPr lang="zh-TW" altLang="en-US" b="1" dirty="0"/>
          </a:p>
        </p:txBody>
      </p:sp>
      <p:sp>
        <p:nvSpPr>
          <p:cNvPr id="14" name="文字方塊 13"/>
          <p:cNvSpPr txBox="1"/>
          <p:nvPr/>
        </p:nvSpPr>
        <p:spPr>
          <a:xfrm>
            <a:off x="9567190" y="2939761"/>
            <a:ext cx="699230" cy="369332"/>
          </a:xfrm>
          <a:prstGeom prst="rect">
            <a:avLst/>
          </a:prstGeom>
          <a:noFill/>
        </p:spPr>
        <p:txBody>
          <a:bodyPr wrap="none" rtlCol="0">
            <a:spAutoFit/>
          </a:bodyPr>
          <a:lstStyle/>
          <a:p>
            <a:r>
              <a:rPr lang="en-US" altLang="zh-TW" b="1" dirty="0"/>
              <a:t>Node</a:t>
            </a:r>
            <a:endParaRPr lang="zh-TW" altLang="en-US" b="1" dirty="0"/>
          </a:p>
        </p:txBody>
      </p:sp>
    </p:spTree>
    <p:extLst>
      <p:ext uri="{BB962C8B-B14F-4D97-AF65-F5344CB8AC3E}">
        <p14:creationId xmlns:p14="http://schemas.microsoft.com/office/powerpoint/2010/main" val="13081006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Lessons learned and threats to validity</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54</a:t>
            </a:fld>
            <a:endParaRPr lang="en-US" altLang="zh-TW" dirty="0">
              <a:ea typeface="新細明體" charset="-120"/>
            </a:endParaRPr>
          </a:p>
        </p:txBody>
      </p:sp>
      <p:sp>
        <p:nvSpPr>
          <p:cNvPr id="3" name="矩形 2">
            <a:extLst>
              <a:ext uri="{FF2B5EF4-FFF2-40B4-BE49-F238E27FC236}">
                <a16:creationId xmlns:a16="http://schemas.microsoft.com/office/drawing/2014/main" id="{C519545F-CAE4-4935-9F30-27E25CB9B186}"/>
              </a:ext>
            </a:extLst>
          </p:cNvPr>
          <p:cNvSpPr/>
          <p:nvPr/>
        </p:nvSpPr>
        <p:spPr>
          <a:xfrm>
            <a:off x="185529" y="1507776"/>
            <a:ext cx="11920331" cy="369332"/>
          </a:xfrm>
          <a:prstGeom prst="rect">
            <a:avLst/>
          </a:prstGeom>
        </p:spPr>
        <p:txBody>
          <a:bodyPr wrap="square">
            <a:spAutoFit/>
          </a:bodyPr>
          <a:lstStyle/>
          <a:p>
            <a:r>
              <a:rPr lang="en-US" altLang="zh-TW" b="1" dirty="0">
                <a:latin typeface="Times New Roman" panose="02020603050405020304" pitchFamily="18" charset="0"/>
                <a:cs typeface="Times New Roman" panose="02020603050405020304" pitchFamily="18" charset="0"/>
              </a:rPr>
              <a:t>A. Lessons Learned</a:t>
            </a:r>
            <a:endParaRPr lang="zh-TW" altLang="en-US" b="1" dirty="0">
              <a:latin typeface="Times New Roman" panose="02020603050405020304" pitchFamily="18" charset="0"/>
              <a:cs typeface="Times New Roman" panose="02020603050405020304" pitchFamily="18" charset="0"/>
            </a:endParaRPr>
          </a:p>
        </p:txBody>
      </p:sp>
      <p:sp>
        <p:nvSpPr>
          <p:cNvPr id="12" name="內容版面配置區 4">
            <a:extLst>
              <a:ext uri="{FF2B5EF4-FFF2-40B4-BE49-F238E27FC236}">
                <a16:creationId xmlns:a16="http://schemas.microsoft.com/office/drawing/2014/main" id="{CDCA7C20-939E-4406-A922-7750CAA37F90}"/>
              </a:ext>
            </a:extLst>
          </p:cNvPr>
          <p:cNvSpPr>
            <a:spLocks noGrp="1"/>
          </p:cNvSpPr>
          <p:nvPr>
            <p:ph idx="1"/>
          </p:nvPr>
        </p:nvSpPr>
        <p:spPr>
          <a:xfrm>
            <a:off x="508000" y="1967246"/>
            <a:ext cx="10972800" cy="3933538"/>
          </a:xfrm>
        </p:spPr>
        <p:txBody>
          <a:bodyPr/>
          <a:lstStyle/>
          <a:p>
            <a:r>
              <a:rPr lang="en-US" altLang="zh-TW" sz="2400" dirty="0">
                <a:solidFill>
                  <a:srgbClr val="17375E"/>
                </a:solidFill>
                <a:latin typeface="Times New Roman" panose="02020603050405020304" pitchFamily="18" charset="0"/>
                <a:cs typeface="Times New Roman" panose="02020603050405020304" pitchFamily="18" charset="0"/>
              </a:rPr>
              <a:t>Kubernetes provides availability through its repair actions.</a:t>
            </a:r>
          </a:p>
          <a:p>
            <a:r>
              <a:rPr lang="en-US" altLang="zh-TW" sz="2400" dirty="0">
                <a:solidFill>
                  <a:srgbClr val="17375E"/>
                </a:solidFill>
                <a:latin typeface="Times New Roman" panose="02020603050405020304" pitchFamily="18" charset="0"/>
                <a:cs typeface="Times New Roman" panose="02020603050405020304" pitchFamily="18" charset="0"/>
              </a:rPr>
              <a:t>However, these are not sufficient for supporting highly availability.</a:t>
            </a:r>
          </a:p>
          <a:p>
            <a:r>
              <a:rPr lang="en-US" altLang="zh-TW" sz="2400" dirty="0">
                <a:solidFill>
                  <a:srgbClr val="17375E"/>
                </a:solidFill>
                <a:latin typeface="Times New Roman" panose="02020603050405020304" pitchFamily="18" charset="0"/>
                <a:cs typeface="Times New Roman" panose="02020603050405020304" pitchFamily="18" charset="0"/>
              </a:rPr>
              <a:t>For example, for the node failure scenario, the outage time is about 5 minutes, which is equivalent to the amount of downtime allowed in a one-year period for a highly available system.</a:t>
            </a:r>
          </a:p>
          <a:p>
            <a:r>
              <a:rPr lang="en-US" altLang="zh-TW" sz="2400" dirty="0">
                <a:solidFill>
                  <a:srgbClr val="17375E"/>
                </a:solidFill>
                <a:latin typeface="Times New Roman" panose="02020603050405020304" pitchFamily="18" charset="0"/>
                <a:cs typeface="Times New Roman" panose="02020603050405020304" pitchFamily="18" charset="0"/>
              </a:rPr>
              <a:t>Even after adding redundancy, we observed that the default configuration of Kubernetes still resulted in a significant service outage in the case of node failure.</a:t>
            </a:r>
          </a:p>
          <a:p>
            <a:endParaRPr lang="en-US" altLang="zh-TW" sz="2400" dirty="0">
              <a:solidFill>
                <a:srgbClr val="17375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23837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Lessons learned and threats to validity</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55</a:t>
            </a:fld>
            <a:endParaRPr lang="en-US" altLang="zh-TW" dirty="0">
              <a:ea typeface="新細明體" charset="-120"/>
            </a:endParaRPr>
          </a:p>
        </p:txBody>
      </p:sp>
      <p:sp>
        <p:nvSpPr>
          <p:cNvPr id="3" name="矩形 2">
            <a:extLst>
              <a:ext uri="{FF2B5EF4-FFF2-40B4-BE49-F238E27FC236}">
                <a16:creationId xmlns:a16="http://schemas.microsoft.com/office/drawing/2014/main" id="{C519545F-CAE4-4935-9F30-27E25CB9B186}"/>
              </a:ext>
            </a:extLst>
          </p:cNvPr>
          <p:cNvSpPr/>
          <p:nvPr/>
        </p:nvSpPr>
        <p:spPr>
          <a:xfrm>
            <a:off x="185529" y="1507776"/>
            <a:ext cx="11920331" cy="369332"/>
          </a:xfrm>
          <a:prstGeom prst="rect">
            <a:avLst/>
          </a:prstGeom>
        </p:spPr>
        <p:txBody>
          <a:bodyPr wrap="square">
            <a:spAutoFit/>
          </a:bodyPr>
          <a:lstStyle/>
          <a:p>
            <a:r>
              <a:rPr lang="en-US" altLang="zh-TW" b="1" dirty="0">
                <a:latin typeface="Times New Roman" panose="02020603050405020304" pitchFamily="18" charset="0"/>
                <a:cs typeface="Times New Roman" panose="02020603050405020304" pitchFamily="18" charset="0"/>
              </a:rPr>
              <a:t>A. Lessons Learned</a:t>
            </a:r>
            <a:endParaRPr lang="zh-TW" altLang="en-US" b="1" dirty="0">
              <a:latin typeface="Times New Roman" panose="02020603050405020304" pitchFamily="18" charset="0"/>
              <a:cs typeface="Times New Roman" panose="02020603050405020304" pitchFamily="18" charset="0"/>
            </a:endParaRPr>
          </a:p>
        </p:txBody>
      </p:sp>
      <p:sp>
        <p:nvSpPr>
          <p:cNvPr id="12" name="內容版面配置區 4">
            <a:extLst>
              <a:ext uri="{FF2B5EF4-FFF2-40B4-BE49-F238E27FC236}">
                <a16:creationId xmlns:a16="http://schemas.microsoft.com/office/drawing/2014/main" id="{CDCA7C20-939E-4406-A922-7750CAA37F90}"/>
              </a:ext>
            </a:extLst>
          </p:cNvPr>
          <p:cNvSpPr>
            <a:spLocks noGrp="1"/>
          </p:cNvSpPr>
          <p:nvPr>
            <p:ph idx="1"/>
          </p:nvPr>
        </p:nvSpPr>
        <p:spPr>
          <a:xfrm>
            <a:off x="508000" y="1967246"/>
            <a:ext cx="10972800" cy="3933538"/>
          </a:xfrm>
        </p:spPr>
        <p:txBody>
          <a:bodyPr/>
          <a:lstStyle/>
          <a:p>
            <a:r>
              <a:rPr lang="en-US" altLang="zh-TW" sz="2400" dirty="0">
                <a:solidFill>
                  <a:srgbClr val="17375E"/>
                </a:solidFill>
                <a:latin typeface="Times New Roman" panose="02020603050405020304" pitchFamily="18" charset="0"/>
                <a:cs typeface="Times New Roman" panose="02020603050405020304" pitchFamily="18" charset="0"/>
              </a:rPr>
              <a:t>Although the default configuration can be changed, Kubernetes is most commonly used under its default configuration and figuring out how to reconfigure Kubernetes’ reaction to node failure while avoiding network overhead and false positive reports can be complicated and requires a great effort.</a:t>
            </a:r>
          </a:p>
        </p:txBody>
      </p:sp>
    </p:spTree>
    <p:extLst>
      <p:ext uri="{BB962C8B-B14F-4D97-AF65-F5344CB8AC3E}">
        <p14:creationId xmlns:p14="http://schemas.microsoft.com/office/powerpoint/2010/main" val="41147640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Lessons learned and threats to validity</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56</a:t>
            </a:fld>
            <a:endParaRPr lang="en-US" altLang="zh-TW" dirty="0">
              <a:ea typeface="新細明體" charset="-120"/>
            </a:endParaRPr>
          </a:p>
        </p:txBody>
      </p:sp>
      <p:sp>
        <p:nvSpPr>
          <p:cNvPr id="3" name="矩形 2">
            <a:extLst>
              <a:ext uri="{FF2B5EF4-FFF2-40B4-BE49-F238E27FC236}">
                <a16:creationId xmlns:a16="http://schemas.microsoft.com/office/drawing/2014/main" id="{C519545F-CAE4-4935-9F30-27E25CB9B186}"/>
              </a:ext>
            </a:extLst>
          </p:cNvPr>
          <p:cNvSpPr/>
          <p:nvPr/>
        </p:nvSpPr>
        <p:spPr>
          <a:xfrm>
            <a:off x="185529" y="1507776"/>
            <a:ext cx="11920331" cy="369332"/>
          </a:xfrm>
          <a:prstGeom prst="rect">
            <a:avLst/>
          </a:prstGeom>
        </p:spPr>
        <p:txBody>
          <a:bodyPr wrap="square">
            <a:spAutoFit/>
          </a:bodyPr>
          <a:lstStyle/>
          <a:p>
            <a:r>
              <a:rPr lang="en-US" altLang="zh-TW" b="1" dirty="0">
                <a:latin typeface="Times New Roman" panose="02020603050405020304" pitchFamily="18" charset="0"/>
                <a:cs typeface="Times New Roman" panose="02020603050405020304" pitchFamily="18" charset="0"/>
              </a:rPr>
              <a:t>B. Threats to Validity</a:t>
            </a:r>
            <a:endParaRPr lang="zh-TW" altLang="en-US" b="1" dirty="0">
              <a:latin typeface="Times New Roman" panose="02020603050405020304" pitchFamily="18" charset="0"/>
              <a:cs typeface="Times New Roman" panose="02020603050405020304" pitchFamily="18" charset="0"/>
            </a:endParaRPr>
          </a:p>
        </p:txBody>
      </p:sp>
      <p:sp>
        <p:nvSpPr>
          <p:cNvPr id="12" name="內容版面配置區 4">
            <a:extLst>
              <a:ext uri="{FF2B5EF4-FFF2-40B4-BE49-F238E27FC236}">
                <a16:creationId xmlns:a16="http://schemas.microsoft.com/office/drawing/2014/main" id="{CDCA7C20-939E-4406-A922-7750CAA37F90}"/>
              </a:ext>
            </a:extLst>
          </p:cNvPr>
          <p:cNvSpPr>
            <a:spLocks noGrp="1"/>
          </p:cNvSpPr>
          <p:nvPr>
            <p:ph idx="1"/>
          </p:nvPr>
        </p:nvSpPr>
        <p:spPr>
          <a:xfrm>
            <a:off x="508000" y="2295237"/>
            <a:ext cx="10972800" cy="3933538"/>
          </a:xfrm>
        </p:spPr>
        <p:txBody>
          <a:bodyPr/>
          <a:lstStyle/>
          <a:p>
            <a:r>
              <a:rPr lang="en-US" altLang="zh-TW" sz="2400" dirty="0">
                <a:solidFill>
                  <a:srgbClr val="17375E"/>
                </a:solidFill>
                <a:latin typeface="Times New Roman" panose="02020603050405020304" pitchFamily="18" charset="0"/>
                <a:cs typeface="Times New Roman" panose="02020603050405020304" pitchFamily="18" charset="0"/>
              </a:rPr>
              <a:t>The following internal threats can affect the validity of our results. </a:t>
            </a:r>
          </a:p>
          <a:p>
            <a:r>
              <a:rPr lang="en-US" altLang="zh-TW" sz="2400" dirty="0">
                <a:solidFill>
                  <a:srgbClr val="17375E"/>
                </a:solidFill>
                <a:latin typeface="Times New Roman" panose="02020603050405020304" pitchFamily="18" charset="0"/>
                <a:cs typeface="Times New Roman" panose="02020603050405020304" pitchFamily="18" charset="0"/>
              </a:rPr>
              <a:t>First, all experiments were conducted in a small cluster consisting of only a master and two worker nodes.</a:t>
            </a:r>
          </a:p>
          <a:p>
            <a:r>
              <a:rPr lang="en-US" altLang="zh-TW" sz="2400" dirty="0">
                <a:solidFill>
                  <a:srgbClr val="17375E"/>
                </a:solidFill>
                <a:latin typeface="Times New Roman" panose="02020603050405020304" pitchFamily="18" charset="0"/>
                <a:cs typeface="Times New Roman" panose="02020603050405020304" pitchFamily="18" charset="0"/>
              </a:rPr>
              <a:t>Kubernetes may behave differently in larger clusters which may impact the availability measurements presented in our experiments.</a:t>
            </a:r>
          </a:p>
          <a:p>
            <a:r>
              <a:rPr lang="en-US" altLang="zh-TW" sz="2400" dirty="0">
                <a:solidFill>
                  <a:srgbClr val="17375E"/>
                </a:solidFill>
                <a:latin typeface="Times New Roman" panose="02020603050405020304" pitchFamily="18" charset="0"/>
                <a:cs typeface="Times New Roman" panose="02020603050405020304" pitchFamily="18" charset="0"/>
              </a:rPr>
              <a:t>Second, the availability measurements may also vary depending on the application’s complexity and the collocated applications managed by Kubernetes. </a:t>
            </a:r>
          </a:p>
        </p:txBody>
      </p:sp>
      <p:sp>
        <p:nvSpPr>
          <p:cNvPr id="6" name="矩形 5">
            <a:extLst>
              <a:ext uri="{FF2B5EF4-FFF2-40B4-BE49-F238E27FC236}">
                <a16:creationId xmlns:a16="http://schemas.microsoft.com/office/drawing/2014/main" id="{396B2324-BA38-435B-B62E-E53FFB6C602A}"/>
              </a:ext>
            </a:extLst>
          </p:cNvPr>
          <p:cNvSpPr/>
          <p:nvPr/>
        </p:nvSpPr>
        <p:spPr>
          <a:xfrm>
            <a:off x="609600" y="1798329"/>
            <a:ext cx="11920331" cy="369332"/>
          </a:xfrm>
          <a:prstGeom prst="rect">
            <a:avLst/>
          </a:prstGeom>
        </p:spPr>
        <p:txBody>
          <a:bodyPr wrap="square">
            <a:spAutoFit/>
          </a:bodyPr>
          <a:lstStyle/>
          <a:p>
            <a:pPr marL="342900" indent="-342900">
              <a:buFont typeface="+mj-lt"/>
              <a:buAutoNum type="arabicParenR"/>
            </a:pPr>
            <a:r>
              <a:rPr lang="en-US" altLang="zh-TW" b="1" dirty="0">
                <a:latin typeface="Times New Roman" panose="02020603050405020304" pitchFamily="18" charset="0"/>
                <a:cs typeface="Times New Roman" panose="02020603050405020304" pitchFamily="18" charset="0"/>
              </a:rPr>
              <a:t>Internal Validity:</a:t>
            </a:r>
            <a:endParaRPr lang="zh-TW"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55784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Lessons learned and threats to validity</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57</a:t>
            </a:fld>
            <a:endParaRPr lang="en-US" altLang="zh-TW" dirty="0">
              <a:ea typeface="新細明體" charset="-120"/>
            </a:endParaRPr>
          </a:p>
        </p:txBody>
      </p:sp>
      <p:sp>
        <p:nvSpPr>
          <p:cNvPr id="3" name="矩形 2">
            <a:extLst>
              <a:ext uri="{FF2B5EF4-FFF2-40B4-BE49-F238E27FC236}">
                <a16:creationId xmlns:a16="http://schemas.microsoft.com/office/drawing/2014/main" id="{C519545F-CAE4-4935-9F30-27E25CB9B186}"/>
              </a:ext>
            </a:extLst>
          </p:cNvPr>
          <p:cNvSpPr/>
          <p:nvPr/>
        </p:nvSpPr>
        <p:spPr>
          <a:xfrm>
            <a:off x="185529" y="1507776"/>
            <a:ext cx="11920331" cy="369332"/>
          </a:xfrm>
          <a:prstGeom prst="rect">
            <a:avLst/>
          </a:prstGeom>
        </p:spPr>
        <p:txBody>
          <a:bodyPr wrap="square">
            <a:spAutoFit/>
          </a:bodyPr>
          <a:lstStyle/>
          <a:p>
            <a:r>
              <a:rPr lang="en-US" altLang="zh-TW" b="1" dirty="0">
                <a:latin typeface="Times New Roman" panose="02020603050405020304" pitchFamily="18" charset="0"/>
                <a:cs typeface="Times New Roman" panose="02020603050405020304" pitchFamily="18" charset="0"/>
              </a:rPr>
              <a:t>B. Threats to Validity</a:t>
            </a:r>
            <a:endParaRPr lang="zh-TW" altLang="en-US" b="1" dirty="0">
              <a:latin typeface="Times New Roman" panose="02020603050405020304" pitchFamily="18" charset="0"/>
              <a:cs typeface="Times New Roman" panose="02020603050405020304" pitchFamily="18" charset="0"/>
            </a:endParaRPr>
          </a:p>
        </p:txBody>
      </p:sp>
      <p:sp>
        <p:nvSpPr>
          <p:cNvPr id="12" name="內容版面配置區 4">
            <a:extLst>
              <a:ext uri="{FF2B5EF4-FFF2-40B4-BE49-F238E27FC236}">
                <a16:creationId xmlns:a16="http://schemas.microsoft.com/office/drawing/2014/main" id="{CDCA7C20-939E-4406-A922-7750CAA37F90}"/>
              </a:ext>
            </a:extLst>
          </p:cNvPr>
          <p:cNvSpPr>
            <a:spLocks noGrp="1"/>
          </p:cNvSpPr>
          <p:nvPr>
            <p:ph idx="1"/>
          </p:nvPr>
        </p:nvSpPr>
        <p:spPr>
          <a:xfrm>
            <a:off x="508000" y="2295237"/>
            <a:ext cx="10972800" cy="3933538"/>
          </a:xfrm>
        </p:spPr>
        <p:txBody>
          <a:bodyPr/>
          <a:lstStyle/>
          <a:p>
            <a:r>
              <a:rPr lang="en-US" altLang="zh-TW" sz="2400" dirty="0">
                <a:solidFill>
                  <a:srgbClr val="17375E"/>
                </a:solidFill>
                <a:latin typeface="Times New Roman" panose="02020603050405020304" pitchFamily="18" charset="0"/>
                <a:cs typeface="Times New Roman" panose="02020603050405020304" pitchFamily="18" charset="0"/>
              </a:rPr>
              <a:t>Before generalizing the results, one has to consider other types of applications even though the conducted experiments and the analysis give some indications about the availability of the applications deployed with </a:t>
            </a:r>
            <a:r>
              <a:rPr lang="en-US" altLang="zh-TW" sz="2400" dirty="0" err="1">
                <a:solidFill>
                  <a:srgbClr val="17375E"/>
                </a:solidFill>
                <a:latin typeface="Times New Roman" panose="02020603050405020304" pitchFamily="18" charset="0"/>
                <a:cs typeface="Times New Roman" panose="02020603050405020304" pitchFamily="18" charset="0"/>
              </a:rPr>
              <a:t>Kurbernetes</a:t>
            </a:r>
            <a:endParaRPr lang="en-US" altLang="zh-TW" sz="2400" dirty="0">
              <a:solidFill>
                <a:srgbClr val="17375E"/>
              </a:solidFill>
              <a:latin typeface="Times New Roman" panose="02020603050405020304" pitchFamily="18" charset="0"/>
              <a:cs typeface="Times New Roman" panose="02020603050405020304" pitchFamily="18" charset="0"/>
            </a:endParaRPr>
          </a:p>
        </p:txBody>
      </p:sp>
      <p:sp>
        <p:nvSpPr>
          <p:cNvPr id="6" name="矩形 5">
            <a:extLst>
              <a:ext uri="{FF2B5EF4-FFF2-40B4-BE49-F238E27FC236}">
                <a16:creationId xmlns:a16="http://schemas.microsoft.com/office/drawing/2014/main" id="{396B2324-BA38-435B-B62E-E53FFB6C602A}"/>
              </a:ext>
            </a:extLst>
          </p:cNvPr>
          <p:cNvSpPr/>
          <p:nvPr/>
        </p:nvSpPr>
        <p:spPr>
          <a:xfrm>
            <a:off x="609600" y="1798329"/>
            <a:ext cx="11920331" cy="369332"/>
          </a:xfrm>
          <a:prstGeom prst="rect">
            <a:avLst/>
          </a:prstGeom>
        </p:spPr>
        <p:txBody>
          <a:bodyPr wrap="square">
            <a:spAutoFit/>
          </a:bodyPr>
          <a:lstStyle/>
          <a:p>
            <a:r>
              <a:rPr lang="en-US" altLang="zh-TW" b="1" dirty="0">
                <a:latin typeface="Times New Roman" panose="02020603050405020304" pitchFamily="18" charset="0"/>
                <a:cs typeface="Times New Roman" panose="02020603050405020304" pitchFamily="18" charset="0"/>
              </a:rPr>
              <a:t>2)</a:t>
            </a:r>
            <a:r>
              <a:rPr lang="zh-TW" altLang="en-US" b="1" dirty="0">
                <a:latin typeface="Times New Roman" panose="02020603050405020304" pitchFamily="18" charset="0"/>
                <a:cs typeface="Times New Roman" panose="02020603050405020304" pitchFamily="18" charset="0"/>
              </a:rPr>
              <a:t>   </a:t>
            </a:r>
            <a:r>
              <a:rPr lang="en-US" altLang="zh-TW" b="1" dirty="0">
                <a:latin typeface="Times New Roman" panose="02020603050405020304" pitchFamily="18" charset="0"/>
                <a:cs typeface="Times New Roman" panose="02020603050405020304" pitchFamily="18" charset="0"/>
              </a:rPr>
              <a:t>External Validity:</a:t>
            </a:r>
            <a:endParaRPr lang="zh-TW"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71780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Lessons learned and threats to validity</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58</a:t>
            </a:fld>
            <a:endParaRPr lang="en-US" altLang="zh-TW" dirty="0">
              <a:ea typeface="新細明體" charset="-120"/>
            </a:endParaRPr>
          </a:p>
        </p:txBody>
      </p:sp>
      <p:sp>
        <p:nvSpPr>
          <p:cNvPr id="3" name="矩形 2">
            <a:extLst>
              <a:ext uri="{FF2B5EF4-FFF2-40B4-BE49-F238E27FC236}">
                <a16:creationId xmlns:a16="http://schemas.microsoft.com/office/drawing/2014/main" id="{C519545F-CAE4-4935-9F30-27E25CB9B186}"/>
              </a:ext>
            </a:extLst>
          </p:cNvPr>
          <p:cNvSpPr/>
          <p:nvPr/>
        </p:nvSpPr>
        <p:spPr>
          <a:xfrm>
            <a:off x="185529" y="1507776"/>
            <a:ext cx="11920331" cy="369332"/>
          </a:xfrm>
          <a:prstGeom prst="rect">
            <a:avLst/>
          </a:prstGeom>
        </p:spPr>
        <p:txBody>
          <a:bodyPr wrap="square">
            <a:spAutoFit/>
          </a:bodyPr>
          <a:lstStyle/>
          <a:p>
            <a:r>
              <a:rPr lang="en-US" altLang="zh-TW" b="1" dirty="0">
                <a:latin typeface="Times New Roman" panose="02020603050405020304" pitchFamily="18" charset="0"/>
                <a:cs typeface="Times New Roman" panose="02020603050405020304" pitchFamily="18" charset="0"/>
              </a:rPr>
              <a:t>B. Threats to Validity</a:t>
            </a:r>
            <a:endParaRPr lang="zh-TW" altLang="en-US" b="1" dirty="0">
              <a:latin typeface="Times New Roman" panose="02020603050405020304" pitchFamily="18" charset="0"/>
              <a:cs typeface="Times New Roman" panose="02020603050405020304" pitchFamily="18" charset="0"/>
            </a:endParaRPr>
          </a:p>
        </p:txBody>
      </p:sp>
      <p:sp>
        <p:nvSpPr>
          <p:cNvPr id="12" name="內容版面配置區 4">
            <a:extLst>
              <a:ext uri="{FF2B5EF4-FFF2-40B4-BE49-F238E27FC236}">
                <a16:creationId xmlns:a16="http://schemas.microsoft.com/office/drawing/2014/main" id="{CDCA7C20-939E-4406-A922-7750CAA37F90}"/>
              </a:ext>
            </a:extLst>
          </p:cNvPr>
          <p:cNvSpPr>
            <a:spLocks noGrp="1"/>
          </p:cNvSpPr>
          <p:nvPr>
            <p:ph idx="1"/>
          </p:nvPr>
        </p:nvSpPr>
        <p:spPr>
          <a:xfrm>
            <a:off x="508000" y="2295237"/>
            <a:ext cx="10972800" cy="3933538"/>
          </a:xfrm>
        </p:spPr>
        <p:txBody>
          <a:bodyPr/>
          <a:lstStyle/>
          <a:p>
            <a:r>
              <a:rPr lang="en-US" altLang="zh-TW" sz="2400" dirty="0">
                <a:solidFill>
                  <a:srgbClr val="17375E"/>
                </a:solidFill>
                <a:latin typeface="Times New Roman" panose="02020603050405020304" pitchFamily="18" charset="0"/>
                <a:cs typeface="Times New Roman" panose="02020603050405020304" pitchFamily="18" charset="0"/>
              </a:rPr>
              <a:t>Indeed, we rely  on the timestamps reported in Kubernetes and Docker logs. However, we used NTP to synchronize the time between the nodes. </a:t>
            </a:r>
          </a:p>
          <a:p>
            <a:r>
              <a:rPr lang="en-US" altLang="zh-TW" sz="2400" dirty="0">
                <a:solidFill>
                  <a:srgbClr val="17375E"/>
                </a:solidFill>
                <a:latin typeface="Times New Roman" panose="02020603050405020304" pitchFamily="18" charset="0"/>
                <a:cs typeface="Times New Roman" panose="02020603050405020304" pitchFamily="18" charset="0"/>
              </a:rPr>
              <a:t>Other strategies can be used and may be more meticulous, for instance, container instrumentation.</a:t>
            </a:r>
          </a:p>
        </p:txBody>
      </p:sp>
      <p:sp>
        <p:nvSpPr>
          <p:cNvPr id="6" name="矩形 5">
            <a:extLst>
              <a:ext uri="{FF2B5EF4-FFF2-40B4-BE49-F238E27FC236}">
                <a16:creationId xmlns:a16="http://schemas.microsoft.com/office/drawing/2014/main" id="{396B2324-BA38-435B-B62E-E53FFB6C602A}"/>
              </a:ext>
            </a:extLst>
          </p:cNvPr>
          <p:cNvSpPr/>
          <p:nvPr/>
        </p:nvSpPr>
        <p:spPr>
          <a:xfrm>
            <a:off x="609600" y="1798329"/>
            <a:ext cx="11920331" cy="369332"/>
          </a:xfrm>
          <a:prstGeom prst="rect">
            <a:avLst/>
          </a:prstGeom>
        </p:spPr>
        <p:txBody>
          <a:bodyPr wrap="square">
            <a:spAutoFit/>
          </a:bodyPr>
          <a:lstStyle/>
          <a:p>
            <a:r>
              <a:rPr lang="en-US" altLang="zh-TW" b="1" dirty="0">
                <a:latin typeface="Times New Roman" panose="02020603050405020304" pitchFamily="18" charset="0"/>
                <a:cs typeface="Times New Roman" panose="02020603050405020304" pitchFamily="18" charset="0"/>
              </a:rPr>
              <a:t>3)</a:t>
            </a:r>
            <a:r>
              <a:rPr lang="zh-TW" altLang="en-US" b="1" dirty="0">
                <a:latin typeface="Times New Roman" panose="02020603050405020304" pitchFamily="18" charset="0"/>
                <a:cs typeface="Times New Roman" panose="02020603050405020304" pitchFamily="18" charset="0"/>
              </a:rPr>
              <a:t>   </a:t>
            </a:r>
            <a:r>
              <a:rPr lang="en-US" altLang="zh-TW" b="1" dirty="0">
                <a:latin typeface="Times New Roman" panose="02020603050405020304" pitchFamily="18" charset="0"/>
                <a:cs typeface="Times New Roman" panose="02020603050405020304" pitchFamily="18" charset="0"/>
              </a:rPr>
              <a:t>Construct Validity:</a:t>
            </a:r>
            <a:endParaRPr lang="zh-TW"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56383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Related work</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59</a:t>
            </a:fld>
            <a:endParaRPr lang="en-US" altLang="zh-TW" dirty="0">
              <a:ea typeface="新細明體" charset="-120"/>
            </a:endParaRPr>
          </a:p>
        </p:txBody>
      </p:sp>
      <p:sp>
        <p:nvSpPr>
          <p:cNvPr id="12" name="內容版面配置區 4">
            <a:extLst>
              <a:ext uri="{FF2B5EF4-FFF2-40B4-BE49-F238E27FC236}">
                <a16:creationId xmlns:a16="http://schemas.microsoft.com/office/drawing/2014/main" id="{CDCA7C20-939E-4406-A922-7750CAA37F90}"/>
              </a:ext>
            </a:extLst>
          </p:cNvPr>
          <p:cNvSpPr>
            <a:spLocks noGrp="1"/>
          </p:cNvSpPr>
          <p:nvPr>
            <p:ph idx="1"/>
          </p:nvPr>
        </p:nvSpPr>
        <p:spPr>
          <a:xfrm>
            <a:off x="508000" y="1718065"/>
            <a:ext cx="10972800" cy="3933538"/>
          </a:xfrm>
        </p:spPr>
        <p:txBody>
          <a:bodyPr/>
          <a:lstStyle/>
          <a:p>
            <a:r>
              <a:rPr lang="en-US" altLang="zh-TW" sz="2400" dirty="0" err="1">
                <a:solidFill>
                  <a:srgbClr val="17375E"/>
                </a:solidFill>
                <a:latin typeface="Times New Roman" panose="02020603050405020304" pitchFamily="18" charset="0"/>
                <a:cs typeface="Times New Roman" panose="02020603050405020304" pitchFamily="18" charset="0"/>
              </a:rPr>
              <a:t>Dragoni</a:t>
            </a:r>
            <a:r>
              <a:rPr lang="en-US" altLang="zh-TW" sz="2400" dirty="0">
                <a:solidFill>
                  <a:srgbClr val="17375E"/>
                </a:solidFill>
                <a:latin typeface="Times New Roman" panose="02020603050405020304" pitchFamily="18" charset="0"/>
                <a:cs typeface="Times New Roman" panose="02020603050405020304" pitchFamily="18" charset="0"/>
              </a:rPr>
              <a:t> et al. in their work [3] propose the definition of a microservice as a small and independent process that interacts by messaging.</a:t>
            </a:r>
          </a:p>
          <a:p>
            <a:r>
              <a:rPr lang="en-US" altLang="zh-TW" sz="2400" dirty="0">
                <a:solidFill>
                  <a:srgbClr val="17375E"/>
                </a:solidFill>
                <a:latin typeface="Times New Roman" panose="02020603050405020304" pitchFamily="18" charset="0"/>
                <a:cs typeface="Times New Roman" panose="02020603050405020304" pitchFamily="18" charset="0"/>
              </a:rPr>
              <a:t>They define the microservice based architecture as a distributed application composed of microservices and discuss the impact of microservices on the quality attributes of the application. </a:t>
            </a:r>
          </a:p>
          <a:p>
            <a:r>
              <a:rPr lang="en-US" altLang="zh-TW" sz="2400" dirty="0">
                <a:solidFill>
                  <a:srgbClr val="17375E"/>
                </a:solidFill>
                <a:latin typeface="Times New Roman" panose="02020603050405020304" pitchFamily="18" charset="0"/>
                <a:cs typeface="Times New Roman" panose="02020603050405020304" pitchFamily="18" charset="0"/>
              </a:rPr>
              <a:t>Along with performance and maintainability, they specifically discuss availability as a quality attribute which is impacted by the microservice based architecture. </a:t>
            </a:r>
          </a:p>
        </p:txBody>
      </p:sp>
    </p:spTree>
    <p:extLst>
      <p:ext uri="{BB962C8B-B14F-4D97-AF65-F5344CB8AC3E}">
        <p14:creationId xmlns:p14="http://schemas.microsoft.com/office/powerpoint/2010/main" val="320739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Introduction</a:t>
            </a:r>
            <a:endParaRPr lang="en-US" altLang="zh-TW"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6</a:t>
            </a:fld>
            <a:endParaRPr lang="en-US" altLang="zh-TW" dirty="0">
              <a:ea typeface="新細明體" charset="-120"/>
            </a:endParaRPr>
          </a:p>
        </p:txBody>
      </p:sp>
      <p:sp>
        <p:nvSpPr>
          <p:cNvPr id="5" name="內容版面配置區 4"/>
          <p:cNvSpPr>
            <a:spLocks noGrp="1"/>
          </p:cNvSpPr>
          <p:nvPr>
            <p:ph idx="1"/>
          </p:nvPr>
        </p:nvSpPr>
        <p:spPr/>
        <p:txBody>
          <a:bodyPr/>
          <a:lstStyle/>
          <a:p>
            <a:r>
              <a:rPr lang="en-US" altLang="zh-TW" dirty="0">
                <a:latin typeface="Times New Roman" panose="02020603050405020304" pitchFamily="18" charset="0"/>
                <a:cs typeface="Times New Roman" panose="02020603050405020304" pitchFamily="18" charset="0"/>
              </a:rPr>
              <a:t>Since containers are isolated, they are not aware of each other.</a:t>
            </a:r>
          </a:p>
          <a:p>
            <a:r>
              <a:rPr lang="en-US" altLang="zh-TW" dirty="0">
                <a:latin typeface="Times New Roman" panose="02020603050405020304" pitchFamily="18" charset="0"/>
                <a:cs typeface="Times New Roman" panose="02020603050405020304" pitchFamily="18" charset="0"/>
              </a:rPr>
              <a:t>Thus, there is a need for an orchestration platform to manage the deployment of containers. </a:t>
            </a:r>
          </a:p>
          <a:p>
            <a:r>
              <a:rPr lang="en-US" altLang="zh-TW" dirty="0">
                <a:latin typeface="Times New Roman" panose="02020603050405020304" pitchFamily="18" charset="0"/>
                <a:cs typeface="Times New Roman" panose="02020603050405020304" pitchFamily="18" charset="0"/>
              </a:rPr>
              <a:t>Kubernetes provides healing for its managed microservice based applications [7]. </a:t>
            </a:r>
          </a:p>
          <a:p>
            <a:r>
              <a:rPr lang="en-US" altLang="zh-TW" dirty="0">
                <a:latin typeface="Times New Roman" panose="02020603050405020304" pitchFamily="18" charset="0"/>
                <a:cs typeface="Times New Roman" panose="02020603050405020304" pitchFamily="18" charset="0"/>
              </a:rPr>
              <a:t>The healing capability of Kubernetes consists of </a:t>
            </a:r>
            <a:r>
              <a:rPr lang="en-US" altLang="zh-TW" dirty="0">
                <a:solidFill>
                  <a:srgbClr val="FF0000"/>
                </a:solidFill>
                <a:latin typeface="Times New Roman" panose="02020603050405020304" pitchFamily="18" charset="0"/>
                <a:cs typeface="Times New Roman" panose="02020603050405020304" pitchFamily="18" charset="0"/>
              </a:rPr>
              <a:t>restarting the failed containers</a:t>
            </a:r>
            <a:r>
              <a:rPr lang="en-US" altLang="zh-TW" dirty="0">
                <a:latin typeface="Times New Roman" panose="02020603050405020304" pitchFamily="18" charset="0"/>
                <a:cs typeface="Times New Roman" panose="02020603050405020304" pitchFamily="18" charset="0"/>
              </a:rPr>
              <a:t> and </a:t>
            </a:r>
            <a:r>
              <a:rPr lang="en-US" altLang="zh-TW" dirty="0">
                <a:solidFill>
                  <a:srgbClr val="FF0000"/>
                </a:solidFill>
                <a:latin typeface="Times New Roman" panose="02020603050405020304" pitchFamily="18" charset="0"/>
                <a:cs typeface="Times New Roman" panose="02020603050405020304" pitchFamily="18" charset="0"/>
              </a:rPr>
              <a:t>replacing or rescheduling containers </a:t>
            </a:r>
            <a:r>
              <a:rPr lang="en-US" altLang="zh-TW" dirty="0">
                <a:latin typeface="Times New Roman" panose="02020603050405020304" pitchFamily="18" charset="0"/>
                <a:cs typeface="Times New Roman" panose="02020603050405020304" pitchFamily="18" charset="0"/>
              </a:rPr>
              <a:t>when their hosts fail.</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29900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Related work</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60</a:t>
            </a:fld>
            <a:endParaRPr lang="en-US" altLang="zh-TW" dirty="0">
              <a:ea typeface="新細明體" charset="-120"/>
            </a:endParaRPr>
          </a:p>
        </p:txBody>
      </p:sp>
      <p:sp>
        <p:nvSpPr>
          <p:cNvPr id="12" name="內容版面配置區 4">
            <a:extLst>
              <a:ext uri="{FF2B5EF4-FFF2-40B4-BE49-F238E27FC236}">
                <a16:creationId xmlns:a16="http://schemas.microsoft.com/office/drawing/2014/main" id="{CDCA7C20-939E-4406-A922-7750CAA37F90}"/>
              </a:ext>
            </a:extLst>
          </p:cNvPr>
          <p:cNvSpPr>
            <a:spLocks noGrp="1"/>
          </p:cNvSpPr>
          <p:nvPr>
            <p:ph idx="1"/>
          </p:nvPr>
        </p:nvSpPr>
        <p:spPr>
          <a:xfrm>
            <a:off x="508000" y="1718065"/>
            <a:ext cx="10972800" cy="3933538"/>
          </a:xfrm>
        </p:spPr>
        <p:txBody>
          <a:bodyPr/>
          <a:lstStyle/>
          <a:p>
            <a:r>
              <a:rPr lang="en-US" altLang="zh-TW" sz="2400" dirty="0" err="1">
                <a:solidFill>
                  <a:srgbClr val="17375E"/>
                </a:solidFill>
                <a:latin typeface="Times New Roman" panose="02020603050405020304" pitchFamily="18" charset="0"/>
                <a:cs typeface="Times New Roman" panose="02020603050405020304" pitchFamily="18" charset="0"/>
              </a:rPr>
              <a:t>Emam</a:t>
            </a:r>
            <a:r>
              <a:rPr lang="en-US" altLang="zh-TW" sz="2400" dirty="0">
                <a:solidFill>
                  <a:srgbClr val="17375E"/>
                </a:solidFill>
                <a:latin typeface="Times New Roman" panose="02020603050405020304" pitchFamily="18" charset="0"/>
                <a:cs typeface="Times New Roman" panose="02020603050405020304" pitchFamily="18" charset="0"/>
              </a:rPr>
              <a:t> et al. in [21] found that as the size of a service increases, it becomes more fault-prone. </a:t>
            </a:r>
          </a:p>
          <a:p>
            <a:r>
              <a:rPr lang="en-US" altLang="zh-TW" sz="2400" dirty="0">
                <a:solidFill>
                  <a:srgbClr val="17375E"/>
                </a:solidFill>
                <a:latin typeface="Times New Roman" panose="02020603050405020304" pitchFamily="18" charset="0"/>
                <a:cs typeface="Times New Roman" panose="02020603050405020304" pitchFamily="18" charset="0"/>
              </a:rPr>
              <a:t>Since microservices are small in size, in theory, they are less fault-prone. </a:t>
            </a:r>
          </a:p>
          <a:p>
            <a:r>
              <a:rPr lang="en-US" altLang="zh-TW" sz="2400" dirty="0">
                <a:solidFill>
                  <a:srgbClr val="17375E"/>
                </a:solidFill>
                <a:latin typeface="Times New Roman" panose="02020603050405020304" pitchFamily="18" charset="0"/>
                <a:cs typeface="Times New Roman" panose="02020603050405020304" pitchFamily="18" charset="0"/>
              </a:rPr>
              <a:t>However, </a:t>
            </a:r>
            <a:r>
              <a:rPr lang="en-US" altLang="zh-TW" sz="2400" dirty="0" err="1">
                <a:solidFill>
                  <a:srgbClr val="17375E"/>
                </a:solidFill>
                <a:latin typeface="Times New Roman" panose="02020603050405020304" pitchFamily="18" charset="0"/>
                <a:cs typeface="Times New Roman" panose="02020603050405020304" pitchFamily="18" charset="0"/>
              </a:rPr>
              <a:t>Dragoni</a:t>
            </a:r>
            <a:r>
              <a:rPr lang="en-US" altLang="zh-TW" sz="2400" dirty="0">
                <a:solidFill>
                  <a:srgbClr val="17375E"/>
                </a:solidFill>
                <a:latin typeface="Times New Roman" panose="02020603050405020304" pitchFamily="18" charset="0"/>
                <a:cs typeface="Times New Roman" panose="02020603050405020304" pitchFamily="18" charset="0"/>
              </a:rPr>
              <a:t> et al. argue that at integration, the system will become more fault-prone because of the complexity of launching an increasing number of microservices.</a:t>
            </a:r>
          </a:p>
        </p:txBody>
      </p:sp>
    </p:spTree>
    <p:extLst>
      <p:ext uri="{BB962C8B-B14F-4D97-AF65-F5344CB8AC3E}">
        <p14:creationId xmlns:p14="http://schemas.microsoft.com/office/powerpoint/2010/main" val="28052996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Related work</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61</a:t>
            </a:fld>
            <a:endParaRPr lang="en-US" altLang="zh-TW" dirty="0">
              <a:ea typeface="新細明體" charset="-120"/>
            </a:endParaRPr>
          </a:p>
        </p:txBody>
      </p:sp>
      <p:sp>
        <p:nvSpPr>
          <p:cNvPr id="12" name="內容版面配置區 4">
            <a:extLst>
              <a:ext uri="{FF2B5EF4-FFF2-40B4-BE49-F238E27FC236}">
                <a16:creationId xmlns:a16="http://schemas.microsoft.com/office/drawing/2014/main" id="{CDCA7C20-939E-4406-A922-7750CAA37F90}"/>
              </a:ext>
            </a:extLst>
          </p:cNvPr>
          <p:cNvSpPr>
            <a:spLocks noGrp="1"/>
          </p:cNvSpPr>
          <p:nvPr>
            <p:ph idx="1"/>
          </p:nvPr>
        </p:nvSpPr>
        <p:spPr>
          <a:xfrm>
            <a:off x="508000" y="1718065"/>
            <a:ext cx="10972800" cy="3933538"/>
          </a:xfrm>
        </p:spPr>
        <p:txBody>
          <a:bodyPr/>
          <a:lstStyle/>
          <a:p>
            <a:r>
              <a:rPr lang="en-US" altLang="zh-TW" sz="2400" dirty="0" err="1">
                <a:solidFill>
                  <a:srgbClr val="17375E"/>
                </a:solidFill>
                <a:latin typeface="Times New Roman" panose="02020603050405020304" pitchFamily="18" charset="0"/>
                <a:cs typeface="Times New Roman" panose="02020603050405020304" pitchFamily="18" charset="0"/>
              </a:rPr>
              <a:t>Khazaei</a:t>
            </a:r>
            <a:r>
              <a:rPr lang="en-US" altLang="zh-TW" sz="2400" dirty="0">
                <a:solidFill>
                  <a:srgbClr val="17375E"/>
                </a:solidFill>
                <a:latin typeface="Times New Roman" panose="02020603050405020304" pitchFamily="18" charset="0"/>
                <a:cs typeface="Times New Roman" panose="02020603050405020304" pitchFamily="18" charset="0"/>
              </a:rPr>
              <a:t> et al. in [22] propose a microservice platform for the cloud by using a Docker technology that provisions containers based on the requests of microservice users. </a:t>
            </a:r>
          </a:p>
          <a:p>
            <a:r>
              <a:rPr lang="en-US" altLang="zh-TW" sz="2400" dirty="0">
                <a:solidFill>
                  <a:srgbClr val="17375E"/>
                </a:solidFill>
                <a:latin typeface="Times New Roman" panose="02020603050405020304" pitchFamily="18" charset="0"/>
                <a:cs typeface="Times New Roman" panose="02020603050405020304" pitchFamily="18" charset="0"/>
              </a:rPr>
              <a:t>One of the key differences between this platform and Kubernetes is that this platform has the ability to ask for more VMs from the infrastructure when needed while Kubernetes does not. </a:t>
            </a:r>
          </a:p>
        </p:txBody>
      </p:sp>
    </p:spTree>
    <p:extLst>
      <p:ext uri="{BB962C8B-B14F-4D97-AF65-F5344CB8AC3E}">
        <p14:creationId xmlns:p14="http://schemas.microsoft.com/office/powerpoint/2010/main" val="10633174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Related work</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62</a:t>
            </a:fld>
            <a:endParaRPr lang="en-US" altLang="zh-TW" dirty="0">
              <a:ea typeface="新細明體" charset="-120"/>
            </a:endParaRPr>
          </a:p>
        </p:txBody>
      </p:sp>
      <p:sp>
        <p:nvSpPr>
          <p:cNvPr id="12" name="內容版面配置區 4">
            <a:extLst>
              <a:ext uri="{FF2B5EF4-FFF2-40B4-BE49-F238E27FC236}">
                <a16:creationId xmlns:a16="http://schemas.microsoft.com/office/drawing/2014/main" id="{CDCA7C20-939E-4406-A922-7750CAA37F90}"/>
              </a:ext>
            </a:extLst>
          </p:cNvPr>
          <p:cNvSpPr>
            <a:spLocks noGrp="1"/>
          </p:cNvSpPr>
          <p:nvPr>
            <p:ph idx="1"/>
          </p:nvPr>
        </p:nvSpPr>
        <p:spPr>
          <a:xfrm>
            <a:off x="508000" y="1718065"/>
            <a:ext cx="10972800" cy="3933538"/>
          </a:xfrm>
        </p:spPr>
        <p:txBody>
          <a:bodyPr/>
          <a:lstStyle/>
          <a:p>
            <a:r>
              <a:rPr lang="en-US" altLang="zh-TW" sz="2400" dirty="0">
                <a:solidFill>
                  <a:schemeClr val="tx1"/>
                </a:solidFill>
                <a:latin typeface="Times New Roman" panose="02020603050405020304" pitchFamily="18" charset="0"/>
                <a:cs typeface="Times New Roman" panose="02020603050405020304" pitchFamily="18" charset="0"/>
              </a:rPr>
              <a:t>Kang et al. in [23] propose a microservice based architecture and use containers to operate and manage the cloud infrastructure services.</a:t>
            </a:r>
          </a:p>
          <a:p>
            <a:r>
              <a:rPr lang="en-US" altLang="zh-TW" sz="2400" dirty="0">
                <a:solidFill>
                  <a:schemeClr val="tx1"/>
                </a:solidFill>
                <a:latin typeface="Times New Roman" panose="02020603050405020304" pitchFamily="18" charset="0"/>
                <a:cs typeface="Times New Roman" panose="02020603050405020304" pitchFamily="18" charset="0"/>
              </a:rPr>
              <a:t>In their architecture, each container is monitored by a sidekick container and in case of failure, recovery actions are taken. </a:t>
            </a:r>
          </a:p>
          <a:p>
            <a:r>
              <a:rPr lang="en-US" altLang="zh-TW" sz="2400" dirty="0">
                <a:solidFill>
                  <a:schemeClr val="tx1"/>
                </a:solidFill>
                <a:latin typeface="Times New Roman" panose="02020603050405020304" pitchFamily="18" charset="0"/>
                <a:cs typeface="Times New Roman" panose="02020603050405020304" pitchFamily="18" charset="0"/>
              </a:rPr>
              <a:t>They performed some experiments and concluded that recovering from container failure is faster than recovering from VM failure. </a:t>
            </a:r>
          </a:p>
        </p:txBody>
      </p:sp>
    </p:spTree>
    <p:extLst>
      <p:ext uri="{BB962C8B-B14F-4D97-AF65-F5344CB8AC3E}">
        <p14:creationId xmlns:p14="http://schemas.microsoft.com/office/powerpoint/2010/main" val="16046996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Related work</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63</a:t>
            </a:fld>
            <a:endParaRPr lang="en-US" altLang="zh-TW" dirty="0">
              <a:ea typeface="新細明體" charset="-120"/>
            </a:endParaRPr>
          </a:p>
        </p:txBody>
      </p:sp>
      <p:sp>
        <p:nvSpPr>
          <p:cNvPr id="12" name="內容版面配置區 4">
            <a:extLst>
              <a:ext uri="{FF2B5EF4-FFF2-40B4-BE49-F238E27FC236}">
                <a16:creationId xmlns:a16="http://schemas.microsoft.com/office/drawing/2014/main" id="{CDCA7C20-939E-4406-A922-7750CAA37F90}"/>
              </a:ext>
            </a:extLst>
          </p:cNvPr>
          <p:cNvSpPr>
            <a:spLocks noGrp="1"/>
          </p:cNvSpPr>
          <p:nvPr>
            <p:ph idx="1"/>
          </p:nvPr>
        </p:nvSpPr>
        <p:spPr>
          <a:xfrm>
            <a:off x="508000" y="1718065"/>
            <a:ext cx="10972800" cy="3933538"/>
          </a:xfrm>
        </p:spPr>
        <p:txBody>
          <a:bodyPr/>
          <a:lstStyle/>
          <a:p>
            <a:r>
              <a:rPr lang="en-US" altLang="zh-TW" sz="2400" dirty="0" err="1">
                <a:solidFill>
                  <a:srgbClr val="17375E"/>
                </a:solidFill>
                <a:latin typeface="Times New Roman" panose="02020603050405020304" pitchFamily="18" charset="0"/>
                <a:cs typeface="Times New Roman" panose="02020603050405020304" pitchFamily="18" charset="0"/>
              </a:rPr>
              <a:t>Netto</a:t>
            </a:r>
            <a:r>
              <a:rPr lang="en-US" altLang="zh-TW" sz="2400" dirty="0">
                <a:solidFill>
                  <a:srgbClr val="17375E"/>
                </a:solidFill>
                <a:latin typeface="Times New Roman" panose="02020603050405020304" pitchFamily="18" charset="0"/>
                <a:cs typeface="Times New Roman" panose="02020603050405020304" pitchFamily="18" charset="0"/>
              </a:rPr>
              <a:t> et al. in [24] believe that Kubernetes improves the availability of stateless applications but faces problems when it comes to stateful applications. </a:t>
            </a:r>
          </a:p>
          <a:p>
            <a:r>
              <a:rPr lang="en-US" altLang="zh-TW" sz="2400" dirty="0">
                <a:solidFill>
                  <a:srgbClr val="17375E"/>
                </a:solidFill>
                <a:latin typeface="Times New Roman" panose="02020603050405020304" pitchFamily="18" charset="0"/>
                <a:cs typeface="Times New Roman" panose="02020603050405020304" pitchFamily="18" charset="0"/>
              </a:rPr>
              <a:t>They integrated a coordination service with Kubernetes to offer automatic state replication. </a:t>
            </a:r>
          </a:p>
          <a:p>
            <a:r>
              <a:rPr lang="en-US" altLang="zh-TW" sz="2400" dirty="0">
                <a:solidFill>
                  <a:srgbClr val="17375E"/>
                </a:solidFill>
                <a:latin typeface="Times New Roman" panose="02020603050405020304" pitchFamily="18" charset="0"/>
                <a:cs typeface="Times New Roman" panose="02020603050405020304" pitchFamily="18" charset="0"/>
              </a:rPr>
              <a:t>In their architecture, all replicas of a pod execute the </a:t>
            </a:r>
            <a:r>
              <a:rPr lang="en-US" altLang="zh-TW" sz="2400" dirty="0" err="1">
                <a:solidFill>
                  <a:srgbClr val="17375E"/>
                </a:solidFill>
                <a:latin typeface="Times New Roman" panose="02020603050405020304" pitchFamily="18" charset="0"/>
                <a:cs typeface="Times New Roman" panose="02020603050405020304" pitchFamily="18" charset="0"/>
              </a:rPr>
              <a:t>incomingrequests</a:t>
            </a:r>
            <a:r>
              <a:rPr lang="en-US" altLang="zh-TW" sz="2400" dirty="0">
                <a:solidFill>
                  <a:srgbClr val="17375E"/>
                </a:solidFill>
                <a:latin typeface="Times New Roman" panose="02020603050405020304" pitchFamily="18" charset="0"/>
                <a:cs typeface="Times New Roman" panose="02020603050405020304" pitchFamily="18" charset="0"/>
              </a:rPr>
              <a:t> while only one, which has received the request from the client, will respond. </a:t>
            </a:r>
          </a:p>
          <a:p>
            <a:r>
              <a:rPr lang="en-US" altLang="zh-TW" sz="2400" dirty="0">
                <a:solidFill>
                  <a:srgbClr val="17375E"/>
                </a:solidFill>
                <a:latin typeface="Times New Roman" panose="02020603050405020304" pitchFamily="18" charset="0"/>
                <a:cs typeface="Times New Roman" panose="02020603050405020304" pitchFamily="18" charset="0"/>
              </a:rPr>
              <a:t>This way, the state is replicated. They evaluated some metrics such as latency and they concluded that the latency increases with the number of pod replicas.</a:t>
            </a:r>
          </a:p>
        </p:txBody>
      </p:sp>
    </p:spTree>
    <p:extLst>
      <p:ext uri="{BB962C8B-B14F-4D97-AF65-F5344CB8AC3E}">
        <p14:creationId xmlns:p14="http://schemas.microsoft.com/office/powerpoint/2010/main" val="1978793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Conclusion and future work</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64</a:t>
            </a:fld>
            <a:endParaRPr lang="en-US" altLang="zh-TW" dirty="0">
              <a:ea typeface="新細明體" charset="-120"/>
            </a:endParaRPr>
          </a:p>
        </p:txBody>
      </p:sp>
      <p:sp>
        <p:nvSpPr>
          <p:cNvPr id="12" name="內容版面配置區 4">
            <a:extLst>
              <a:ext uri="{FF2B5EF4-FFF2-40B4-BE49-F238E27FC236}">
                <a16:creationId xmlns:a16="http://schemas.microsoft.com/office/drawing/2014/main" id="{CDCA7C20-939E-4406-A922-7750CAA37F90}"/>
              </a:ext>
            </a:extLst>
          </p:cNvPr>
          <p:cNvSpPr>
            <a:spLocks noGrp="1"/>
          </p:cNvSpPr>
          <p:nvPr>
            <p:ph idx="1"/>
          </p:nvPr>
        </p:nvSpPr>
        <p:spPr>
          <a:xfrm>
            <a:off x="508000" y="1718065"/>
            <a:ext cx="10972800" cy="3933538"/>
          </a:xfrm>
        </p:spPr>
        <p:txBody>
          <a:bodyPr/>
          <a:lstStyle/>
          <a:p>
            <a:r>
              <a:rPr lang="en-US" altLang="zh-TW" sz="2400" dirty="0">
                <a:solidFill>
                  <a:srgbClr val="17375E"/>
                </a:solidFill>
                <a:latin typeface="Times New Roman" panose="02020603050405020304" pitchFamily="18" charset="0"/>
                <a:cs typeface="Times New Roman" panose="02020603050405020304" pitchFamily="18" charset="0"/>
              </a:rPr>
              <a:t>Through our investigations, we learned that although it is not stated in Kubernetes’ documentation [15], Kubernetes is more tailored for public clouds than for private clouds.</a:t>
            </a:r>
          </a:p>
          <a:p>
            <a:r>
              <a:rPr lang="en-US" altLang="zh-TW" sz="2400" dirty="0">
                <a:solidFill>
                  <a:srgbClr val="17375E"/>
                </a:solidFill>
                <a:latin typeface="Times New Roman" panose="02020603050405020304" pitchFamily="18" charset="0"/>
                <a:cs typeface="Times New Roman" panose="02020603050405020304" pitchFamily="18" charset="0"/>
              </a:rPr>
              <a:t>We analyzed the results of our experiments and found that the repair actions of Kubernetes are not sufficient for providing availability, especially high availability. </a:t>
            </a:r>
          </a:p>
          <a:p>
            <a:r>
              <a:rPr lang="en-US" altLang="zh-TW" sz="2400" dirty="0">
                <a:solidFill>
                  <a:srgbClr val="17375E"/>
                </a:solidFill>
                <a:latin typeface="Times New Roman" panose="02020603050405020304" pitchFamily="18" charset="0"/>
                <a:cs typeface="Times New Roman" panose="02020603050405020304" pitchFamily="18" charset="0"/>
              </a:rPr>
              <a:t>We will also consider, the case of multiple masters and failure from the master side, as well as Kubernetes behavior in case of network partitioning. </a:t>
            </a:r>
          </a:p>
        </p:txBody>
      </p:sp>
    </p:spTree>
    <p:extLst>
      <p:ext uri="{BB962C8B-B14F-4D97-AF65-F5344CB8AC3E}">
        <p14:creationId xmlns:p14="http://schemas.microsoft.com/office/powerpoint/2010/main" val="42835296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References</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65</a:t>
            </a:fld>
            <a:endParaRPr lang="en-US" altLang="zh-TW" dirty="0">
              <a:ea typeface="新細明體" charset="-120"/>
            </a:endParaRPr>
          </a:p>
        </p:txBody>
      </p:sp>
      <p:sp>
        <p:nvSpPr>
          <p:cNvPr id="12" name="內容版面配置區 4">
            <a:extLst>
              <a:ext uri="{FF2B5EF4-FFF2-40B4-BE49-F238E27FC236}">
                <a16:creationId xmlns:a16="http://schemas.microsoft.com/office/drawing/2014/main" id="{CDCA7C20-939E-4406-A922-7750CAA37F90}"/>
              </a:ext>
            </a:extLst>
          </p:cNvPr>
          <p:cNvSpPr>
            <a:spLocks noGrp="1"/>
          </p:cNvSpPr>
          <p:nvPr>
            <p:ph idx="1"/>
          </p:nvPr>
        </p:nvSpPr>
        <p:spPr>
          <a:xfrm>
            <a:off x="904460" y="1718064"/>
            <a:ext cx="10576339" cy="5003411"/>
          </a:xfrm>
        </p:spPr>
        <p:txBody>
          <a:bodyPr/>
          <a:lstStyle/>
          <a:p>
            <a:pPr marL="0" indent="0">
              <a:buNone/>
            </a:pPr>
            <a:r>
              <a:rPr lang="en-US" altLang="zh-TW" sz="1800" dirty="0"/>
              <a:t>[1] D. Jaramillo, D. V. Nguyen, and R. Smart, “Leveraging microservices architecture by using Docker technology,” in </a:t>
            </a:r>
            <a:r>
              <a:rPr lang="en-US" altLang="zh-TW" sz="1800" dirty="0" err="1"/>
              <a:t>SoutheastCon</a:t>
            </a:r>
            <a:r>
              <a:rPr lang="en-US" altLang="zh-TW" sz="1800" dirty="0"/>
              <a:t> 2016, 2016, pp. 1–5. </a:t>
            </a:r>
          </a:p>
          <a:p>
            <a:pPr marL="0" indent="0">
              <a:buNone/>
            </a:pPr>
            <a:r>
              <a:rPr lang="en-US" altLang="zh-TW" sz="1800" dirty="0"/>
              <a:t>[2] “Microservices,” martinfowler.com. [Online]. Available: https://martinfowler.com/articles/microservices.html. [Accessed: 01-Oct2018]. </a:t>
            </a:r>
          </a:p>
          <a:p>
            <a:pPr marL="0" indent="0">
              <a:buNone/>
            </a:pPr>
            <a:r>
              <a:rPr lang="en-US" altLang="zh-TW" sz="1800" dirty="0"/>
              <a:t>[3] N. </a:t>
            </a:r>
            <a:r>
              <a:rPr lang="en-US" altLang="zh-TW" sz="1800" dirty="0" err="1"/>
              <a:t>Dragoni</a:t>
            </a:r>
            <a:r>
              <a:rPr lang="en-US" altLang="zh-TW" sz="1800" dirty="0"/>
              <a:t> et al., “Microservices: Yesterday, Today, and Tomorrow,” in Present and Ulterior Software Engineering, M. </a:t>
            </a:r>
            <a:r>
              <a:rPr lang="en-US" altLang="zh-TW" sz="1800" dirty="0" err="1"/>
              <a:t>Mazzara</a:t>
            </a:r>
            <a:r>
              <a:rPr lang="en-US" altLang="zh-TW" sz="1800" dirty="0"/>
              <a:t> and B. Meyer, Eds. Cham: Springer International Publishing, 2017, pp. 195–216. </a:t>
            </a:r>
          </a:p>
          <a:p>
            <a:pPr marL="0" indent="0">
              <a:buNone/>
            </a:pPr>
            <a:r>
              <a:rPr lang="en-US" altLang="zh-TW" sz="1800" dirty="0"/>
              <a:t>[4] S. Newman, Building Microservices: Designing Fine-Grained Systems. O’Reilly Media, Inc., 2015. [5] M. Amaral, J. Polo, D. Carrera, I. </a:t>
            </a:r>
            <a:r>
              <a:rPr lang="en-US" altLang="zh-TW" sz="1800" dirty="0" err="1"/>
              <a:t>Mohomed</a:t>
            </a:r>
            <a:r>
              <a:rPr lang="en-US" altLang="zh-TW" sz="1800" dirty="0"/>
              <a:t>, M. </a:t>
            </a:r>
            <a:r>
              <a:rPr lang="en-US" altLang="zh-TW" sz="1800" dirty="0" err="1"/>
              <a:t>Unuvar</a:t>
            </a:r>
            <a:r>
              <a:rPr lang="en-US" altLang="zh-TW" sz="1800" dirty="0"/>
              <a:t>, and M. </a:t>
            </a:r>
            <a:r>
              <a:rPr lang="en-US" altLang="zh-TW" sz="1800" dirty="0" err="1"/>
              <a:t>Steinder</a:t>
            </a:r>
            <a:r>
              <a:rPr lang="en-US" altLang="zh-TW" sz="1800" dirty="0"/>
              <a:t>, “Performance Evaluation of Microservices Architectures Using Containers,” in 2015 IEEE 14th International Symposium on Network Computing and Applications, 2015, pp. 27–34. </a:t>
            </a:r>
          </a:p>
          <a:p>
            <a:pPr marL="0" indent="0">
              <a:buNone/>
            </a:pPr>
            <a:r>
              <a:rPr lang="en-US" altLang="zh-TW" sz="1800" dirty="0"/>
              <a:t>[6] “Docker - Build, Ship, and Run Any App, Anywhere.” [Online]. Available: https://www.docker.com/. [Accessed: 01-Oct-2018]. </a:t>
            </a:r>
          </a:p>
          <a:p>
            <a:pPr marL="0" indent="0">
              <a:buNone/>
            </a:pPr>
            <a:r>
              <a:rPr lang="en-US" altLang="zh-TW" sz="1800" dirty="0"/>
              <a:t>[7] “Kubernetes,” Kubernetes. [Online]. Available: https://kubernetes.io/. [Accessed: 24-Jan-2018]. </a:t>
            </a:r>
          </a:p>
        </p:txBody>
      </p:sp>
    </p:spTree>
    <p:extLst>
      <p:ext uri="{BB962C8B-B14F-4D97-AF65-F5344CB8AC3E}">
        <p14:creationId xmlns:p14="http://schemas.microsoft.com/office/powerpoint/2010/main" val="18402330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References</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66</a:t>
            </a:fld>
            <a:endParaRPr lang="en-US" altLang="zh-TW" dirty="0">
              <a:ea typeface="新細明體" charset="-120"/>
            </a:endParaRPr>
          </a:p>
        </p:txBody>
      </p:sp>
      <p:sp>
        <p:nvSpPr>
          <p:cNvPr id="12" name="內容版面配置區 4">
            <a:extLst>
              <a:ext uri="{FF2B5EF4-FFF2-40B4-BE49-F238E27FC236}">
                <a16:creationId xmlns:a16="http://schemas.microsoft.com/office/drawing/2014/main" id="{CDCA7C20-939E-4406-A922-7750CAA37F90}"/>
              </a:ext>
            </a:extLst>
          </p:cNvPr>
          <p:cNvSpPr>
            <a:spLocks noGrp="1"/>
          </p:cNvSpPr>
          <p:nvPr>
            <p:ph idx="1"/>
          </p:nvPr>
        </p:nvSpPr>
        <p:spPr>
          <a:xfrm>
            <a:off x="904460" y="1718064"/>
            <a:ext cx="10576339" cy="5003411"/>
          </a:xfrm>
        </p:spPr>
        <p:txBody>
          <a:bodyPr/>
          <a:lstStyle/>
          <a:p>
            <a:pPr marL="0" indent="0">
              <a:buNone/>
            </a:pPr>
            <a:r>
              <a:rPr lang="en-US" altLang="zh-TW" sz="1800" dirty="0"/>
              <a:t>[8] M. </a:t>
            </a:r>
            <a:r>
              <a:rPr lang="en-US" altLang="zh-TW" sz="1800" dirty="0" err="1"/>
              <a:t>Toeroe</a:t>
            </a:r>
            <a:r>
              <a:rPr lang="en-US" altLang="zh-TW" sz="1800" dirty="0"/>
              <a:t> and F. Tam, Service Availability: Principles and Practice. John Wiley &amp; Sons, 2012</a:t>
            </a:r>
          </a:p>
          <a:p>
            <a:pPr marL="0" indent="0">
              <a:buNone/>
            </a:pPr>
            <a:r>
              <a:rPr lang="en-US" altLang="zh-TW" sz="1800" dirty="0"/>
              <a:t>[9] M. Nabi, M. </a:t>
            </a:r>
            <a:r>
              <a:rPr lang="en-US" altLang="zh-TW" sz="1800" dirty="0" err="1"/>
              <a:t>Toeroe</a:t>
            </a:r>
            <a:r>
              <a:rPr lang="en-US" altLang="zh-TW" sz="1800" dirty="0"/>
              <a:t>, and F. </a:t>
            </a:r>
            <a:r>
              <a:rPr lang="en-US" altLang="zh-TW" sz="1800" dirty="0" err="1"/>
              <a:t>Khendek</a:t>
            </a:r>
            <a:r>
              <a:rPr lang="en-US" altLang="zh-TW" sz="1800" dirty="0"/>
              <a:t>, “Availability in the cloud: State of the art,” Journal of Network and Computer Applications, vol. 60, pp. 54– 67, Jan. 2016. </a:t>
            </a:r>
          </a:p>
          <a:p>
            <a:pPr marL="0" indent="0">
              <a:buNone/>
            </a:pPr>
            <a:r>
              <a:rPr lang="en-US" altLang="zh-TW" sz="1800" dirty="0"/>
              <a:t>[10] N. </a:t>
            </a:r>
            <a:r>
              <a:rPr lang="en-US" altLang="zh-TW" sz="1800" dirty="0" err="1"/>
              <a:t>Dragoni</a:t>
            </a:r>
            <a:r>
              <a:rPr lang="en-US" altLang="zh-TW" sz="1800" dirty="0"/>
              <a:t>, I. </a:t>
            </a:r>
            <a:r>
              <a:rPr lang="en-US" altLang="zh-TW" sz="1800" dirty="0" err="1"/>
              <a:t>Lanese</a:t>
            </a:r>
            <a:r>
              <a:rPr lang="en-US" altLang="zh-TW" sz="1800" dirty="0"/>
              <a:t>, S. T. Larsen, M. </a:t>
            </a:r>
            <a:r>
              <a:rPr lang="en-US" altLang="zh-TW" sz="1800" dirty="0" err="1"/>
              <a:t>Mazzara</a:t>
            </a:r>
            <a:r>
              <a:rPr lang="en-US" altLang="zh-TW" sz="1800" dirty="0"/>
              <a:t>, R. </a:t>
            </a:r>
            <a:r>
              <a:rPr lang="en-US" altLang="zh-TW" sz="1800" dirty="0" err="1"/>
              <a:t>Mustafin</a:t>
            </a:r>
            <a:r>
              <a:rPr lang="en-US" altLang="zh-TW" sz="1800" dirty="0"/>
              <a:t>, and L. Safina, “Microservices: How To Make Your Application Scale,” in Perspectives of System Informatics, 2018, pp. 95–104.</a:t>
            </a:r>
          </a:p>
          <a:p>
            <a:pPr marL="0" indent="0">
              <a:buNone/>
            </a:pPr>
            <a:r>
              <a:rPr lang="en-US" altLang="zh-TW" sz="1800" dirty="0"/>
              <a:t>[11] L. A. </a:t>
            </a:r>
            <a:r>
              <a:rPr lang="en-US" altLang="zh-TW" sz="1800" dirty="0" err="1"/>
              <a:t>Vayghan</a:t>
            </a:r>
            <a:r>
              <a:rPr lang="en-US" altLang="zh-TW" sz="1800" dirty="0"/>
              <a:t>, M. A. Saied, M. </a:t>
            </a:r>
            <a:r>
              <a:rPr lang="en-US" altLang="zh-TW" sz="1800" dirty="0" err="1"/>
              <a:t>Toeroe</a:t>
            </a:r>
            <a:r>
              <a:rPr lang="en-US" altLang="zh-TW" sz="1800" dirty="0"/>
              <a:t>, and F. </a:t>
            </a:r>
            <a:r>
              <a:rPr lang="en-US" altLang="zh-TW" sz="1800" dirty="0" err="1"/>
              <a:t>Khendek</a:t>
            </a:r>
            <a:r>
              <a:rPr lang="en-US" altLang="zh-TW" sz="1800" dirty="0"/>
              <a:t>, “Deploying Microservice Based Applications with Kubernetes: Experiments and Lessons Learned,” in 2018 IEEE 11th International Conference on Cloud Computing (CLOUD), 2018, pp. 970–973. </a:t>
            </a:r>
          </a:p>
          <a:p>
            <a:pPr marL="0" indent="0">
              <a:buNone/>
            </a:pPr>
            <a:r>
              <a:rPr lang="en-US" altLang="zh-TW" sz="1800" dirty="0"/>
              <a:t>[12] “SAI-AIS-AMF-B.04.01.AL.pdf.” . </a:t>
            </a:r>
          </a:p>
          <a:p>
            <a:pPr marL="0" indent="0">
              <a:buNone/>
            </a:pPr>
            <a:r>
              <a:rPr lang="en-US" altLang="zh-TW" sz="1800" dirty="0"/>
              <a:t>[13] NGINX Ingress Controller for Kubernetes. Contribute to </a:t>
            </a:r>
            <a:r>
              <a:rPr lang="en-US" altLang="zh-TW" sz="1800" dirty="0" err="1"/>
              <a:t>kubernetes</a:t>
            </a:r>
            <a:r>
              <a:rPr lang="en-US" altLang="zh-TW" sz="1800" dirty="0"/>
              <a:t>/ingress-</a:t>
            </a:r>
            <a:r>
              <a:rPr lang="en-US" altLang="zh-TW" sz="1800" dirty="0" err="1"/>
              <a:t>nginx</a:t>
            </a:r>
            <a:r>
              <a:rPr lang="en-US" altLang="zh-TW" sz="1800" dirty="0"/>
              <a:t> development by creating an account on GitHub. Kubernetes, 2018. </a:t>
            </a:r>
          </a:p>
          <a:p>
            <a:pPr marL="0" indent="0">
              <a:buNone/>
            </a:pPr>
            <a:r>
              <a:rPr lang="en-US" altLang="zh-TW" sz="1800" dirty="0"/>
              <a:t>[14] </a:t>
            </a:r>
            <a:r>
              <a:rPr lang="en-US" altLang="zh-TW" sz="1800" dirty="0" err="1"/>
              <a:t>Andjelko</a:t>
            </a:r>
            <a:r>
              <a:rPr lang="en-US" altLang="zh-TW" sz="1800" dirty="0"/>
              <a:t> </a:t>
            </a:r>
            <a:r>
              <a:rPr lang="en-US" altLang="zh-TW" sz="1800" dirty="0" err="1"/>
              <a:t>Iharos</a:t>
            </a:r>
            <a:r>
              <a:rPr lang="en-US" altLang="zh-TW" sz="1800" dirty="0"/>
              <a:t>, “</a:t>
            </a:r>
            <a:r>
              <a:rPr lang="en-US" altLang="zh-TW" sz="1800" dirty="0" err="1"/>
              <a:t>HAProxy</a:t>
            </a:r>
            <a:r>
              <a:rPr lang="en-US" altLang="zh-TW" sz="1800" dirty="0"/>
              <a:t> Ingress Controller for Kubernetes,” </a:t>
            </a:r>
            <a:r>
              <a:rPr lang="en-US" altLang="zh-TW" sz="1800" dirty="0" err="1"/>
              <a:t>HAProxy</a:t>
            </a:r>
            <a:r>
              <a:rPr lang="en-US" altLang="zh-TW" sz="1800" dirty="0"/>
              <a:t> Technologies, 12-Dec-2017. </a:t>
            </a:r>
          </a:p>
          <a:p>
            <a:pPr marL="0" indent="0">
              <a:buNone/>
            </a:pPr>
            <a:r>
              <a:rPr lang="en-US" altLang="zh-TW" sz="1800" dirty="0"/>
              <a:t>[15] “Kubernetes Documentation,” Kubernetes. [Online]. Available: https://kubernetes.io/docs/home/. [Accessed: 23-Jan-2018]. </a:t>
            </a:r>
            <a:endParaRPr lang="en-US" altLang="zh-TW" sz="1800" dirty="0">
              <a:solidFill>
                <a:srgbClr val="17375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43994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References</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67</a:t>
            </a:fld>
            <a:endParaRPr lang="en-US" altLang="zh-TW" dirty="0">
              <a:ea typeface="新細明體" charset="-120"/>
            </a:endParaRPr>
          </a:p>
        </p:txBody>
      </p:sp>
      <p:sp>
        <p:nvSpPr>
          <p:cNvPr id="12" name="內容版面配置區 4">
            <a:extLst>
              <a:ext uri="{FF2B5EF4-FFF2-40B4-BE49-F238E27FC236}">
                <a16:creationId xmlns:a16="http://schemas.microsoft.com/office/drawing/2014/main" id="{CDCA7C20-939E-4406-A922-7750CAA37F90}"/>
              </a:ext>
            </a:extLst>
          </p:cNvPr>
          <p:cNvSpPr>
            <a:spLocks noGrp="1"/>
          </p:cNvSpPr>
          <p:nvPr>
            <p:ph idx="1"/>
          </p:nvPr>
        </p:nvSpPr>
        <p:spPr>
          <a:xfrm>
            <a:off x="904460" y="1718064"/>
            <a:ext cx="10576339" cy="5003411"/>
          </a:xfrm>
        </p:spPr>
        <p:txBody>
          <a:bodyPr/>
          <a:lstStyle/>
          <a:p>
            <a:pPr marL="0" indent="0">
              <a:buNone/>
            </a:pPr>
            <a:r>
              <a:rPr lang="en-US" altLang="zh-TW" sz="1800" dirty="0"/>
              <a:t>[16] “ntp.org: Home of the Network Time Protocol.” [Online]. Available: http://www.ntp.org/. [Accessed: 12-Oct-2018]. </a:t>
            </a:r>
          </a:p>
          <a:p>
            <a:pPr marL="0" indent="0">
              <a:buNone/>
            </a:pPr>
            <a:r>
              <a:rPr lang="en-US" altLang="zh-TW" sz="1800" dirty="0"/>
              <a:t>[17] “VLC: Official site - Free multimedia solutions for all OS! - </a:t>
            </a:r>
            <a:r>
              <a:rPr lang="en-US" altLang="zh-TW" sz="1800" dirty="0" err="1"/>
              <a:t>VideoLAN</a:t>
            </a:r>
            <a:r>
              <a:rPr lang="en-US" altLang="zh-TW" sz="1800" dirty="0"/>
              <a:t>.” [Online]. Available: https://www.videolan.org/index.html. [Accessed: 12-Oct-2018].</a:t>
            </a:r>
          </a:p>
          <a:p>
            <a:pPr marL="0" indent="0">
              <a:buNone/>
            </a:pPr>
            <a:r>
              <a:rPr lang="en-US" altLang="zh-TW" sz="1800" dirty="0"/>
              <a:t>[18] A. </a:t>
            </a:r>
            <a:r>
              <a:rPr lang="en-US" altLang="zh-TW" sz="1800" dirty="0" err="1"/>
              <a:t>Kanso</a:t>
            </a:r>
            <a:r>
              <a:rPr lang="en-US" altLang="zh-TW" sz="1800" dirty="0"/>
              <a:t>, M. </a:t>
            </a:r>
            <a:r>
              <a:rPr lang="en-US" altLang="zh-TW" sz="1800" dirty="0" err="1"/>
              <a:t>Toeroe</a:t>
            </a:r>
            <a:r>
              <a:rPr lang="en-US" altLang="zh-TW" sz="1800" dirty="0"/>
              <a:t>, and F. </a:t>
            </a:r>
            <a:r>
              <a:rPr lang="en-US" altLang="zh-TW" sz="1800" dirty="0" err="1"/>
              <a:t>Khendek</a:t>
            </a:r>
            <a:r>
              <a:rPr lang="en-US" altLang="zh-TW" sz="1800" dirty="0"/>
              <a:t>, “Comparing redundancy models for high availability middleware,” Computing, vol. 96, no. 10, pp. 975– 993, Oct. 2014.</a:t>
            </a:r>
          </a:p>
          <a:p>
            <a:pPr marL="0" indent="0">
              <a:buNone/>
            </a:pPr>
            <a:r>
              <a:rPr lang="en-US" altLang="zh-TW" sz="1800" dirty="0"/>
              <a:t>[19] “</a:t>
            </a:r>
            <a:r>
              <a:rPr lang="en-US" altLang="zh-TW" sz="1800" dirty="0" err="1"/>
              <a:t>OpenSAF</a:t>
            </a:r>
            <a:r>
              <a:rPr lang="en-US" altLang="zh-TW" sz="1800" dirty="0"/>
              <a:t> Foundation - Welcome to </a:t>
            </a:r>
            <a:r>
              <a:rPr lang="en-US" altLang="zh-TW" sz="1800" dirty="0" err="1"/>
              <a:t>OpenSAF</a:t>
            </a:r>
            <a:r>
              <a:rPr lang="en-US" altLang="zh-TW" sz="1800" dirty="0"/>
              <a:t>.” [Online]. Available: http://opensaf.org/. [Accessed: 12-Oct-2018].</a:t>
            </a:r>
          </a:p>
          <a:p>
            <a:pPr marL="0" indent="0">
              <a:buNone/>
            </a:pPr>
            <a:r>
              <a:rPr lang="en-US" altLang="zh-TW" sz="1800" dirty="0"/>
              <a:t>[20] “Integrating Open SAF High Availability Solution with Open Stack - IEEE Conference Publication.” [Online]. Available: https://ieeexplore.ieee.org/abstract/document/7196529. [Accessed: 12- Oct-2018]. </a:t>
            </a:r>
          </a:p>
          <a:p>
            <a:pPr marL="0" indent="0">
              <a:buNone/>
            </a:pPr>
            <a:r>
              <a:rPr lang="en-US" altLang="zh-TW" sz="1800" dirty="0"/>
              <a:t>[21] K. E. </a:t>
            </a:r>
            <a:r>
              <a:rPr lang="en-US" altLang="zh-TW" sz="1800" dirty="0" err="1"/>
              <a:t>Emam</a:t>
            </a:r>
            <a:r>
              <a:rPr lang="en-US" altLang="zh-TW" sz="1800" dirty="0"/>
              <a:t>, S. </a:t>
            </a:r>
            <a:r>
              <a:rPr lang="en-US" altLang="zh-TW" sz="1800" dirty="0" err="1"/>
              <a:t>Benlarbi</a:t>
            </a:r>
            <a:r>
              <a:rPr lang="en-US" altLang="zh-TW" sz="1800" dirty="0"/>
              <a:t>, N. Goel, W. Melo, H. </a:t>
            </a:r>
            <a:r>
              <a:rPr lang="en-US" altLang="zh-TW" sz="1800" dirty="0" err="1"/>
              <a:t>Lounis</a:t>
            </a:r>
            <a:r>
              <a:rPr lang="en-US" altLang="zh-TW" sz="1800" dirty="0"/>
              <a:t>, and S. N. Rai, “The optimal class size for object-oriented software,” IEEE Transactions on Software Engineering, vol. 28, no. 5, pp. 494–509, May 2002</a:t>
            </a:r>
            <a:endParaRPr lang="en-US" altLang="zh-TW" sz="1800" dirty="0">
              <a:solidFill>
                <a:srgbClr val="17375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28945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References</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68</a:t>
            </a:fld>
            <a:endParaRPr lang="en-US" altLang="zh-TW" dirty="0">
              <a:ea typeface="新細明體" charset="-120"/>
            </a:endParaRPr>
          </a:p>
        </p:txBody>
      </p:sp>
      <p:sp>
        <p:nvSpPr>
          <p:cNvPr id="12" name="內容版面配置區 4">
            <a:extLst>
              <a:ext uri="{FF2B5EF4-FFF2-40B4-BE49-F238E27FC236}">
                <a16:creationId xmlns:a16="http://schemas.microsoft.com/office/drawing/2014/main" id="{CDCA7C20-939E-4406-A922-7750CAA37F90}"/>
              </a:ext>
            </a:extLst>
          </p:cNvPr>
          <p:cNvSpPr>
            <a:spLocks noGrp="1"/>
          </p:cNvSpPr>
          <p:nvPr>
            <p:ph idx="1"/>
          </p:nvPr>
        </p:nvSpPr>
        <p:spPr>
          <a:xfrm>
            <a:off x="904460" y="1718064"/>
            <a:ext cx="10576339" cy="5003411"/>
          </a:xfrm>
        </p:spPr>
        <p:txBody>
          <a:bodyPr/>
          <a:lstStyle/>
          <a:p>
            <a:pPr marL="0" indent="0">
              <a:buNone/>
            </a:pPr>
            <a:r>
              <a:rPr lang="en-US" altLang="zh-TW" sz="1800" dirty="0"/>
              <a:t>[22] H. </a:t>
            </a:r>
            <a:r>
              <a:rPr lang="en-US" altLang="zh-TW" sz="1800" dirty="0" err="1"/>
              <a:t>Khazaei</a:t>
            </a:r>
            <a:r>
              <a:rPr lang="en-US" altLang="zh-TW" sz="1800" dirty="0"/>
              <a:t>, C. </a:t>
            </a:r>
            <a:r>
              <a:rPr lang="en-US" altLang="zh-TW" sz="1800" dirty="0" err="1"/>
              <a:t>Barna</a:t>
            </a:r>
            <a:r>
              <a:rPr lang="en-US" altLang="zh-TW" sz="1800" dirty="0"/>
              <a:t>, N. </a:t>
            </a:r>
            <a:r>
              <a:rPr lang="en-US" altLang="zh-TW" sz="1800" dirty="0" err="1"/>
              <a:t>Beigi-Mohammadi</a:t>
            </a:r>
            <a:r>
              <a:rPr lang="en-US" altLang="zh-TW" sz="1800" dirty="0"/>
              <a:t>, and M. </a:t>
            </a:r>
            <a:r>
              <a:rPr lang="en-US" altLang="zh-TW" sz="1800" dirty="0" err="1"/>
              <a:t>Litoiu</a:t>
            </a:r>
            <a:r>
              <a:rPr lang="en-US" altLang="zh-TW" sz="1800" dirty="0"/>
              <a:t>, “Efficiency Analysis of Provisioning Microservices,” in 2016 IEEE International Conference on Cloud Computing Technology and Science (</a:t>
            </a:r>
            <a:r>
              <a:rPr lang="en-US" altLang="zh-TW" sz="1800" dirty="0" err="1"/>
              <a:t>CloudCom</a:t>
            </a:r>
            <a:r>
              <a:rPr lang="en-US" altLang="zh-TW" sz="1800" dirty="0"/>
              <a:t>), 2016, pp. 261–268. </a:t>
            </a:r>
          </a:p>
          <a:p>
            <a:pPr marL="0" indent="0">
              <a:buNone/>
            </a:pPr>
            <a:r>
              <a:rPr lang="en-US" altLang="zh-TW" sz="1800" dirty="0"/>
              <a:t>[23] “Container and Microservice Driven Design for Cloud Infrastructure DevOps - IEEE Conference Publication.” [Online]. Available: https://ieeexplore.ieee.org/abstract/document/7484185. [Accessed: 12- Oct-2018]. </a:t>
            </a:r>
          </a:p>
          <a:p>
            <a:pPr marL="0" indent="0">
              <a:buNone/>
            </a:pPr>
            <a:r>
              <a:rPr lang="en-US" altLang="zh-TW" sz="1800" dirty="0"/>
              <a:t>[24] H. V. </a:t>
            </a:r>
            <a:r>
              <a:rPr lang="en-US" altLang="zh-TW" sz="1800" dirty="0" err="1"/>
              <a:t>Netto</a:t>
            </a:r>
            <a:r>
              <a:rPr lang="en-US" altLang="zh-TW" sz="1800" dirty="0"/>
              <a:t>, L. C. Lung, M. Correia, A. F. Luiz, and L. M. Sá de Souza, “State machine replication in containers managed by Kubernetes,” Journal of Systems Architecture, vol. 73, pp. 53–59, Feb. 2017.</a:t>
            </a:r>
            <a:endParaRPr lang="en-US" altLang="zh-TW" sz="1800" dirty="0">
              <a:solidFill>
                <a:srgbClr val="17375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331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Introduction</a:t>
            </a:r>
            <a:endParaRPr lang="en-US" altLang="zh-TW"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7</a:t>
            </a:fld>
            <a:endParaRPr lang="en-US" altLang="zh-TW" dirty="0">
              <a:ea typeface="新細明體" charset="-120"/>
            </a:endParaRPr>
          </a:p>
        </p:txBody>
      </p:sp>
      <p:sp>
        <p:nvSpPr>
          <p:cNvPr id="5" name="內容版面配置區 4"/>
          <p:cNvSpPr>
            <a:spLocks noGrp="1"/>
          </p:cNvSpPr>
          <p:nvPr>
            <p:ph idx="1"/>
          </p:nvPr>
        </p:nvSpPr>
        <p:spPr/>
        <p:txBody>
          <a:bodyPr/>
          <a:lstStyle/>
          <a:p>
            <a:r>
              <a:rPr lang="en-US" altLang="zh-TW" dirty="0">
                <a:latin typeface="Times New Roman" panose="02020603050405020304" pitchFamily="18" charset="0"/>
                <a:cs typeface="Times New Roman" panose="02020603050405020304" pitchFamily="18" charset="0"/>
              </a:rPr>
              <a:t>As a follow up to [11] for an initial setup in a private cloud and the default Kubernetes configuration for healing, we have investigated other architectures, configurations, and conducted a series of experiments with Kubernetes and measured the outage times for different failure scenarios.</a:t>
            </a:r>
          </a:p>
          <a:p>
            <a:r>
              <a:rPr lang="en-US" altLang="zh-TW" dirty="0">
                <a:latin typeface="Times New Roman" panose="02020603050405020304" pitchFamily="18" charset="0"/>
                <a:cs typeface="Times New Roman" panose="02020603050405020304" pitchFamily="18" charset="0"/>
              </a:rPr>
              <a:t> The goal was to answer the following research questions (RQ):</a:t>
            </a:r>
            <a:endParaRPr lang="zh-TW" altLang="en-US" dirty="0">
              <a:latin typeface="Times New Roman" panose="02020603050405020304" pitchFamily="18" charset="0"/>
              <a:cs typeface="Times New Roman" panose="02020603050405020304" pitchFamily="18" charset="0"/>
            </a:endParaRPr>
          </a:p>
        </p:txBody>
      </p:sp>
      <p:sp>
        <p:nvSpPr>
          <p:cNvPr id="3" name="矩形 2"/>
          <p:cNvSpPr/>
          <p:nvPr/>
        </p:nvSpPr>
        <p:spPr>
          <a:xfrm>
            <a:off x="609600" y="5317928"/>
            <a:ext cx="10680700" cy="923330"/>
          </a:xfrm>
          <a:prstGeom prst="rect">
            <a:avLst/>
          </a:prstGeom>
        </p:spPr>
        <p:txBody>
          <a:bodyPr wrap="square">
            <a:spAutoFit/>
          </a:bodyPr>
          <a:lstStyle/>
          <a:p>
            <a:r>
              <a:rPr lang="en-US" altLang="zh-TW" dirty="0"/>
              <a:t>[11] L. A. </a:t>
            </a:r>
            <a:r>
              <a:rPr lang="en-US" altLang="zh-TW" dirty="0" err="1"/>
              <a:t>Vayghan</a:t>
            </a:r>
            <a:r>
              <a:rPr lang="en-US" altLang="zh-TW" dirty="0"/>
              <a:t>, M. A. Saied, M. </a:t>
            </a:r>
            <a:r>
              <a:rPr lang="en-US" altLang="zh-TW" dirty="0" err="1"/>
              <a:t>Toeroe</a:t>
            </a:r>
            <a:r>
              <a:rPr lang="en-US" altLang="zh-TW" dirty="0"/>
              <a:t>, and F. </a:t>
            </a:r>
            <a:r>
              <a:rPr lang="en-US" altLang="zh-TW" dirty="0" err="1"/>
              <a:t>Khendek</a:t>
            </a:r>
            <a:r>
              <a:rPr lang="en-US" altLang="zh-TW" dirty="0"/>
              <a:t>, “Deploying </a:t>
            </a:r>
            <a:r>
              <a:rPr lang="en-US" altLang="zh-TW" dirty="0" err="1"/>
              <a:t>Microservice</a:t>
            </a:r>
            <a:r>
              <a:rPr lang="en-US" altLang="zh-TW" dirty="0"/>
              <a:t> Based Applications with Kubernetes: Experiments and Lessons Learned,” in 2018 IEEE 11th International Conference on Cloud Computing (CLOUD), 2018, pp. 970–973. </a:t>
            </a:r>
            <a:endParaRPr lang="zh-TW" altLang="en-US" dirty="0"/>
          </a:p>
        </p:txBody>
      </p:sp>
    </p:spTree>
    <p:extLst>
      <p:ext uri="{BB962C8B-B14F-4D97-AF65-F5344CB8AC3E}">
        <p14:creationId xmlns:p14="http://schemas.microsoft.com/office/powerpoint/2010/main" val="1115884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Introduction</a:t>
            </a:r>
            <a:endParaRPr lang="en-US" altLang="zh-TW"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8</a:t>
            </a:fld>
            <a:endParaRPr lang="en-US" altLang="zh-TW" dirty="0">
              <a:ea typeface="新細明體" charset="-120"/>
            </a:endParaRPr>
          </a:p>
        </p:txBody>
      </p:sp>
      <p:sp>
        <p:nvSpPr>
          <p:cNvPr id="5" name="內容版面配置區 4"/>
          <p:cNvSpPr>
            <a:spLocks noGrp="1"/>
          </p:cNvSpPr>
          <p:nvPr>
            <p:ph idx="1"/>
          </p:nvPr>
        </p:nvSpPr>
        <p:spPr/>
        <p:txBody>
          <a:bodyPr/>
          <a:lstStyle/>
          <a:p>
            <a:r>
              <a:rPr lang="en-US" altLang="zh-TW" dirty="0">
                <a:solidFill>
                  <a:srgbClr val="17375E"/>
                </a:solidFill>
                <a:latin typeface="Times New Roman" panose="02020603050405020304" pitchFamily="18" charset="0"/>
                <a:cs typeface="Times New Roman" panose="02020603050405020304" pitchFamily="18" charset="0"/>
              </a:rPr>
              <a:t>• RQ1: What is the level of availability that Kubernetes can support for its managed microservices solely through its healing features?</a:t>
            </a:r>
          </a:p>
          <a:p>
            <a:r>
              <a:rPr lang="en-US" altLang="zh-TW" dirty="0">
                <a:latin typeface="Times New Roman" panose="02020603050405020304" pitchFamily="18" charset="0"/>
                <a:cs typeface="Times New Roman" panose="02020603050405020304" pitchFamily="18" charset="0"/>
              </a:rPr>
              <a:t>• RQ2: What is the impact of adding redundancy on the availability achievable with Kubernetes?</a:t>
            </a:r>
          </a:p>
          <a:p>
            <a:r>
              <a:rPr lang="en-US" altLang="zh-TW" dirty="0">
                <a:latin typeface="Times New Roman" panose="02020603050405020304" pitchFamily="18" charset="0"/>
                <a:cs typeface="Times New Roman" panose="02020603050405020304" pitchFamily="18" charset="0"/>
              </a:rPr>
              <a:t>• RQ3: What is the availability achievable with Kubernetes under its most responsive configuration?</a:t>
            </a:r>
          </a:p>
          <a:p>
            <a:r>
              <a:rPr lang="en-US" altLang="zh-TW" dirty="0">
                <a:latin typeface="Times New Roman" panose="02020603050405020304" pitchFamily="18" charset="0"/>
                <a:cs typeface="Times New Roman" panose="02020603050405020304" pitchFamily="18" charset="0"/>
              </a:rPr>
              <a:t>• RQ4: How does the availability achievable with Kubernetes compare to existing solutions?</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5027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Introduction</a:t>
            </a:r>
            <a:endParaRPr lang="en-US" altLang="zh-TW"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9</a:t>
            </a:fld>
            <a:endParaRPr lang="en-US" altLang="zh-TW" dirty="0">
              <a:ea typeface="新細明體" charset="-120"/>
            </a:endParaRPr>
          </a:p>
        </p:txBody>
      </p:sp>
      <p:sp>
        <p:nvSpPr>
          <p:cNvPr id="5" name="內容版面配置區 4"/>
          <p:cNvSpPr>
            <a:spLocks noGrp="1"/>
          </p:cNvSpPr>
          <p:nvPr>
            <p:ph idx="1"/>
          </p:nvPr>
        </p:nvSpPr>
        <p:spPr/>
        <p:txBody>
          <a:bodyPr/>
          <a:lstStyle/>
          <a:p>
            <a:r>
              <a:rPr lang="en-US" altLang="zh-TW" dirty="0">
                <a:latin typeface="Times New Roman" panose="02020603050405020304" pitchFamily="18" charset="0"/>
                <a:cs typeface="Times New Roman" panose="02020603050405020304" pitchFamily="18" charset="0"/>
              </a:rPr>
              <a:t>To better position and characterize the obtained results we opted for a comparison with an existing solution for availability management, the Availability Management Framework (AMF) [12], a proven middleware service for high availability (HA) management.</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9090323"/>
      </p:ext>
    </p:extLst>
  </p:cSld>
  <p:clrMapOvr>
    <a:masterClrMapping/>
  </p:clrMapOvr>
</p:sld>
</file>

<file path=ppt/theme/theme1.xml><?xml version="1.0" encoding="utf-8"?>
<a:theme xmlns:a="http://schemas.openxmlformats.org/drawingml/2006/main" name="佈景主題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佈景主題1" id="{B8710126-D88A-45AB-86A0-8244245A5D48}" vid="{46713BCF-7298-46F0-A890-1E413A928568}"/>
    </a:ext>
  </a:extLst>
</a:theme>
</file>

<file path=ppt/theme/theme2.xml><?xml version="1.0" encoding="utf-8"?>
<a:theme xmlns:a="http://schemas.openxmlformats.org/drawingml/2006/main" name="1_佈景主題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佈景主題1" id="{B8710126-D88A-45AB-86A0-8244245A5D48}" vid="{46713BCF-7298-46F0-A890-1E413A928568}"/>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34522</TotalTime>
  <Words>10740</Words>
  <Application>Microsoft Office PowerPoint</Application>
  <PresentationFormat>寬螢幕</PresentationFormat>
  <Paragraphs>843</Paragraphs>
  <Slides>68</Slides>
  <Notes>68</Notes>
  <HiddenSlides>0</HiddenSlides>
  <MMClips>0</MMClips>
  <ScaleCrop>false</ScaleCrop>
  <HeadingPairs>
    <vt:vector size="6" baseType="variant">
      <vt:variant>
        <vt:lpstr>使用字型</vt:lpstr>
      </vt:variant>
      <vt:variant>
        <vt:i4>7</vt:i4>
      </vt:variant>
      <vt:variant>
        <vt:lpstr>佈景主題</vt:lpstr>
      </vt:variant>
      <vt:variant>
        <vt:i4>2</vt:i4>
      </vt:variant>
      <vt:variant>
        <vt:lpstr>投影片標題</vt:lpstr>
      </vt:variant>
      <vt:variant>
        <vt:i4>68</vt:i4>
      </vt:variant>
    </vt:vector>
  </HeadingPairs>
  <TitlesOfParts>
    <vt:vector size="77" baseType="lpstr">
      <vt:lpstr>等线</vt:lpstr>
      <vt:lpstr>微軟正黑體</vt:lpstr>
      <vt:lpstr>新細明體</vt:lpstr>
      <vt:lpstr>Arial</vt:lpstr>
      <vt:lpstr>Calibri</vt:lpstr>
      <vt:lpstr>Times New Roman</vt:lpstr>
      <vt:lpstr>Wingdings</vt:lpstr>
      <vt:lpstr>佈景主題1</vt:lpstr>
      <vt:lpstr>1_佈景主題1</vt:lpstr>
      <vt:lpstr>Kubernetes as an Availability Manager for Microservice Applications </vt:lpstr>
      <vt:lpstr>OUTLINE</vt:lpstr>
      <vt:lpstr>Abstract</vt:lpstr>
      <vt:lpstr>Abstract</vt:lpstr>
      <vt:lpstr>Introduction</vt:lpstr>
      <vt:lpstr>Introduction</vt:lpstr>
      <vt:lpstr>Introduction</vt:lpstr>
      <vt:lpstr>Introduction</vt:lpstr>
      <vt:lpstr>Introduction</vt:lpstr>
      <vt:lpstr>Architectures for deploying microservice based applications with kubernetes</vt:lpstr>
      <vt:lpstr>Architectures for deploying microservice based applications with kubernetes</vt:lpstr>
      <vt:lpstr>Architectures for deploying microservice based applications with kubernetes</vt:lpstr>
      <vt:lpstr>Architectures for deploying microservice based applications with kubernetes</vt:lpstr>
      <vt:lpstr>Architectures for deploying microservice based applications with kubernetes</vt:lpstr>
      <vt:lpstr>Architectures for deploying microservice based applications with kubernetes</vt:lpstr>
      <vt:lpstr>Architectures for deploying microservice based applications with kubernetes</vt:lpstr>
      <vt:lpstr>Architectures for deploying microservice based applications with kubernetes</vt:lpstr>
      <vt:lpstr>Architectures for deploying microservice based applications with kubernetes</vt:lpstr>
      <vt:lpstr>Architectures for deploying microservice based applications with kubernetes</vt:lpstr>
      <vt:lpstr>Architectures for deploying microservice based applications with kubernetes</vt:lpstr>
      <vt:lpstr>Architectures for deploying microservice based applications with kubernetes</vt:lpstr>
      <vt:lpstr>Architectures for deploying microservice based applications with kubernetes</vt:lpstr>
      <vt:lpstr>Architectures for deploying microservice based applications with kubernetes</vt:lpstr>
      <vt:lpstr>Architectures for deploying microservice based applications with kubernetes</vt:lpstr>
      <vt:lpstr>Architectures for deploying microservice based applications with kubernetes</vt:lpstr>
      <vt:lpstr>Architectures for deploying microservice based applications with kubernetes</vt:lpstr>
      <vt:lpstr>Architectures for deploying microservice based applications with kubernetes</vt:lpstr>
      <vt:lpstr>Architectures for deploying microservice based applications with kubernetes</vt:lpstr>
      <vt:lpstr>Architectures for deploying microservice based applications with kubernetes</vt:lpstr>
      <vt:lpstr>Settings, failure scenarios and metrics</vt:lpstr>
      <vt:lpstr>Settings, failure scenarios and metrics</vt:lpstr>
      <vt:lpstr>Settings, failure scenarios and metrics</vt:lpstr>
      <vt:lpstr>Settings, failure scenarios and metrics</vt:lpstr>
      <vt:lpstr>Experiments, results and analysis</vt:lpstr>
      <vt:lpstr>Experiments, results and analysis</vt:lpstr>
      <vt:lpstr>Experiments, results and analysis</vt:lpstr>
      <vt:lpstr>Experiments, results and analysis</vt:lpstr>
      <vt:lpstr>Experiments, results and analysis</vt:lpstr>
      <vt:lpstr>Experiments, results and analysis</vt:lpstr>
      <vt:lpstr>Experiments, results and analysis</vt:lpstr>
      <vt:lpstr>Experiments, results and analysis</vt:lpstr>
      <vt:lpstr>Experiments, results and analysis</vt:lpstr>
      <vt:lpstr>Experiments, results and analysis</vt:lpstr>
      <vt:lpstr>Experiments, results and analysis</vt:lpstr>
      <vt:lpstr>Experiments, results and analysis</vt:lpstr>
      <vt:lpstr>Experiments, results and analysis</vt:lpstr>
      <vt:lpstr>Experiments, results and analysis</vt:lpstr>
      <vt:lpstr>Experiments, results and analysis</vt:lpstr>
      <vt:lpstr>Experiments, results and analysis</vt:lpstr>
      <vt:lpstr>Experiments, results and analysis</vt:lpstr>
      <vt:lpstr>Experiments, results and analysis</vt:lpstr>
      <vt:lpstr>Experiments, results and analysis</vt:lpstr>
      <vt:lpstr>Experiments, results and analysis</vt:lpstr>
      <vt:lpstr>Lessons learned and threats to validity</vt:lpstr>
      <vt:lpstr>Lessons learned and threats to validity</vt:lpstr>
      <vt:lpstr>Lessons learned and threats to validity</vt:lpstr>
      <vt:lpstr>Lessons learned and threats to validity</vt:lpstr>
      <vt:lpstr>Lessons learned and threats to validity</vt:lpstr>
      <vt:lpstr>Related work</vt:lpstr>
      <vt:lpstr>Related work</vt:lpstr>
      <vt:lpstr>Related work</vt:lpstr>
      <vt:lpstr>Related work</vt:lpstr>
      <vt:lpstr>Related work</vt:lpstr>
      <vt:lpstr>Conclusion and future work</vt:lpstr>
      <vt:lpstr>References</vt:lpstr>
      <vt:lpstr>References</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an efficient VNF placement in network function virtualization</dc:title>
  <dc:creator>lab409</dc:creator>
  <cp:lastModifiedBy>chih</cp:lastModifiedBy>
  <cp:revision>866</cp:revision>
  <cp:lastPrinted>2020-05-04T09:21:17Z</cp:lastPrinted>
  <dcterms:created xsi:type="dcterms:W3CDTF">2019-11-04T09:26:48Z</dcterms:created>
  <dcterms:modified xsi:type="dcterms:W3CDTF">2020-11-13T06:06:02Z</dcterms:modified>
</cp:coreProperties>
</file>