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6" r:id="rId2"/>
    <p:sldId id="257" r:id="rId3"/>
    <p:sldId id="258" r:id="rId4"/>
    <p:sldId id="267" r:id="rId5"/>
    <p:sldId id="259" r:id="rId6"/>
    <p:sldId id="260" r:id="rId7"/>
    <p:sldId id="268" r:id="rId8"/>
    <p:sldId id="273" r:id="rId9"/>
    <p:sldId id="272" r:id="rId10"/>
    <p:sldId id="269" r:id="rId11"/>
    <p:sldId id="270" r:id="rId12"/>
    <p:sldId id="271" r:id="rId13"/>
    <p:sldId id="274" r:id="rId14"/>
    <p:sldId id="292" r:id="rId15"/>
    <p:sldId id="275" r:id="rId16"/>
    <p:sldId id="261"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62" r:id="rId30"/>
    <p:sldId id="289" r:id="rId31"/>
    <p:sldId id="290" r:id="rId32"/>
    <p:sldId id="263" r:id="rId33"/>
    <p:sldId id="265" r:id="rId34"/>
    <p:sldId id="266" r:id="rId35"/>
    <p:sldId id="293" r:id="rId36"/>
    <p:sldId id="264" r:id="rId37"/>
    <p:sldId id="291" r:id="rId38"/>
  </p:sldIdLst>
  <p:sldSz cx="9144000" cy="6858000" type="screen4x3"/>
  <p:notesSz cx="6797675" cy="9928225"/>
  <p:custDataLst>
    <p:tags r:id="rId41"/>
  </p:custDataLst>
  <p:defaultTextStyle>
    <a:defPPr>
      <a:defRPr lang="en-US"/>
    </a:defPPr>
    <a:lvl1pPr algn="l" rtl="0" eaLnBrk="0" fontAlgn="base" hangingPunct="0">
      <a:spcBef>
        <a:spcPct val="0"/>
      </a:spcBef>
      <a:spcAft>
        <a:spcPct val="0"/>
      </a:spcAft>
      <a:defRPr kumimoji="1" kern="1200">
        <a:solidFill>
          <a:schemeClr val="tx1"/>
        </a:solidFill>
        <a:latin typeface="Arial" charset="0"/>
        <a:ea typeface="新細明體" charset="-120"/>
        <a:cs typeface="+mn-cs"/>
      </a:defRPr>
    </a:lvl1pPr>
    <a:lvl2pPr marL="455613" indent="1588" algn="l" rtl="0" eaLnBrk="0" fontAlgn="base" hangingPunct="0">
      <a:spcBef>
        <a:spcPct val="0"/>
      </a:spcBef>
      <a:spcAft>
        <a:spcPct val="0"/>
      </a:spcAft>
      <a:defRPr kumimoji="1" kern="1200">
        <a:solidFill>
          <a:schemeClr val="tx1"/>
        </a:solidFill>
        <a:latin typeface="Arial" charset="0"/>
        <a:ea typeface="新細明體" charset="-120"/>
        <a:cs typeface="+mn-cs"/>
      </a:defRPr>
    </a:lvl2pPr>
    <a:lvl3pPr marL="912813" indent="1588" algn="l" rtl="0" eaLnBrk="0" fontAlgn="base" hangingPunct="0">
      <a:spcBef>
        <a:spcPct val="0"/>
      </a:spcBef>
      <a:spcAft>
        <a:spcPct val="0"/>
      </a:spcAft>
      <a:defRPr kumimoji="1" kern="1200">
        <a:solidFill>
          <a:schemeClr val="tx1"/>
        </a:solidFill>
        <a:latin typeface="Arial" charset="0"/>
        <a:ea typeface="新細明體" charset="-120"/>
        <a:cs typeface="+mn-cs"/>
      </a:defRPr>
    </a:lvl3pPr>
    <a:lvl4pPr marL="1370013" indent="1588" algn="l" rtl="0" eaLnBrk="0" fontAlgn="base" hangingPunct="0">
      <a:spcBef>
        <a:spcPct val="0"/>
      </a:spcBef>
      <a:spcAft>
        <a:spcPct val="0"/>
      </a:spcAft>
      <a:defRPr kumimoji="1" kern="1200">
        <a:solidFill>
          <a:schemeClr val="tx1"/>
        </a:solidFill>
        <a:latin typeface="Arial" charset="0"/>
        <a:ea typeface="新細明體" charset="-120"/>
        <a:cs typeface="+mn-cs"/>
      </a:defRPr>
    </a:lvl4pPr>
    <a:lvl5pPr marL="1827213" indent="1588" algn="l" rtl="0" eaLnBrk="0" fontAlgn="base" hangingPunct="0">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inlab-user" initials="m"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69696"/>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0" autoAdjust="0"/>
    <p:restoredTop sz="79684" autoAdjust="0"/>
  </p:normalViewPr>
  <p:slideViewPr>
    <p:cSldViewPr>
      <p:cViewPr varScale="1">
        <p:scale>
          <a:sx n="70" d="100"/>
          <a:sy n="70" d="100"/>
        </p:scale>
        <p:origin x="1747" y="58"/>
      </p:cViewPr>
      <p:guideLst>
        <p:guide orient="horz" pos="2160"/>
        <p:guide pos="2880"/>
      </p:guideLst>
    </p:cSldViewPr>
  </p:slideViewPr>
  <p:outlineViewPr>
    <p:cViewPr>
      <p:scale>
        <a:sx n="33" d="100"/>
        <a:sy n="33" d="100"/>
      </p:scale>
      <p:origin x="228"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3" d="100"/>
          <a:sy n="63" d="100"/>
        </p:scale>
        <p:origin x="-2982" y="-114"/>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2"/>
            <a:ext cx="2946674" cy="496179"/>
          </a:xfrm>
          <a:prstGeom prst="rect">
            <a:avLst/>
          </a:prstGeom>
        </p:spPr>
        <p:txBody>
          <a:bodyPr vert="horz" lIns="92446" tIns="46223" rIns="92446" bIns="46223" rtlCol="0"/>
          <a:lstStyle>
            <a:lvl1pPr algn="l" eaLnBrk="1" hangingPunct="1">
              <a:defRPr kumimoji="0" sz="1200">
                <a:latin typeface="Arial" charset="0"/>
                <a:ea typeface="+mn-ea"/>
                <a:cs typeface="Arial" charset="0"/>
              </a:defRPr>
            </a:lvl1pPr>
          </a:lstStyle>
          <a:p>
            <a:pPr>
              <a:defRPr/>
            </a:pPr>
            <a:endParaRPr lang="zh-TW" altLang="en-US"/>
          </a:p>
        </p:txBody>
      </p:sp>
      <p:sp>
        <p:nvSpPr>
          <p:cNvPr id="3" name="日期版面配置區 2"/>
          <p:cNvSpPr>
            <a:spLocks noGrp="1"/>
          </p:cNvSpPr>
          <p:nvPr>
            <p:ph type="dt" sz="quarter" idx="1"/>
          </p:nvPr>
        </p:nvSpPr>
        <p:spPr>
          <a:xfrm>
            <a:off x="3849915" y="2"/>
            <a:ext cx="2946674" cy="496179"/>
          </a:xfrm>
          <a:prstGeom prst="rect">
            <a:avLst/>
          </a:prstGeom>
        </p:spPr>
        <p:txBody>
          <a:bodyPr vert="horz" lIns="92446" tIns="46223" rIns="92446" bIns="46223" rtlCol="0"/>
          <a:lstStyle>
            <a:lvl1pPr algn="r" eaLnBrk="1" hangingPunct="1">
              <a:defRPr kumimoji="0" sz="1200">
                <a:latin typeface="Arial" charset="0"/>
                <a:ea typeface="+mn-ea"/>
                <a:cs typeface="Arial" charset="0"/>
              </a:defRPr>
            </a:lvl1pPr>
          </a:lstStyle>
          <a:p>
            <a:pPr>
              <a:defRPr/>
            </a:pPr>
            <a:fld id="{5D68CE3B-6993-4CF0-BA64-FC0571BD932F}" type="datetimeFigureOut">
              <a:rPr lang="zh-TW" altLang="en-US"/>
              <a:pPr>
                <a:defRPr/>
              </a:pPr>
              <a:t>2020/10/19</a:t>
            </a:fld>
            <a:endParaRPr lang="zh-TW" altLang="en-US"/>
          </a:p>
        </p:txBody>
      </p:sp>
      <p:sp>
        <p:nvSpPr>
          <p:cNvPr id="4" name="頁尾版面配置區 3"/>
          <p:cNvSpPr>
            <a:spLocks noGrp="1"/>
          </p:cNvSpPr>
          <p:nvPr>
            <p:ph type="ftr" sz="quarter" idx="2"/>
          </p:nvPr>
        </p:nvSpPr>
        <p:spPr>
          <a:xfrm>
            <a:off x="0" y="9429730"/>
            <a:ext cx="2946674" cy="496179"/>
          </a:xfrm>
          <a:prstGeom prst="rect">
            <a:avLst/>
          </a:prstGeom>
        </p:spPr>
        <p:txBody>
          <a:bodyPr vert="horz" lIns="92446" tIns="46223" rIns="92446" bIns="46223" rtlCol="0" anchor="b"/>
          <a:lstStyle>
            <a:lvl1pPr algn="l" eaLnBrk="1" hangingPunct="1">
              <a:defRPr kumimoji="0" sz="1200">
                <a:latin typeface="Arial" charset="0"/>
                <a:ea typeface="+mn-ea"/>
                <a:cs typeface="Arial" charset="0"/>
              </a:defRPr>
            </a:lvl1pPr>
          </a:lstStyle>
          <a:p>
            <a:pPr>
              <a:defRPr/>
            </a:pPr>
            <a:endParaRPr lang="zh-TW" altLang="en-US"/>
          </a:p>
        </p:txBody>
      </p:sp>
      <p:sp>
        <p:nvSpPr>
          <p:cNvPr id="5" name="投影片編號版面配置區 4"/>
          <p:cNvSpPr>
            <a:spLocks noGrp="1"/>
          </p:cNvSpPr>
          <p:nvPr>
            <p:ph type="sldNum" sz="quarter" idx="3"/>
          </p:nvPr>
        </p:nvSpPr>
        <p:spPr>
          <a:xfrm>
            <a:off x="3849915" y="9429730"/>
            <a:ext cx="2946674" cy="496179"/>
          </a:xfrm>
          <a:prstGeom prst="rect">
            <a:avLst/>
          </a:prstGeom>
        </p:spPr>
        <p:txBody>
          <a:bodyPr vert="horz" wrap="square" lIns="92446" tIns="46223" rIns="92446" bIns="46223" numCol="1" anchor="b" anchorCtr="0" compatLnSpc="1">
            <a:prstTxWarp prst="textNoShape">
              <a:avLst/>
            </a:prstTxWarp>
          </a:bodyPr>
          <a:lstStyle>
            <a:lvl1pPr algn="r" eaLnBrk="1" hangingPunct="1">
              <a:defRPr kumimoji="0" sz="1200"/>
            </a:lvl1pPr>
          </a:lstStyle>
          <a:p>
            <a:fld id="{432C92A8-C434-47E9-9C27-677AEA8A8EBC}" type="slidenum">
              <a:rPr lang="zh-TW" altLang="en-US"/>
              <a:pPr/>
              <a:t>‹#›</a:t>
            </a:fld>
            <a:endParaRPr lang="zh-TW" altLang="en-US"/>
          </a:p>
        </p:txBody>
      </p:sp>
    </p:spTree>
    <p:extLst>
      <p:ext uri="{BB962C8B-B14F-4D97-AF65-F5344CB8AC3E}">
        <p14:creationId xmlns:p14="http://schemas.microsoft.com/office/powerpoint/2010/main" val="558785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2"/>
            <a:ext cx="2946674" cy="496179"/>
          </a:xfrm>
          <a:prstGeom prst="rect">
            <a:avLst/>
          </a:prstGeom>
        </p:spPr>
        <p:txBody>
          <a:bodyPr vert="horz" lIns="92446" tIns="46223" rIns="92446" bIns="46223" rtlCol="0"/>
          <a:lstStyle>
            <a:lvl1pPr algn="l" eaLnBrk="1" hangingPunct="1">
              <a:defRPr kumimoji="0" sz="1200">
                <a:latin typeface="Arial" charset="0"/>
                <a:ea typeface="+mn-ea"/>
                <a:cs typeface="Arial" charset="0"/>
              </a:defRPr>
            </a:lvl1pPr>
          </a:lstStyle>
          <a:p>
            <a:pPr>
              <a:defRPr/>
            </a:pPr>
            <a:endParaRPr lang="zh-TW" altLang="en-US"/>
          </a:p>
        </p:txBody>
      </p:sp>
      <p:sp>
        <p:nvSpPr>
          <p:cNvPr id="3" name="日期版面配置區 2"/>
          <p:cNvSpPr>
            <a:spLocks noGrp="1"/>
          </p:cNvSpPr>
          <p:nvPr>
            <p:ph type="dt" idx="1"/>
          </p:nvPr>
        </p:nvSpPr>
        <p:spPr>
          <a:xfrm>
            <a:off x="3849915" y="2"/>
            <a:ext cx="2946674" cy="496179"/>
          </a:xfrm>
          <a:prstGeom prst="rect">
            <a:avLst/>
          </a:prstGeom>
        </p:spPr>
        <p:txBody>
          <a:bodyPr vert="horz" lIns="92446" tIns="46223" rIns="92446" bIns="46223" rtlCol="0"/>
          <a:lstStyle>
            <a:lvl1pPr algn="r" eaLnBrk="1" hangingPunct="1">
              <a:defRPr kumimoji="0" sz="1200">
                <a:latin typeface="Arial" charset="0"/>
                <a:ea typeface="+mn-ea"/>
                <a:cs typeface="Arial" charset="0"/>
              </a:defRPr>
            </a:lvl1pPr>
          </a:lstStyle>
          <a:p>
            <a:pPr>
              <a:defRPr/>
            </a:pPr>
            <a:fld id="{1C9893F2-E477-4E81-BD53-64701E1EC461}" type="datetimeFigureOut">
              <a:rPr lang="zh-TW" altLang="en-US"/>
              <a:pPr>
                <a:defRPr/>
              </a:pPr>
              <a:t>2020/10/19</a:t>
            </a:fld>
            <a:endParaRPr lang="zh-TW" altLang="en-US"/>
          </a:p>
        </p:txBody>
      </p:sp>
      <p:sp>
        <p:nvSpPr>
          <p:cNvPr id="4" name="投影片圖像版面配置區 3"/>
          <p:cNvSpPr>
            <a:spLocks noGrp="1" noRot="1" noChangeAspect="1"/>
          </p:cNvSpPr>
          <p:nvPr>
            <p:ph type="sldImg" idx="2"/>
          </p:nvPr>
        </p:nvSpPr>
        <p:spPr>
          <a:xfrm>
            <a:off x="919163" y="744538"/>
            <a:ext cx="4960937" cy="3722687"/>
          </a:xfrm>
          <a:prstGeom prst="rect">
            <a:avLst/>
          </a:prstGeom>
          <a:noFill/>
          <a:ln w="12700">
            <a:solidFill>
              <a:prstClr val="black"/>
            </a:solidFill>
          </a:ln>
        </p:spPr>
        <p:txBody>
          <a:bodyPr vert="horz" lIns="92446" tIns="46223" rIns="92446" bIns="46223" rtlCol="0" anchor="ctr"/>
          <a:lstStyle/>
          <a:p>
            <a:pPr lvl="0"/>
            <a:endParaRPr lang="zh-TW" altLang="en-US" noProof="0" smtClean="0"/>
          </a:p>
        </p:txBody>
      </p:sp>
      <p:sp>
        <p:nvSpPr>
          <p:cNvPr id="5" name="備忘稿版面配置區 4"/>
          <p:cNvSpPr>
            <a:spLocks noGrp="1"/>
          </p:cNvSpPr>
          <p:nvPr>
            <p:ph type="body" sz="quarter" idx="3"/>
          </p:nvPr>
        </p:nvSpPr>
        <p:spPr>
          <a:xfrm>
            <a:off x="681507" y="4716023"/>
            <a:ext cx="5436836" cy="4467934"/>
          </a:xfrm>
          <a:prstGeom prst="rect">
            <a:avLst/>
          </a:prstGeom>
        </p:spPr>
        <p:txBody>
          <a:bodyPr vert="horz" lIns="92446" tIns="46223" rIns="92446" bIns="46223"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9429730"/>
            <a:ext cx="2946674" cy="496179"/>
          </a:xfrm>
          <a:prstGeom prst="rect">
            <a:avLst/>
          </a:prstGeom>
        </p:spPr>
        <p:txBody>
          <a:bodyPr vert="horz" lIns="92446" tIns="46223" rIns="92446" bIns="46223" rtlCol="0" anchor="b"/>
          <a:lstStyle>
            <a:lvl1pPr algn="l" eaLnBrk="1" hangingPunct="1">
              <a:defRPr kumimoji="0" sz="1200">
                <a:latin typeface="Arial" charset="0"/>
                <a:ea typeface="+mn-ea"/>
                <a:cs typeface="Arial" charset="0"/>
              </a:defRPr>
            </a:lvl1pPr>
          </a:lstStyle>
          <a:p>
            <a:pPr>
              <a:defRPr/>
            </a:pPr>
            <a:endParaRPr lang="zh-TW" altLang="en-US"/>
          </a:p>
        </p:txBody>
      </p:sp>
      <p:sp>
        <p:nvSpPr>
          <p:cNvPr id="7" name="投影片編號版面配置區 6"/>
          <p:cNvSpPr>
            <a:spLocks noGrp="1"/>
          </p:cNvSpPr>
          <p:nvPr>
            <p:ph type="sldNum" sz="quarter" idx="5"/>
          </p:nvPr>
        </p:nvSpPr>
        <p:spPr>
          <a:xfrm>
            <a:off x="3849915" y="9429730"/>
            <a:ext cx="2946674" cy="496179"/>
          </a:xfrm>
          <a:prstGeom prst="rect">
            <a:avLst/>
          </a:prstGeom>
        </p:spPr>
        <p:txBody>
          <a:bodyPr vert="horz" wrap="square" lIns="92446" tIns="46223" rIns="92446" bIns="46223" numCol="1" anchor="b" anchorCtr="0" compatLnSpc="1">
            <a:prstTxWarp prst="textNoShape">
              <a:avLst/>
            </a:prstTxWarp>
          </a:bodyPr>
          <a:lstStyle>
            <a:lvl1pPr algn="r" eaLnBrk="1" hangingPunct="1">
              <a:defRPr kumimoji="0" sz="1200"/>
            </a:lvl1pPr>
          </a:lstStyle>
          <a:p>
            <a:fld id="{89B894D2-DDB3-426A-9283-4F11FB56BDAE}" type="slidenum">
              <a:rPr lang="zh-TW" altLang="en-US"/>
              <a:pPr/>
              <a:t>‹#›</a:t>
            </a:fld>
            <a:endParaRPr lang="zh-TW" altLang="en-US"/>
          </a:p>
        </p:txBody>
      </p:sp>
    </p:spTree>
    <p:extLst>
      <p:ext uri="{BB962C8B-B14F-4D97-AF65-F5344CB8AC3E}">
        <p14:creationId xmlns:p14="http://schemas.microsoft.com/office/powerpoint/2010/main" val="27298218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2291" name="備忘稿版面配置區 2"/>
          <p:cNvSpPr>
            <a:spLocks noGrp="1"/>
          </p:cNvSpPr>
          <p:nvPr>
            <p:ph type="body" idx="1"/>
          </p:nvPr>
        </p:nvSpPr>
        <p:spPr bwMode="auto">
          <a:noFill/>
        </p:spPr>
        <p:txBody>
          <a:bodyPr wrap="square" numCol="1" anchor="t" anchorCtr="0" compatLnSpc="1">
            <a:prstTxWarp prst="textNoShape">
              <a:avLst/>
            </a:prstTxWarp>
          </a:bodyPr>
          <a:lstStyle/>
          <a:p>
            <a:r>
              <a:rPr lang="zh-TW" altLang="en-US" dirty="0" smtClean="0"/>
              <a:t>作者利用</a:t>
            </a:r>
            <a:r>
              <a:rPr lang="en-US" altLang="zh-TW" dirty="0" err="1" smtClean="0"/>
              <a:t>kubernetes</a:t>
            </a:r>
            <a:r>
              <a:rPr lang="zh-TW" altLang="en-US" dirty="0" smtClean="0"/>
              <a:t> 設計一個</a:t>
            </a:r>
            <a:r>
              <a:rPr lang="en-US" altLang="zh-TW" dirty="0" smtClean="0"/>
              <a:t>auto scaling</a:t>
            </a:r>
            <a:r>
              <a:rPr lang="zh-TW" altLang="en-US" dirty="0" smtClean="0"/>
              <a:t>的系統</a:t>
            </a:r>
            <a:r>
              <a:rPr lang="en-US" altLang="zh-TW" dirty="0" smtClean="0"/>
              <a:t/>
            </a:r>
            <a:br>
              <a:rPr lang="en-US" altLang="zh-TW" dirty="0" smtClean="0"/>
            </a:br>
            <a:r>
              <a:rPr lang="zh-TW" altLang="en-US" dirty="0" smtClean="0"/>
              <a:t>能讓</a:t>
            </a:r>
            <a:r>
              <a:rPr lang="en-US" altLang="zh-TW" dirty="0" smtClean="0"/>
              <a:t>API</a:t>
            </a:r>
            <a:r>
              <a:rPr lang="zh-TW" altLang="en-US" dirty="0" smtClean="0"/>
              <a:t> </a:t>
            </a:r>
            <a:r>
              <a:rPr lang="en-US" altLang="zh-TW" dirty="0" smtClean="0"/>
              <a:t>gateway</a:t>
            </a:r>
            <a:r>
              <a:rPr lang="en-US" altLang="zh-TW" baseline="0" dirty="0" smtClean="0"/>
              <a:t> </a:t>
            </a:r>
            <a:r>
              <a:rPr lang="zh-TW" altLang="en-US" baseline="0" dirty="0" smtClean="0"/>
              <a:t>達到</a:t>
            </a:r>
            <a:r>
              <a:rPr lang="en-US" altLang="zh-TW" baseline="0" dirty="0" smtClean="0"/>
              <a:t>auto scaling </a:t>
            </a:r>
          </a:p>
          <a:p>
            <a:r>
              <a:rPr lang="zh-TW" altLang="en-US" dirty="0" smtClean="0"/>
              <a:t>三位作者是來自北京大學</a:t>
            </a:r>
            <a:endParaRPr lang="en-US" altLang="zh-TW" dirty="0" smtClean="0"/>
          </a:p>
          <a:p>
            <a:r>
              <a:rPr lang="zh-TW" altLang="en-US" dirty="0" smtClean="0"/>
              <a:t>日期是</a:t>
            </a:r>
            <a:r>
              <a:rPr lang="en-US" altLang="zh-TW" dirty="0" smtClean="0"/>
              <a:t>2018</a:t>
            </a:r>
            <a:r>
              <a:rPr lang="zh-TW" altLang="en-US" dirty="0" smtClean="0"/>
              <a:t>年 </a:t>
            </a:r>
            <a:r>
              <a:rPr lang="en-US" altLang="zh-TW" dirty="0" smtClean="0"/>
              <a:t>11</a:t>
            </a:r>
            <a:r>
              <a:rPr lang="zh-TW" altLang="en-US" dirty="0" smtClean="0"/>
              <a:t>月</a:t>
            </a:r>
          </a:p>
        </p:txBody>
      </p:sp>
      <p:sp>
        <p:nvSpPr>
          <p:cNvPr id="12292" name="投影片編號版面配置區 3"/>
          <p:cNvSpPr>
            <a:spLocks noGrp="1"/>
          </p:cNvSpPr>
          <p:nvPr>
            <p:ph type="sldNum" sz="quarter" idx="5"/>
          </p:nvPr>
        </p:nvSpPr>
        <p:spPr bwMode="auto">
          <a:noFill/>
          <a:ln>
            <a:miter lim="800000"/>
            <a:headEnd/>
            <a:tailEnd/>
          </a:ln>
        </p:spPr>
        <p:txBody>
          <a:bodyPr/>
          <a:lstStyle/>
          <a:p>
            <a:fld id="{C602FFDB-2002-4E68-ACAB-900E6B754F08}" type="slidenum">
              <a:rPr lang="zh-TW" altLang="en-US">
                <a:cs typeface="Arial" charset="0"/>
              </a:rPr>
              <a:pPr/>
              <a:t>1</a:t>
            </a:fld>
            <a:endParaRPr lang="zh-TW" altLang="en-US">
              <a:cs typeface="Arial" charset="0"/>
            </a:endParaRPr>
          </a:p>
        </p:txBody>
      </p:sp>
    </p:spTree>
    <p:extLst>
      <p:ext uri="{BB962C8B-B14F-4D97-AF65-F5344CB8AC3E}">
        <p14:creationId xmlns:p14="http://schemas.microsoft.com/office/powerpoint/2010/main" val="35395026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A</a:t>
            </a:r>
            <a:r>
              <a:rPr lang="zh-TW" altLang="en-US" dirty="0" smtClean="0"/>
              <a:t>．會先介紹微服務的架構溝通</a:t>
            </a:r>
            <a:endParaRPr lang="en-US" altLang="zh-TW" dirty="0" smtClean="0"/>
          </a:p>
          <a:p>
            <a:r>
              <a:rPr lang="en-US" altLang="zh-TW" dirty="0" smtClean="0"/>
              <a:t>B. API</a:t>
            </a:r>
            <a:r>
              <a:rPr lang="en-US" altLang="zh-TW" baseline="0" dirty="0" smtClean="0"/>
              <a:t> gateway</a:t>
            </a:r>
            <a:r>
              <a:rPr lang="zh-TW" altLang="en-US" baseline="0" dirty="0" smtClean="0"/>
              <a:t>系統的設計</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10</a:t>
            </a:fld>
            <a:endParaRPr lang="zh-TW" altLang="en-US"/>
          </a:p>
        </p:txBody>
      </p:sp>
    </p:spTree>
    <p:extLst>
      <p:ext uri="{BB962C8B-B14F-4D97-AF65-F5344CB8AC3E}">
        <p14:creationId xmlns:p14="http://schemas.microsoft.com/office/powerpoint/2010/main" val="6154392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在微服務架構中，基本的通訊模式由兩部分組成：應用程序和後端服務，後端服務執行特定功能</a:t>
            </a:r>
            <a:endParaRPr lang="en-US" altLang="zh-TW" dirty="0" smtClean="0"/>
          </a:p>
          <a:p>
            <a:r>
              <a:rPr lang="zh-TW" altLang="en-US" dirty="0" smtClean="0"/>
              <a:t>應用程式是用戶</a:t>
            </a:r>
            <a:r>
              <a:rPr lang="en-US" altLang="zh-TW" dirty="0" smtClean="0"/>
              <a:t>, </a:t>
            </a:r>
            <a:r>
              <a:rPr lang="zh-TW" altLang="en-US" dirty="0" smtClean="0"/>
              <a:t>可以呼叫後端服務，例如</a:t>
            </a:r>
            <a:r>
              <a:rPr lang="en-US" altLang="zh-TW" dirty="0" smtClean="0"/>
              <a:t>mobile</a:t>
            </a:r>
            <a:r>
              <a:rPr lang="en-US" altLang="zh-TW" baseline="0" dirty="0" smtClean="0"/>
              <a:t> application </a:t>
            </a:r>
            <a:r>
              <a:rPr lang="zh-TW" altLang="en-US" dirty="0" smtClean="0"/>
              <a:t>和</a:t>
            </a:r>
            <a:r>
              <a:rPr lang="en-US" altLang="zh-TW" dirty="0" smtClean="0"/>
              <a:t>Web</a:t>
            </a:r>
            <a:r>
              <a:rPr lang="zh-TW" altLang="en-US" dirty="0" smtClean="0"/>
              <a:t> 服務 </a:t>
            </a:r>
            <a:r>
              <a:rPr lang="en-US" altLang="zh-TW" dirty="0" smtClean="0"/>
              <a:t>client</a:t>
            </a:r>
            <a:r>
              <a:rPr lang="zh-TW" altLang="en-US" dirty="0" smtClean="0"/>
              <a:t>端。</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11</a:t>
            </a:fld>
            <a:endParaRPr lang="zh-TW" altLang="en-US"/>
          </a:p>
        </p:txBody>
      </p:sp>
    </p:spTree>
    <p:extLst>
      <p:ext uri="{BB962C8B-B14F-4D97-AF65-F5344CB8AC3E}">
        <p14:creationId xmlns:p14="http://schemas.microsoft.com/office/powerpoint/2010/main" val="24209745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作者他們使用 </a:t>
            </a:r>
            <a:r>
              <a:rPr lang="en-US" altLang="zh-TW" dirty="0" smtClean="0"/>
              <a:t>Node</a:t>
            </a:r>
            <a:r>
              <a:rPr lang="en-US" altLang="zh-TW" baseline="0" dirty="0" smtClean="0"/>
              <a:t> JS </a:t>
            </a:r>
            <a:r>
              <a:rPr lang="zh-TW" altLang="en-US" baseline="0" dirty="0" smtClean="0"/>
              <a:t>和 </a:t>
            </a:r>
            <a:r>
              <a:rPr lang="en-US" altLang="zh-TW" baseline="0" dirty="0" smtClean="0"/>
              <a:t>Consul </a:t>
            </a:r>
            <a:r>
              <a:rPr lang="zh-TW" altLang="en-US" baseline="0" dirty="0" smtClean="0"/>
              <a:t>建置 </a:t>
            </a:r>
            <a:r>
              <a:rPr lang="en-US" altLang="zh-TW" baseline="0" dirty="0" smtClean="0"/>
              <a:t>API gateway  API gateway</a:t>
            </a:r>
            <a:r>
              <a:rPr lang="zh-TW" altLang="en-US" baseline="0" dirty="0" smtClean="0"/>
              <a:t>作為應用程式和後端服務的中間層</a:t>
            </a:r>
            <a:r>
              <a:rPr lang="en-US" altLang="zh-TW" baseline="0" dirty="0" smtClean="0"/>
              <a:t/>
            </a:r>
            <a:br>
              <a:rPr lang="en-US" altLang="zh-TW" baseline="0" dirty="0" smtClean="0"/>
            </a:br>
            <a:r>
              <a:rPr lang="zh-TW" altLang="en-US" baseline="0" dirty="0" smtClean="0"/>
              <a:t>它可以讓用戶 使用後端服務時</a:t>
            </a:r>
            <a:r>
              <a:rPr lang="en-US" altLang="zh-TW" baseline="0" dirty="0" smtClean="0"/>
              <a:t>, </a:t>
            </a:r>
            <a:r>
              <a:rPr lang="zh-TW" altLang="en-US" baseline="0" dirty="0" smtClean="0"/>
              <a:t>無需有任何系統架構的相關知識</a:t>
            </a:r>
            <a:r>
              <a:rPr lang="en-US" altLang="zh-TW" baseline="0" dirty="0" smtClean="0"/>
              <a:t/>
            </a:r>
            <a:br>
              <a:rPr lang="en-US" altLang="zh-TW" baseline="0" dirty="0" smtClean="0"/>
            </a:br>
            <a:endParaRPr lang="en-US" altLang="zh-TW" baseline="0" dirty="0" smtClean="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12</a:t>
            </a:fld>
            <a:endParaRPr lang="zh-TW" altLang="en-US"/>
          </a:p>
        </p:txBody>
      </p:sp>
    </p:spTree>
    <p:extLst>
      <p:ext uri="{BB962C8B-B14F-4D97-AF65-F5344CB8AC3E}">
        <p14:creationId xmlns:p14="http://schemas.microsoft.com/office/powerpoint/2010/main" val="3534856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在這種通訊模式中，應用程式和後端服務僅需要分別與</a:t>
            </a:r>
            <a:r>
              <a:rPr lang="en-US" altLang="zh-TW" dirty="0" smtClean="0"/>
              <a:t>API</a:t>
            </a:r>
            <a:r>
              <a:rPr lang="zh-TW" altLang="en-US" dirty="0" smtClean="0"/>
              <a:t> </a:t>
            </a:r>
            <a:r>
              <a:rPr lang="en-US" altLang="zh-TW" dirty="0" smtClean="0"/>
              <a:t>gateway</a:t>
            </a:r>
            <a:r>
              <a:rPr lang="zh-TW" altLang="en-US" dirty="0" smtClean="0"/>
              <a:t>通訊。</a:t>
            </a:r>
            <a:endParaRPr lang="en-US" altLang="zh-TW" dirty="0" smtClean="0"/>
          </a:p>
          <a:p>
            <a:r>
              <a:rPr lang="zh-TW" altLang="en-US" dirty="0" smtClean="0"/>
              <a:t>後端服務啟動時將在</a:t>
            </a:r>
            <a:r>
              <a:rPr lang="en-US" altLang="zh-TW" dirty="0" smtClean="0"/>
              <a:t>consul </a:t>
            </a:r>
            <a:r>
              <a:rPr lang="zh-TW" altLang="en-US" dirty="0" smtClean="0"/>
              <a:t>註冊服務</a:t>
            </a:r>
            <a:r>
              <a:rPr lang="en-US" altLang="zh-TW" dirty="0" smtClean="0"/>
              <a:t>address</a:t>
            </a:r>
            <a:r>
              <a:rPr lang="zh-TW" altLang="en-US" dirty="0" smtClean="0"/>
              <a:t>。 </a:t>
            </a:r>
            <a:endParaRPr lang="en-US" altLang="zh-TW" dirty="0" smtClean="0"/>
          </a:p>
          <a:p>
            <a:r>
              <a:rPr lang="en-US" altLang="zh-TW" dirty="0" smtClean="0"/>
              <a:t>API</a:t>
            </a:r>
            <a:r>
              <a:rPr lang="zh-TW" altLang="en-US" baseline="0" dirty="0" smtClean="0"/>
              <a:t> </a:t>
            </a:r>
            <a:r>
              <a:rPr lang="en-US" altLang="zh-TW" baseline="0" dirty="0" smtClean="0"/>
              <a:t>gateway </a:t>
            </a:r>
            <a:r>
              <a:rPr lang="zh-TW" altLang="en-US" dirty="0" smtClean="0"/>
              <a:t>接收應用程式  </a:t>
            </a:r>
            <a:r>
              <a:rPr lang="en-US" altLang="zh-TW" dirty="0" smtClean="0"/>
              <a:t>request </a:t>
            </a:r>
            <a:r>
              <a:rPr lang="zh-TW" altLang="en-US" dirty="0" smtClean="0"/>
              <a:t>並在</a:t>
            </a:r>
            <a:r>
              <a:rPr lang="en-US" altLang="zh-TW" dirty="0" smtClean="0"/>
              <a:t>consul</a:t>
            </a:r>
            <a:r>
              <a:rPr lang="zh-TW" altLang="en-US" dirty="0" smtClean="0"/>
              <a:t>中 進行</a:t>
            </a:r>
            <a:r>
              <a:rPr lang="en-US" altLang="zh-TW" dirty="0" smtClean="0"/>
              <a:t>service Discovery </a:t>
            </a:r>
          </a:p>
          <a:p>
            <a:r>
              <a:rPr lang="zh-TW" altLang="en-US" dirty="0" smtClean="0"/>
              <a:t>然後路由到 後端服務，最後將結果返回給應用程式。</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13</a:t>
            </a:fld>
            <a:endParaRPr lang="zh-TW" altLang="en-US"/>
          </a:p>
        </p:txBody>
      </p:sp>
    </p:spTree>
    <p:extLst>
      <p:ext uri="{BB962C8B-B14F-4D97-AF65-F5344CB8AC3E}">
        <p14:creationId xmlns:p14="http://schemas.microsoft.com/office/powerpoint/2010/main" val="1319627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在</a:t>
            </a:r>
            <a:r>
              <a:rPr lang="en-US" altLang="zh-TW" dirty="0" smtClean="0"/>
              <a:t>Core</a:t>
            </a:r>
            <a:r>
              <a:rPr lang="zh-TW" altLang="en-US" dirty="0" smtClean="0"/>
              <a:t> 子系統部分</a:t>
            </a:r>
            <a:endParaRPr lang="en-US" altLang="zh-TW" dirty="0" smtClean="0"/>
          </a:p>
          <a:p>
            <a:r>
              <a:rPr lang="zh-TW" altLang="en-US" dirty="0" smtClean="0"/>
              <a:t>有用戶身份驗證，授權，</a:t>
            </a:r>
            <a:r>
              <a:rPr lang="en-US" altLang="zh-TW" dirty="0" smtClean="0"/>
              <a:t>service discovery</a:t>
            </a:r>
            <a:r>
              <a:rPr lang="zh-TW" altLang="en-US" dirty="0" smtClean="0"/>
              <a:t>，</a:t>
            </a:r>
            <a:r>
              <a:rPr lang="en-US" altLang="zh-TW" dirty="0" smtClean="0"/>
              <a:t>service </a:t>
            </a:r>
            <a:r>
              <a:rPr lang="zh-TW" altLang="en-US" dirty="0" smtClean="0"/>
              <a:t>編排，</a:t>
            </a:r>
            <a:r>
              <a:rPr lang="en-US" altLang="zh-TW" dirty="0" smtClean="0"/>
              <a:t>service routing</a:t>
            </a:r>
            <a:r>
              <a:rPr lang="zh-TW" altLang="en-US" dirty="0" smtClean="0"/>
              <a:t>和 </a:t>
            </a:r>
            <a:r>
              <a:rPr lang="en-US" altLang="zh-TW" dirty="0" smtClean="0"/>
              <a:t>result processing</a:t>
            </a:r>
          </a:p>
          <a:p>
            <a:r>
              <a:rPr lang="zh-TW" altLang="en-US" dirty="0" smtClean="0"/>
              <a:t>它是</a:t>
            </a:r>
            <a:r>
              <a:rPr lang="en-US" altLang="zh-TW" dirty="0" smtClean="0"/>
              <a:t>API</a:t>
            </a:r>
            <a:r>
              <a:rPr lang="zh-TW" altLang="en-US" dirty="0" smtClean="0"/>
              <a:t> </a:t>
            </a:r>
            <a:r>
              <a:rPr lang="en-US" altLang="zh-TW" dirty="0" smtClean="0"/>
              <a:t>gateway</a:t>
            </a:r>
            <a:r>
              <a:rPr lang="en-US" altLang="zh-TW" baseline="0" dirty="0" smtClean="0"/>
              <a:t> </a:t>
            </a:r>
            <a:r>
              <a:rPr lang="zh-TW" altLang="en-US" baseline="0" dirty="0" smtClean="0"/>
              <a:t>的核心功能</a:t>
            </a:r>
            <a:endParaRPr lang="en-US" altLang="zh-TW" baseline="0" dirty="0" smtClean="0"/>
          </a:p>
          <a:p>
            <a:r>
              <a:rPr lang="zh-TW" altLang="en-US" dirty="0" smtClean="0"/>
              <a:t>它的處理是在收到請求時，首先對請求進行身份驗證，然後從</a:t>
            </a:r>
            <a:r>
              <a:rPr lang="en-US" altLang="zh-TW" dirty="0" smtClean="0"/>
              <a:t>Consul</a:t>
            </a:r>
            <a:r>
              <a:rPr lang="zh-TW" altLang="en-US" dirty="0" smtClean="0"/>
              <a:t>發現服務，</a:t>
            </a:r>
            <a:endParaRPr lang="en-US" altLang="zh-TW" dirty="0" smtClean="0"/>
          </a:p>
          <a:p>
            <a:r>
              <a:rPr lang="zh-TW" altLang="en-US" dirty="0" smtClean="0"/>
              <a:t>最後將請求路由到後端服務。最後，核心子系統根據應用程式的類型 處理結果。</a:t>
            </a:r>
            <a:endParaRPr lang="en-US" altLang="zh-TW" dirty="0" smtClean="0"/>
          </a:p>
          <a:p>
            <a:endParaRPr lang="en-US" altLang="zh-TW" dirty="0" smtClean="0"/>
          </a:p>
          <a:p>
            <a:r>
              <a:rPr lang="zh-TW" altLang="en-US" dirty="0" smtClean="0"/>
              <a:t>在</a:t>
            </a:r>
            <a:r>
              <a:rPr lang="en-US" altLang="zh-TW" dirty="0" smtClean="0"/>
              <a:t>monitor </a:t>
            </a:r>
            <a:r>
              <a:rPr lang="zh-TW" altLang="en-US" dirty="0" smtClean="0"/>
              <a:t>子系統中</a:t>
            </a:r>
            <a:endParaRPr lang="en-US" altLang="zh-TW" dirty="0" smtClean="0"/>
          </a:p>
          <a:p>
            <a:r>
              <a:rPr lang="zh-TW" altLang="en-US" dirty="0" smtClean="0"/>
              <a:t>它的主要職責是監視 </a:t>
            </a:r>
            <a:r>
              <a:rPr lang="en-US" altLang="zh-TW" dirty="0" smtClean="0"/>
              <a:t>core</a:t>
            </a:r>
            <a:r>
              <a:rPr lang="en-US" altLang="zh-TW" baseline="0" dirty="0" smtClean="0"/>
              <a:t> subsystem </a:t>
            </a:r>
            <a:r>
              <a:rPr lang="zh-TW" altLang="en-US" baseline="0" dirty="0" smtClean="0"/>
              <a:t>的運行狀況和性能</a:t>
            </a:r>
            <a:r>
              <a:rPr lang="en-US" altLang="zh-TW" baseline="0" dirty="0" smtClean="0"/>
              <a:t>,</a:t>
            </a:r>
          </a:p>
          <a:p>
            <a:r>
              <a:rPr lang="zh-TW" altLang="en-US" baseline="0" dirty="0" smtClean="0"/>
              <a:t>例如 </a:t>
            </a:r>
            <a:r>
              <a:rPr lang="en-US" altLang="zh-TW" baseline="0" dirty="0" smtClean="0"/>
              <a:t>API response time </a:t>
            </a:r>
            <a:r>
              <a:rPr lang="zh-TW" altLang="en-US" baseline="0" dirty="0" smtClean="0"/>
              <a:t>和 正在呼叫的服務 數量等等</a:t>
            </a:r>
            <a:r>
              <a:rPr lang="en-US" altLang="zh-TW" baseline="0" dirty="0" smtClean="0"/>
              <a:t> </a:t>
            </a:r>
          </a:p>
          <a:p>
            <a:endParaRPr lang="en-US" altLang="zh-TW" baseline="0" dirty="0" smtClean="0"/>
          </a:p>
          <a:p>
            <a:r>
              <a:rPr lang="zh-TW" altLang="en-US" baseline="0" dirty="0" smtClean="0"/>
              <a:t>在 </a:t>
            </a:r>
            <a:r>
              <a:rPr lang="en-US" altLang="zh-TW" baseline="0" dirty="0" smtClean="0"/>
              <a:t>ADMIN</a:t>
            </a:r>
            <a:r>
              <a:rPr lang="zh-TW" altLang="en-US" baseline="0" dirty="0" smtClean="0"/>
              <a:t> 子系統</a:t>
            </a:r>
            <a:endParaRPr lang="en-US" altLang="zh-TW" baseline="0" dirty="0" smtClean="0"/>
          </a:p>
          <a:p>
            <a:r>
              <a:rPr lang="zh-TW" altLang="en-US" baseline="0" dirty="0" smtClean="0"/>
              <a:t>它主要是關於</a:t>
            </a:r>
            <a:r>
              <a:rPr lang="en-US" altLang="zh-TW" baseline="0" dirty="0" smtClean="0"/>
              <a:t>core subsystem</a:t>
            </a:r>
            <a:r>
              <a:rPr lang="zh-TW" altLang="en-US" baseline="0" dirty="0" smtClean="0"/>
              <a:t>的控制和配置</a:t>
            </a:r>
            <a:endParaRPr lang="en-US" altLang="zh-TW" baseline="0" dirty="0" smtClean="0"/>
          </a:p>
          <a:p>
            <a:endParaRPr lang="en-US" altLang="zh-TW" dirty="0" smtClean="0"/>
          </a:p>
          <a:p>
            <a:endParaRPr lang="en-US" altLang="zh-TW" dirty="0" smtClean="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15</a:t>
            </a:fld>
            <a:endParaRPr lang="zh-TW" altLang="en-US"/>
          </a:p>
        </p:txBody>
      </p:sp>
    </p:spTree>
    <p:extLst>
      <p:ext uri="{BB962C8B-B14F-4D97-AF65-F5344CB8AC3E}">
        <p14:creationId xmlns:p14="http://schemas.microsoft.com/office/powerpoint/2010/main" val="17299473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在微服務架構中，</a:t>
            </a:r>
            <a:r>
              <a:rPr lang="en-US" altLang="zh-TW" dirty="0" smtClean="0"/>
              <a:t>API</a:t>
            </a:r>
            <a:r>
              <a:rPr lang="en-US" altLang="zh-TW" baseline="0" dirty="0" smtClean="0"/>
              <a:t> Gateway</a:t>
            </a:r>
            <a:r>
              <a:rPr lang="zh-TW" altLang="en-US" dirty="0" smtClean="0"/>
              <a:t>是到後端服務的唯一入口，</a:t>
            </a:r>
            <a:endParaRPr lang="en-US" altLang="zh-TW" dirty="0" smtClean="0"/>
          </a:p>
          <a:p>
            <a:r>
              <a:rPr lang="zh-TW" altLang="en-US" dirty="0" smtClean="0"/>
              <a:t>當大量</a:t>
            </a:r>
            <a:r>
              <a:rPr lang="en-US" altLang="zh-TW" dirty="0" smtClean="0"/>
              <a:t>request</a:t>
            </a:r>
            <a:r>
              <a:rPr lang="zh-TW" altLang="en-US" dirty="0" smtClean="0"/>
              <a:t>同時使用</a:t>
            </a:r>
            <a:r>
              <a:rPr lang="en-US" altLang="zh-TW" dirty="0" smtClean="0"/>
              <a:t>API gateway</a:t>
            </a:r>
            <a:r>
              <a:rPr lang="zh-TW" altLang="en-US" dirty="0" smtClean="0"/>
              <a:t>服務時，可能會導致</a:t>
            </a:r>
            <a:r>
              <a:rPr lang="en-US" altLang="zh-TW" dirty="0" smtClean="0"/>
              <a:t>API</a:t>
            </a:r>
            <a:r>
              <a:rPr lang="en-US" altLang="zh-TW" baseline="0" dirty="0" smtClean="0"/>
              <a:t> gateway </a:t>
            </a:r>
            <a:r>
              <a:rPr lang="zh-TW" altLang="en-US" dirty="0" smtClean="0"/>
              <a:t>阻塞甚至崩潰。</a:t>
            </a:r>
            <a:endParaRPr lang="en-US" altLang="zh-TW" dirty="0" smtClean="0"/>
          </a:p>
          <a:p>
            <a:r>
              <a:rPr lang="zh-TW" altLang="en-US" dirty="0" smtClean="0"/>
              <a:t>如果</a:t>
            </a:r>
            <a:r>
              <a:rPr lang="en-US" altLang="zh-TW" dirty="0" smtClean="0"/>
              <a:t>API gateway</a:t>
            </a:r>
            <a:r>
              <a:rPr lang="zh-TW" altLang="en-US" dirty="0" smtClean="0"/>
              <a:t>服務發生故障，它將使所有服務不可用。</a:t>
            </a:r>
            <a:endParaRPr lang="en-US" altLang="zh-TW" dirty="0" smtClean="0"/>
          </a:p>
          <a:p>
            <a:r>
              <a:rPr lang="zh-TW" altLang="en-US" dirty="0" smtClean="0"/>
              <a:t>為了解決這個問題，作者使用</a:t>
            </a:r>
            <a:r>
              <a:rPr lang="en-US" altLang="zh-TW" dirty="0" smtClean="0"/>
              <a:t>Kubernetes</a:t>
            </a:r>
            <a:r>
              <a:rPr lang="zh-TW" altLang="en-US" dirty="0" smtClean="0"/>
              <a:t>和</a:t>
            </a:r>
            <a:r>
              <a:rPr lang="en-US" altLang="zh-TW" dirty="0" err="1" smtClean="0"/>
              <a:t>Promethues</a:t>
            </a:r>
            <a:r>
              <a:rPr lang="zh-TW" altLang="en-US" dirty="0" smtClean="0"/>
              <a:t>構建了一個</a:t>
            </a:r>
            <a:endParaRPr lang="en-US" altLang="zh-TW" dirty="0" smtClean="0"/>
          </a:p>
          <a:p>
            <a:r>
              <a:rPr lang="en-US" altLang="zh-TW" dirty="0" smtClean="0"/>
              <a:t>Auto</a:t>
            </a:r>
            <a:r>
              <a:rPr lang="en-US" altLang="zh-TW" baseline="0" dirty="0" smtClean="0"/>
              <a:t> scaling system</a:t>
            </a:r>
            <a:r>
              <a:rPr lang="zh-TW" altLang="en-US" dirty="0" smtClean="0"/>
              <a:t>來動態擴展</a:t>
            </a:r>
            <a:r>
              <a:rPr lang="en-US" altLang="zh-TW" dirty="0" smtClean="0"/>
              <a:t>API</a:t>
            </a:r>
            <a:r>
              <a:rPr lang="zh-TW" altLang="en-US" dirty="0" smtClean="0"/>
              <a:t> </a:t>
            </a:r>
            <a:r>
              <a:rPr lang="en-US" altLang="zh-TW" dirty="0" smtClean="0"/>
              <a:t>gateway</a:t>
            </a:r>
            <a:r>
              <a:rPr lang="zh-TW" altLang="en-US" dirty="0" smtClean="0"/>
              <a:t>。</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16</a:t>
            </a:fld>
            <a:endParaRPr lang="zh-TW" altLang="en-US"/>
          </a:p>
        </p:txBody>
      </p:sp>
    </p:spTree>
    <p:extLst>
      <p:ext uri="{BB962C8B-B14F-4D97-AF65-F5344CB8AC3E}">
        <p14:creationId xmlns:p14="http://schemas.microsoft.com/office/powerpoint/2010/main" val="2045538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Kubernetes</a:t>
            </a:r>
            <a:r>
              <a:rPr lang="zh-TW" altLang="en-US" dirty="0" smtClean="0"/>
              <a:t>是 一個開源的 </a:t>
            </a:r>
            <a:r>
              <a:rPr lang="en-US" altLang="zh-TW" dirty="0" smtClean="0"/>
              <a:t>Docker</a:t>
            </a:r>
            <a:r>
              <a:rPr lang="zh-TW" altLang="en-US" baseline="0" dirty="0" smtClean="0"/>
              <a:t>容器的叢集管理</a:t>
            </a:r>
            <a:endParaRPr lang="en-US" altLang="zh-TW" baseline="0" dirty="0" smtClean="0"/>
          </a:p>
          <a:p>
            <a:r>
              <a:rPr lang="zh-TW" altLang="en-US" baseline="0" dirty="0" smtClean="0"/>
              <a:t>它提供了  </a:t>
            </a:r>
            <a:r>
              <a:rPr lang="en-US" altLang="zh-TW" baseline="0" dirty="0" smtClean="0"/>
              <a:t>(</a:t>
            </a:r>
            <a:r>
              <a:rPr lang="zh-TW" altLang="en-US" baseline="0" dirty="0" smtClean="0"/>
              <a:t>容器即服務</a:t>
            </a:r>
            <a:r>
              <a:rPr lang="en-US" altLang="zh-TW" baseline="0" dirty="0" smtClean="0"/>
              <a:t>)</a:t>
            </a:r>
            <a:r>
              <a:rPr lang="zh-TW" altLang="en-US" baseline="0" dirty="0" smtClean="0"/>
              <a:t>等級 的 容器化叢集的管理</a:t>
            </a:r>
            <a:endParaRPr lang="en-US" altLang="zh-TW" baseline="0" dirty="0" smtClean="0"/>
          </a:p>
          <a:p>
            <a:r>
              <a:rPr lang="en-US" altLang="zh-TW" baseline="0" dirty="0" smtClean="0"/>
              <a:t>Kubernetes </a:t>
            </a:r>
            <a:r>
              <a:rPr lang="zh-TW" altLang="en-US" baseline="0" dirty="0" smtClean="0"/>
              <a:t>的架構如下一張圖</a:t>
            </a:r>
            <a:r>
              <a:rPr lang="en-US" altLang="zh-TW" baseline="0" dirty="0" smtClean="0"/>
              <a:t>4</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17</a:t>
            </a:fld>
            <a:endParaRPr lang="zh-TW" altLang="en-US"/>
          </a:p>
        </p:txBody>
      </p:sp>
    </p:spTree>
    <p:extLst>
      <p:ext uri="{BB962C8B-B14F-4D97-AF65-F5344CB8AC3E}">
        <p14:creationId xmlns:p14="http://schemas.microsoft.com/office/powerpoint/2010/main" val="40394002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fontScale="85000" lnSpcReduction="20000"/>
          </a:bodyPr>
          <a:lstStyle/>
          <a:p>
            <a:r>
              <a:rPr lang="zh-TW" altLang="en-US" dirty="0" smtClean="0"/>
              <a:t>在 </a:t>
            </a:r>
            <a:r>
              <a:rPr lang="en-US" altLang="zh-TW" dirty="0" smtClean="0"/>
              <a:t>k8s</a:t>
            </a:r>
            <a:r>
              <a:rPr lang="zh-TW" altLang="en-US" dirty="0" smtClean="0"/>
              <a:t>的叢集中 </a:t>
            </a:r>
            <a:r>
              <a:rPr lang="en-US" altLang="zh-TW" dirty="0" smtClean="0"/>
              <a:t>,  Pod</a:t>
            </a:r>
            <a:r>
              <a:rPr lang="zh-TW" altLang="en-US" dirty="0" smtClean="0"/>
              <a:t> 是可以執行和管理的</a:t>
            </a:r>
            <a:endParaRPr lang="en-US" altLang="zh-TW" dirty="0" smtClean="0"/>
          </a:p>
          <a:p>
            <a:r>
              <a:rPr lang="zh-TW" altLang="en-US" dirty="0" smtClean="0"/>
              <a:t>基本部屬單元  </a:t>
            </a:r>
            <a:r>
              <a:rPr lang="en-US" altLang="zh-TW" dirty="0" smtClean="0"/>
              <a:t>, </a:t>
            </a:r>
            <a:r>
              <a:rPr lang="zh-TW" altLang="en-US" dirty="0" smtClean="0"/>
              <a:t>每個</a:t>
            </a:r>
            <a:r>
              <a:rPr lang="en-US" altLang="zh-TW" dirty="0" smtClean="0"/>
              <a:t>Pod</a:t>
            </a:r>
            <a:r>
              <a:rPr lang="zh-TW" altLang="en-US" dirty="0" smtClean="0"/>
              <a:t>內也可以監視各服務的狀態</a:t>
            </a:r>
            <a:endParaRPr lang="en-US" altLang="zh-TW" dirty="0" smtClean="0"/>
          </a:p>
          <a:p>
            <a:endParaRPr lang="en-US" altLang="zh-TW" dirty="0" smtClean="0"/>
          </a:p>
          <a:p>
            <a:r>
              <a:rPr lang="en-US" altLang="zh-TW" dirty="0" smtClean="0"/>
              <a:t>Master</a:t>
            </a:r>
            <a:r>
              <a:rPr lang="en-US" altLang="zh-TW" baseline="0" dirty="0" smtClean="0"/>
              <a:t> node</a:t>
            </a:r>
          </a:p>
          <a:p>
            <a:r>
              <a:rPr lang="zh-TW" altLang="en-US" dirty="0" smtClean="0"/>
              <a:t>它作為控制節點</a:t>
            </a:r>
            <a:r>
              <a:rPr lang="en-US" altLang="zh-TW" dirty="0" smtClean="0"/>
              <a:t>, </a:t>
            </a:r>
            <a:r>
              <a:rPr lang="zh-TW" altLang="en-US" dirty="0" smtClean="0"/>
              <a:t>它負責 </a:t>
            </a:r>
            <a:r>
              <a:rPr lang="en-US" altLang="zh-TW" dirty="0" smtClean="0"/>
              <a:t>container</a:t>
            </a:r>
            <a:r>
              <a:rPr lang="zh-TW" altLang="en-US" dirty="0" smtClean="0"/>
              <a:t>在叢集中的管理和排列</a:t>
            </a:r>
            <a:endParaRPr lang="en-US" altLang="zh-TW" dirty="0" smtClean="0"/>
          </a:p>
          <a:p>
            <a:r>
              <a:rPr lang="zh-TW" altLang="en-US" sz="1200" b="0" i="0" kern="1200" dirty="0" smtClean="0">
                <a:solidFill>
                  <a:schemeClr val="tx1"/>
                </a:solidFill>
                <a:effectLst/>
                <a:latin typeface="+mn-lt"/>
                <a:ea typeface="+mn-ea"/>
                <a:cs typeface="+mn-cs"/>
              </a:rPr>
              <a:t>所有的 </a:t>
            </a:r>
            <a:r>
              <a:rPr lang="en-US" altLang="zh-TW" sz="1200" b="0" i="0" kern="1200" dirty="0" smtClean="0">
                <a:solidFill>
                  <a:schemeClr val="tx1"/>
                </a:solidFill>
                <a:effectLst/>
                <a:latin typeface="+mn-lt"/>
                <a:ea typeface="+mn-ea"/>
                <a:cs typeface="+mn-cs"/>
              </a:rPr>
              <a:t>K8s </a:t>
            </a:r>
            <a:r>
              <a:rPr lang="zh-TW" altLang="en-US" sz="1200" b="0" i="0" kern="1200" dirty="0" smtClean="0">
                <a:solidFill>
                  <a:schemeClr val="tx1"/>
                </a:solidFill>
                <a:effectLst/>
                <a:latin typeface="+mn-lt"/>
                <a:ea typeface="+mn-ea"/>
                <a:cs typeface="+mn-cs"/>
              </a:rPr>
              <a:t>操作都是透過 </a:t>
            </a:r>
            <a:r>
              <a:rPr lang="en-US" altLang="zh-TW" sz="1200" b="0" i="0" kern="1200" dirty="0" smtClean="0">
                <a:solidFill>
                  <a:schemeClr val="tx1"/>
                </a:solidFill>
                <a:effectLst/>
                <a:latin typeface="+mn-lt"/>
                <a:ea typeface="+mn-ea"/>
                <a:cs typeface="+mn-cs"/>
              </a:rPr>
              <a:t>API Server</a:t>
            </a:r>
            <a:endParaRPr lang="en-US" altLang="zh-TW" dirty="0" smtClean="0"/>
          </a:p>
          <a:p>
            <a:r>
              <a:rPr lang="en-US" altLang="zh-TW" dirty="0" smtClean="0"/>
              <a:t>API</a:t>
            </a:r>
            <a:r>
              <a:rPr lang="zh-TW" altLang="en-US" dirty="0" smtClean="0"/>
              <a:t> </a:t>
            </a:r>
            <a:r>
              <a:rPr lang="en-US" altLang="zh-TW" dirty="0" smtClean="0"/>
              <a:t>Server</a:t>
            </a:r>
            <a:r>
              <a:rPr lang="zh-TW" altLang="en-US" dirty="0" smtClean="0"/>
              <a:t>是所有</a:t>
            </a:r>
            <a:r>
              <a:rPr lang="en-US" altLang="zh-TW" dirty="0" smtClean="0"/>
              <a:t>k8s</a:t>
            </a:r>
            <a:r>
              <a:rPr lang="zh-TW" altLang="en-US" dirty="0" smtClean="0"/>
              <a:t>服務的入口</a:t>
            </a:r>
            <a:r>
              <a:rPr lang="en-US" altLang="zh-TW" dirty="0" smtClean="0"/>
              <a:t>,  </a:t>
            </a:r>
          </a:p>
          <a:p>
            <a:r>
              <a:rPr lang="zh-TW" altLang="en-US" sz="1200" b="0" i="0" kern="1200" dirty="0" smtClean="0">
                <a:solidFill>
                  <a:schemeClr val="tx1"/>
                </a:solidFill>
                <a:effectLst/>
                <a:latin typeface="+mn-lt"/>
                <a:ea typeface="+mn-ea"/>
                <a:cs typeface="+mn-cs"/>
              </a:rPr>
              <a:t>當 </a:t>
            </a:r>
            <a:r>
              <a:rPr lang="en-US" altLang="zh-TW" sz="1200" b="0" i="0" kern="1200" dirty="0" smtClean="0">
                <a:solidFill>
                  <a:schemeClr val="tx1"/>
                </a:solidFill>
                <a:effectLst/>
                <a:latin typeface="+mn-lt"/>
                <a:ea typeface="+mn-ea"/>
                <a:cs typeface="+mn-cs"/>
              </a:rPr>
              <a:t>API Server </a:t>
            </a:r>
            <a:r>
              <a:rPr lang="zh-TW" altLang="en-US" sz="1200" b="0" i="0" kern="1200" dirty="0" smtClean="0">
                <a:solidFill>
                  <a:schemeClr val="tx1"/>
                </a:solidFill>
                <a:effectLst/>
                <a:latin typeface="+mn-lt"/>
                <a:ea typeface="+mn-ea"/>
                <a:cs typeface="+mn-cs"/>
              </a:rPr>
              <a:t>收到資源管理需求時，</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會交由 </a:t>
            </a:r>
            <a:r>
              <a:rPr lang="en-US" altLang="zh-TW" sz="1200" b="0" i="0" kern="1200" dirty="0" smtClean="0">
                <a:solidFill>
                  <a:schemeClr val="tx1"/>
                </a:solidFill>
                <a:effectLst/>
                <a:latin typeface="+mn-lt"/>
                <a:ea typeface="+mn-ea"/>
                <a:cs typeface="+mn-cs"/>
              </a:rPr>
              <a:t>scheduler </a:t>
            </a:r>
            <a:r>
              <a:rPr lang="zh-TW" altLang="en-US" sz="1200" b="0" i="0" kern="1200" dirty="0" smtClean="0">
                <a:solidFill>
                  <a:schemeClr val="tx1"/>
                </a:solidFill>
                <a:effectLst/>
                <a:latin typeface="+mn-lt"/>
                <a:ea typeface="+mn-ea"/>
                <a:cs typeface="+mn-cs"/>
              </a:rPr>
              <a:t>進行調度，分配最適合的 </a:t>
            </a:r>
            <a:r>
              <a:rPr lang="en-US" altLang="zh-TW" sz="1200" b="0" i="0" kern="1200" dirty="0" smtClean="0">
                <a:solidFill>
                  <a:schemeClr val="tx1"/>
                </a:solidFill>
                <a:effectLst/>
                <a:latin typeface="+mn-lt"/>
                <a:ea typeface="+mn-ea"/>
                <a:cs typeface="+mn-cs"/>
              </a:rPr>
              <a:t>Node </a:t>
            </a:r>
            <a:r>
              <a:rPr lang="zh-TW" altLang="en-US" sz="1200" b="0" i="0" kern="1200" dirty="0" smtClean="0">
                <a:solidFill>
                  <a:schemeClr val="tx1"/>
                </a:solidFill>
                <a:effectLst/>
                <a:latin typeface="+mn-lt"/>
                <a:ea typeface="+mn-ea"/>
                <a:cs typeface="+mn-cs"/>
              </a:rPr>
              <a:t>來執行 </a:t>
            </a:r>
            <a:r>
              <a:rPr lang="en-US" altLang="zh-TW" sz="1200" b="0" i="0" kern="1200" dirty="0" smtClean="0">
                <a:solidFill>
                  <a:schemeClr val="tx1"/>
                </a:solidFill>
                <a:effectLst/>
                <a:latin typeface="+mn-lt"/>
                <a:ea typeface="+mn-ea"/>
                <a:cs typeface="+mn-cs"/>
              </a:rPr>
              <a:t>Container</a:t>
            </a:r>
            <a:r>
              <a:rPr lang="zh-TW" altLang="en-US" sz="1200" b="0" i="0" kern="1200" dirty="0" smtClean="0">
                <a:solidFill>
                  <a:schemeClr val="tx1"/>
                </a:solidFill>
                <a:effectLst/>
                <a:latin typeface="+mn-lt"/>
                <a:ea typeface="+mn-ea"/>
                <a:cs typeface="+mn-cs"/>
              </a:rPr>
              <a:t>。</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r>
              <a:rPr lang="en-US" altLang="zh-TW" dirty="0" smtClean="0"/>
              <a:t>Controller</a:t>
            </a:r>
            <a:r>
              <a:rPr lang="zh-TW" altLang="en-US" sz="1200" b="0" i="0" kern="1200" dirty="0" smtClean="0">
                <a:solidFill>
                  <a:schemeClr val="tx1"/>
                </a:solidFill>
                <a:effectLst/>
                <a:latin typeface="+mn-lt"/>
                <a:ea typeface="+mn-ea"/>
                <a:cs typeface="+mn-cs"/>
              </a:rPr>
              <a:t>負責所有的控制功能，我在網路上查得</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有像是 </a:t>
            </a:r>
            <a:r>
              <a:rPr lang="en-US" altLang="zh-TW" sz="1200" b="0" i="0" kern="1200" dirty="0" smtClean="0">
                <a:solidFill>
                  <a:schemeClr val="tx1"/>
                </a:solidFill>
                <a:effectLst/>
                <a:latin typeface="+mn-lt"/>
                <a:ea typeface="+mn-ea"/>
                <a:cs typeface="+mn-cs"/>
              </a:rPr>
              <a:t>node controller</a:t>
            </a:r>
            <a:r>
              <a:rPr lang="en-US" altLang="zh-TW" sz="1200" b="0" i="0" kern="1200" baseline="0" dirty="0" smtClean="0">
                <a:solidFill>
                  <a:schemeClr val="tx1"/>
                </a:solidFill>
                <a:effectLst/>
                <a:latin typeface="+mn-lt"/>
                <a:ea typeface="+mn-ea"/>
                <a:cs typeface="+mn-cs"/>
              </a:rPr>
              <a:t> ,, service controller</a:t>
            </a:r>
            <a:r>
              <a:rPr lang="zh-TW" altLang="en-US" sz="1200" b="0" i="0" kern="1200" baseline="0" dirty="0" smtClean="0">
                <a:solidFill>
                  <a:schemeClr val="tx1"/>
                </a:solidFill>
                <a:effectLst/>
                <a:latin typeface="+mn-lt"/>
                <a:ea typeface="+mn-ea"/>
                <a:cs typeface="+mn-cs"/>
              </a:rPr>
              <a:t>等等幾種不同的</a:t>
            </a:r>
            <a:r>
              <a:rPr lang="en-US" altLang="zh-TW" sz="1200" b="0" i="0" kern="1200" baseline="0" dirty="0" smtClean="0">
                <a:solidFill>
                  <a:schemeClr val="tx1"/>
                </a:solidFill>
                <a:effectLst/>
                <a:latin typeface="+mn-lt"/>
                <a:ea typeface="+mn-ea"/>
                <a:cs typeface="+mn-cs"/>
              </a:rPr>
              <a:t/>
            </a:r>
            <a:br>
              <a:rPr lang="en-US" altLang="zh-TW" sz="1200" b="0" i="0" kern="1200" baseline="0" dirty="0" smtClean="0">
                <a:solidFill>
                  <a:schemeClr val="tx1"/>
                </a:solidFill>
                <a:effectLst/>
                <a:latin typeface="+mn-lt"/>
                <a:ea typeface="+mn-ea"/>
                <a:cs typeface="+mn-cs"/>
              </a:rPr>
            </a:br>
            <a:r>
              <a:rPr lang="en-US" altLang="zh-TW" sz="1200" b="0" i="0" kern="1200" baseline="0" dirty="0" smtClean="0">
                <a:solidFill>
                  <a:schemeClr val="tx1"/>
                </a:solidFill>
                <a:effectLst/>
                <a:latin typeface="+mn-lt"/>
                <a:ea typeface="+mn-ea"/>
                <a:cs typeface="+mn-cs"/>
              </a:rPr>
              <a:t>controller </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 </a:t>
            </a:r>
            <a:r>
              <a:rPr lang="zh-TW" altLang="en-US" sz="1200" b="0" i="0" kern="1200" dirty="0" smtClean="0">
                <a:solidFill>
                  <a:schemeClr val="tx1"/>
                </a:solidFill>
                <a:effectLst/>
                <a:latin typeface="+mn-lt"/>
                <a:ea typeface="+mn-ea"/>
                <a:cs typeface="+mn-cs"/>
              </a:rPr>
              <a:t>這些文章中沒有提到</a:t>
            </a:r>
            <a:r>
              <a:rPr lang="en-US" altLang="zh-TW" sz="1200" b="0" i="0" kern="1200" baseline="0" dirty="0" smtClean="0">
                <a:solidFill>
                  <a:schemeClr val="tx1"/>
                </a:solidFill>
                <a:effectLst/>
                <a:latin typeface="+mn-lt"/>
                <a:ea typeface="+mn-ea"/>
                <a:cs typeface="+mn-cs"/>
              </a:rPr>
              <a:t> </a:t>
            </a:r>
          </a:p>
          <a:p>
            <a:endParaRPr lang="en-US" altLang="zh-TW" sz="1200" b="0" i="0" kern="1200" baseline="0" dirty="0" smtClean="0">
              <a:solidFill>
                <a:schemeClr val="tx1"/>
              </a:solidFill>
              <a:effectLst/>
              <a:latin typeface="+mn-lt"/>
              <a:ea typeface="+mn-ea"/>
              <a:cs typeface="+mn-cs"/>
            </a:endParaRPr>
          </a:p>
          <a:p>
            <a:r>
              <a:rPr lang="en-US" altLang="zh-TW" sz="1200" b="0" i="0" kern="1200" dirty="0" err="1" smtClean="0">
                <a:solidFill>
                  <a:schemeClr val="tx1"/>
                </a:solidFill>
                <a:effectLst/>
                <a:latin typeface="+mn-lt"/>
                <a:ea typeface="+mn-ea"/>
                <a:cs typeface="+mn-cs"/>
              </a:rPr>
              <a:t>etcd</a:t>
            </a:r>
            <a:r>
              <a:rPr lang="en-US" altLang="zh-TW" sz="1200" b="0" i="0" kern="1200" dirty="0" smtClean="0">
                <a:solidFill>
                  <a:schemeClr val="tx1"/>
                </a:solidFill>
                <a:effectLst/>
                <a:latin typeface="+mn-lt"/>
                <a:ea typeface="+mn-ea"/>
                <a:cs typeface="+mn-cs"/>
              </a:rPr>
              <a:t> </a:t>
            </a:r>
            <a:r>
              <a:rPr lang="zh-TW" altLang="en-US" sz="1200" b="0" i="0" kern="1200" dirty="0" smtClean="0">
                <a:solidFill>
                  <a:schemeClr val="tx1"/>
                </a:solidFill>
                <a:effectLst/>
                <a:latin typeface="+mn-lt"/>
                <a:ea typeface="+mn-ea"/>
                <a:cs typeface="+mn-cs"/>
              </a:rPr>
              <a:t>是一個分散式資料庫系統，</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由於 </a:t>
            </a:r>
            <a:r>
              <a:rPr lang="en-US" altLang="zh-TW" sz="1200" b="0" i="0" kern="1200" dirty="0" smtClean="0">
                <a:solidFill>
                  <a:schemeClr val="tx1"/>
                </a:solidFill>
                <a:effectLst/>
                <a:latin typeface="+mn-lt"/>
                <a:ea typeface="+mn-ea"/>
                <a:cs typeface="+mn-cs"/>
              </a:rPr>
              <a:t>Master Node </a:t>
            </a:r>
            <a:r>
              <a:rPr lang="zh-TW" altLang="en-US" sz="1200" b="0" i="0" kern="1200" dirty="0" smtClean="0">
                <a:solidFill>
                  <a:schemeClr val="tx1"/>
                </a:solidFill>
                <a:effectLst/>
                <a:latin typeface="+mn-lt"/>
                <a:ea typeface="+mn-ea"/>
                <a:cs typeface="+mn-cs"/>
              </a:rPr>
              <a:t>可以由多個節點組成，</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好讓某個節點發生故障的時候可以有其他 </a:t>
            </a:r>
            <a:r>
              <a:rPr lang="en-US" altLang="zh-TW" sz="1200" b="0" i="0" kern="1200" dirty="0" smtClean="0">
                <a:solidFill>
                  <a:schemeClr val="tx1"/>
                </a:solidFill>
                <a:effectLst/>
                <a:latin typeface="+mn-lt"/>
                <a:ea typeface="+mn-ea"/>
                <a:cs typeface="+mn-cs"/>
              </a:rPr>
              <a:t>Master Node</a:t>
            </a:r>
          </a:p>
          <a:p>
            <a:r>
              <a:rPr lang="zh-TW" altLang="en-US" sz="1200" b="0" i="0" kern="1200" dirty="0" smtClean="0">
                <a:solidFill>
                  <a:schemeClr val="tx1"/>
                </a:solidFill>
                <a:effectLst/>
                <a:latin typeface="+mn-lt"/>
                <a:ea typeface="+mn-ea"/>
                <a:cs typeface="+mn-cs"/>
              </a:rPr>
              <a:t>接手管理 </a:t>
            </a:r>
            <a:r>
              <a:rPr lang="en-US" altLang="zh-TW" sz="1200" b="0" i="0" kern="1200" dirty="0" smtClean="0">
                <a:solidFill>
                  <a:schemeClr val="tx1"/>
                </a:solidFill>
                <a:effectLst/>
                <a:latin typeface="+mn-lt"/>
                <a:ea typeface="+mn-ea"/>
                <a:cs typeface="+mn-cs"/>
              </a:rPr>
              <a:t>Container</a:t>
            </a:r>
            <a:r>
              <a:rPr lang="zh-TW" altLang="en-US" sz="1200" b="0" i="0" kern="1200" dirty="0" smtClean="0">
                <a:solidFill>
                  <a:schemeClr val="tx1"/>
                </a:solidFill>
                <a:effectLst/>
                <a:latin typeface="+mn-lt"/>
                <a:ea typeface="+mn-ea"/>
                <a:cs typeface="+mn-cs"/>
              </a:rPr>
              <a:t>，因次透過 </a:t>
            </a:r>
            <a:r>
              <a:rPr lang="en-US" altLang="zh-TW" sz="1200" b="0" i="0" kern="1200" dirty="0" err="1" smtClean="0">
                <a:solidFill>
                  <a:schemeClr val="tx1"/>
                </a:solidFill>
                <a:effectLst/>
                <a:latin typeface="+mn-lt"/>
                <a:ea typeface="+mn-ea"/>
                <a:cs typeface="+mn-cs"/>
              </a:rPr>
              <a:t>etcd</a:t>
            </a:r>
            <a:r>
              <a:rPr lang="en-US" altLang="zh-TW" sz="1200" b="0" i="0" kern="1200" dirty="0" smtClean="0">
                <a:solidFill>
                  <a:schemeClr val="tx1"/>
                </a:solidFill>
                <a:effectLst/>
                <a:latin typeface="+mn-lt"/>
                <a:ea typeface="+mn-ea"/>
                <a:cs typeface="+mn-cs"/>
              </a:rPr>
              <a:t> </a:t>
            </a:r>
            <a:r>
              <a:rPr lang="zh-TW" altLang="en-US" sz="1200" b="0" i="0" kern="1200" dirty="0" smtClean="0">
                <a:solidFill>
                  <a:schemeClr val="tx1"/>
                </a:solidFill>
                <a:effectLst/>
                <a:latin typeface="+mn-lt"/>
                <a:ea typeface="+mn-ea"/>
                <a:cs typeface="+mn-cs"/>
              </a:rPr>
              <a:t>會隨時同步每一個 </a:t>
            </a:r>
            <a:r>
              <a:rPr lang="en-US" altLang="zh-TW" sz="1200" b="0" i="0" kern="1200" dirty="0" smtClean="0">
                <a:solidFill>
                  <a:schemeClr val="tx1"/>
                </a:solidFill>
                <a:effectLst/>
                <a:latin typeface="+mn-lt"/>
                <a:ea typeface="+mn-ea"/>
                <a:cs typeface="+mn-cs"/>
              </a:rPr>
              <a:t>Master Node </a:t>
            </a:r>
            <a:r>
              <a:rPr lang="zh-TW" altLang="en-US" sz="1200" b="0" i="0" kern="1200" dirty="0" smtClean="0">
                <a:solidFill>
                  <a:schemeClr val="tx1"/>
                </a:solidFill>
                <a:effectLst/>
                <a:latin typeface="+mn-lt"/>
                <a:ea typeface="+mn-ea"/>
                <a:cs typeface="+mn-cs"/>
              </a:rPr>
              <a:t>的資料。</a:t>
            </a:r>
            <a:endParaRPr lang="en-US" altLang="zh-TW" sz="1200" b="0" i="0" kern="1200" dirty="0" smtClean="0">
              <a:solidFill>
                <a:schemeClr val="tx1"/>
              </a:solidFill>
              <a:effectLst/>
              <a:latin typeface="+mn-lt"/>
              <a:ea typeface="+mn-ea"/>
              <a:cs typeface="+mn-cs"/>
            </a:endParaRPr>
          </a:p>
          <a:p>
            <a:endParaRPr lang="en-US" altLang="zh-TW" dirty="0" smtClean="0"/>
          </a:p>
          <a:p>
            <a:r>
              <a:rPr lang="en-US" altLang="zh-TW" dirty="0" smtClean="0"/>
              <a:t>Node</a:t>
            </a:r>
            <a:r>
              <a:rPr lang="en-US" altLang="zh-TW" baseline="0" dirty="0" smtClean="0"/>
              <a:t> </a:t>
            </a:r>
          </a:p>
          <a:p>
            <a:r>
              <a:rPr lang="zh-TW" altLang="en-US" dirty="0" smtClean="0"/>
              <a:t>是工作節點</a:t>
            </a:r>
            <a:r>
              <a:rPr lang="en-US" altLang="zh-TW" dirty="0" smtClean="0"/>
              <a:t>, </a:t>
            </a:r>
            <a:r>
              <a:rPr lang="zh-TW" altLang="en-US" dirty="0" smtClean="0"/>
              <a:t>負責實際</a:t>
            </a:r>
            <a:r>
              <a:rPr lang="en-US" altLang="zh-TW" dirty="0" err="1" smtClean="0"/>
              <a:t>contaoner</a:t>
            </a:r>
            <a:r>
              <a:rPr lang="zh-TW" altLang="en-US" dirty="0" smtClean="0"/>
              <a:t>的運行</a:t>
            </a:r>
            <a:endParaRPr lang="en-US" altLang="zh-TW" dirty="0" smtClean="0"/>
          </a:p>
          <a:p>
            <a:r>
              <a:rPr lang="en-US" altLang="zh-TW" dirty="0" err="1" smtClean="0"/>
              <a:t>Kubelet</a:t>
            </a:r>
            <a:r>
              <a:rPr lang="zh-TW" altLang="en-US" dirty="0" smtClean="0"/>
              <a:t>負責 管理叢集中容器的生命週期</a:t>
            </a:r>
            <a:r>
              <a:rPr lang="en-US" altLang="zh-TW" dirty="0" smtClean="0"/>
              <a:t>,</a:t>
            </a:r>
            <a:r>
              <a:rPr lang="en-US" altLang="zh-TW" baseline="0" dirty="0" smtClean="0"/>
              <a:t> maser node </a:t>
            </a:r>
            <a:r>
              <a:rPr lang="zh-TW" altLang="en-US" baseline="0" dirty="0" smtClean="0"/>
              <a:t>可以透過</a:t>
            </a:r>
            <a:endParaRPr lang="en-US" altLang="zh-TW" baseline="0" dirty="0" smtClean="0"/>
          </a:p>
          <a:p>
            <a:r>
              <a:rPr lang="en-US" altLang="zh-TW" baseline="0" dirty="0" err="1" smtClean="0"/>
              <a:t>Kubelet</a:t>
            </a:r>
            <a:r>
              <a:rPr lang="en-US" altLang="zh-TW" baseline="0" dirty="0" smtClean="0"/>
              <a:t> </a:t>
            </a:r>
            <a:r>
              <a:rPr lang="zh-TW" altLang="en-US" baseline="0" dirty="0" smtClean="0"/>
              <a:t>管理容器</a:t>
            </a:r>
            <a:endParaRPr lang="en-US" altLang="zh-TW" baseline="0" dirty="0" smtClean="0"/>
          </a:p>
          <a:p>
            <a:r>
              <a:rPr lang="en-US" altLang="zh-TW" baseline="0" dirty="0" err="1" smtClean="0"/>
              <a:t>Kube</a:t>
            </a:r>
            <a:r>
              <a:rPr lang="en-US" altLang="zh-TW" baseline="0" dirty="0" smtClean="0"/>
              <a:t>-proxy </a:t>
            </a:r>
            <a:r>
              <a:rPr lang="zh-TW" altLang="en-US" baseline="0" dirty="0" smtClean="0"/>
              <a:t>在叢集內提供 </a:t>
            </a:r>
            <a:r>
              <a:rPr lang="en-US" altLang="zh-TW" baseline="0" dirty="0" smtClean="0"/>
              <a:t>service discovery </a:t>
            </a:r>
            <a:r>
              <a:rPr lang="zh-TW" altLang="en-US" baseline="0" dirty="0" smtClean="0"/>
              <a:t>和 </a:t>
            </a:r>
            <a:r>
              <a:rPr lang="en-US" altLang="zh-TW" baseline="0" dirty="0" smtClean="0"/>
              <a:t>load balancing</a:t>
            </a:r>
          </a:p>
          <a:p>
            <a:endParaRPr lang="en-US" altLang="zh-TW" sz="1200" b="0" i="0" kern="1200" dirty="0" smtClean="0">
              <a:solidFill>
                <a:schemeClr val="tx1"/>
              </a:solidFill>
              <a:effectLst/>
              <a:latin typeface="+mn-lt"/>
              <a:ea typeface="+mn-ea"/>
              <a:cs typeface="+mn-cs"/>
            </a:endParaRPr>
          </a:p>
          <a:p>
            <a:r>
              <a:rPr lang="en-US" altLang="zh-TW" sz="1200" b="0" i="0" kern="1200" dirty="0" err="1" smtClean="0">
                <a:solidFill>
                  <a:schemeClr val="tx1"/>
                </a:solidFill>
                <a:effectLst/>
                <a:latin typeface="+mn-lt"/>
                <a:ea typeface="+mn-ea"/>
                <a:cs typeface="+mn-cs"/>
              </a:rPr>
              <a:t>kube</a:t>
            </a:r>
            <a:r>
              <a:rPr lang="en-US" altLang="zh-TW" sz="1200" b="0" i="0" kern="1200" dirty="0" smtClean="0">
                <a:solidFill>
                  <a:schemeClr val="tx1"/>
                </a:solidFill>
                <a:effectLst/>
                <a:latin typeface="+mn-lt"/>
                <a:ea typeface="+mn-ea"/>
                <a:cs typeface="+mn-cs"/>
              </a:rPr>
              <a:t>-proxy </a:t>
            </a:r>
            <a:r>
              <a:rPr lang="zh-TW" altLang="en-US" sz="1200" b="0" i="0" kern="1200" dirty="0" smtClean="0">
                <a:solidFill>
                  <a:schemeClr val="tx1"/>
                </a:solidFill>
                <a:effectLst/>
                <a:latin typeface="+mn-lt"/>
                <a:ea typeface="+mn-ea"/>
                <a:cs typeface="+mn-cs"/>
              </a:rPr>
              <a:t>提供給 </a:t>
            </a:r>
            <a:r>
              <a:rPr lang="en-US" altLang="zh-TW" sz="1200" b="0" i="0" kern="1200" dirty="0" err="1" smtClean="0">
                <a:solidFill>
                  <a:schemeClr val="tx1"/>
                </a:solidFill>
                <a:effectLst/>
                <a:latin typeface="+mn-lt"/>
                <a:ea typeface="+mn-ea"/>
                <a:cs typeface="+mn-cs"/>
              </a:rPr>
              <a:t>kubelet</a:t>
            </a:r>
            <a:r>
              <a:rPr lang="en-US" altLang="zh-TW" sz="1200" b="0" i="0" kern="1200" dirty="0" smtClean="0">
                <a:solidFill>
                  <a:schemeClr val="tx1"/>
                </a:solidFill>
                <a:effectLst/>
                <a:latin typeface="+mn-lt"/>
                <a:ea typeface="+mn-ea"/>
                <a:cs typeface="+mn-cs"/>
              </a:rPr>
              <a:t> </a:t>
            </a:r>
            <a:r>
              <a:rPr lang="zh-TW" altLang="en-US" sz="1200" b="0" i="0" kern="1200" dirty="0" smtClean="0">
                <a:solidFill>
                  <a:schemeClr val="tx1"/>
                </a:solidFill>
                <a:effectLst/>
                <a:latin typeface="+mn-lt"/>
                <a:ea typeface="+mn-ea"/>
                <a:cs typeface="+mn-cs"/>
              </a:rPr>
              <a:t>進行 </a:t>
            </a:r>
            <a:r>
              <a:rPr lang="en-US" altLang="zh-TW" sz="1200" b="0" i="0" kern="1200" dirty="0" smtClean="0">
                <a:solidFill>
                  <a:schemeClr val="tx1"/>
                </a:solidFill>
                <a:effectLst/>
                <a:latin typeface="+mn-lt"/>
                <a:ea typeface="+mn-ea"/>
                <a:cs typeface="+mn-cs"/>
              </a:rPr>
              <a:t>API Server </a:t>
            </a:r>
            <a:r>
              <a:rPr lang="zh-TW" altLang="en-US" sz="1200" b="0" i="0" kern="1200" dirty="0" smtClean="0">
                <a:solidFill>
                  <a:schemeClr val="tx1"/>
                </a:solidFill>
                <a:effectLst/>
                <a:latin typeface="+mn-lt"/>
                <a:ea typeface="+mn-ea"/>
                <a:cs typeface="+mn-cs"/>
              </a:rPr>
              <a:t>連線</a:t>
            </a:r>
            <a:endParaRPr lang="en-US" altLang="zh-TW" baseline="0" dirty="0" smtClean="0"/>
          </a:p>
          <a:p>
            <a:endParaRPr lang="en-US" altLang="zh-TW" baseline="0" dirty="0" smtClean="0"/>
          </a:p>
          <a:p>
            <a:endParaRPr lang="en-US" altLang="zh-TW" baseline="0" dirty="0" smtClean="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18</a:t>
            </a:fld>
            <a:endParaRPr lang="zh-TW" altLang="en-US"/>
          </a:p>
        </p:txBody>
      </p:sp>
    </p:spTree>
    <p:extLst>
      <p:ext uri="{BB962C8B-B14F-4D97-AF65-F5344CB8AC3E}">
        <p14:creationId xmlns:p14="http://schemas.microsoft.com/office/powerpoint/2010/main" val="18521177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在 </a:t>
            </a:r>
            <a:r>
              <a:rPr lang="en-US" altLang="zh-TW" dirty="0" smtClean="0"/>
              <a:t>k8s</a:t>
            </a:r>
            <a:r>
              <a:rPr lang="zh-TW" altLang="en-US" dirty="0" smtClean="0"/>
              <a:t>的叢集中 </a:t>
            </a:r>
            <a:r>
              <a:rPr lang="en-US" altLang="zh-TW" dirty="0" smtClean="0"/>
              <a:t>,  Pod</a:t>
            </a:r>
            <a:r>
              <a:rPr lang="zh-TW" altLang="en-US" dirty="0" smtClean="0"/>
              <a:t> 是可以執行和管理的</a:t>
            </a:r>
            <a:endParaRPr lang="en-US" altLang="zh-TW" dirty="0" smtClean="0"/>
          </a:p>
          <a:p>
            <a:r>
              <a:rPr lang="zh-TW" altLang="en-US" dirty="0" smtClean="0"/>
              <a:t>基本部屬單元  </a:t>
            </a:r>
            <a:r>
              <a:rPr lang="en-US" altLang="zh-TW" dirty="0" smtClean="0"/>
              <a:t>, </a:t>
            </a:r>
            <a:r>
              <a:rPr lang="zh-TW" altLang="en-US" dirty="0" smtClean="0"/>
              <a:t>每個</a:t>
            </a:r>
            <a:r>
              <a:rPr lang="en-US" altLang="zh-TW" dirty="0" smtClean="0"/>
              <a:t>Pod</a:t>
            </a:r>
            <a:r>
              <a:rPr lang="zh-TW" altLang="en-US" dirty="0" smtClean="0"/>
              <a:t>內也可以監視各服務的狀態</a:t>
            </a:r>
            <a:endParaRPr lang="en-US" altLang="zh-TW" dirty="0" smtClean="0"/>
          </a:p>
          <a:p>
            <a:endParaRPr lang="en-US" altLang="zh-TW" dirty="0" smtClean="0"/>
          </a:p>
          <a:p>
            <a:r>
              <a:rPr lang="en-US" altLang="zh-TW" dirty="0" smtClean="0"/>
              <a:t>Master</a:t>
            </a:r>
            <a:r>
              <a:rPr lang="en-US" altLang="zh-TW" baseline="0" dirty="0" smtClean="0"/>
              <a:t> node</a:t>
            </a:r>
          </a:p>
          <a:p>
            <a:r>
              <a:rPr lang="zh-TW" altLang="en-US" dirty="0" smtClean="0"/>
              <a:t>它作為控制節點</a:t>
            </a:r>
            <a:r>
              <a:rPr lang="en-US" altLang="zh-TW" dirty="0" smtClean="0"/>
              <a:t>, </a:t>
            </a:r>
            <a:r>
              <a:rPr lang="zh-TW" altLang="en-US" dirty="0" smtClean="0"/>
              <a:t>它負責 </a:t>
            </a:r>
            <a:r>
              <a:rPr lang="en-US" altLang="zh-TW" dirty="0" smtClean="0"/>
              <a:t>container</a:t>
            </a:r>
            <a:r>
              <a:rPr lang="zh-TW" altLang="en-US" dirty="0" smtClean="0"/>
              <a:t>在叢集中的管理和排列</a:t>
            </a:r>
            <a:endParaRPr lang="en-US" altLang="zh-TW" dirty="0" smtClean="0"/>
          </a:p>
          <a:p>
            <a:r>
              <a:rPr lang="en-US" altLang="zh-TW" dirty="0" smtClean="0"/>
              <a:t>API</a:t>
            </a:r>
            <a:r>
              <a:rPr lang="zh-TW" altLang="en-US" dirty="0" smtClean="0"/>
              <a:t> </a:t>
            </a:r>
            <a:r>
              <a:rPr lang="en-US" altLang="zh-TW" dirty="0" smtClean="0"/>
              <a:t>Server</a:t>
            </a:r>
            <a:r>
              <a:rPr lang="zh-TW" altLang="en-US" dirty="0" smtClean="0"/>
              <a:t>是所有服務的入口</a:t>
            </a:r>
            <a:r>
              <a:rPr lang="en-US" altLang="zh-TW" dirty="0" smtClean="0"/>
              <a:t>,  Scheduler</a:t>
            </a:r>
            <a:r>
              <a:rPr lang="zh-TW" altLang="en-US" dirty="0" smtClean="0"/>
              <a:t>負責根據將應用程式</a:t>
            </a:r>
            <a:endParaRPr lang="en-US" altLang="zh-TW" dirty="0" smtClean="0"/>
          </a:p>
          <a:p>
            <a:r>
              <a:rPr lang="zh-TW" altLang="en-US" dirty="0" smtClean="0"/>
              <a:t>調度到要部屬的</a:t>
            </a:r>
            <a:r>
              <a:rPr lang="en-US" altLang="zh-TW" dirty="0" smtClean="0"/>
              <a:t>node </a:t>
            </a:r>
          </a:p>
          <a:p>
            <a:r>
              <a:rPr lang="en-US" altLang="zh-TW" dirty="0" smtClean="0"/>
              <a:t>Controller </a:t>
            </a:r>
            <a:r>
              <a:rPr lang="zh-TW" altLang="en-US" dirty="0" smtClean="0"/>
              <a:t>負責將依據應用程式的狀態進行管理</a:t>
            </a:r>
            <a:endParaRPr lang="en-US" altLang="zh-TW" dirty="0" smtClean="0"/>
          </a:p>
          <a:p>
            <a:endParaRPr lang="en-US" altLang="zh-TW" dirty="0" smtClean="0"/>
          </a:p>
          <a:p>
            <a:r>
              <a:rPr lang="en-US" altLang="zh-TW" dirty="0" smtClean="0"/>
              <a:t>Node</a:t>
            </a:r>
            <a:r>
              <a:rPr lang="en-US" altLang="zh-TW" baseline="0" dirty="0" smtClean="0"/>
              <a:t> </a:t>
            </a:r>
          </a:p>
          <a:p>
            <a:r>
              <a:rPr lang="zh-TW" altLang="en-US" dirty="0" smtClean="0"/>
              <a:t>是工作節點</a:t>
            </a:r>
            <a:r>
              <a:rPr lang="en-US" altLang="zh-TW" dirty="0" smtClean="0"/>
              <a:t>, </a:t>
            </a:r>
            <a:r>
              <a:rPr lang="zh-TW" altLang="en-US" dirty="0" smtClean="0"/>
              <a:t>負責實際</a:t>
            </a:r>
            <a:r>
              <a:rPr lang="en-US" altLang="zh-TW" dirty="0" smtClean="0"/>
              <a:t>container</a:t>
            </a:r>
            <a:r>
              <a:rPr lang="zh-TW" altLang="en-US" dirty="0" smtClean="0"/>
              <a:t>的運行</a:t>
            </a:r>
            <a:endParaRPr lang="en-US" altLang="zh-TW" dirty="0" smtClean="0"/>
          </a:p>
          <a:p>
            <a:r>
              <a:rPr lang="en-US" altLang="zh-TW" dirty="0" err="1" smtClean="0"/>
              <a:t>Kubelet</a:t>
            </a:r>
            <a:r>
              <a:rPr lang="zh-TW" altLang="en-US" dirty="0" smtClean="0"/>
              <a:t>負責 管理叢集中容器的生命週期</a:t>
            </a:r>
            <a:r>
              <a:rPr lang="en-US" altLang="zh-TW" dirty="0" smtClean="0"/>
              <a:t>,</a:t>
            </a:r>
            <a:r>
              <a:rPr lang="en-US" altLang="zh-TW" baseline="0" dirty="0" smtClean="0"/>
              <a:t> maser node </a:t>
            </a:r>
            <a:r>
              <a:rPr lang="zh-TW" altLang="en-US" baseline="0" dirty="0" smtClean="0"/>
              <a:t>可以透過</a:t>
            </a:r>
            <a:endParaRPr lang="en-US" altLang="zh-TW" baseline="0" dirty="0" smtClean="0"/>
          </a:p>
          <a:p>
            <a:r>
              <a:rPr lang="en-US" altLang="zh-TW" baseline="0" dirty="0" err="1" smtClean="0"/>
              <a:t>Kubelet</a:t>
            </a:r>
            <a:r>
              <a:rPr lang="en-US" altLang="zh-TW" baseline="0" dirty="0" smtClean="0"/>
              <a:t> </a:t>
            </a:r>
            <a:r>
              <a:rPr lang="zh-TW" altLang="en-US" baseline="0" dirty="0" smtClean="0"/>
              <a:t>管理容器</a:t>
            </a:r>
            <a:endParaRPr lang="en-US" altLang="zh-TW" baseline="0" dirty="0" smtClean="0"/>
          </a:p>
          <a:p>
            <a:r>
              <a:rPr lang="en-US" altLang="zh-TW" baseline="0" dirty="0" err="1" smtClean="0"/>
              <a:t>Kube</a:t>
            </a:r>
            <a:r>
              <a:rPr lang="en-US" altLang="zh-TW" baseline="0" dirty="0" smtClean="0"/>
              <a:t>-proxy </a:t>
            </a:r>
            <a:r>
              <a:rPr lang="zh-TW" altLang="en-US" baseline="0" dirty="0" smtClean="0"/>
              <a:t>在叢集內提供 </a:t>
            </a:r>
            <a:r>
              <a:rPr lang="en-US" altLang="zh-TW" baseline="0" dirty="0" smtClean="0"/>
              <a:t>service discovery </a:t>
            </a:r>
            <a:r>
              <a:rPr lang="zh-TW" altLang="en-US" baseline="0" dirty="0" smtClean="0"/>
              <a:t>和 </a:t>
            </a:r>
            <a:r>
              <a:rPr lang="en-US" altLang="zh-TW" baseline="0" dirty="0" smtClean="0"/>
              <a:t>load balancing</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19</a:t>
            </a:fld>
            <a:endParaRPr lang="zh-TW" altLang="en-US"/>
          </a:p>
        </p:txBody>
      </p:sp>
    </p:spTree>
    <p:extLst>
      <p:ext uri="{BB962C8B-B14F-4D97-AF65-F5344CB8AC3E}">
        <p14:creationId xmlns:p14="http://schemas.microsoft.com/office/powerpoint/2010/main" val="25946780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在 </a:t>
            </a:r>
            <a:r>
              <a:rPr lang="en-US" altLang="zh-TW" dirty="0" smtClean="0"/>
              <a:t>k8s</a:t>
            </a:r>
            <a:r>
              <a:rPr lang="zh-TW" altLang="en-US" dirty="0" smtClean="0"/>
              <a:t>的叢集中 </a:t>
            </a:r>
            <a:r>
              <a:rPr lang="en-US" altLang="zh-TW" dirty="0" smtClean="0"/>
              <a:t>,  Pod</a:t>
            </a:r>
            <a:r>
              <a:rPr lang="zh-TW" altLang="en-US" dirty="0" smtClean="0"/>
              <a:t> 是可以執行和管理的</a:t>
            </a:r>
            <a:endParaRPr lang="en-US" altLang="zh-TW" dirty="0" smtClean="0"/>
          </a:p>
          <a:p>
            <a:r>
              <a:rPr lang="zh-TW" altLang="en-US" dirty="0" smtClean="0"/>
              <a:t>基本部屬單元  </a:t>
            </a:r>
            <a:r>
              <a:rPr lang="en-US" altLang="zh-TW" dirty="0" smtClean="0"/>
              <a:t>, </a:t>
            </a:r>
            <a:r>
              <a:rPr lang="zh-TW" altLang="en-US" dirty="0" smtClean="0"/>
              <a:t>每個</a:t>
            </a:r>
            <a:r>
              <a:rPr lang="en-US" altLang="zh-TW" dirty="0" smtClean="0"/>
              <a:t>Pod</a:t>
            </a:r>
            <a:r>
              <a:rPr lang="zh-TW" altLang="en-US" dirty="0" smtClean="0"/>
              <a:t>內也可以監視各服務的狀態</a:t>
            </a:r>
            <a:endParaRPr lang="en-US" altLang="zh-TW" dirty="0" smtClean="0"/>
          </a:p>
          <a:p>
            <a:endParaRPr lang="en-US" altLang="zh-TW" dirty="0" smtClean="0"/>
          </a:p>
          <a:p>
            <a:r>
              <a:rPr lang="en-US" altLang="zh-TW" dirty="0" smtClean="0"/>
              <a:t>Master</a:t>
            </a:r>
            <a:r>
              <a:rPr lang="en-US" altLang="zh-TW" baseline="0" dirty="0" smtClean="0"/>
              <a:t> node</a:t>
            </a:r>
          </a:p>
          <a:p>
            <a:r>
              <a:rPr lang="zh-TW" altLang="en-US" dirty="0" smtClean="0"/>
              <a:t>它作為控制節點</a:t>
            </a:r>
            <a:r>
              <a:rPr lang="en-US" altLang="zh-TW" dirty="0" smtClean="0"/>
              <a:t>, </a:t>
            </a:r>
            <a:r>
              <a:rPr lang="zh-TW" altLang="en-US" dirty="0" smtClean="0"/>
              <a:t>它負責 </a:t>
            </a:r>
            <a:r>
              <a:rPr lang="en-US" altLang="zh-TW" dirty="0" smtClean="0"/>
              <a:t>container</a:t>
            </a:r>
            <a:r>
              <a:rPr lang="zh-TW" altLang="en-US" dirty="0" smtClean="0"/>
              <a:t>在叢集中的管理和排列</a:t>
            </a:r>
            <a:endParaRPr lang="en-US" altLang="zh-TW" dirty="0" smtClean="0"/>
          </a:p>
          <a:p>
            <a:r>
              <a:rPr lang="en-US" altLang="zh-TW" dirty="0" smtClean="0"/>
              <a:t>API</a:t>
            </a:r>
            <a:r>
              <a:rPr lang="zh-TW" altLang="en-US" dirty="0" smtClean="0"/>
              <a:t> </a:t>
            </a:r>
            <a:r>
              <a:rPr lang="en-US" altLang="zh-TW" dirty="0" smtClean="0"/>
              <a:t>Server</a:t>
            </a:r>
            <a:r>
              <a:rPr lang="zh-TW" altLang="en-US" dirty="0" smtClean="0"/>
              <a:t>是所有服務的入口</a:t>
            </a:r>
            <a:r>
              <a:rPr lang="en-US" altLang="zh-TW" dirty="0" smtClean="0"/>
              <a:t>,  Scheduler</a:t>
            </a:r>
            <a:r>
              <a:rPr lang="zh-TW" altLang="en-US" dirty="0" smtClean="0"/>
              <a:t>負責根據將應用程式</a:t>
            </a:r>
            <a:endParaRPr lang="en-US" altLang="zh-TW" dirty="0" smtClean="0"/>
          </a:p>
          <a:p>
            <a:r>
              <a:rPr lang="zh-TW" altLang="en-US" dirty="0" smtClean="0"/>
              <a:t>調度到要部屬的</a:t>
            </a:r>
            <a:r>
              <a:rPr lang="en-US" altLang="zh-TW" dirty="0" smtClean="0"/>
              <a:t>node </a:t>
            </a:r>
          </a:p>
          <a:p>
            <a:r>
              <a:rPr lang="en-US" altLang="zh-TW" dirty="0" smtClean="0"/>
              <a:t>Controller </a:t>
            </a:r>
            <a:r>
              <a:rPr lang="zh-TW" altLang="en-US" dirty="0" smtClean="0"/>
              <a:t>負責將依據應用程式的狀態進行管理</a:t>
            </a:r>
            <a:endParaRPr lang="en-US" altLang="zh-TW" dirty="0" smtClean="0"/>
          </a:p>
          <a:p>
            <a:endParaRPr lang="en-US" altLang="zh-TW" dirty="0" smtClean="0"/>
          </a:p>
          <a:p>
            <a:r>
              <a:rPr lang="en-US" altLang="zh-TW" dirty="0" smtClean="0"/>
              <a:t>Node</a:t>
            </a:r>
            <a:r>
              <a:rPr lang="en-US" altLang="zh-TW" baseline="0" dirty="0" smtClean="0"/>
              <a:t> </a:t>
            </a:r>
          </a:p>
          <a:p>
            <a:r>
              <a:rPr lang="zh-TW" altLang="en-US" dirty="0" smtClean="0"/>
              <a:t>是工作節點</a:t>
            </a:r>
            <a:r>
              <a:rPr lang="en-US" altLang="zh-TW" dirty="0" smtClean="0"/>
              <a:t>, </a:t>
            </a:r>
            <a:r>
              <a:rPr lang="zh-TW" altLang="en-US" dirty="0" smtClean="0"/>
              <a:t>負責實際</a:t>
            </a:r>
            <a:r>
              <a:rPr lang="en-US" altLang="zh-TW" dirty="0" smtClean="0"/>
              <a:t>container</a:t>
            </a:r>
            <a:r>
              <a:rPr lang="zh-TW" altLang="en-US" dirty="0" smtClean="0"/>
              <a:t>的運行</a:t>
            </a:r>
            <a:endParaRPr lang="en-US" altLang="zh-TW" dirty="0" smtClean="0"/>
          </a:p>
          <a:p>
            <a:r>
              <a:rPr lang="en-US" altLang="zh-TW" dirty="0" err="1" smtClean="0"/>
              <a:t>Kubelet</a:t>
            </a:r>
            <a:r>
              <a:rPr lang="zh-TW" altLang="en-US" dirty="0" smtClean="0"/>
              <a:t>負責 管理叢集中容器的生命週期</a:t>
            </a:r>
            <a:r>
              <a:rPr lang="en-US" altLang="zh-TW" dirty="0" smtClean="0"/>
              <a:t>,</a:t>
            </a:r>
            <a:r>
              <a:rPr lang="en-US" altLang="zh-TW" baseline="0" dirty="0" smtClean="0"/>
              <a:t> maser node </a:t>
            </a:r>
            <a:r>
              <a:rPr lang="zh-TW" altLang="en-US" baseline="0" dirty="0" smtClean="0"/>
              <a:t>可以透過</a:t>
            </a:r>
            <a:endParaRPr lang="en-US" altLang="zh-TW" baseline="0" dirty="0" smtClean="0"/>
          </a:p>
          <a:p>
            <a:r>
              <a:rPr lang="en-US" altLang="zh-TW" baseline="0" dirty="0" err="1" smtClean="0"/>
              <a:t>Kubelet</a:t>
            </a:r>
            <a:r>
              <a:rPr lang="en-US" altLang="zh-TW" baseline="0" dirty="0" smtClean="0"/>
              <a:t> </a:t>
            </a:r>
            <a:r>
              <a:rPr lang="zh-TW" altLang="en-US" baseline="0" dirty="0" smtClean="0"/>
              <a:t>管理容器</a:t>
            </a:r>
            <a:endParaRPr lang="en-US" altLang="zh-TW" baseline="0" dirty="0" smtClean="0"/>
          </a:p>
          <a:p>
            <a:r>
              <a:rPr lang="en-US" altLang="zh-TW" baseline="0" dirty="0" err="1" smtClean="0"/>
              <a:t>Kube</a:t>
            </a:r>
            <a:r>
              <a:rPr lang="en-US" altLang="zh-TW" baseline="0" dirty="0" smtClean="0"/>
              <a:t>-proxy </a:t>
            </a:r>
            <a:r>
              <a:rPr lang="zh-TW" altLang="en-US" baseline="0" dirty="0" smtClean="0"/>
              <a:t>在叢集內提供 </a:t>
            </a:r>
            <a:r>
              <a:rPr lang="en-US" altLang="zh-TW" baseline="0" dirty="0" smtClean="0"/>
              <a:t>service discovery </a:t>
            </a:r>
            <a:r>
              <a:rPr lang="zh-TW" altLang="en-US" baseline="0" dirty="0" smtClean="0"/>
              <a:t>和 </a:t>
            </a:r>
            <a:r>
              <a:rPr lang="en-US" altLang="zh-TW" baseline="0" dirty="0" smtClean="0"/>
              <a:t>load balancing</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20</a:t>
            </a:fld>
            <a:endParaRPr lang="zh-TW" altLang="en-US"/>
          </a:p>
        </p:txBody>
      </p:sp>
    </p:spTree>
    <p:extLst>
      <p:ext uri="{BB962C8B-B14F-4D97-AF65-F5344CB8AC3E}">
        <p14:creationId xmlns:p14="http://schemas.microsoft.com/office/powerpoint/2010/main" val="2047229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2</a:t>
            </a:fld>
            <a:endParaRPr lang="zh-TW" altLang="en-US"/>
          </a:p>
        </p:txBody>
      </p:sp>
    </p:spTree>
    <p:extLst>
      <p:ext uri="{BB962C8B-B14F-4D97-AF65-F5344CB8AC3E}">
        <p14:creationId xmlns:p14="http://schemas.microsoft.com/office/powerpoint/2010/main" val="973676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Prometheus</a:t>
            </a:r>
            <a:r>
              <a:rPr lang="zh-TW" altLang="en-US" dirty="0" smtClean="0"/>
              <a:t>是</a:t>
            </a:r>
            <a:r>
              <a:rPr lang="en-US" altLang="zh-TW" dirty="0" err="1" smtClean="0"/>
              <a:t>SoundCloud</a:t>
            </a:r>
            <a:r>
              <a:rPr lang="zh-TW" altLang="en-US" dirty="0" smtClean="0"/>
              <a:t>的開源的系統監視警報框架</a:t>
            </a:r>
            <a:r>
              <a:rPr lang="en-US" altLang="zh-TW" dirty="0" smtClean="0"/>
              <a:t>[11]</a:t>
            </a:r>
            <a:r>
              <a:rPr lang="zh-TW" altLang="en-US" dirty="0" smtClean="0"/>
              <a:t>。</a:t>
            </a:r>
            <a:endParaRPr lang="en-US" altLang="zh-TW" dirty="0" smtClean="0"/>
          </a:p>
          <a:p>
            <a:r>
              <a:rPr lang="zh-TW" altLang="en-US" dirty="0" smtClean="0"/>
              <a:t>它使用</a:t>
            </a:r>
            <a:r>
              <a:rPr lang="en-US" altLang="zh-TW" dirty="0" smtClean="0"/>
              <a:t>pull model </a:t>
            </a:r>
            <a:r>
              <a:rPr lang="zh-TW" altLang="en-US" dirty="0" smtClean="0"/>
              <a:t>和</a:t>
            </a:r>
            <a:r>
              <a:rPr lang="en-US" altLang="zh-TW" dirty="0" smtClean="0"/>
              <a:t>HTTP</a:t>
            </a:r>
            <a:r>
              <a:rPr lang="zh-TW" altLang="en-US" dirty="0" smtClean="0"/>
              <a:t>協議來收集數據指標。</a:t>
            </a:r>
            <a:endParaRPr lang="en-US" altLang="zh-TW" dirty="0" smtClean="0"/>
          </a:p>
          <a:p>
            <a:r>
              <a:rPr lang="en-US" altLang="zh-TW" dirty="0" smtClean="0"/>
              <a:t>Prometheus</a:t>
            </a:r>
            <a:r>
              <a:rPr lang="zh-TW" altLang="en-US" dirty="0" smtClean="0"/>
              <a:t>支援 容器的監視，它可以輕鬆地將其作為監視系統部署到</a:t>
            </a:r>
            <a:r>
              <a:rPr lang="en-US" altLang="zh-TW" dirty="0" err="1" smtClean="0"/>
              <a:t>Kubrnetes</a:t>
            </a:r>
            <a:r>
              <a:rPr lang="zh-TW" altLang="en-US" dirty="0" smtClean="0"/>
              <a:t>集群。</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21</a:t>
            </a:fld>
            <a:endParaRPr lang="zh-TW" altLang="en-US"/>
          </a:p>
        </p:txBody>
      </p:sp>
    </p:spTree>
    <p:extLst>
      <p:ext uri="{BB962C8B-B14F-4D97-AF65-F5344CB8AC3E}">
        <p14:creationId xmlns:p14="http://schemas.microsoft.com/office/powerpoint/2010/main" val="23319068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Auto scaling </a:t>
            </a:r>
            <a:r>
              <a:rPr lang="zh-TW" altLang="en-US" dirty="0" smtClean="0"/>
              <a:t>系統可以根據應用程式的工作負載動態</a:t>
            </a:r>
            <a:endParaRPr lang="en-US" altLang="zh-TW" dirty="0" smtClean="0"/>
          </a:p>
          <a:p>
            <a:r>
              <a:rPr lang="zh-TW" altLang="en-US" dirty="0" smtClean="0"/>
              <a:t>的調整 應用程式</a:t>
            </a:r>
            <a:r>
              <a:rPr lang="en-US" altLang="zh-TW" dirty="0" smtClean="0"/>
              <a:t>instance</a:t>
            </a:r>
            <a:r>
              <a:rPr lang="zh-TW" altLang="en-US" dirty="0" smtClean="0"/>
              <a:t>的數量</a:t>
            </a:r>
            <a:endParaRPr lang="en-US" altLang="zh-TW" dirty="0" smtClean="0"/>
          </a:p>
          <a:p>
            <a:r>
              <a:rPr lang="zh-TW" altLang="en-US" dirty="0" smtClean="0"/>
              <a:t>它可以確保應用程式的高可用性並且增進系統資源的效能</a:t>
            </a:r>
            <a:endParaRPr lang="en-US" altLang="zh-TW" dirty="0" smtClean="0"/>
          </a:p>
          <a:p>
            <a:r>
              <a:rPr lang="zh-TW" altLang="en-US" dirty="0" smtClean="0"/>
              <a:t>它的模型如下一張圖</a:t>
            </a:r>
            <a:r>
              <a:rPr lang="en-US" altLang="zh-TW" dirty="0" smtClean="0"/>
              <a:t>5</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22</a:t>
            </a:fld>
            <a:endParaRPr lang="zh-TW" altLang="en-US"/>
          </a:p>
        </p:txBody>
      </p:sp>
    </p:spTree>
    <p:extLst>
      <p:ext uri="{BB962C8B-B14F-4D97-AF65-F5344CB8AC3E}">
        <p14:creationId xmlns:p14="http://schemas.microsoft.com/office/powerpoint/2010/main" val="39465269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API</a:t>
            </a:r>
            <a:r>
              <a:rPr lang="en-US" altLang="zh-TW" baseline="0" dirty="0" smtClean="0"/>
              <a:t> gateway instance</a:t>
            </a:r>
            <a:r>
              <a:rPr lang="zh-TW" altLang="en-US" baseline="0" dirty="0" smtClean="0"/>
              <a:t>的最小和最大數量可以藉由系統參數指定</a:t>
            </a:r>
            <a:endParaRPr lang="en-US" altLang="zh-TW" baseline="0" dirty="0" smtClean="0"/>
          </a:p>
          <a:p>
            <a:r>
              <a:rPr lang="en-US" altLang="zh-TW" baseline="0" dirty="0" smtClean="0"/>
              <a:t/>
            </a:r>
            <a:br>
              <a:rPr lang="en-US" altLang="zh-TW" baseline="0" dirty="0" smtClean="0"/>
            </a:br>
            <a:r>
              <a:rPr lang="zh-TW" altLang="en-US" baseline="0" dirty="0" smtClean="0"/>
              <a:t>當</a:t>
            </a:r>
            <a:r>
              <a:rPr lang="en-US" altLang="zh-TW" baseline="0" dirty="0" smtClean="0"/>
              <a:t>API gateway</a:t>
            </a:r>
            <a:r>
              <a:rPr lang="zh-TW" altLang="en-US" baseline="0" dirty="0" smtClean="0"/>
              <a:t>的工作負載量是低的時候</a:t>
            </a:r>
            <a:r>
              <a:rPr lang="en-US" altLang="zh-TW" baseline="0" dirty="0" smtClean="0"/>
              <a:t>, </a:t>
            </a:r>
            <a:r>
              <a:rPr lang="zh-TW" altLang="en-US" baseline="0" dirty="0" smtClean="0"/>
              <a:t>可以僅部屬最少量的 </a:t>
            </a:r>
            <a:r>
              <a:rPr lang="en-US" altLang="zh-TW" baseline="0" dirty="0" smtClean="0"/>
              <a:t>API gateway instance</a:t>
            </a:r>
          </a:p>
          <a:p>
            <a:r>
              <a:rPr lang="zh-TW" altLang="en-US" baseline="0" dirty="0" smtClean="0"/>
              <a:t>隨著 工作負載的增加</a:t>
            </a:r>
            <a:r>
              <a:rPr lang="en-US" altLang="zh-TW" baseline="0" dirty="0" smtClean="0"/>
              <a:t>, </a:t>
            </a:r>
            <a:r>
              <a:rPr lang="zh-TW" altLang="en-US" baseline="0" dirty="0" smtClean="0"/>
              <a:t>它可能超過當前的 </a:t>
            </a:r>
            <a:r>
              <a:rPr lang="en-US" altLang="zh-TW" baseline="0" dirty="0" smtClean="0"/>
              <a:t>instance</a:t>
            </a:r>
            <a:r>
              <a:rPr lang="zh-TW" altLang="en-US" baseline="0" dirty="0" smtClean="0"/>
              <a:t>的工作負載閥值</a:t>
            </a:r>
            <a:endParaRPr lang="en-US" altLang="zh-TW" baseline="0" dirty="0" smtClean="0"/>
          </a:p>
          <a:p>
            <a:r>
              <a:rPr lang="en-US" altLang="zh-TW" baseline="0" dirty="0" smtClean="0"/>
              <a:t>Auto scaling system</a:t>
            </a:r>
            <a:r>
              <a:rPr lang="zh-TW" altLang="en-US" baseline="0" dirty="0" smtClean="0"/>
              <a:t>會根據需求去</a:t>
            </a:r>
            <a:r>
              <a:rPr lang="en-US" altLang="zh-TW" baseline="0" dirty="0" smtClean="0"/>
              <a:t>scale out</a:t>
            </a:r>
            <a:r>
              <a:rPr lang="zh-TW" altLang="en-US" baseline="0" dirty="0" smtClean="0"/>
              <a:t> 已平衡這些工作負載</a:t>
            </a:r>
            <a:endParaRPr lang="en-US" altLang="zh-TW" baseline="0" dirty="0" smtClean="0"/>
          </a:p>
          <a:p>
            <a:r>
              <a:rPr lang="zh-TW" altLang="en-US" baseline="0" dirty="0" smtClean="0"/>
              <a:t>同時，系統為每個</a:t>
            </a:r>
            <a:r>
              <a:rPr lang="en-US" altLang="zh-TW" baseline="0" dirty="0" smtClean="0"/>
              <a:t>API</a:t>
            </a:r>
            <a:r>
              <a:rPr lang="zh-TW" altLang="en-US" baseline="0" dirty="0" smtClean="0"/>
              <a:t> </a:t>
            </a:r>
            <a:r>
              <a:rPr lang="en-US" altLang="zh-TW" baseline="0" dirty="0" smtClean="0"/>
              <a:t>gateway instance</a:t>
            </a:r>
            <a:r>
              <a:rPr lang="zh-TW" altLang="en-US" baseline="0" dirty="0" smtClean="0"/>
              <a:t>設置預期狀態並監視它們的即時狀態。</a:t>
            </a:r>
            <a:endParaRPr lang="en-US" altLang="zh-TW" baseline="0" dirty="0" smtClean="0"/>
          </a:p>
          <a:p>
            <a:r>
              <a:rPr lang="zh-TW" altLang="en-US" baseline="0" dirty="0" smtClean="0"/>
              <a:t>當其中一個</a:t>
            </a:r>
            <a:r>
              <a:rPr lang="en-US" altLang="zh-TW" baseline="0" dirty="0" smtClean="0"/>
              <a:t>API gateway instance </a:t>
            </a:r>
            <a:r>
              <a:rPr lang="zh-TW" altLang="en-US" baseline="0" dirty="0" smtClean="0"/>
              <a:t>異常退出或發生故障時，</a:t>
            </a:r>
            <a:r>
              <a:rPr lang="en-US" altLang="zh-TW" baseline="0" dirty="0" smtClean="0"/>
              <a:t>auto scaling system </a:t>
            </a:r>
          </a:p>
          <a:p>
            <a:r>
              <a:rPr lang="zh-TW" altLang="en-US" baseline="0" dirty="0" smtClean="0"/>
              <a:t>將自動分配一個新</a:t>
            </a:r>
            <a:r>
              <a:rPr lang="en-US" altLang="zh-TW" baseline="0" dirty="0" smtClean="0"/>
              <a:t>instances</a:t>
            </a:r>
            <a:r>
              <a:rPr lang="zh-TW" altLang="en-US" baseline="0" dirty="0" smtClean="0"/>
              <a:t>，並將工作負載從不可用的</a:t>
            </a:r>
            <a:r>
              <a:rPr lang="en-US" altLang="zh-TW" baseline="0" dirty="0" smtClean="0"/>
              <a:t>instance </a:t>
            </a:r>
            <a:r>
              <a:rPr lang="zh-TW" altLang="en-US" baseline="0" dirty="0" smtClean="0"/>
              <a:t>移至新的 </a:t>
            </a:r>
            <a:r>
              <a:rPr lang="en-US" altLang="zh-TW" baseline="0" dirty="0" smtClean="0"/>
              <a:t>instance</a:t>
            </a:r>
            <a:r>
              <a:rPr lang="zh-TW" altLang="en-US" baseline="0" dirty="0" smtClean="0"/>
              <a:t>，</a:t>
            </a:r>
            <a:endParaRPr lang="en-US" altLang="zh-TW" baseline="0" dirty="0" smtClean="0"/>
          </a:p>
          <a:p>
            <a:r>
              <a:rPr lang="zh-TW" altLang="en-US" baseline="0" dirty="0" smtClean="0"/>
              <a:t>以確保</a:t>
            </a:r>
            <a:r>
              <a:rPr lang="en-US" altLang="zh-TW" baseline="0" dirty="0" smtClean="0"/>
              <a:t>API </a:t>
            </a:r>
            <a:r>
              <a:rPr lang="zh-TW" altLang="en-US" baseline="0" dirty="0" smtClean="0"/>
              <a:t>服務的連續性和可用性。</a:t>
            </a:r>
            <a:r>
              <a:rPr lang="en-US" altLang="zh-TW" baseline="0" dirty="0" smtClean="0"/>
              <a:t> </a:t>
            </a:r>
          </a:p>
          <a:p>
            <a:endParaRPr lang="en-US" altLang="zh-TW"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zh-TW" altLang="en-US" dirty="0" smtClean="0"/>
              <a:t>基於</a:t>
            </a:r>
            <a:r>
              <a:rPr lang="en-US" altLang="zh-TW" dirty="0" smtClean="0"/>
              <a:t>Kubernetes</a:t>
            </a:r>
            <a:r>
              <a:rPr lang="zh-TW" altLang="en-US" dirty="0" smtClean="0"/>
              <a:t>和</a:t>
            </a:r>
            <a:r>
              <a:rPr lang="en-US" altLang="zh-TW" dirty="0" smtClean="0"/>
              <a:t>Prometheus</a:t>
            </a:r>
            <a:r>
              <a:rPr lang="zh-TW" altLang="en-US" dirty="0" smtClean="0"/>
              <a:t>的</a:t>
            </a:r>
            <a:r>
              <a:rPr lang="en-US" altLang="zh-TW" dirty="0" smtClean="0"/>
              <a:t>Auto Scaling</a:t>
            </a:r>
            <a:r>
              <a:rPr lang="zh-TW" altLang="en-US" dirty="0" smtClean="0"/>
              <a:t>系統的架構如下一張圖表示。</a:t>
            </a:r>
          </a:p>
          <a:p>
            <a:endParaRPr lang="en-US" altLang="zh-TW" baseline="0" dirty="0" smtClean="0"/>
          </a:p>
          <a:p>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23</a:t>
            </a:fld>
            <a:endParaRPr lang="zh-TW" altLang="en-US"/>
          </a:p>
        </p:txBody>
      </p:sp>
    </p:spTree>
    <p:extLst>
      <p:ext uri="{BB962C8B-B14F-4D97-AF65-F5344CB8AC3E}">
        <p14:creationId xmlns:p14="http://schemas.microsoft.com/office/powerpoint/2010/main" val="6001617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fontScale="55000" lnSpcReduction="20000"/>
          </a:bodyPr>
          <a:lstStyle/>
          <a:p>
            <a:r>
              <a:rPr lang="zh-TW" altLang="en-US" dirty="0" smtClean="0"/>
              <a:t>架構主要包含四個部分 </a:t>
            </a:r>
            <a:endParaRPr lang="en-US" altLang="zh-TW" dirty="0" smtClean="0"/>
          </a:p>
          <a:p>
            <a:r>
              <a:rPr lang="en-US" altLang="zh-TW" sz="1200" b="0" i="0" kern="1200" dirty="0" smtClean="0">
                <a:solidFill>
                  <a:schemeClr val="tx1"/>
                </a:solidFill>
                <a:effectLst/>
                <a:latin typeface="+mn-lt"/>
                <a:ea typeface="+mn-ea"/>
                <a:cs typeface="+mn-cs"/>
              </a:rPr>
              <a:t>API Gateway cluster, Resource monitoring, HPA, Scale.</a:t>
            </a:r>
          </a:p>
          <a:p>
            <a:endParaRPr lang="en-US" altLang="zh-TW" sz="1200" b="0" i="0" kern="1200" dirty="0" smtClean="0">
              <a:solidFill>
                <a:schemeClr val="tx1"/>
              </a:solidFill>
              <a:effectLst/>
              <a:latin typeface="+mn-lt"/>
              <a:ea typeface="+mn-ea"/>
              <a:cs typeface="+mn-cs"/>
            </a:endParaRPr>
          </a:p>
          <a:p>
            <a:r>
              <a:rPr lang="en-US" altLang="zh-TW" dirty="0" smtClean="0"/>
              <a:t>API</a:t>
            </a:r>
            <a:r>
              <a:rPr lang="en-US" altLang="zh-TW" baseline="0" dirty="0" smtClean="0"/>
              <a:t>  gateway cluster </a:t>
            </a:r>
          </a:p>
          <a:p>
            <a:r>
              <a:rPr lang="en-US" altLang="zh-TW" dirty="0" smtClean="0"/>
              <a:t>API gateway </a:t>
            </a:r>
            <a:r>
              <a:rPr lang="zh-TW" altLang="en-US" dirty="0" smtClean="0"/>
              <a:t>定義並公開監視指標 並提供</a:t>
            </a:r>
            <a:r>
              <a:rPr lang="en-US" altLang="zh-TW" dirty="0" smtClean="0"/>
              <a:t>HTTP</a:t>
            </a:r>
            <a:r>
              <a:rPr lang="en-US" altLang="zh-TW" baseline="0" dirty="0" smtClean="0"/>
              <a:t> interface </a:t>
            </a:r>
            <a:r>
              <a:rPr lang="zh-TW" altLang="en-US" baseline="0" dirty="0" smtClean="0"/>
              <a:t>供</a:t>
            </a:r>
            <a:endParaRPr lang="en-US" altLang="zh-TW" baseline="0" dirty="0" smtClean="0"/>
          </a:p>
          <a:p>
            <a:r>
              <a:rPr lang="en-US" altLang="zh-TW" baseline="0" dirty="0" err="1" smtClean="0"/>
              <a:t>Pormetheus</a:t>
            </a:r>
            <a:r>
              <a:rPr lang="zh-TW" altLang="en-US" baseline="0" dirty="0" smtClean="0"/>
              <a:t>週期性的收集資料</a:t>
            </a:r>
            <a:endParaRPr lang="en-US" altLang="zh-TW" baseline="0" dirty="0" smtClean="0"/>
          </a:p>
          <a:p>
            <a:endParaRPr lang="en-US" altLang="zh-TW" baseline="0" dirty="0" smtClean="0"/>
          </a:p>
          <a:p>
            <a:r>
              <a:rPr lang="en-US" altLang="zh-TW" baseline="0" dirty="0" smtClean="0"/>
              <a:t>Resource Metric Monitoring </a:t>
            </a:r>
          </a:p>
          <a:p>
            <a:r>
              <a:rPr lang="zh-TW" altLang="en-US" dirty="0" smtClean="0"/>
              <a:t>主要透過 </a:t>
            </a:r>
            <a:r>
              <a:rPr lang="en-US" altLang="zh-TW" dirty="0" smtClean="0"/>
              <a:t>API</a:t>
            </a:r>
            <a:r>
              <a:rPr lang="en-US" altLang="zh-TW" baseline="0" dirty="0" smtClean="0"/>
              <a:t> gateway </a:t>
            </a:r>
            <a:r>
              <a:rPr lang="zh-TW" altLang="en-US" baseline="0" dirty="0" smtClean="0"/>
              <a:t>提供的 </a:t>
            </a:r>
            <a:r>
              <a:rPr lang="en-US" altLang="zh-TW" baseline="0" dirty="0" smtClean="0"/>
              <a:t>HTTP interface</a:t>
            </a:r>
            <a:r>
              <a:rPr lang="zh-TW" altLang="en-US" baseline="0" dirty="0" smtClean="0"/>
              <a:t>收集客戶數據</a:t>
            </a:r>
            <a:endParaRPr lang="en-US" altLang="zh-TW" baseline="0" dirty="0" smtClean="0"/>
          </a:p>
          <a:p>
            <a:r>
              <a:rPr lang="en-US" altLang="zh-TW" dirty="0" smtClean="0"/>
              <a:t>Adapter </a:t>
            </a:r>
            <a:r>
              <a:rPr lang="zh-TW" altLang="en-US" dirty="0" smtClean="0"/>
              <a:t>負責 從 </a:t>
            </a:r>
            <a:r>
              <a:rPr lang="en-US" altLang="zh-TW" dirty="0" smtClean="0"/>
              <a:t>Prometheus</a:t>
            </a:r>
            <a:r>
              <a:rPr lang="zh-TW" altLang="en-US" dirty="0" smtClean="0"/>
              <a:t>檢索 客戶監視資料</a:t>
            </a:r>
            <a:endParaRPr lang="en-US" altLang="zh-TW" dirty="0" smtClean="0"/>
          </a:p>
          <a:p>
            <a:r>
              <a:rPr lang="zh-TW" altLang="en-US" dirty="0" smtClean="0"/>
              <a:t>並為 </a:t>
            </a:r>
            <a:r>
              <a:rPr lang="en-US" altLang="zh-TW" dirty="0" smtClean="0"/>
              <a:t>metric aggregator </a:t>
            </a:r>
            <a:r>
              <a:rPr lang="zh-TW" altLang="en-US" dirty="0" smtClean="0"/>
              <a:t>處理特定</a:t>
            </a:r>
            <a:r>
              <a:rPr lang="en-US" altLang="zh-TW" dirty="0" smtClean="0"/>
              <a:t>data</a:t>
            </a:r>
          </a:p>
          <a:p>
            <a:r>
              <a:rPr lang="en-US" altLang="zh-TW" dirty="0" smtClean="0"/>
              <a:t>Metri</a:t>
            </a:r>
            <a:r>
              <a:rPr lang="en-US" altLang="zh-TW" baseline="0" dirty="0" smtClean="0"/>
              <a:t>c aggregator </a:t>
            </a:r>
            <a:r>
              <a:rPr lang="zh-TW" altLang="en-US" baseline="0" dirty="0" smtClean="0"/>
              <a:t>將 </a:t>
            </a:r>
            <a:r>
              <a:rPr lang="en-US" altLang="zh-TW" baseline="0" dirty="0" smtClean="0"/>
              <a:t>Prometheus </a:t>
            </a:r>
            <a:r>
              <a:rPr lang="zh-TW" altLang="en-US" baseline="0" dirty="0" smtClean="0"/>
              <a:t>和 </a:t>
            </a:r>
            <a:r>
              <a:rPr lang="en-US" altLang="zh-TW" baseline="0" dirty="0" err="1" smtClean="0"/>
              <a:t>Kubelet</a:t>
            </a:r>
            <a:r>
              <a:rPr lang="en-US" altLang="zh-TW" baseline="0" dirty="0" smtClean="0"/>
              <a:t> </a:t>
            </a:r>
            <a:r>
              <a:rPr lang="zh-TW" altLang="en-US" baseline="0" dirty="0" smtClean="0"/>
              <a:t> 收集的資料整合</a:t>
            </a:r>
            <a:endParaRPr lang="en-US" altLang="zh-TW" baseline="0" dirty="0" smtClean="0"/>
          </a:p>
          <a:p>
            <a:r>
              <a:rPr lang="zh-TW" altLang="en-US" baseline="0" dirty="0" smtClean="0"/>
              <a:t>給 使用</a:t>
            </a:r>
            <a:r>
              <a:rPr lang="en-US" altLang="zh-TW" baseline="0" dirty="0" smtClean="0"/>
              <a:t>HPA</a:t>
            </a:r>
          </a:p>
          <a:p>
            <a:endParaRPr lang="en-US" altLang="zh-TW" baseline="0" dirty="0" smtClean="0"/>
          </a:p>
          <a:p>
            <a:r>
              <a:rPr lang="en-US" altLang="zh-TW" baseline="0" dirty="0" smtClean="0"/>
              <a:t>HPA—</a:t>
            </a:r>
          </a:p>
          <a:p>
            <a:r>
              <a:rPr lang="zh-TW" altLang="en-US" baseline="0" dirty="0" smtClean="0"/>
              <a:t>它會週期性的從 </a:t>
            </a:r>
            <a:r>
              <a:rPr lang="en-US" altLang="zh-TW" baseline="0" dirty="0" smtClean="0"/>
              <a:t>metric aggregator </a:t>
            </a:r>
            <a:r>
              <a:rPr lang="zh-TW" altLang="en-US" baseline="0" dirty="0" smtClean="0"/>
              <a:t>獲取監控的數據 並且</a:t>
            </a:r>
            <a:r>
              <a:rPr lang="en-US" altLang="zh-TW" baseline="0" dirty="0" smtClean="0"/>
              <a:t>,</a:t>
            </a:r>
            <a:r>
              <a:rPr lang="zh-TW" altLang="en-US" baseline="0" dirty="0" smtClean="0"/>
              <a:t>和</a:t>
            </a:r>
            <a:r>
              <a:rPr lang="en-US" altLang="zh-TW" baseline="0" dirty="0" smtClean="0"/>
              <a:t>threshold</a:t>
            </a:r>
            <a:r>
              <a:rPr lang="zh-TW" altLang="en-US" baseline="0" dirty="0" smtClean="0"/>
              <a:t>進行比較</a:t>
            </a:r>
            <a:endParaRPr lang="en-US" altLang="zh-TW" baseline="0" dirty="0" smtClean="0"/>
          </a:p>
          <a:p>
            <a:r>
              <a:rPr lang="zh-TW" altLang="en-US" baseline="0" dirty="0" smtClean="0"/>
              <a:t>並根據 </a:t>
            </a:r>
            <a:r>
              <a:rPr lang="en-US" altLang="zh-TW" baseline="0" dirty="0" smtClean="0"/>
              <a:t>auto scaling </a:t>
            </a:r>
            <a:r>
              <a:rPr lang="zh-TW" altLang="en-US" baseline="0" dirty="0" smtClean="0"/>
              <a:t>演算法計算需要調整的 </a:t>
            </a:r>
            <a:r>
              <a:rPr lang="en-US" altLang="zh-TW" baseline="0" dirty="0" smtClean="0"/>
              <a:t>instance</a:t>
            </a:r>
            <a:r>
              <a:rPr lang="zh-TW" altLang="en-US" baseline="0" dirty="0" smtClean="0"/>
              <a:t>數量</a:t>
            </a:r>
            <a:endParaRPr lang="zh-TW" altLang="en-US" dirty="0" smtClean="0"/>
          </a:p>
          <a:p>
            <a:endParaRPr lang="en-US" altLang="zh-TW" dirty="0" smtClean="0"/>
          </a:p>
          <a:p>
            <a:endParaRPr lang="en-US" altLang="zh-TW" dirty="0" smtClean="0"/>
          </a:p>
          <a:p>
            <a:r>
              <a:rPr lang="en-US" altLang="zh-TW" dirty="0" smtClean="0"/>
              <a:t>Scale—</a:t>
            </a:r>
          </a:p>
          <a:p>
            <a:r>
              <a:rPr lang="zh-TW" altLang="en-US" dirty="0" smtClean="0"/>
              <a:t>它根據</a:t>
            </a:r>
            <a:r>
              <a:rPr lang="en-US" altLang="zh-TW" dirty="0" smtClean="0"/>
              <a:t>HPA</a:t>
            </a:r>
            <a:r>
              <a:rPr lang="zh-TW" altLang="en-US" dirty="0" smtClean="0"/>
              <a:t>的計算 負責調整</a:t>
            </a:r>
            <a:r>
              <a:rPr lang="en-US" altLang="zh-TW" dirty="0" smtClean="0"/>
              <a:t>API</a:t>
            </a:r>
            <a:r>
              <a:rPr lang="en-US" altLang="zh-TW" baseline="0" dirty="0" smtClean="0"/>
              <a:t> gateway instances</a:t>
            </a:r>
            <a:r>
              <a:rPr lang="zh-TW" altLang="en-US" baseline="0" dirty="0" smtClean="0"/>
              <a:t>的實際數量</a:t>
            </a:r>
            <a:endParaRPr lang="zh-TW" altLang="en-US" dirty="0" smtClean="0"/>
          </a:p>
          <a:p>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Auto scaling </a:t>
            </a:r>
            <a:r>
              <a:rPr lang="zh-TW" altLang="en-US" sz="1200" b="0" i="0" kern="1200" dirty="0" smtClean="0">
                <a:solidFill>
                  <a:schemeClr val="tx1"/>
                </a:solidFill>
                <a:effectLst/>
                <a:latin typeface="+mn-lt"/>
                <a:ea typeface="+mn-ea"/>
                <a:cs typeface="+mn-cs"/>
              </a:rPr>
              <a:t>步驟</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pPr marL="0" indent="0">
              <a:buNone/>
            </a:pPr>
            <a:r>
              <a:rPr lang="en-US" altLang="zh-TW" dirty="0" smtClean="0"/>
              <a:t>User </a:t>
            </a:r>
            <a:r>
              <a:rPr lang="zh-TW" altLang="en-US" dirty="0" smtClean="0"/>
              <a:t>透過</a:t>
            </a:r>
            <a:r>
              <a:rPr lang="en-US" altLang="zh-TW" dirty="0" smtClean="0"/>
              <a:t>API</a:t>
            </a:r>
            <a:r>
              <a:rPr lang="zh-TW" altLang="en-US" dirty="0" smtClean="0"/>
              <a:t> </a:t>
            </a:r>
            <a:r>
              <a:rPr lang="en-US" altLang="zh-TW" dirty="0" smtClean="0"/>
              <a:t>Server</a:t>
            </a:r>
            <a:r>
              <a:rPr lang="zh-TW" altLang="en-US" dirty="0" smtClean="0"/>
              <a:t>設置</a:t>
            </a:r>
            <a:r>
              <a:rPr lang="en-US" altLang="zh-TW" dirty="0" smtClean="0"/>
              <a:t>HPA</a:t>
            </a:r>
            <a:r>
              <a:rPr lang="zh-TW" altLang="en-US" dirty="0" smtClean="0"/>
              <a:t> </a:t>
            </a:r>
            <a:r>
              <a:rPr lang="en-US" altLang="zh-TW" dirty="0" smtClean="0"/>
              <a:t>, </a:t>
            </a:r>
            <a:r>
              <a:rPr lang="zh-TW" altLang="en-US" dirty="0" smtClean="0"/>
              <a:t>設置需要參考的資源和配額利用率</a:t>
            </a:r>
            <a:r>
              <a:rPr lang="en-US" altLang="zh-TW" dirty="0" smtClean="0"/>
              <a:t>,</a:t>
            </a:r>
            <a:br>
              <a:rPr lang="en-US" altLang="zh-TW" dirty="0" smtClean="0"/>
            </a:br>
            <a:r>
              <a:rPr lang="zh-TW" altLang="en-US" dirty="0" smtClean="0"/>
              <a:t>並設置最大和最小的</a:t>
            </a:r>
            <a:r>
              <a:rPr lang="en-US" altLang="zh-TW" dirty="0" err="1" smtClean="0"/>
              <a:t>api</a:t>
            </a:r>
            <a:r>
              <a:rPr lang="en-US" altLang="zh-TW" baseline="0" dirty="0" smtClean="0"/>
              <a:t> gateway instance</a:t>
            </a:r>
            <a:r>
              <a:rPr lang="zh-TW" altLang="en-US" baseline="0" dirty="0" smtClean="0"/>
              <a:t>的 </a:t>
            </a:r>
            <a:r>
              <a:rPr lang="en-US" altLang="zh-TW" baseline="0" dirty="0" smtClean="0"/>
              <a:t>threshold</a:t>
            </a:r>
          </a:p>
          <a:p>
            <a:pPr marL="0" indent="0">
              <a:buNone/>
            </a:pPr>
            <a:endParaRPr lang="en-US" altLang="zh-TW" baseline="0" dirty="0" smtClean="0"/>
          </a:p>
          <a:p>
            <a:pPr marL="0" indent="0">
              <a:buNone/>
            </a:pPr>
            <a:r>
              <a:rPr lang="en-US" altLang="zh-TW" baseline="0" dirty="0" smtClean="0"/>
              <a:t>HPA</a:t>
            </a:r>
            <a:r>
              <a:rPr lang="zh-TW" altLang="en-US" baseline="0" dirty="0" smtClean="0"/>
              <a:t>週期性的從 </a:t>
            </a:r>
            <a:r>
              <a:rPr lang="en-US" altLang="zh-TW" baseline="0" dirty="0" smtClean="0"/>
              <a:t>aggregator </a:t>
            </a:r>
            <a:r>
              <a:rPr lang="zh-TW" altLang="en-US" baseline="0" dirty="0" smtClean="0"/>
              <a:t>獲取 </a:t>
            </a:r>
            <a:r>
              <a:rPr lang="en-US" altLang="zh-TW" baseline="0" dirty="0" err="1" smtClean="0"/>
              <a:t>Prometheme</a:t>
            </a:r>
            <a:r>
              <a:rPr lang="zh-TW" altLang="en-US" baseline="0" dirty="0" smtClean="0"/>
              <a:t>和 </a:t>
            </a:r>
            <a:r>
              <a:rPr lang="en-US" altLang="zh-TW" baseline="0" dirty="0" err="1" smtClean="0"/>
              <a:t>kubelet</a:t>
            </a:r>
            <a:r>
              <a:rPr lang="en-US" altLang="zh-TW" baseline="0" dirty="0" smtClean="0"/>
              <a:t> </a:t>
            </a:r>
            <a:r>
              <a:rPr lang="zh-TW" altLang="en-US" baseline="0" dirty="0" smtClean="0"/>
              <a:t> 收集來的指標資料</a:t>
            </a:r>
            <a:endParaRPr lang="en-US" altLang="zh-TW" baseline="0" dirty="0" smtClean="0"/>
          </a:p>
          <a:p>
            <a:pPr marL="0" indent="0">
              <a:buNone/>
            </a:pPr>
            <a:endParaRPr lang="en-US" altLang="zh-TW" baseline="0" dirty="0" smtClean="0"/>
          </a:p>
          <a:p>
            <a:pPr marL="0" indent="0">
              <a:buNone/>
            </a:pPr>
            <a:r>
              <a:rPr lang="zh-TW" altLang="en-US" baseline="0" dirty="0" smtClean="0"/>
              <a:t>使用 </a:t>
            </a:r>
            <a:r>
              <a:rPr lang="en-US" altLang="zh-TW" baseline="0" dirty="0" smtClean="0"/>
              <a:t>monitor</a:t>
            </a:r>
            <a:r>
              <a:rPr lang="zh-TW" altLang="en-US" baseline="0" dirty="0" smtClean="0"/>
              <a:t>資料計算目標</a:t>
            </a:r>
            <a:r>
              <a:rPr lang="en-US" altLang="zh-TW" baseline="0" dirty="0" smtClean="0"/>
              <a:t>instance</a:t>
            </a:r>
            <a:r>
              <a:rPr lang="zh-TW" altLang="en-US" baseline="0" dirty="0" smtClean="0"/>
              <a:t>數 和</a:t>
            </a:r>
            <a:r>
              <a:rPr lang="en-US" altLang="zh-TW" baseline="0" dirty="0" smtClean="0"/>
              <a:t>threshold</a:t>
            </a:r>
            <a:r>
              <a:rPr lang="zh-TW" altLang="en-US" baseline="0" dirty="0" smtClean="0"/>
              <a:t>比較</a:t>
            </a:r>
            <a:endParaRPr lang="en-US" altLang="zh-TW" baseline="0" dirty="0" smtClean="0"/>
          </a:p>
          <a:p>
            <a:endParaRPr lang="en-US" altLang="zh-TW" sz="1200" b="0" i="0" kern="1200" dirty="0" smtClean="0">
              <a:solidFill>
                <a:schemeClr val="tx1"/>
              </a:solidFill>
              <a:effectLst/>
              <a:latin typeface="+mn-lt"/>
              <a:ea typeface="+mn-ea"/>
              <a:cs typeface="+mn-cs"/>
            </a:endParaRPr>
          </a:p>
          <a:p>
            <a:r>
              <a:rPr lang="zh-TW" altLang="en-US" dirty="0" smtClean="0"/>
              <a:t>目標</a:t>
            </a:r>
            <a:r>
              <a:rPr lang="en-US" altLang="zh-TW" dirty="0" smtClean="0"/>
              <a:t>instances</a:t>
            </a:r>
            <a:r>
              <a:rPr lang="zh-TW" altLang="en-US" dirty="0" smtClean="0"/>
              <a:t>數量不能超過步驟</a:t>
            </a:r>
            <a:r>
              <a:rPr lang="en-US" altLang="zh-TW" dirty="0" smtClean="0"/>
              <a:t>1</a:t>
            </a:r>
            <a:r>
              <a:rPr lang="zh-TW" altLang="en-US" dirty="0" smtClean="0"/>
              <a:t>設置的最大和最小閥值</a:t>
            </a:r>
            <a:endParaRPr lang="en-US" altLang="zh-TW" dirty="0" smtClean="0"/>
          </a:p>
          <a:p>
            <a:r>
              <a:rPr lang="zh-TW" altLang="en-US" dirty="0" smtClean="0"/>
              <a:t>如果超過 會被強制為最大</a:t>
            </a:r>
            <a:r>
              <a:rPr lang="en-US" altLang="zh-TW" dirty="0" smtClean="0"/>
              <a:t>instance</a:t>
            </a:r>
            <a:r>
              <a:rPr lang="zh-TW" altLang="en-US" dirty="0" smtClean="0"/>
              <a:t>數</a:t>
            </a:r>
            <a:endParaRPr lang="en-US" altLang="zh-TW" dirty="0" smtClean="0"/>
          </a:p>
          <a:p>
            <a:r>
              <a:rPr lang="zh-TW" altLang="en-US" dirty="0" smtClean="0"/>
              <a:t>反之</a:t>
            </a:r>
            <a:r>
              <a:rPr lang="en-US" altLang="zh-TW" dirty="0" smtClean="0"/>
              <a:t>,</a:t>
            </a:r>
            <a:r>
              <a:rPr lang="zh-TW" altLang="en-US" dirty="0" smtClean="0"/>
              <a:t> 將會被</a:t>
            </a:r>
            <a:r>
              <a:rPr lang="en-US" altLang="zh-TW" dirty="0" smtClean="0"/>
              <a:t>expanded</a:t>
            </a:r>
            <a:r>
              <a:rPr lang="zh-TW" altLang="en-US" dirty="0" smtClean="0"/>
              <a:t>為計算出的數量</a:t>
            </a:r>
            <a:endParaRPr lang="en-US" altLang="zh-TW" dirty="0" smtClean="0"/>
          </a:p>
          <a:p>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24</a:t>
            </a:fld>
            <a:endParaRPr lang="zh-TW" altLang="en-US"/>
          </a:p>
        </p:txBody>
      </p:sp>
    </p:spTree>
    <p:extLst>
      <p:ext uri="{BB962C8B-B14F-4D97-AF65-F5344CB8AC3E}">
        <p14:creationId xmlns:p14="http://schemas.microsoft.com/office/powerpoint/2010/main" val="13045420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API</a:t>
            </a:r>
            <a:r>
              <a:rPr lang="en-US" altLang="zh-TW" baseline="0" dirty="0" smtClean="0"/>
              <a:t>  gateway cluster </a:t>
            </a:r>
          </a:p>
          <a:p>
            <a:r>
              <a:rPr lang="en-US" altLang="zh-TW" dirty="0" smtClean="0"/>
              <a:t>API gateway </a:t>
            </a:r>
            <a:r>
              <a:rPr lang="zh-TW" altLang="en-US" dirty="0" smtClean="0"/>
              <a:t>定義並公開監視指標 並提供</a:t>
            </a:r>
            <a:r>
              <a:rPr lang="en-US" altLang="zh-TW" dirty="0" smtClean="0"/>
              <a:t>HTTP</a:t>
            </a:r>
            <a:r>
              <a:rPr lang="en-US" altLang="zh-TW" baseline="0" dirty="0" smtClean="0"/>
              <a:t> interface </a:t>
            </a:r>
            <a:r>
              <a:rPr lang="zh-TW" altLang="en-US" baseline="0" dirty="0" smtClean="0"/>
              <a:t>供</a:t>
            </a:r>
            <a:endParaRPr lang="en-US" altLang="zh-TW" baseline="0" dirty="0" smtClean="0"/>
          </a:p>
          <a:p>
            <a:r>
              <a:rPr lang="en-US" altLang="zh-TW" baseline="0" dirty="0" err="1" smtClean="0"/>
              <a:t>Pormetheus</a:t>
            </a:r>
            <a:r>
              <a:rPr lang="zh-TW" altLang="en-US" baseline="0" dirty="0" smtClean="0"/>
              <a:t>週期性的收集資料</a:t>
            </a:r>
            <a:endParaRPr lang="en-US" altLang="zh-TW" baseline="0" dirty="0" smtClean="0"/>
          </a:p>
          <a:p>
            <a:endParaRPr lang="en-US" altLang="zh-TW" baseline="0" dirty="0" smtClean="0"/>
          </a:p>
          <a:p>
            <a:r>
              <a:rPr lang="en-US" altLang="zh-TW" baseline="0" dirty="0" smtClean="0"/>
              <a:t>Resource Metric Monitoring </a:t>
            </a:r>
          </a:p>
          <a:p>
            <a:r>
              <a:rPr lang="zh-TW" altLang="en-US" dirty="0" smtClean="0"/>
              <a:t>主要透過 </a:t>
            </a:r>
            <a:r>
              <a:rPr lang="en-US" altLang="zh-TW" dirty="0" smtClean="0"/>
              <a:t>API</a:t>
            </a:r>
            <a:r>
              <a:rPr lang="en-US" altLang="zh-TW" baseline="0" dirty="0" smtClean="0"/>
              <a:t> gateway </a:t>
            </a:r>
            <a:r>
              <a:rPr lang="zh-TW" altLang="en-US" baseline="0" dirty="0" smtClean="0"/>
              <a:t>提供的 </a:t>
            </a:r>
            <a:r>
              <a:rPr lang="en-US" altLang="zh-TW" baseline="0" dirty="0" smtClean="0"/>
              <a:t>HTTP interface</a:t>
            </a:r>
            <a:r>
              <a:rPr lang="zh-TW" altLang="en-US" baseline="0" dirty="0" smtClean="0"/>
              <a:t>收集客戶數據</a:t>
            </a:r>
            <a:endParaRPr lang="en-US" altLang="zh-TW" baseline="0" dirty="0" smtClean="0"/>
          </a:p>
          <a:p>
            <a:r>
              <a:rPr lang="en-US" altLang="zh-TW" dirty="0" smtClean="0"/>
              <a:t>Adapter </a:t>
            </a:r>
            <a:r>
              <a:rPr lang="zh-TW" altLang="en-US" dirty="0" smtClean="0"/>
              <a:t>負責 從 </a:t>
            </a:r>
            <a:r>
              <a:rPr lang="en-US" altLang="zh-TW" dirty="0" smtClean="0"/>
              <a:t>Prometheus</a:t>
            </a:r>
            <a:r>
              <a:rPr lang="zh-TW" altLang="en-US" dirty="0" smtClean="0"/>
              <a:t>檢索 客戶監視資料</a:t>
            </a:r>
            <a:endParaRPr lang="en-US" altLang="zh-TW" dirty="0" smtClean="0"/>
          </a:p>
          <a:p>
            <a:r>
              <a:rPr lang="zh-TW" altLang="en-US" dirty="0" smtClean="0"/>
              <a:t>並為 </a:t>
            </a:r>
            <a:r>
              <a:rPr lang="en-US" altLang="zh-TW" dirty="0" smtClean="0"/>
              <a:t>metric aggregator </a:t>
            </a:r>
            <a:r>
              <a:rPr lang="zh-TW" altLang="en-US" dirty="0" smtClean="0"/>
              <a:t>處理特定</a:t>
            </a:r>
            <a:r>
              <a:rPr lang="en-US" altLang="zh-TW" dirty="0" smtClean="0"/>
              <a:t>data</a:t>
            </a:r>
          </a:p>
          <a:p>
            <a:r>
              <a:rPr lang="en-US" altLang="zh-TW" dirty="0" smtClean="0"/>
              <a:t>Metri</a:t>
            </a:r>
            <a:r>
              <a:rPr lang="en-US" altLang="zh-TW" baseline="0" dirty="0" smtClean="0"/>
              <a:t>c aggregator </a:t>
            </a:r>
            <a:r>
              <a:rPr lang="zh-TW" altLang="en-US" baseline="0" dirty="0" smtClean="0"/>
              <a:t>將 </a:t>
            </a:r>
            <a:r>
              <a:rPr lang="en-US" altLang="zh-TW" baseline="0" dirty="0" smtClean="0"/>
              <a:t>Prometheus </a:t>
            </a:r>
            <a:r>
              <a:rPr lang="zh-TW" altLang="en-US" baseline="0" dirty="0" smtClean="0"/>
              <a:t>和 </a:t>
            </a:r>
            <a:r>
              <a:rPr lang="en-US" altLang="zh-TW" baseline="0" dirty="0" err="1" smtClean="0"/>
              <a:t>Kubelet</a:t>
            </a:r>
            <a:r>
              <a:rPr lang="en-US" altLang="zh-TW" baseline="0" dirty="0" smtClean="0"/>
              <a:t> </a:t>
            </a:r>
            <a:r>
              <a:rPr lang="zh-TW" altLang="en-US" baseline="0" dirty="0" smtClean="0"/>
              <a:t> 收集的資料整合</a:t>
            </a:r>
            <a:endParaRPr lang="en-US" altLang="zh-TW" baseline="0" dirty="0" smtClean="0"/>
          </a:p>
          <a:p>
            <a:r>
              <a:rPr lang="zh-TW" altLang="en-US" baseline="0" dirty="0" smtClean="0"/>
              <a:t>給 使用</a:t>
            </a:r>
            <a:r>
              <a:rPr lang="en-US" altLang="zh-TW" baseline="0" dirty="0" smtClean="0"/>
              <a:t>HPA</a:t>
            </a:r>
          </a:p>
          <a:p>
            <a:endParaRPr lang="en-US" altLang="zh-TW" baseline="0" dirty="0" smtClean="0"/>
          </a:p>
          <a:p>
            <a:r>
              <a:rPr lang="en-US" altLang="zh-TW" baseline="0" dirty="0" smtClean="0"/>
              <a:t>HPA—</a:t>
            </a:r>
          </a:p>
          <a:p>
            <a:r>
              <a:rPr lang="zh-TW" altLang="en-US" baseline="0" dirty="0" smtClean="0"/>
              <a:t>它會週期性的從 </a:t>
            </a:r>
            <a:r>
              <a:rPr lang="en-US" altLang="zh-TW" baseline="0" dirty="0" smtClean="0"/>
              <a:t>metric aggregator </a:t>
            </a:r>
            <a:r>
              <a:rPr lang="zh-TW" altLang="en-US" baseline="0" dirty="0" smtClean="0"/>
              <a:t>獲取監控的數據 並且</a:t>
            </a:r>
            <a:r>
              <a:rPr lang="en-US" altLang="zh-TW" baseline="0" dirty="0" smtClean="0"/>
              <a:t>,</a:t>
            </a:r>
            <a:r>
              <a:rPr lang="zh-TW" altLang="en-US" baseline="0" dirty="0" smtClean="0"/>
              <a:t>和</a:t>
            </a:r>
            <a:r>
              <a:rPr lang="en-US" altLang="zh-TW" baseline="0" dirty="0" smtClean="0"/>
              <a:t>threshold</a:t>
            </a:r>
            <a:r>
              <a:rPr lang="zh-TW" altLang="en-US" baseline="0" dirty="0" smtClean="0"/>
              <a:t>進行比較</a:t>
            </a:r>
            <a:endParaRPr lang="en-US" altLang="zh-TW" baseline="0" dirty="0" smtClean="0"/>
          </a:p>
          <a:p>
            <a:r>
              <a:rPr lang="zh-TW" altLang="en-US" baseline="0" dirty="0" smtClean="0"/>
              <a:t>並根據 </a:t>
            </a:r>
            <a:r>
              <a:rPr lang="en-US" altLang="zh-TW" baseline="0" dirty="0" smtClean="0"/>
              <a:t>auto scaling </a:t>
            </a:r>
            <a:r>
              <a:rPr lang="zh-TW" altLang="en-US" baseline="0" dirty="0" smtClean="0"/>
              <a:t>演算法計算需要調整的 </a:t>
            </a:r>
            <a:r>
              <a:rPr lang="en-US" altLang="zh-TW" baseline="0" dirty="0" smtClean="0"/>
              <a:t>instance</a:t>
            </a:r>
            <a:r>
              <a:rPr lang="zh-TW" altLang="en-US" baseline="0" dirty="0" smtClean="0"/>
              <a:t>數量</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25</a:t>
            </a:fld>
            <a:endParaRPr lang="zh-TW" altLang="en-US"/>
          </a:p>
        </p:txBody>
      </p:sp>
    </p:spTree>
    <p:extLst>
      <p:ext uri="{BB962C8B-B14F-4D97-AF65-F5344CB8AC3E}">
        <p14:creationId xmlns:p14="http://schemas.microsoft.com/office/powerpoint/2010/main" val="18289680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baseline="0" dirty="0" smtClean="0"/>
              <a:t>HPA—</a:t>
            </a:r>
          </a:p>
          <a:p>
            <a:r>
              <a:rPr lang="zh-TW" altLang="en-US" baseline="0" dirty="0" smtClean="0"/>
              <a:t>它會週期性的從 </a:t>
            </a:r>
            <a:r>
              <a:rPr lang="en-US" altLang="zh-TW" baseline="0" dirty="0" smtClean="0"/>
              <a:t>metric aggregator </a:t>
            </a:r>
            <a:r>
              <a:rPr lang="zh-TW" altLang="en-US" baseline="0" dirty="0" smtClean="0"/>
              <a:t>獲取監控的數據 並且</a:t>
            </a:r>
            <a:r>
              <a:rPr lang="en-US" altLang="zh-TW" baseline="0" dirty="0" smtClean="0"/>
              <a:t>,</a:t>
            </a:r>
            <a:r>
              <a:rPr lang="zh-TW" altLang="en-US" baseline="0" dirty="0" smtClean="0"/>
              <a:t>和</a:t>
            </a:r>
            <a:r>
              <a:rPr lang="en-US" altLang="zh-TW" baseline="0" dirty="0" smtClean="0"/>
              <a:t>threshold</a:t>
            </a:r>
            <a:r>
              <a:rPr lang="zh-TW" altLang="en-US" baseline="0" dirty="0" smtClean="0"/>
              <a:t>進行比較</a:t>
            </a:r>
            <a:endParaRPr lang="en-US" altLang="zh-TW" baseline="0" dirty="0" smtClean="0"/>
          </a:p>
          <a:p>
            <a:r>
              <a:rPr lang="zh-TW" altLang="en-US" baseline="0" dirty="0" smtClean="0"/>
              <a:t>並根據 </a:t>
            </a:r>
            <a:r>
              <a:rPr lang="en-US" altLang="zh-TW" baseline="0" dirty="0" smtClean="0"/>
              <a:t>auto scaling </a:t>
            </a:r>
            <a:r>
              <a:rPr lang="zh-TW" altLang="en-US" baseline="0" dirty="0" smtClean="0"/>
              <a:t>演算法計算需要調整的 </a:t>
            </a:r>
            <a:r>
              <a:rPr lang="en-US" altLang="zh-TW" baseline="0" dirty="0" smtClean="0"/>
              <a:t>instance</a:t>
            </a:r>
            <a:r>
              <a:rPr lang="zh-TW" altLang="en-US" baseline="0" dirty="0" smtClean="0"/>
              <a:t>數量</a:t>
            </a:r>
            <a:endParaRPr lang="zh-TW" altLang="en-US" dirty="0" smtClean="0"/>
          </a:p>
          <a:p>
            <a:endParaRPr lang="en-US" altLang="zh-TW" dirty="0" smtClean="0"/>
          </a:p>
          <a:p>
            <a:endParaRPr lang="en-US" altLang="zh-TW" dirty="0" smtClean="0"/>
          </a:p>
          <a:p>
            <a:r>
              <a:rPr lang="en-US" altLang="zh-TW" dirty="0" smtClean="0"/>
              <a:t>Scale—</a:t>
            </a:r>
          </a:p>
          <a:p>
            <a:r>
              <a:rPr lang="zh-TW" altLang="en-US" dirty="0" smtClean="0"/>
              <a:t>它根據</a:t>
            </a:r>
            <a:r>
              <a:rPr lang="en-US" altLang="zh-TW" dirty="0" smtClean="0"/>
              <a:t>HPA</a:t>
            </a:r>
            <a:r>
              <a:rPr lang="zh-TW" altLang="en-US" dirty="0" smtClean="0"/>
              <a:t>的計算 負責調整</a:t>
            </a:r>
            <a:r>
              <a:rPr lang="en-US" altLang="zh-TW" dirty="0" smtClean="0"/>
              <a:t>API</a:t>
            </a:r>
            <a:r>
              <a:rPr lang="en-US" altLang="zh-TW" baseline="0" dirty="0" smtClean="0"/>
              <a:t> gateway instances</a:t>
            </a:r>
            <a:r>
              <a:rPr lang="zh-TW" altLang="en-US" baseline="0" dirty="0" smtClean="0"/>
              <a:t>的實際數量</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26</a:t>
            </a:fld>
            <a:endParaRPr lang="zh-TW" altLang="en-US"/>
          </a:p>
        </p:txBody>
      </p:sp>
    </p:spTree>
    <p:extLst>
      <p:ext uri="{BB962C8B-B14F-4D97-AF65-F5344CB8AC3E}">
        <p14:creationId xmlns:p14="http://schemas.microsoft.com/office/powerpoint/2010/main" val="15188394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步驟如下</a:t>
            </a:r>
            <a:r>
              <a:rPr lang="en-US" altLang="zh-TW" dirty="0" smtClean="0"/>
              <a:t>:</a:t>
            </a:r>
          </a:p>
          <a:p>
            <a:pPr marL="0" indent="0">
              <a:buNone/>
            </a:pPr>
            <a:endParaRPr lang="en-US" altLang="zh-TW" dirty="0" smtClean="0"/>
          </a:p>
          <a:p>
            <a:pPr marL="0" indent="0">
              <a:buNone/>
            </a:pPr>
            <a:r>
              <a:rPr lang="en-US" altLang="zh-TW" dirty="0" smtClean="0"/>
              <a:t>User </a:t>
            </a:r>
            <a:r>
              <a:rPr lang="zh-TW" altLang="en-US" dirty="0" smtClean="0"/>
              <a:t>透過</a:t>
            </a:r>
            <a:r>
              <a:rPr lang="en-US" altLang="zh-TW" dirty="0" smtClean="0"/>
              <a:t>API</a:t>
            </a:r>
            <a:r>
              <a:rPr lang="zh-TW" altLang="en-US" dirty="0" smtClean="0"/>
              <a:t> </a:t>
            </a:r>
            <a:r>
              <a:rPr lang="en-US" altLang="zh-TW" dirty="0" smtClean="0"/>
              <a:t>Server</a:t>
            </a:r>
            <a:r>
              <a:rPr lang="zh-TW" altLang="en-US" dirty="0" smtClean="0"/>
              <a:t>設置</a:t>
            </a:r>
            <a:r>
              <a:rPr lang="en-US" altLang="zh-TW" dirty="0" smtClean="0"/>
              <a:t>HPA</a:t>
            </a:r>
            <a:r>
              <a:rPr lang="zh-TW" altLang="en-US" dirty="0" smtClean="0"/>
              <a:t> </a:t>
            </a:r>
            <a:r>
              <a:rPr lang="en-US" altLang="zh-TW" dirty="0" smtClean="0"/>
              <a:t>, </a:t>
            </a:r>
            <a:r>
              <a:rPr lang="zh-TW" altLang="en-US" dirty="0" smtClean="0"/>
              <a:t>設置需要參考的資源和配額利用率</a:t>
            </a:r>
            <a:r>
              <a:rPr lang="en-US" altLang="zh-TW" dirty="0" smtClean="0"/>
              <a:t>,</a:t>
            </a:r>
            <a:br>
              <a:rPr lang="en-US" altLang="zh-TW" dirty="0" smtClean="0"/>
            </a:br>
            <a:r>
              <a:rPr lang="zh-TW" altLang="en-US" dirty="0" smtClean="0"/>
              <a:t>並設置最大和最小的</a:t>
            </a:r>
            <a:r>
              <a:rPr lang="en-US" altLang="zh-TW" dirty="0" err="1" smtClean="0"/>
              <a:t>api</a:t>
            </a:r>
            <a:r>
              <a:rPr lang="en-US" altLang="zh-TW" baseline="0" dirty="0" smtClean="0"/>
              <a:t> gateway instance</a:t>
            </a:r>
            <a:r>
              <a:rPr lang="zh-TW" altLang="en-US" baseline="0" dirty="0" smtClean="0"/>
              <a:t>的 </a:t>
            </a:r>
            <a:r>
              <a:rPr lang="en-US" altLang="zh-TW" baseline="0" dirty="0" smtClean="0"/>
              <a:t>threshold</a:t>
            </a:r>
          </a:p>
          <a:p>
            <a:pPr marL="0" indent="0">
              <a:buNone/>
            </a:pPr>
            <a:endParaRPr lang="en-US" altLang="zh-TW" baseline="0" dirty="0" smtClean="0"/>
          </a:p>
          <a:p>
            <a:pPr marL="0" indent="0">
              <a:buNone/>
            </a:pPr>
            <a:r>
              <a:rPr lang="en-US" altLang="zh-TW" baseline="0" dirty="0" smtClean="0"/>
              <a:t>HPA</a:t>
            </a:r>
            <a:r>
              <a:rPr lang="zh-TW" altLang="en-US" baseline="0" dirty="0" smtClean="0"/>
              <a:t>週期性的從 </a:t>
            </a:r>
            <a:r>
              <a:rPr lang="en-US" altLang="zh-TW" baseline="0" dirty="0" smtClean="0"/>
              <a:t>aggregator </a:t>
            </a:r>
            <a:r>
              <a:rPr lang="zh-TW" altLang="en-US" baseline="0" dirty="0" smtClean="0"/>
              <a:t>獲取 </a:t>
            </a:r>
            <a:r>
              <a:rPr lang="en-US" altLang="zh-TW" baseline="0" dirty="0" err="1" smtClean="0"/>
              <a:t>Prometheme</a:t>
            </a:r>
            <a:r>
              <a:rPr lang="zh-TW" altLang="en-US" baseline="0" dirty="0" smtClean="0"/>
              <a:t>和 </a:t>
            </a:r>
            <a:r>
              <a:rPr lang="en-US" altLang="zh-TW" baseline="0" dirty="0" err="1" smtClean="0"/>
              <a:t>kubelet</a:t>
            </a:r>
            <a:r>
              <a:rPr lang="en-US" altLang="zh-TW" baseline="0" dirty="0" smtClean="0"/>
              <a:t> </a:t>
            </a:r>
            <a:r>
              <a:rPr lang="zh-TW" altLang="en-US" baseline="0" dirty="0" smtClean="0"/>
              <a:t> 收集來的指標資料</a:t>
            </a:r>
            <a:endParaRPr lang="en-US" altLang="zh-TW" baseline="0" dirty="0" smtClean="0"/>
          </a:p>
          <a:p>
            <a:pPr marL="0" indent="0">
              <a:buNone/>
            </a:pPr>
            <a:endParaRPr lang="en-US" altLang="zh-TW" baseline="0" dirty="0" smtClean="0"/>
          </a:p>
          <a:p>
            <a:pPr marL="0" indent="0">
              <a:buNone/>
            </a:pPr>
            <a:r>
              <a:rPr lang="zh-TW" altLang="en-US" baseline="0" dirty="0" smtClean="0"/>
              <a:t>使用 </a:t>
            </a:r>
            <a:r>
              <a:rPr lang="en-US" altLang="zh-TW" baseline="0" dirty="0" smtClean="0"/>
              <a:t>monitor</a:t>
            </a:r>
            <a:r>
              <a:rPr lang="zh-TW" altLang="en-US" baseline="0" dirty="0" smtClean="0"/>
              <a:t>資料計算目標</a:t>
            </a:r>
            <a:r>
              <a:rPr lang="en-US" altLang="zh-TW" baseline="0" dirty="0" smtClean="0"/>
              <a:t>instance</a:t>
            </a:r>
            <a:r>
              <a:rPr lang="zh-TW" altLang="en-US" baseline="0" dirty="0" smtClean="0"/>
              <a:t>數 和</a:t>
            </a:r>
            <a:r>
              <a:rPr lang="en-US" altLang="zh-TW" baseline="0" dirty="0" smtClean="0"/>
              <a:t>threshold</a:t>
            </a:r>
            <a:r>
              <a:rPr lang="zh-TW" altLang="en-US" baseline="0" dirty="0" smtClean="0"/>
              <a:t>比較</a:t>
            </a:r>
            <a:endParaRPr lang="en-US" altLang="zh-TW" baseline="0" dirty="0" smtClean="0"/>
          </a:p>
          <a:p>
            <a:pPr marL="0" indent="0">
              <a:buNone/>
            </a:pPr>
            <a:endParaRPr lang="en-US" altLang="zh-TW" dirty="0" smtClean="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27</a:t>
            </a:fld>
            <a:endParaRPr lang="zh-TW" altLang="en-US"/>
          </a:p>
        </p:txBody>
      </p:sp>
    </p:spTree>
    <p:extLst>
      <p:ext uri="{BB962C8B-B14F-4D97-AF65-F5344CB8AC3E}">
        <p14:creationId xmlns:p14="http://schemas.microsoft.com/office/powerpoint/2010/main" val="33387079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目標</a:t>
            </a:r>
            <a:r>
              <a:rPr lang="en-US" altLang="zh-TW" dirty="0" smtClean="0"/>
              <a:t>instances</a:t>
            </a:r>
            <a:r>
              <a:rPr lang="zh-TW" altLang="en-US" dirty="0" smtClean="0"/>
              <a:t>數量不能超過步驟</a:t>
            </a:r>
            <a:r>
              <a:rPr lang="en-US" altLang="zh-TW" dirty="0" smtClean="0"/>
              <a:t>1</a:t>
            </a:r>
            <a:r>
              <a:rPr lang="zh-TW" altLang="en-US" dirty="0" smtClean="0"/>
              <a:t>設置的最大和最小閥值</a:t>
            </a:r>
            <a:endParaRPr lang="en-US" altLang="zh-TW" dirty="0" smtClean="0"/>
          </a:p>
          <a:p>
            <a:r>
              <a:rPr lang="zh-TW" altLang="en-US" dirty="0" smtClean="0"/>
              <a:t>如果超過 會被強制為最大</a:t>
            </a:r>
            <a:r>
              <a:rPr lang="en-US" altLang="zh-TW" dirty="0" smtClean="0"/>
              <a:t>instance</a:t>
            </a:r>
            <a:r>
              <a:rPr lang="zh-TW" altLang="en-US" dirty="0" smtClean="0"/>
              <a:t>數</a:t>
            </a:r>
            <a:endParaRPr lang="en-US" altLang="zh-TW" dirty="0" smtClean="0"/>
          </a:p>
          <a:p>
            <a:r>
              <a:rPr lang="zh-TW" altLang="en-US" dirty="0" smtClean="0"/>
              <a:t>反之</a:t>
            </a:r>
            <a:r>
              <a:rPr lang="en-US" altLang="zh-TW" dirty="0" smtClean="0"/>
              <a:t>,</a:t>
            </a:r>
            <a:r>
              <a:rPr lang="zh-TW" altLang="en-US" dirty="0" smtClean="0"/>
              <a:t> 將會被</a:t>
            </a:r>
            <a:r>
              <a:rPr lang="en-US" altLang="zh-TW" dirty="0" smtClean="0"/>
              <a:t>expanded</a:t>
            </a:r>
            <a:r>
              <a:rPr lang="zh-TW" altLang="en-US" dirty="0" smtClean="0"/>
              <a:t>為計算出的數量</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28</a:t>
            </a:fld>
            <a:endParaRPr lang="zh-TW" altLang="en-US"/>
          </a:p>
        </p:txBody>
      </p:sp>
    </p:spTree>
    <p:extLst>
      <p:ext uri="{BB962C8B-B14F-4D97-AF65-F5344CB8AC3E}">
        <p14:creationId xmlns:p14="http://schemas.microsoft.com/office/powerpoint/2010/main" val="11757622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5</a:t>
            </a:r>
            <a:r>
              <a:rPr lang="zh-TW" altLang="en-US" dirty="0" smtClean="0"/>
              <a:t>個實體機</a:t>
            </a:r>
            <a:endParaRPr lang="en-US" altLang="zh-TW" dirty="0" smtClean="0"/>
          </a:p>
          <a:p>
            <a:r>
              <a:rPr lang="zh-TW" altLang="en-US" dirty="0" smtClean="0"/>
              <a:t>設置 </a:t>
            </a:r>
            <a:r>
              <a:rPr lang="en-US" altLang="zh-TW" dirty="0" smtClean="0"/>
              <a:t>k8s</a:t>
            </a:r>
            <a:r>
              <a:rPr lang="zh-TW" altLang="en-US" dirty="0" smtClean="0"/>
              <a:t>叢集 </a:t>
            </a:r>
            <a:r>
              <a:rPr lang="en-US" altLang="zh-TW" dirty="0" smtClean="0"/>
              <a:t>1</a:t>
            </a:r>
            <a:r>
              <a:rPr lang="en-US" altLang="zh-TW" baseline="0" dirty="0" smtClean="0"/>
              <a:t> master node 5</a:t>
            </a:r>
            <a:r>
              <a:rPr lang="zh-TW" altLang="en-US" baseline="0" dirty="0" smtClean="0"/>
              <a:t>個 </a:t>
            </a:r>
            <a:r>
              <a:rPr lang="en-US" altLang="zh-TW" baseline="0" dirty="0" smtClean="0"/>
              <a:t>working node</a:t>
            </a:r>
          </a:p>
          <a:p>
            <a:r>
              <a:rPr lang="zh-TW" altLang="en-US" dirty="0" smtClean="0"/>
              <a:t>系統是 </a:t>
            </a:r>
            <a:r>
              <a:rPr lang="en-US" altLang="zh-TW" dirty="0" smtClean="0"/>
              <a:t>centos system</a:t>
            </a:r>
          </a:p>
          <a:p>
            <a:endParaRPr lang="en-US" altLang="zh-TW" dirty="0" smtClean="0"/>
          </a:p>
          <a:p>
            <a:r>
              <a:rPr lang="en-US" altLang="zh-TW" dirty="0" smtClean="0"/>
              <a:t>1 master</a:t>
            </a:r>
            <a:r>
              <a:rPr lang="en-US" altLang="zh-TW" baseline="0" dirty="0" smtClean="0"/>
              <a:t> node </a:t>
            </a:r>
            <a:r>
              <a:rPr lang="zh-TW" altLang="en-US" baseline="0" dirty="0" smtClean="0"/>
              <a:t>和 </a:t>
            </a:r>
            <a:r>
              <a:rPr lang="en-US" altLang="zh-TW" baseline="0" dirty="0" smtClean="0"/>
              <a:t>1</a:t>
            </a:r>
            <a:r>
              <a:rPr lang="zh-TW" altLang="en-US" baseline="0" dirty="0" smtClean="0"/>
              <a:t> </a:t>
            </a:r>
            <a:r>
              <a:rPr lang="en-US" altLang="zh-TW" baseline="0" dirty="0" smtClean="0"/>
              <a:t>working node </a:t>
            </a:r>
            <a:r>
              <a:rPr lang="zh-TW" altLang="en-US" baseline="0" dirty="0" smtClean="0"/>
              <a:t>在同一台實體機</a:t>
            </a:r>
            <a:endParaRPr lang="en-US" altLang="zh-TW" baseline="0" dirty="0" smtClean="0"/>
          </a:p>
          <a:p>
            <a:endParaRPr lang="en-US" altLang="zh-TW" baseline="0" dirty="0" smtClean="0"/>
          </a:p>
          <a:p>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29</a:t>
            </a:fld>
            <a:endParaRPr lang="zh-TW" altLang="en-US"/>
          </a:p>
        </p:txBody>
      </p:sp>
    </p:spTree>
    <p:extLst>
      <p:ext uri="{BB962C8B-B14F-4D97-AF65-F5344CB8AC3E}">
        <p14:creationId xmlns:p14="http://schemas.microsoft.com/office/powerpoint/2010/main" val="240703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QPS</a:t>
            </a:r>
            <a:r>
              <a:rPr lang="en-US" altLang="zh-TW" baseline="0" dirty="0" smtClean="0"/>
              <a:t> (query per second)</a:t>
            </a:r>
          </a:p>
          <a:p>
            <a:r>
              <a:rPr lang="zh-TW" altLang="en-US" baseline="0" dirty="0" smtClean="0"/>
              <a:t>並使用兩個監控指標</a:t>
            </a:r>
            <a:r>
              <a:rPr lang="en-US" altLang="zh-TW" baseline="0" dirty="0" smtClean="0"/>
              <a:t>CPU</a:t>
            </a:r>
            <a:r>
              <a:rPr lang="zh-TW" altLang="en-US" baseline="0" dirty="0" smtClean="0"/>
              <a:t>和</a:t>
            </a:r>
            <a:r>
              <a:rPr lang="en-US" altLang="zh-TW" baseline="0" dirty="0" smtClean="0"/>
              <a:t>QPS</a:t>
            </a:r>
            <a:r>
              <a:rPr lang="zh-TW" altLang="en-US" baseline="0" dirty="0" smtClean="0"/>
              <a:t>的使用率來測試</a:t>
            </a:r>
            <a:endParaRPr lang="en-US" altLang="zh-TW" baseline="0" dirty="0" smtClean="0"/>
          </a:p>
          <a:p>
            <a:r>
              <a:rPr lang="zh-TW" altLang="en-US" baseline="0" dirty="0" smtClean="0"/>
              <a:t>創建了</a:t>
            </a:r>
            <a:r>
              <a:rPr lang="en-US" altLang="zh-TW" baseline="0" dirty="0" smtClean="0"/>
              <a:t>API Gateway</a:t>
            </a:r>
            <a:r>
              <a:rPr lang="zh-TW" altLang="en-US" baseline="0" dirty="0" smtClean="0"/>
              <a:t>的</a:t>
            </a:r>
            <a:r>
              <a:rPr lang="en-US" altLang="zh-TW" baseline="0" dirty="0" smtClean="0"/>
              <a:t>HPA</a:t>
            </a:r>
          </a:p>
          <a:p>
            <a:endParaRPr lang="en-US" altLang="zh-TW" baseline="0" dirty="0" smtClean="0"/>
          </a:p>
          <a:p>
            <a:r>
              <a:rPr lang="zh-TW" altLang="en-US" baseline="0" dirty="0" smtClean="0"/>
              <a:t>實驗時間為</a:t>
            </a:r>
            <a:r>
              <a:rPr lang="en-US" altLang="zh-TW" baseline="0" dirty="0" smtClean="0"/>
              <a:t>35</a:t>
            </a:r>
            <a:r>
              <a:rPr lang="zh-TW" altLang="en-US" baseline="0" dirty="0" smtClean="0"/>
              <a:t>分鐘。然後，我們使用測試程序來模擬用戶請求，首先從零逐漸增加請求，保持請求線性增長，</a:t>
            </a:r>
            <a:endParaRPr lang="en-US" altLang="zh-TW" baseline="0" dirty="0" smtClean="0"/>
          </a:p>
          <a:p>
            <a:r>
              <a:rPr lang="zh-TW" altLang="en-US" baseline="0" dirty="0" smtClean="0"/>
              <a:t>當</a:t>
            </a:r>
            <a:r>
              <a:rPr lang="en-US" altLang="zh-TW" baseline="0" dirty="0" smtClean="0"/>
              <a:t>API Gateway</a:t>
            </a:r>
            <a:r>
              <a:rPr lang="zh-TW" altLang="en-US" baseline="0" dirty="0" smtClean="0"/>
              <a:t>的請求負載在大約</a:t>
            </a:r>
            <a:r>
              <a:rPr lang="en-US" altLang="zh-TW" baseline="0" dirty="0" smtClean="0"/>
              <a:t>12</a:t>
            </a:r>
            <a:r>
              <a:rPr lang="zh-TW" altLang="en-US" baseline="0" dirty="0" smtClean="0"/>
              <a:t>分鐘內達到</a:t>
            </a:r>
            <a:r>
              <a:rPr lang="en-US" altLang="zh-TW" baseline="0" dirty="0" smtClean="0"/>
              <a:t>45 QPS</a:t>
            </a:r>
            <a:r>
              <a:rPr lang="zh-TW" altLang="en-US" baseline="0" dirty="0" smtClean="0"/>
              <a:t>時，它開始</a:t>
            </a:r>
            <a:r>
              <a:rPr lang="en-US" altLang="zh-TW" baseline="0" dirty="0" smtClean="0"/>
              <a:t>scale out</a:t>
            </a:r>
            <a:r>
              <a:rPr lang="zh-TW" altLang="en-US" baseline="0" dirty="0" smtClean="0"/>
              <a:t>，並創建了一個</a:t>
            </a:r>
            <a:r>
              <a:rPr lang="en-US" altLang="zh-TW" baseline="0" dirty="0" smtClean="0"/>
              <a:t>instances</a:t>
            </a:r>
            <a:r>
              <a:rPr lang="zh-TW" altLang="en-US" baseline="0" dirty="0" smtClean="0"/>
              <a:t>。</a:t>
            </a:r>
            <a:endParaRPr lang="en-US" altLang="zh-TW" baseline="0" dirty="0" smtClean="0"/>
          </a:p>
          <a:p>
            <a:r>
              <a:rPr lang="zh-TW" altLang="en-US" baseline="0" dirty="0" smtClean="0"/>
              <a:t>擴展後，</a:t>
            </a:r>
            <a:r>
              <a:rPr lang="en-US" altLang="zh-TW" baseline="0" dirty="0" smtClean="0"/>
              <a:t>API gateway </a:t>
            </a:r>
            <a:r>
              <a:rPr lang="zh-TW" altLang="en-US" baseline="0" dirty="0" smtClean="0"/>
              <a:t>服務的負載下降，然後開始緩慢增長，並最終穩定在</a:t>
            </a:r>
            <a:r>
              <a:rPr lang="en-US" altLang="zh-TW" baseline="0" dirty="0" smtClean="0"/>
              <a:t>34 QPS</a:t>
            </a:r>
            <a:r>
              <a:rPr lang="zh-TW" altLang="en-US" baseline="0" dirty="0" smtClean="0"/>
              <a:t>左右。</a:t>
            </a:r>
            <a:endParaRPr lang="en-US" altLang="zh-TW" baseline="0" dirty="0" smtClean="0"/>
          </a:p>
          <a:p>
            <a:r>
              <a:rPr lang="zh-TW" altLang="en-US" baseline="0" dirty="0" smtClean="0"/>
              <a:t>當我們停止測試程序時，它開始</a:t>
            </a:r>
            <a:r>
              <a:rPr lang="en-US" altLang="zh-TW" baseline="0" dirty="0" smtClean="0"/>
              <a:t>scale in</a:t>
            </a:r>
            <a:r>
              <a:rPr lang="zh-TW" altLang="en-US" baseline="0" dirty="0" smtClean="0"/>
              <a:t>，並將實例數從三個更改為兩個。</a:t>
            </a:r>
            <a:endParaRPr lang="en-US" altLang="zh-TW" baseline="0" dirty="0" smtClean="0"/>
          </a:p>
          <a:p>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30</a:t>
            </a:fld>
            <a:endParaRPr lang="zh-TW" altLang="en-US"/>
          </a:p>
        </p:txBody>
      </p:sp>
    </p:spTree>
    <p:extLst>
      <p:ext uri="{BB962C8B-B14F-4D97-AF65-F5344CB8AC3E}">
        <p14:creationId xmlns:p14="http://schemas.microsoft.com/office/powerpoint/2010/main" val="2973759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微服務方法是軟體架構模式中的一個新形式，由於其靈活性，粒度方法和鬆散耦合的服務而日益熱門</a:t>
            </a:r>
            <a:r>
              <a:rPr lang="en-US" altLang="zh-TW" dirty="0" smtClean="0"/>
              <a:t>[1]</a:t>
            </a:r>
            <a:r>
              <a:rPr lang="zh-TW" altLang="en-US" dirty="0" smtClean="0"/>
              <a:t>。</a:t>
            </a:r>
            <a:endParaRPr lang="en-US" altLang="zh-TW" dirty="0" smtClean="0"/>
          </a:p>
          <a:p>
            <a:endParaRPr lang="en-US" altLang="zh-TW" dirty="0" smtClean="0"/>
          </a:p>
          <a:p>
            <a:r>
              <a:rPr lang="zh-TW" altLang="en-US" dirty="0" smtClean="0"/>
              <a:t>在這篇</a:t>
            </a:r>
            <a:r>
              <a:rPr lang="en-US" altLang="zh-TW" dirty="0" smtClean="0"/>
              <a:t>paper</a:t>
            </a:r>
            <a:r>
              <a:rPr lang="zh-TW" altLang="en-US" dirty="0" smtClean="0"/>
              <a:t>中</a:t>
            </a:r>
            <a:r>
              <a:rPr lang="en-US" altLang="zh-TW" dirty="0" smtClean="0"/>
              <a:t>,</a:t>
            </a:r>
            <a:r>
              <a:rPr lang="zh-TW" altLang="en-US" dirty="0" smtClean="0"/>
              <a:t>作者介紹了</a:t>
            </a:r>
            <a:r>
              <a:rPr lang="en-US" altLang="zh-TW" dirty="0" smtClean="0"/>
              <a:t>API gateway</a:t>
            </a:r>
            <a:r>
              <a:rPr lang="en-US" altLang="zh-TW" baseline="0" dirty="0" smtClean="0"/>
              <a:t> </a:t>
            </a:r>
            <a:r>
              <a:rPr lang="zh-TW" altLang="en-US" baseline="0" dirty="0" smtClean="0"/>
              <a:t> 作為後端服務的一個入口</a:t>
            </a:r>
            <a:endParaRPr lang="en-US" altLang="zh-TW" baseline="0" dirty="0" smtClean="0"/>
          </a:p>
          <a:p>
            <a:endParaRPr lang="en-US" altLang="zh-TW" baseline="0" dirty="0" smtClean="0"/>
          </a:p>
          <a:p>
            <a:r>
              <a:rPr lang="zh-TW" altLang="en-US" baseline="0" dirty="0" smtClean="0"/>
              <a:t>它可以有效率的減少應用程式和後端服務之間的遠端呼叫</a:t>
            </a:r>
            <a:endParaRPr lang="en-US" altLang="zh-TW" baseline="0" dirty="0" smtClean="0"/>
          </a:p>
          <a:p>
            <a:r>
              <a:rPr lang="zh-TW" altLang="en-US" baseline="0" dirty="0" smtClean="0"/>
              <a:t>並且簡化內部服務互相呼叫的複雜度</a:t>
            </a:r>
            <a:endParaRPr lang="zh-TW" altLang="en-US" dirty="0" smtClean="0"/>
          </a:p>
          <a:p>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3</a:t>
            </a:fld>
            <a:endParaRPr lang="zh-TW" altLang="en-US"/>
          </a:p>
        </p:txBody>
      </p:sp>
    </p:spTree>
    <p:extLst>
      <p:ext uri="{BB962C8B-B14F-4D97-AF65-F5344CB8AC3E}">
        <p14:creationId xmlns:p14="http://schemas.microsoft.com/office/powerpoint/2010/main" val="13546916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圖</a:t>
            </a:r>
            <a:r>
              <a:rPr lang="en-US" altLang="zh-TW" dirty="0" smtClean="0"/>
              <a:t>8</a:t>
            </a:r>
            <a:r>
              <a:rPr lang="zh-TW" altLang="en-US" dirty="0" smtClean="0"/>
              <a:t>是</a:t>
            </a:r>
            <a:r>
              <a:rPr lang="en-US" altLang="zh-TW" dirty="0" smtClean="0"/>
              <a:t>CPU</a:t>
            </a:r>
            <a:r>
              <a:rPr lang="en-US" altLang="zh-TW" baseline="0" dirty="0" smtClean="0"/>
              <a:t> </a:t>
            </a:r>
            <a:r>
              <a:rPr lang="zh-TW" altLang="en-US" baseline="0" dirty="0" smtClean="0"/>
              <a:t>使用率和</a:t>
            </a:r>
            <a:r>
              <a:rPr lang="en-US" altLang="zh-TW" baseline="0" dirty="0" err="1" smtClean="0"/>
              <a:t>cpu</a:t>
            </a:r>
            <a:r>
              <a:rPr lang="en-US" altLang="zh-TW" baseline="0" dirty="0" smtClean="0"/>
              <a:t> </a:t>
            </a:r>
            <a:r>
              <a:rPr lang="zh-TW" altLang="en-US" baseline="0" dirty="0" smtClean="0"/>
              <a:t>限制</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31</a:t>
            </a:fld>
            <a:endParaRPr lang="zh-TW" altLang="en-US"/>
          </a:p>
        </p:txBody>
      </p:sp>
    </p:spTree>
    <p:extLst>
      <p:ext uri="{BB962C8B-B14F-4D97-AF65-F5344CB8AC3E}">
        <p14:creationId xmlns:p14="http://schemas.microsoft.com/office/powerpoint/2010/main" val="25659537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作者提出了一個</a:t>
            </a:r>
            <a:r>
              <a:rPr lang="en-US" altLang="zh-TW" dirty="0" smtClean="0"/>
              <a:t>API gateway</a:t>
            </a:r>
            <a:r>
              <a:rPr lang="zh-TW" altLang="en-US" dirty="0" smtClean="0"/>
              <a:t>系統作為微服務體系架構中應用程序和後端服務的入口點。</a:t>
            </a:r>
            <a:endParaRPr lang="en-US" altLang="zh-TW" dirty="0" smtClean="0"/>
          </a:p>
          <a:p>
            <a:r>
              <a:rPr lang="zh-TW" altLang="en-US" dirty="0" smtClean="0"/>
              <a:t>他們設計了基於</a:t>
            </a:r>
            <a:r>
              <a:rPr lang="en-US" altLang="zh-TW" dirty="0" smtClean="0"/>
              <a:t>Kubernetes</a:t>
            </a:r>
            <a:r>
              <a:rPr lang="zh-TW" altLang="en-US" dirty="0" smtClean="0"/>
              <a:t>和</a:t>
            </a:r>
            <a:r>
              <a:rPr lang="en-US" altLang="zh-TW" dirty="0" smtClean="0"/>
              <a:t>Prometheus</a:t>
            </a:r>
            <a:r>
              <a:rPr lang="zh-TW" altLang="en-US" dirty="0" smtClean="0"/>
              <a:t>的</a:t>
            </a:r>
            <a:r>
              <a:rPr lang="en-US" altLang="zh-TW" dirty="0" smtClean="0"/>
              <a:t>Auto Scaling</a:t>
            </a:r>
            <a:r>
              <a:rPr lang="zh-TW" altLang="en-US" dirty="0" smtClean="0"/>
              <a:t>系統，用於</a:t>
            </a:r>
            <a:r>
              <a:rPr lang="en-US" altLang="zh-TW" dirty="0" smtClean="0"/>
              <a:t>API</a:t>
            </a:r>
            <a:r>
              <a:rPr lang="zh-TW" altLang="en-US" dirty="0" smtClean="0"/>
              <a:t> </a:t>
            </a:r>
            <a:r>
              <a:rPr lang="en-US" altLang="zh-TW" dirty="0" smtClean="0"/>
              <a:t>gateway</a:t>
            </a:r>
            <a:r>
              <a:rPr lang="zh-TW" altLang="en-US" dirty="0" smtClean="0"/>
              <a:t>系統。</a:t>
            </a:r>
            <a:endParaRPr lang="en-US" altLang="zh-TW" dirty="0" smtClean="0"/>
          </a:p>
          <a:p>
            <a:r>
              <a:rPr lang="zh-TW" altLang="en-US" dirty="0" smtClean="0"/>
              <a:t>然後，作者使用測試程序測試了</a:t>
            </a:r>
            <a:r>
              <a:rPr lang="en-US" altLang="zh-TW" dirty="0" smtClean="0"/>
              <a:t>Auto Scaling</a:t>
            </a:r>
            <a:r>
              <a:rPr lang="zh-TW" altLang="en-US" dirty="0" smtClean="0"/>
              <a:t>系統。</a:t>
            </a:r>
            <a:endParaRPr lang="en-US" altLang="zh-TW" dirty="0" smtClean="0"/>
          </a:p>
          <a:p>
            <a:endParaRPr lang="en-US" altLang="zh-TW" dirty="0" smtClean="0"/>
          </a:p>
          <a:p>
            <a:endParaRPr lang="en-US" altLang="zh-TW" dirty="0" smtClean="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32</a:t>
            </a:fld>
            <a:endParaRPr lang="zh-TW" altLang="en-US"/>
          </a:p>
        </p:txBody>
      </p:sp>
    </p:spTree>
    <p:extLst>
      <p:ext uri="{BB962C8B-B14F-4D97-AF65-F5344CB8AC3E}">
        <p14:creationId xmlns:p14="http://schemas.microsoft.com/office/powerpoint/2010/main" val="1069831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使用</a:t>
            </a:r>
            <a:r>
              <a:rPr lang="en-US" altLang="zh-TW" dirty="0" smtClean="0"/>
              <a:t>API​​</a:t>
            </a:r>
            <a:r>
              <a:rPr lang="zh-TW" altLang="en-US" dirty="0" smtClean="0"/>
              <a:t> </a:t>
            </a:r>
            <a:r>
              <a:rPr lang="en-US" altLang="zh-TW" dirty="0" smtClean="0"/>
              <a:t>gateway</a:t>
            </a:r>
            <a:r>
              <a:rPr lang="zh-TW" altLang="en-US" dirty="0" smtClean="0"/>
              <a:t>機制後，它可以減少遠端呼叫的次數，並簡化後端服務之間相互呼叫的複雜性。</a:t>
            </a:r>
            <a:endParaRPr lang="en-US" altLang="zh-TW" dirty="0" smtClean="0"/>
          </a:p>
          <a:p>
            <a:r>
              <a:rPr lang="zh-TW" altLang="en-US" dirty="0" smtClean="0"/>
              <a:t>應用程序和後端服務僅需與</a:t>
            </a:r>
            <a:r>
              <a:rPr lang="en-US" altLang="zh-TW" dirty="0" smtClean="0"/>
              <a:t>API</a:t>
            </a:r>
            <a:r>
              <a:rPr lang="zh-TW" altLang="en-US" dirty="0" smtClean="0"/>
              <a:t> </a:t>
            </a:r>
            <a:r>
              <a:rPr lang="en-US" altLang="zh-TW" dirty="0" smtClean="0"/>
              <a:t>gateway</a:t>
            </a:r>
            <a:r>
              <a:rPr lang="zh-TW" altLang="en-US" dirty="0" smtClean="0"/>
              <a:t>通訊，</a:t>
            </a:r>
            <a:endParaRPr lang="en-US" altLang="zh-TW" dirty="0" smtClean="0"/>
          </a:p>
          <a:p>
            <a:r>
              <a:rPr lang="zh-TW" altLang="en-US" dirty="0" smtClean="0"/>
              <a:t>我們可以動態替換或修改服務 並對於應用程式來說是無形的。</a:t>
            </a:r>
            <a:endParaRPr lang="en-US" altLang="zh-TW" dirty="0" smtClean="0"/>
          </a:p>
          <a:p>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33</a:t>
            </a:fld>
            <a:endParaRPr lang="zh-TW" altLang="en-US"/>
          </a:p>
        </p:txBody>
      </p:sp>
    </p:spTree>
    <p:extLst>
      <p:ext uri="{BB962C8B-B14F-4D97-AF65-F5344CB8AC3E}">
        <p14:creationId xmlns:p14="http://schemas.microsoft.com/office/powerpoint/2010/main" val="22698714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Auto Scaling</a:t>
            </a:r>
            <a:r>
              <a:rPr lang="zh-TW" altLang="en-US" dirty="0" smtClean="0"/>
              <a:t>系統可以根據</a:t>
            </a:r>
            <a:r>
              <a:rPr lang="en-US" altLang="zh-TW" dirty="0" smtClean="0"/>
              <a:t>API</a:t>
            </a:r>
            <a:r>
              <a:rPr lang="zh-TW" altLang="en-US" dirty="0" smtClean="0"/>
              <a:t> </a:t>
            </a:r>
            <a:r>
              <a:rPr lang="en-US" altLang="zh-TW" dirty="0" smtClean="0"/>
              <a:t>gateway </a:t>
            </a:r>
            <a:r>
              <a:rPr lang="zh-TW" altLang="en-US" dirty="0" smtClean="0"/>
              <a:t>的負載動態調整</a:t>
            </a:r>
            <a:r>
              <a:rPr lang="en-US" altLang="zh-TW" dirty="0" smtClean="0"/>
              <a:t>service</a:t>
            </a:r>
            <a:r>
              <a:rPr lang="en-US" altLang="zh-TW" baseline="0" dirty="0" smtClean="0"/>
              <a:t> instances</a:t>
            </a:r>
            <a:r>
              <a:rPr lang="zh-TW" altLang="en-US" dirty="0" smtClean="0"/>
              <a:t>的數量。</a:t>
            </a:r>
            <a:endParaRPr lang="en-US" altLang="zh-TW" dirty="0" smtClean="0"/>
          </a:p>
          <a:p>
            <a:r>
              <a:rPr lang="zh-TW" altLang="en-US" dirty="0" smtClean="0"/>
              <a:t>當負載較低時，它使用最少的實例數來平衡工作負載。當負載超過指定的閾值時，將動態創建更多實例以平衡工作負載。</a:t>
            </a:r>
            <a:endParaRPr lang="en-US" altLang="zh-TW" dirty="0" smtClean="0"/>
          </a:p>
          <a:p>
            <a:r>
              <a:rPr lang="zh-TW" altLang="en-US" dirty="0" smtClean="0"/>
              <a:t>它可以確保</a:t>
            </a:r>
            <a:r>
              <a:rPr lang="en-US" altLang="zh-TW" dirty="0" smtClean="0"/>
              <a:t>API</a:t>
            </a:r>
            <a:r>
              <a:rPr lang="zh-TW" altLang="en-US" baseline="0" dirty="0" smtClean="0"/>
              <a:t> </a:t>
            </a:r>
            <a:r>
              <a:rPr lang="en-US" altLang="zh-TW" baseline="0" dirty="0" smtClean="0"/>
              <a:t>gateway</a:t>
            </a:r>
            <a:r>
              <a:rPr lang="zh-TW" altLang="en-US" dirty="0" smtClean="0"/>
              <a:t>的高可用性和服務質量的同時提高系統資源的利用率。</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34</a:t>
            </a:fld>
            <a:endParaRPr lang="zh-TW" altLang="en-US"/>
          </a:p>
        </p:txBody>
      </p:sp>
    </p:spTree>
    <p:extLst>
      <p:ext uri="{BB962C8B-B14F-4D97-AF65-F5344CB8AC3E}">
        <p14:creationId xmlns:p14="http://schemas.microsoft.com/office/powerpoint/2010/main" val="4193138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第二</a:t>
            </a:r>
            <a:r>
              <a:rPr lang="en-US" altLang="zh-TW" dirty="0" smtClean="0"/>
              <a:t>,</a:t>
            </a:r>
            <a:r>
              <a:rPr lang="zh-TW" altLang="en-US" dirty="0" smtClean="0"/>
              <a:t>這篇</a:t>
            </a:r>
            <a:r>
              <a:rPr lang="en-US" altLang="zh-TW" dirty="0" smtClean="0"/>
              <a:t>paper</a:t>
            </a:r>
            <a:r>
              <a:rPr lang="zh-TW" altLang="en-US" dirty="0" smtClean="0"/>
              <a:t>基於 </a:t>
            </a:r>
            <a:r>
              <a:rPr lang="en-US" altLang="zh-TW" dirty="0" smtClean="0"/>
              <a:t>k8s</a:t>
            </a:r>
            <a:r>
              <a:rPr lang="zh-TW" altLang="en-US" dirty="0" smtClean="0"/>
              <a:t>和 </a:t>
            </a:r>
            <a:r>
              <a:rPr lang="en-US" altLang="zh-TW" dirty="0" smtClean="0"/>
              <a:t>Prometheus</a:t>
            </a:r>
            <a:r>
              <a:rPr lang="zh-TW" altLang="en-US" dirty="0" smtClean="0"/>
              <a:t>設計了一個 可以供</a:t>
            </a:r>
            <a:r>
              <a:rPr lang="en-US" altLang="zh-TW" dirty="0" smtClean="0"/>
              <a:t>API</a:t>
            </a:r>
            <a:r>
              <a:rPr lang="en-US" altLang="zh-TW" baseline="0" dirty="0" smtClean="0"/>
              <a:t> gateway</a:t>
            </a:r>
            <a:r>
              <a:rPr lang="zh-TW" altLang="en-US" baseline="0" dirty="0" smtClean="0"/>
              <a:t> </a:t>
            </a:r>
            <a:r>
              <a:rPr lang="en-US" altLang="zh-TW" baseline="0" dirty="0" smtClean="0"/>
              <a:t>auto scaling</a:t>
            </a:r>
            <a:r>
              <a:rPr lang="zh-TW" altLang="en-US" baseline="0" dirty="0" smtClean="0"/>
              <a:t>的系統</a:t>
            </a:r>
            <a:endParaRPr lang="en-US" altLang="zh-TW" baseline="0" dirty="0" smtClean="0"/>
          </a:p>
          <a:p>
            <a:r>
              <a:rPr lang="zh-TW" altLang="en-US" baseline="0" dirty="0" smtClean="0"/>
              <a:t>它可以根據它的負載 動態的調整應用程式 </a:t>
            </a:r>
            <a:r>
              <a:rPr lang="en-US" altLang="zh-TW" baseline="0" dirty="0" smtClean="0"/>
              <a:t>instances</a:t>
            </a:r>
            <a:r>
              <a:rPr lang="zh-TW" altLang="en-US" baseline="0" dirty="0" smtClean="0"/>
              <a:t>的數量</a:t>
            </a:r>
            <a:endParaRPr lang="en-US" altLang="zh-TW" baseline="0" dirty="0" smtClean="0"/>
          </a:p>
          <a:p>
            <a:endParaRPr lang="en-US" altLang="zh-TW" baseline="0" dirty="0" smtClean="0"/>
          </a:p>
          <a:p>
            <a:r>
              <a:rPr lang="zh-TW" altLang="en-US" baseline="0" dirty="0" smtClean="0"/>
              <a:t>它可以增進系統資源的利用</a:t>
            </a:r>
            <a:r>
              <a:rPr lang="en-US" altLang="zh-TW" baseline="0" dirty="0" smtClean="0"/>
              <a:t>,</a:t>
            </a:r>
            <a:r>
              <a:rPr lang="zh-TW" altLang="en-US" baseline="0" dirty="0" smtClean="0"/>
              <a:t>同時確保服務的高可用性和服務的品質</a:t>
            </a:r>
            <a:endParaRPr lang="en-US" altLang="zh-TW" baseline="0" dirty="0" smtClean="0"/>
          </a:p>
          <a:p>
            <a:endParaRPr lang="en-US" altLang="zh-TW" baseline="0" dirty="0" smtClean="0"/>
          </a:p>
          <a:p>
            <a:r>
              <a:rPr lang="en-US" altLang="zh-TW" dirty="0" smtClean="0"/>
              <a:t>Prometheus</a:t>
            </a:r>
            <a:r>
              <a:rPr lang="en-US" altLang="zh-TW" baseline="0" dirty="0" smtClean="0"/>
              <a:t> </a:t>
            </a:r>
            <a:r>
              <a:rPr lang="zh-TW" altLang="en-US" baseline="0" dirty="0" smtClean="0"/>
              <a:t>是一套</a:t>
            </a:r>
            <a:r>
              <a:rPr lang="en-US" altLang="zh-TW" baseline="0" dirty="0" smtClean="0"/>
              <a:t>open source</a:t>
            </a:r>
            <a:r>
              <a:rPr lang="zh-TW" altLang="en-US" baseline="0" dirty="0" smtClean="0"/>
              <a:t>的 系統監控警報框架</a:t>
            </a:r>
            <a:r>
              <a:rPr lang="en-US" altLang="zh-TW" baseline="0" dirty="0" smtClean="0"/>
              <a:t>,</a:t>
            </a:r>
            <a:r>
              <a:rPr lang="zh-TW" altLang="en-US" baseline="0" dirty="0" smtClean="0"/>
              <a:t>最主要就是週期性的收集系統指標資料</a:t>
            </a:r>
            <a:endParaRPr lang="en-US" altLang="zh-TW" baseline="0" dirty="0" smtClean="0"/>
          </a:p>
          <a:p>
            <a:r>
              <a:rPr lang="zh-TW" altLang="en-US" sz="1200" b="0" i="0" kern="1200" dirty="0" smtClean="0">
                <a:solidFill>
                  <a:schemeClr val="tx1"/>
                </a:solidFill>
                <a:effectLst/>
                <a:latin typeface="+mn-lt"/>
                <a:ea typeface="+mn-ea"/>
                <a:cs typeface="+mn-cs"/>
              </a:rPr>
              <a:t>它的專案是由 </a:t>
            </a:r>
            <a:r>
              <a:rPr lang="en-US" altLang="zh-TW" sz="1200" b="0" i="0" kern="1200" dirty="0" err="1" smtClean="0">
                <a:solidFill>
                  <a:schemeClr val="tx1"/>
                </a:solidFill>
                <a:effectLst/>
                <a:latin typeface="+mn-lt"/>
                <a:ea typeface="+mn-ea"/>
                <a:cs typeface="+mn-cs"/>
              </a:rPr>
              <a:t>SoundCloud</a:t>
            </a:r>
            <a:r>
              <a:rPr lang="en-US" altLang="zh-TW" sz="1200" b="0" i="0" kern="1200" dirty="0" smtClean="0">
                <a:solidFill>
                  <a:schemeClr val="tx1"/>
                </a:solidFill>
                <a:effectLst/>
                <a:latin typeface="+mn-lt"/>
                <a:ea typeface="+mn-ea"/>
                <a:cs typeface="+mn-cs"/>
              </a:rPr>
              <a:t> </a:t>
            </a:r>
            <a:r>
              <a:rPr lang="zh-TW" altLang="en-US" sz="1200" b="0" i="0" kern="1200" dirty="0" smtClean="0">
                <a:solidFill>
                  <a:schemeClr val="tx1"/>
                </a:solidFill>
                <a:effectLst/>
                <a:latin typeface="+mn-lt"/>
                <a:ea typeface="+mn-ea"/>
                <a:cs typeface="+mn-cs"/>
              </a:rPr>
              <a:t>的工程師</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前 </a:t>
            </a:r>
            <a:r>
              <a:rPr lang="en-US" altLang="zh-TW" sz="1200" b="0" i="0" kern="1200" dirty="0" smtClean="0">
                <a:solidFill>
                  <a:schemeClr val="tx1"/>
                </a:solidFill>
                <a:effectLst/>
                <a:latin typeface="+mn-lt"/>
                <a:ea typeface="+mn-ea"/>
                <a:cs typeface="+mn-cs"/>
              </a:rPr>
              <a:t>Google </a:t>
            </a:r>
            <a:r>
              <a:rPr lang="zh-TW" altLang="en-US" sz="1200" b="0" i="0" kern="1200" dirty="0" smtClean="0">
                <a:solidFill>
                  <a:schemeClr val="tx1"/>
                </a:solidFill>
                <a:effectLst/>
                <a:latin typeface="+mn-lt"/>
                <a:ea typeface="+mn-ea"/>
                <a:cs typeface="+mn-cs"/>
              </a:rPr>
              <a:t>工程師</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建立</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4</a:t>
            </a:fld>
            <a:endParaRPr lang="zh-TW" altLang="en-US"/>
          </a:p>
        </p:txBody>
      </p:sp>
    </p:spTree>
    <p:extLst>
      <p:ext uri="{BB962C8B-B14F-4D97-AF65-F5344CB8AC3E}">
        <p14:creationId xmlns:p14="http://schemas.microsoft.com/office/powerpoint/2010/main" val="3588444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微服務是一種新的軟體架構模式</a:t>
            </a:r>
            <a:r>
              <a:rPr lang="en-US" altLang="zh-TW" dirty="0" smtClean="0"/>
              <a:t>,</a:t>
            </a:r>
            <a:r>
              <a:rPr lang="zh-TW" altLang="en-US" dirty="0" smtClean="0"/>
              <a:t> 它把複雜的系統劃分為一組小型獨立的服務</a:t>
            </a:r>
            <a:endParaRPr lang="en-US" altLang="zh-TW" dirty="0" smtClean="0"/>
          </a:p>
          <a:p>
            <a:endParaRPr lang="en-US" altLang="zh-TW" dirty="0" smtClean="0"/>
          </a:p>
          <a:p>
            <a:r>
              <a:rPr lang="zh-TW" altLang="en-US" dirty="0" smtClean="0"/>
              <a:t>每個服務獨立執行在它自己的</a:t>
            </a:r>
            <a:r>
              <a:rPr lang="en-US" altLang="zh-TW" dirty="0" smtClean="0"/>
              <a:t>process</a:t>
            </a:r>
            <a:r>
              <a:rPr lang="zh-TW" altLang="en-US" dirty="0" smtClean="0"/>
              <a:t> 並且能完成特定的任務</a:t>
            </a:r>
            <a:endParaRPr lang="en-US" altLang="zh-TW" dirty="0" smtClean="0"/>
          </a:p>
          <a:p>
            <a:endParaRPr lang="en-US" altLang="zh-TW" dirty="0" smtClean="0"/>
          </a:p>
          <a:p>
            <a:r>
              <a:rPr lang="zh-TW" altLang="en-US" dirty="0" smtClean="0"/>
              <a:t>微服務可以藉由許多輕量化的機制彼此溝通</a:t>
            </a:r>
            <a:r>
              <a:rPr lang="en-US" altLang="zh-TW" dirty="0" smtClean="0"/>
              <a:t>, </a:t>
            </a:r>
            <a:r>
              <a:rPr lang="zh-TW" altLang="en-US" dirty="0" smtClean="0"/>
              <a:t>像是  </a:t>
            </a:r>
            <a:r>
              <a:rPr lang="en-US" altLang="zh-TW" dirty="0" smtClean="0"/>
              <a:t>HTTP</a:t>
            </a:r>
            <a:r>
              <a:rPr lang="zh-TW" altLang="en-US" dirty="0" smtClean="0"/>
              <a:t> </a:t>
            </a:r>
            <a:r>
              <a:rPr lang="en-US" altLang="zh-TW" dirty="0" smtClean="0"/>
              <a:t>,RPC </a:t>
            </a:r>
            <a:r>
              <a:rPr lang="zh-TW" altLang="en-US" dirty="0" smtClean="0"/>
              <a:t>等等</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5</a:t>
            </a:fld>
            <a:endParaRPr lang="zh-TW" altLang="en-US"/>
          </a:p>
        </p:txBody>
      </p:sp>
    </p:spTree>
    <p:extLst>
      <p:ext uri="{BB962C8B-B14F-4D97-AF65-F5344CB8AC3E}">
        <p14:creationId xmlns:p14="http://schemas.microsoft.com/office/powerpoint/2010/main" val="21337442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在傳統的溝通模式下</a:t>
            </a:r>
            <a:r>
              <a:rPr lang="en-US" altLang="zh-TW" dirty="0" smtClean="0"/>
              <a:t>,</a:t>
            </a:r>
            <a:r>
              <a:rPr lang="zh-TW" altLang="en-US" dirty="0" smtClean="0"/>
              <a:t> 應用程式是直接的呼叫後端服務</a:t>
            </a:r>
            <a:endParaRPr lang="en-US" altLang="zh-TW" dirty="0" smtClean="0"/>
          </a:p>
          <a:p>
            <a:endParaRPr lang="en-US" altLang="zh-TW" dirty="0" smtClean="0"/>
          </a:p>
          <a:p>
            <a:r>
              <a:rPr lang="zh-TW" altLang="en-US" dirty="0" smtClean="0"/>
              <a:t>然而</a:t>
            </a:r>
            <a:r>
              <a:rPr lang="en-US" altLang="zh-TW" dirty="0" smtClean="0"/>
              <a:t>,</a:t>
            </a:r>
            <a:r>
              <a:rPr lang="zh-TW" altLang="en-US" dirty="0" smtClean="0"/>
              <a:t> 一個應用程式的</a:t>
            </a:r>
            <a:r>
              <a:rPr lang="en-US" altLang="zh-TW" dirty="0" smtClean="0"/>
              <a:t>request</a:t>
            </a:r>
            <a:r>
              <a:rPr lang="en-US" altLang="zh-TW" baseline="0" dirty="0" smtClean="0"/>
              <a:t> </a:t>
            </a:r>
            <a:r>
              <a:rPr lang="zh-TW" altLang="en-US" baseline="0" dirty="0" smtClean="0"/>
              <a:t>可能呼叫多個後端服務</a:t>
            </a:r>
            <a:endParaRPr lang="en-US" altLang="zh-TW" baseline="0" dirty="0" smtClean="0"/>
          </a:p>
          <a:p>
            <a:endParaRPr lang="en-US" altLang="zh-TW" baseline="0" dirty="0" smtClean="0"/>
          </a:p>
          <a:p>
            <a:r>
              <a:rPr lang="zh-TW" altLang="en-US" baseline="0" dirty="0" smtClean="0"/>
              <a:t>大量的遠端呼叫可能導致延遲並影響用戶的體驗</a:t>
            </a:r>
            <a:endParaRPr lang="en-US" altLang="zh-TW" baseline="0" dirty="0" smtClean="0"/>
          </a:p>
          <a:p>
            <a:r>
              <a:rPr lang="zh-TW" altLang="en-US" baseline="0" dirty="0" smtClean="0"/>
              <a:t> </a:t>
            </a:r>
            <a:endParaRPr lang="en-US" altLang="zh-TW" baseline="0" dirty="0" smtClean="0"/>
          </a:p>
          <a:p>
            <a:r>
              <a:rPr lang="zh-TW" altLang="en-US" baseline="0" dirty="0" smtClean="0"/>
              <a:t>隨著商業的發展</a:t>
            </a:r>
            <a:r>
              <a:rPr lang="en-US" altLang="zh-TW" baseline="0" dirty="0" smtClean="0"/>
              <a:t>, </a:t>
            </a:r>
            <a:r>
              <a:rPr lang="zh-TW" altLang="en-US" baseline="0" dirty="0" smtClean="0"/>
              <a:t>可能需要將後端服務劃分為一組小型獨立的服務</a:t>
            </a:r>
            <a:endParaRPr lang="en-US" altLang="zh-TW" baseline="0" dirty="0" smtClean="0"/>
          </a:p>
          <a:p>
            <a:r>
              <a:rPr lang="zh-TW" altLang="en-US" dirty="0" smtClean="0"/>
              <a:t>直接通信的這種模式可能導致 為了要適應後端服務改變</a:t>
            </a:r>
            <a:r>
              <a:rPr lang="en-US" altLang="zh-TW" dirty="0" smtClean="0"/>
              <a:t>, </a:t>
            </a:r>
            <a:r>
              <a:rPr lang="zh-TW" altLang="en-US" dirty="0" smtClean="0"/>
              <a:t>應用程式需要大量的進行修改</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6</a:t>
            </a:fld>
            <a:endParaRPr lang="zh-TW" altLang="en-US"/>
          </a:p>
        </p:txBody>
      </p:sp>
    </p:spTree>
    <p:extLst>
      <p:ext uri="{BB962C8B-B14F-4D97-AF65-F5344CB8AC3E}">
        <p14:creationId xmlns:p14="http://schemas.microsoft.com/office/powerpoint/2010/main" val="1752174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藉由使用</a:t>
            </a:r>
            <a:r>
              <a:rPr lang="en-US" altLang="zh-TW" dirty="0" smtClean="0"/>
              <a:t>API</a:t>
            </a:r>
            <a:r>
              <a:rPr lang="zh-TW" altLang="en-US" dirty="0" smtClean="0"/>
              <a:t> </a:t>
            </a:r>
            <a:r>
              <a:rPr lang="en-US" altLang="zh-TW" dirty="0" smtClean="0"/>
              <a:t>gateway</a:t>
            </a:r>
            <a:r>
              <a:rPr lang="zh-TW" altLang="en-US" dirty="0" smtClean="0"/>
              <a:t>系統當作應用程式和後端服務的中間層</a:t>
            </a:r>
            <a:r>
              <a:rPr lang="en-US" altLang="zh-TW" dirty="0" smtClean="0"/>
              <a:t>,</a:t>
            </a:r>
            <a:r>
              <a:rPr lang="zh-TW" altLang="en-US" dirty="0" smtClean="0"/>
              <a:t>它可以隱藏</a:t>
            </a:r>
            <a:endParaRPr lang="en-US" altLang="zh-TW" dirty="0" smtClean="0"/>
          </a:p>
          <a:p>
            <a:r>
              <a:rPr lang="zh-TW" altLang="en-US" dirty="0" smtClean="0"/>
              <a:t>應用程式一些限制和細節</a:t>
            </a:r>
            <a:endParaRPr lang="en-US" altLang="zh-TW" dirty="0" smtClean="0"/>
          </a:p>
          <a:p>
            <a:endParaRPr lang="en-US" altLang="zh-TW" dirty="0" smtClean="0"/>
          </a:p>
          <a:p>
            <a:r>
              <a:rPr lang="zh-TW" altLang="en-US" dirty="0" smtClean="0"/>
              <a:t>例如</a:t>
            </a:r>
            <a:r>
              <a:rPr lang="en-US" altLang="zh-TW" dirty="0" smtClean="0"/>
              <a:t>, </a:t>
            </a:r>
            <a:r>
              <a:rPr lang="zh-TW" altLang="en-US" dirty="0" smtClean="0"/>
              <a:t>後端服務的改變對於應用程式來講是無形的</a:t>
            </a:r>
            <a:r>
              <a:rPr lang="en-US" altLang="zh-TW" dirty="0" smtClean="0"/>
              <a:t>,</a:t>
            </a:r>
            <a:r>
              <a:rPr lang="zh-TW" altLang="en-US" dirty="0" smtClean="0"/>
              <a:t>不受影響的</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7</a:t>
            </a:fld>
            <a:endParaRPr lang="zh-TW" altLang="en-US"/>
          </a:p>
        </p:txBody>
      </p:sp>
    </p:spTree>
    <p:extLst>
      <p:ext uri="{BB962C8B-B14F-4D97-AF65-F5344CB8AC3E}">
        <p14:creationId xmlns:p14="http://schemas.microsoft.com/office/powerpoint/2010/main" val="2892313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但是由於</a:t>
            </a:r>
            <a:r>
              <a:rPr lang="en-US" altLang="zh-TW" dirty="0" smtClean="0"/>
              <a:t>API</a:t>
            </a:r>
            <a:r>
              <a:rPr lang="en-US" altLang="zh-TW" baseline="0" dirty="0" smtClean="0"/>
              <a:t> gateway </a:t>
            </a:r>
            <a:r>
              <a:rPr lang="zh-TW" altLang="en-US" baseline="0" dirty="0" smtClean="0"/>
              <a:t>是後端服務的唯一入口</a:t>
            </a:r>
            <a:r>
              <a:rPr lang="en-US" altLang="zh-TW" baseline="0" dirty="0" smtClean="0"/>
              <a:t>, </a:t>
            </a:r>
          </a:p>
          <a:p>
            <a:r>
              <a:rPr lang="zh-TW" altLang="en-US" baseline="0" dirty="0" smtClean="0"/>
              <a:t>因此它的崩潰會導致整個服務不可使用</a:t>
            </a:r>
            <a:endParaRPr lang="en-US" altLang="zh-TW" baseline="0" dirty="0" smtClean="0"/>
          </a:p>
          <a:p>
            <a:endParaRPr lang="en-US" altLang="zh-TW" baseline="0" dirty="0" smtClean="0"/>
          </a:p>
          <a:p>
            <a:r>
              <a:rPr lang="zh-TW" altLang="en-US" baseline="0" dirty="0" smtClean="0"/>
              <a:t>所以 必須確保</a:t>
            </a:r>
            <a:r>
              <a:rPr lang="en-US" altLang="zh-TW" baseline="0" dirty="0" smtClean="0"/>
              <a:t>API gateway</a:t>
            </a:r>
            <a:r>
              <a:rPr lang="zh-TW" altLang="en-US" baseline="0" dirty="0" smtClean="0"/>
              <a:t>是高可用性的</a:t>
            </a:r>
            <a:r>
              <a:rPr lang="en-US" altLang="zh-TW" baseline="0" dirty="0" smtClean="0"/>
              <a:t> </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8</a:t>
            </a:fld>
            <a:endParaRPr lang="zh-TW" altLang="en-US"/>
          </a:p>
        </p:txBody>
      </p:sp>
    </p:spTree>
    <p:extLst>
      <p:ext uri="{BB962C8B-B14F-4D97-AF65-F5344CB8AC3E}">
        <p14:creationId xmlns:p14="http://schemas.microsoft.com/office/powerpoint/2010/main" val="2636448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這篇</a:t>
            </a:r>
            <a:r>
              <a:rPr lang="en-US" altLang="zh-TW" dirty="0" smtClean="0"/>
              <a:t>paper</a:t>
            </a:r>
            <a:r>
              <a:rPr lang="zh-TW" altLang="en-US" dirty="0" smtClean="0"/>
              <a:t>的主要貢獻</a:t>
            </a:r>
            <a:r>
              <a:rPr lang="en-US" altLang="zh-TW" dirty="0" smtClean="0"/>
              <a:t/>
            </a:r>
            <a:br>
              <a:rPr lang="en-US" altLang="zh-TW" dirty="0" smtClean="0"/>
            </a:br>
            <a:r>
              <a:rPr lang="zh-TW" altLang="en-US" dirty="0" smtClean="0"/>
              <a:t>他們介紹一個了</a:t>
            </a:r>
            <a:r>
              <a:rPr lang="en-US" altLang="zh-TW" dirty="0" smtClean="0"/>
              <a:t>API</a:t>
            </a:r>
            <a:r>
              <a:rPr lang="zh-TW" altLang="en-US" dirty="0" smtClean="0"/>
              <a:t> </a:t>
            </a:r>
            <a:r>
              <a:rPr lang="en-US" altLang="zh-TW" dirty="0" smtClean="0"/>
              <a:t>gateway</a:t>
            </a:r>
            <a:r>
              <a:rPr lang="zh-TW" altLang="en-US" dirty="0" smtClean="0"/>
              <a:t>系統 </a:t>
            </a:r>
            <a:r>
              <a:rPr lang="en-US" altLang="zh-TW" dirty="0" smtClean="0"/>
              <a:t>,</a:t>
            </a:r>
            <a:r>
              <a:rPr lang="zh-TW" altLang="en-US" dirty="0" smtClean="0"/>
              <a:t> 它可以有效的減少遠端呼叫的次數</a:t>
            </a:r>
            <a:r>
              <a:rPr lang="en-US" altLang="zh-TW" dirty="0" smtClean="0"/>
              <a:t>,</a:t>
            </a:r>
            <a:r>
              <a:rPr lang="zh-TW" altLang="en-US" dirty="0" smtClean="0"/>
              <a:t>並且</a:t>
            </a:r>
            <a:endParaRPr lang="en-US" altLang="zh-TW" dirty="0" smtClean="0"/>
          </a:p>
          <a:p>
            <a:r>
              <a:rPr lang="zh-TW" altLang="en-US" dirty="0" smtClean="0"/>
              <a:t>後端服務的更改對應用程式來說是無形的</a:t>
            </a:r>
            <a:endParaRPr lang="en-US" altLang="zh-TW" dirty="0" smtClean="0"/>
          </a:p>
          <a:p>
            <a:endParaRPr lang="en-US" altLang="zh-TW" dirty="0" smtClean="0"/>
          </a:p>
          <a:p>
            <a:r>
              <a:rPr lang="zh-TW" altLang="en-US" dirty="0" smtClean="0"/>
              <a:t>他們對</a:t>
            </a:r>
            <a:r>
              <a:rPr lang="en-US" altLang="zh-TW" dirty="0" smtClean="0"/>
              <a:t>API</a:t>
            </a:r>
            <a:r>
              <a:rPr lang="en-US" altLang="zh-TW" baseline="0" dirty="0" smtClean="0"/>
              <a:t> Gateway </a:t>
            </a:r>
            <a:r>
              <a:rPr lang="zh-TW" altLang="en-US" baseline="0" dirty="0" smtClean="0"/>
              <a:t>設計一個 </a:t>
            </a:r>
            <a:r>
              <a:rPr lang="en-US" altLang="zh-TW" baseline="0" dirty="0" smtClean="0"/>
              <a:t>auto scaling</a:t>
            </a:r>
            <a:r>
              <a:rPr lang="zh-TW" altLang="en-US" baseline="0" dirty="0" smtClean="0"/>
              <a:t>系統</a:t>
            </a:r>
            <a:r>
              <a:rPr lang="en-US" altLang="zh-TW" baseline="0" dirty="0" smtClean="0"/>
              <a:t>, </a:t>
            </a:r>
            <a:r>
              <a:rPr lang="zh-TW" altLang="en-US" baseline="0" dirty="0" smtClean="0"/>
              <a:t>它可以根據</a:t>
            </a:r>
            <a:r>
              <a:rPr lang="en-US" altLang="zh-TW" baseline="0" dirty="0" smtClean="0"/>
              <a:t>API gateway</a:t>
            </a:r>
            <a:r>
              <a:rPr lang="zh-TW" altLang="en-US" baseline="0" dirty="0" smtClean="0"/>
              <a:t>的工作負載</a:t>
            </a:r>
            <a:r>
              <a:rPr lang="en-US" altLang="zh-TW" baseline="0" dirty="0" smtClean="0"/>
              <a:t/>
            </a:r>
            <a:br>
              <a:rPr lang="en-US" altLang="zh-TW" baseline="0" dirty="0" smtClean="0"/>
            </a:br>
            <a:r>
              <a:rPr lang="zh-TW" altLang="en-US" baseline="0" dirty="0" smtClean="0"/>
              <a:t>動態的調整 </a:t>
            </a:r>
            <a:r>
              <a:rPr lang="en-US" altLang="zh-TW" baseline="0" dirty="0" smtClean="0"/>
              <a:t>API gateway</a:t>
            </a:r>
            <a:r>
              <a:rPr lang="zh-TW" altLang="en-US" baseline="0" dirty="0" smtClean="0"/>
              <a:t>的數量</a:t>
            </a:r>
            <a:r>
              <a:rPr lang="en-US" altLang="zh-TW" baseline="0" dirty="0" smtClean="0"/>
              <a:t>,</a:t>
            </a:r>
            <a:r>
              <a:rPr lang="zh-TW" altLang="en-US" baseline="0" dirty="0" smtClean="0"/>
              <a:t> 從而可以確保 </a:t>
            </a:r>
            <a:r>
              <a:rPr lang="en-US" altLang="zh-TW" baseline="0" dirty="0" smtClean="0"/>
              <a:t>API Gateway</a:t>
            </a:r>
            <a:r>
              <a:rPr lang="zh-TW" altLang="en-US" baseline="0" dirty="0" smtClean="0"/>
              <a:t>有高可用性和高品質的</a:t>
            </a:r>
            <a:endParaRPr lang="en-US" altLang="zh-TW" baseline="0" dirty="0" smtClean="0"/>
          </a:p>
          <a:p>
            <a:r>
              <a:rPr lang="zh-TW" altLang="en-US" baseline="0" dirty="0" smtClean="0"/>
              <a:t>並且提高系統資源的利用</a:t>
            </a:r>
            <a:endParaRPr lang="en-US" altLang="zh-TW" baseline="0" dirty="0" smtClean="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9</a:t>
            </a:fld>
            <a:endParaRPr lang="zh-TW" altLang="en-US"/>
          </a:p>
        </p:txBody>
      </p:sp>
    </p:spTree>
    <p:extLst>
      <p:ext uri="{BB962C8B-B14F-4D97-AF65-F5344CB8AC3E}">
        <p14:creationId xmlns:p14="http://schemas.microsoft.com/office/powerpoint/2010/main" val="31085538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9144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algn="r" eaLnBrk="1" hangingPunct="1"/>
                <a:r>
                  <a:rPr kumimoji="0" lang="en-US" altLang="zh-TW" sz="1000">
                    <a:solidFill>
                      <a:srgbClr val="969696"/>
                    </a:solidFill>
                    <a:latin typeface="Calibri" pitchFamily="34" charset="0"/>
                  </a:rPr>
                  <a:t>National Chung Cheng University</a:t>
                </a:r>
              </a:p>
              <a:p>
                <a:pPr algn="r" eaLnBrk="1" hangingPunct="1"/>
                <a:r>
                  <a:rPr kumimoji="0" lang="en-US" altLang="zh-TW" sz="1000">
                    <a:solidFill>
                      <a:srgbClr val="969696"/>
                    </a:solidFill>
                    <a:latin typeface="Calibri" pitchFamily="34" charset="0"/>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eaLnBrk="1" hangingPunct="1"/>
              <a:r>
                <a:rPr kumimoji="0" lang="en-US" altLang="zh-TW" sz="1600" b="1" dirty="0" smtClean="0">
                  <a:latin typeface="Calibri" pitchFamily="34" charset="0"/>
                </a:rPr>
                <a:t>2016 </a:t>
              </a:r>
              <a:r>
                <a:rPr kumimoji="0" lang="en-US" altLang="zh-TW" sz="1600" b="1" dirty="0">
                  <a:latin typeface="Calibri" pitchFamily="34" charset="0"/>
                </a:rPr>
                <a:t>Mobile All-IP Networking Laboratory</a:t>
              </a:r>
            </a:p>
          </p:txBody>
        </p:sp>
      </p:grpSp>
      <p:sp>
        <p:nvSpPr>
          <p:cNvPr id="2" name="標題 1"/>
          <p:cNvSpPr>
            <a:spLocks noGrp="1"/>
          </p:cNvSpPr>
          <p:nvPr>
            <p:ph type="ctrTitle"/>
          </p:nvPr>
        </p:nvSpPr>
        <p:spPr>
          <a:xfrm>
            <a:off x="685800" y="1676400"/>
            <a:ext cx="7772400" cy="1470025"/>
          </a:xfrm>
        </p:spPr>
        <p:txBody>
          <a:bodyPr/>
          <a:lstStyle>
            <a:lvl1pPr>
              <a:defRPr>
                <a:latin typeface="微軟正黑體" pitchFamily="34" charset="-120"/>
                <a:ea typeface="微軟正黑體" pitchFamily="34" charset="-120"/>
              </a:defRPr>
            </a:lvl1pPr>
          </a:lstStyle>
          <a:p>
            <a:r>
              <a:rPr lang="zh-TW" altLang="en-US" smtClean="0"/>
              <a:t>按一下以編輯母片標題樣式</a:t>
            </a:r>
            <a:endParaRPr lang="en-US"/>
          </a:p>
        </p:txBody>
      </p:sp>
      <p:sp>
        <p:nvSpPr>
          <p:cNvPr id="3" name="副標題 2"/>
          <p:cNvSpPr>
            <a:spLocks noGrp="1"/>
          </p:cNvSpPr>
          <p:nvPr>
            <p:ph type="subTitle" idx="1"/>
          </p:nvPr>
        </p:nvSpPr>
        <p:spPr>
          <a:xfrm>
            <a:off x="1371600" y="3432175"/>
            <a:ext cx="64008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a:p>
        </p:txBody>
      </p:sp>
      <p:sp>
        <p:nvSpPr>
          <p:cNvPr id="13" name="日期版面配置區 3"/>
          <p:cNvSpPr>
            <a:spLocks noGrp="1"/>
          </p:cNvSpPr>
          <p:nvPr>
            <p:ph type="dt" sz="half" idx="10"/>
          </p:nvPr>
        </p:nvSpPr>
        <p:spPr>
          <a:xfrm>
            <a:off x="504600" y="5775134"/>
            <a:ext cx="2133600" cy="365125"/>
          </a:xfrm>
        </p:spPr>
        <p:txBody>
          <a:bodyPr/>
          <a:lstStyle>
            <a:lvl1pPr>
              <a:defRPr>
                <a:latin typeface="微軟正黑體" pitchFamily="34" charset="-120"/>
                <a:ea typeface="微軟正黑體" pitchFamily="34" charset="-120"/>
              </a:defRPr>
            </a:lvl1pPr>
          </a:lstStyle>
          <a:p>
            <a:pPr>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a:defRPr/>
            </a:pPr>
            <a:r>
              <a:rPr lang="en-US" altLang="zh-TW" smtClean="0"/>
              <a:t>/all</a:t>
            </a:r>
            <a:endParaRPr lang="en-US" altLang="zh-TW"/>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fld id="{A699FADD-8D0F-4F79-B0D0-4667CE7E4FC0}" type="slidenum">
              <a:rPr lang="en-US" altLang="zh-TW"/>
              <a:pPr/>
              <a:t>‹#›</a:t>
            </a:fld>
            <a:endParaRPr lang="en-US" altLang="zh-TW"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457200" y="1493838"/>
            <a:ext cx="8229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3"/>
          <p:cNvSpPr>
            <a:spLocks noGrp="1"/>
          </p:cNvSpPr>
          <p:nvPr>
            <p:ph type="dt" sz="half" idx="10"/>
          </p:nvPr>
        </p:nvSpPr>
        <p:spPr/>
        <p:txBody>
          <a:bodyPr/>
          <a:lstStyle>
            <a:lvl1pPr>
              <a:defRPr/>
            </a:lvl1pPr>
          </a:lstStyle>
          <a:p>
            <a:pPr>
              <a:defRPr/>
            </a:pPr>
            <a:fld id="{3F8799C4-9A21-4D9B-BAD9-483784F5284E}" type="datetime1">
              <a:rPr lang="en-US" altLang="zh-TW" smtClean="0"/>
              <a:t>10/19/2020</a:t>
            </a:fld>
            <a:endParaRPr lang="en-US" altLang="zh-TW"/>
          </a:p>
        </p:txBody>
      </p:sp>
      <p:sp>
        <p:nvSpPr>
          <p:cNvPr id="6"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7" name="投影片編號版面配置區 5"/>
          <p:cNvSpPr>
            <a:spLocks noGrp="1"/>
          </p:cNvSpPr>
          <p:nvPr>
            <p:ph type="sldNum" sz="quarter" idx="12"/>
          </p:nvPr>
        </p:nvSpPr>
        <p:spPr/>
        <p:txBody>
          <a:bodyPr/>
          <a:lstStyle>
            <a:lvl1pPr>
              <a:defRPr/>
            </a:lvl1pPr>
          </a:lstStyle>
          <a:p>
            <a:fld id="{B722050B-B23A-4C93-A413-630D7056BB59}" type="slidenum">
              <a:rPr lang="en-US" altLang="zh-TW"/>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3657601" y="3200400"/>
            <a:ext cx="5791200" cy="3175"/>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3"/>
          <p:cNvSpPr>
            <a:spLocks noGrp="1"/>
          </p:cNvSpPr>
          <p:nvPr>
            <p:ph type="dt" sz="half" idx="10"/>
          </p:nvPr>
        </p:nvSpPr>
        <p:spPr/>
        <p:txBody>
          <a:bodyPr/>
          <a:lstStyle>
            <a:lvl1pPr>
              <a:defRPr/>
            </a:lvl1pPr>
          </a:lstStyle>
          <a:p>
            <a:pPr>
              <a:defRPr/>
            </a:pPr>
            <a:fld id="{8609A18C-BB0C-4957-AEEA-DF23DB2324A8}" type="datetime1">
              <a:rPr lang="en-US" altLang="zh-TW" smtClean="0"/>
              <a:t>10/19/2020</a:t>
            </a:fld>
            <a:endParaRPr lang="en-US" altLang="zh-TW"/>
          </a:p>
        </p:txBody>
      </p:sp>
      <p:sp>
        <p:nvSpPr>
          <p:cNvPr id="6"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7" name="投影片編號版面配置區 5"/>
          <p:cNvSpPr>
            <a:spLocks noGrp="1"/>
          </p:cNvSpPr>
          <p:nvPr>
            <p:ph type="sldNum" sz="quarter" idx="12"/>
          </p:nvPr>
        </p:nvSpPr>
        <p:spPr/>
        <p:txBody>
          <a:bodyPr/>
          <a:lstStyle>
            <a:lvl1pPr>
              <a:defRPr/>
            </a:lvl1pPr>
          </a:lstStyle>
          <a:p>
            <a:fld id="{8D10E5F8-9EE4-47A5-9539-1A2F6D5ACD5B}" type="slidenum">
              <a:rPr lang="en-US" altLang="zh-TW"/>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457200" y="1493838"/>
            <a:ext cx="8229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日期版面配置區 3"/>
          <p:cNvSpPr>
            <a:spLocks noGrp="1"/>
          </p:cNvSpPr>
          <p:nvPr>
            <p:ph type="dt" sz="half" idx="10"/>
          </p:nvPr>
        </p:nvSpPr>
        <p:spPr/>
        <p:txBody>
          <a:bodyPr/>
          <a:lstStyle>
            <a:lvl1pPr>
              <a:defRPr/>
            </a:lvl1pPr>
          </a:lstStyle>
          <a:p>
            <a:pPr>
              <a:defRPr/>
            </a:pPr>
            <a:fld id="{39B0FFE8-7AA5-421C-94E6-73A8D66128B8}" type="datetime1">
              <a:rPr lang="en-US" altLang="zh-TW" smtClean="0"/>
              <a:t>10/19/2020</a:t>
            </a:fld>
            <a:endParaRPr lang="en-US" altLang="zh-TW"/>
          </a:p>
        </p:txBody>
      </p:sp>
      <p:sp>
        <p:nvSpPr>
          <p:cNvPr id="6"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7" name="投影片編號版面配置區 5"/>
          <p:cNvSpPr>
            <a:spLocks noGrp="1"/>
          </p:cNvSpPr>
          <p:nvPr>
            <p:ph type="sldNum" sz="quarter" idx="12"/>
          </p:nvPr>
        </p:nvSpPr>
        <p:spPr/>
        <p:txBody>
          <a:bodyPr/>
          <a:lstStyle>
            <a:lvl1pPr>
              <a:defRPr/>
            </a:lvl1pPr>
          </a:lstStyle>
          <a:p>
            <a:fld id="{52E38B42-96A3-412A-9CD3-7D6C2689CFF8}" type="slidenum">
              <a:rPr lang="en-US" altLang="zh-TW"/>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67C2BEE0-04A8-4F2A-BB7B-CBA0EFEBB555}" type="datetime1">
              <a:rPr lang="en-US" altLang="zh-TW" smtClean="0"/>
              <a:t>10/19/2020</a:t>
            </a:fld>
            <a:endParaRPr lang="en-US" altLang="zh-TW"/>
          </a:p>
        </p:txBody>
      </p:sp>
      <p:sp>
        <p:nvSpPr>
          <p:cNvPr id="5"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6" name="投影片編號版面配置區 5"/>
          <p:cNvSpPr>
            <a:spLocks noGrp="1"/>
          </p:cNvSpPr>
          <p:nvPr>
            <p:ph type="sldNum" sz="quarter" idx="12"/>
          </p:nvPr>
        </p:nvSpPr>
        <p:spPr/>
        <p:txBody>
          <a:bodyPr/>
          <a:lstStyle>
            <a:lvl1pPr>
              <a:defRPr/>
            </a:lvl1pPr>
          </a:lstStyle>
          <a:p>
            <a:fld id="{4DDA86F8-06F8-4595-BEF8-329ED42EABEE}" type="slidenum">
              <a:rPr lang="en-US" altLang="zh-TW"/>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457200" y="1493838"/>
            <a:ext cx="8229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日期版面配置區 3"/>
          <p:cNvSpPr>
            <a:spLocks noGrp="1"/>
          </p:cNvSpPr>
          <p:nvPr>
            <p:ph type="dt" sz="half" idx="10"/>
          </p:nvPr>
        </p:nvSpPr>
        <p:spPr/>
        <p:txBody>
          <a:bodyPr/>
          <a:lstStyle>
            <a:lvl1pPr>
              <a:defRPr/>
            </a:lvl1pPr>
          </a:lstStyle>
          <a:p>
            <a:pPr>
              <a:defRPr/>
            </a:pPr>
            <a:fld id="{BD18BB28-362D-47CC-A2AA-59E1861A5735}" type="datetime1">
              <a:rPr lang="en-US" altLang="zh-TW" smtClean="0"/>
              <a:t>10/19/2020</a:t>
            </a:fld>
            <a:endParaRPr lang="en-US" altLang="zh-TW"/>
          </a:p>
        </p:txBody>
      </p:sp>
      <p:sp>
        <p:nvSpPr>
          <p:cNvPr id="7"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8" name="投影片編號版面配置區 5"/>
          <p:cNvSpPr>
            <a:spLocks noGrp="1"/>
          </p:cNvSpPr>
          <p:nvPr>
            <p:ph type="sldNum" sz="quarter" idx="12"/>
          </p:nvPr>
        </p:nvSpPr>
        <p:spPr/>
        <p:txBody>
          <a:bodyPr/>
          <a:lstStyle>
            <a:lvl1pPr>
              <a:defRPr/>
            </a:lvl1pPr>
          </a:lstStyle>
          <a:p>
            <a:fld id="{466F15CA-265F-460F-8164-04222FC236C2}" type="slidenum">
              <a:rPr lang="en-US" altLang="zh-TW"/>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457200" y="1493838"/>
            <a:ext cx="8229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8" name="日期版面配置區 3"/>
          <p:cNvSpPr>
            <a:spLocks noGrp="1"/>
          </p:cNvSpPr>
          <p:nvPr>
            <p:ph type="dt" sz="half" idx="10"/>
          </p:nvPr>
        </p:nvSpPr>
        <p:spPr/>
        <p:txBody>
          <a:bodyPr/>
          <a:lstStyle>
            <a:lvl1pPr>
              <a:defRPr/>
            </a:lvl1pPr>
          </a:lstStyle>
          <a:p>
            <a:pPr>
              <a:defRPr/>
            </a:pPr>
            <a:fld id="{3E86B26E-71A0-4CCB-B06F-16847B2A597F}" type="datetime1">
              <a:rPr lang="en-US" altLang="zh-TW" smtClean="0"/>
              <a:t>10/19/2020</a:t>
            </a:fld>
            <a:endParaRPr lang="en-US" altLang="zh-TW"/>
          </a:p>
        </p:txBody>
      </p:sp>
      <p:sp>
        <p:nvSpPr>
          <p:cNvPr id="9"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10" name="投影片編號版面配置區 5"/>
          <p:cNvSpPr>
            <a:spLocks noGrp="1"/>
          </p:cNvSpPr>
          <p:nvPr>
            <p:ph type="sldNum" sz="quarter" idx="12"/>
          </p:nvPr>
        </p:nvSpPr>
        <p:spPr/>
        <p:txBody>
          <a:bodyPr/>
          <a:lstStyle>
            <a:lvl1pPr>
              <a:defRPr/>
            </a:lvl1pPr>
          </a:lstStyle>
          <a:p>
            <a:fld id="{A268107B-43F3-4111-AF69-94C31870B708}" type="slidenum">
              <a:rPr lang="en-US" altLang="zh-TW"/>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457200" y="1493838"/>
            <a:ext cx="8229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a:defRPr/>
            </a:pPr>
            <a:fld id="{BB9C2BFE-84CE-47AA-BBDA-47046B7E25C2}" type="datetime1">
              <a:rPr lang="en-US" altLang="zh-TW" smtClean="0"/>
              <a:t>10/19/2020</a:t>
            </a:fld>
            <a:endParaRPr lang="en-US" altLang="zh-TW"/>
          </a:p>
        </p:txBody>
      </p:sp>
      <p:sp>
        <p:nvSpPr>
          <p:cNvPr id="5"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6" name="投影片編號版面配置區 5"/>
          <p:cNvSpPr>
            <a:spLocks noGrp="1"/>
          </p:cNvSpPr>
          <p:nvPr>
            <p:ph type="sldNum" sz="quarter" idx="12"/>
          </p:nvPr>
        </p:nvSpPr>
        <p:spPr/>
        <p:txBody>
          <a:bodyPr/>
          <a:lstStyle>
            <a:lvl1pPr>
              <a:defRPr/>
            </a:lvl1pPr>
          </a:lstStyle>
          <a:p>
            <a:fld id="{D69CB921-88B9-4AF7-A7A8-F9126E05892B}" type="slidenum">
              <a:rPr lang="en-US" altLang="zh-TW"/>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94A7D57D-9186-4541-B346-101C744CEA39}" type="datetime1">
              <a:rPr lang="en-US" altLang="zh-TW" smtClean="0"/>
              <a:t>10/19/2020</a:t>
            </a:fld>
            <a:endParaRPr lang="en-US" altLang="zh-TW"/>
          </a:p>
        </p:txBody>
      </p:sp>
      <p:sp>
        <p:nvSpPr>
          <p:cNvPr id="3"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4" name="投影片編號版面配置區 5"/>
          <p:cNvSpPr>
            <a:spLocks noGrp="1"/>
          </p:cNvSpPr>
          <p:nvPr>
            <p:ph type="sldNum" sz="quarter" idx="12"/>
          </p:nvPr>
        </p:nvSpPr>
        <p:spPr/>
        <p:txBody>
          <a:bodyPr/>
          <a:lstStyle>
            <a:lvl1pPr>
              <a:defRPr/>
            </a:lvl1pPr>
          </a:lstStyle>
          <a:p>
            <a:fld id="{985B3E77-56A1-41B9-B254-39D22574D8FF}" type="slidenum">
              <a:rPr lang="en-US" altLang="zh-TW"/>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DEC88726-AF44-4AB7-8F37-DE0136FF32EB}" type="datetime1">
              <a:rPr lang="en-US" altLang="zh-TW" smtClean="0"/>
              <a:t>10/19/2020</a:t>
            </a:fld>
            <a:endParaRPr lang="en-US" altLang="zh-TW"/>
          </a:p>
        </p:txBody>
      </p:sp>
      <p:sp>
        <p:nvSpPr>
          <p:cNvPr id="6"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7" name="投影片編號版面配置區 5"/>
          <p:cNvSpPr>
            <a:spLocks noGrp="1"/>
          </p:cNvSpPr>
          <p:nvPr>
            <p:ph type="sldNum" sz="quarter" idx="12"/>
          </p:nvPr>
        </p:nvSpPr>
        <p:spPr/>
        <p:txBody>
          <a:bodyPr/>
          <a:lstStyle>
            <a:lvl1pPr>
              <a:defRPr/>
            </a:lvl1pPr>
          </a:lstStyle>
          <a:p>
            <a:fld id="{E2E534D2-4E1C-482F-B068-E85935B1CC4D}" type="slidenum">
              <a:rPr lang="en-US" altLang="zh-TW"/>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endParaRPr 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4F738F54-6E02-45A9-8676-D145CCEEB1A6}" type="datetime1">
              <a:rPr lang="en-US" altLang="zh-TW" smtClean="0"/>
              <a:t>10/19/2020</a:t>
            </a:fld>
            <a:endParaRPr lang="en-US" altLang="zh-TW"/>
          </a:p>
        </p:txBody>
      </p:sp>
      <p:sp>
        <p:nvSpPr>
          <p:cNvPr id="6"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7" name="投影片編號版面配置區 5"/>
          <p:cNvSpPr>
            <a:spLocks noGrp="1"/>
          </p:cNvSpPr>
          <p:nvPr>
            <p:ph type="sldNum" sz="quarter" idx="12"/>
          </p:nvPr>
        </p:nvSpPr>
        <p:spPr/>
        <p:txBody>
          <a:bodyPr/>
          <a:lstStyle>
            <a:lvl1pPr>
              <a:defRPr/>
            </a:lvl1pPr>
          </a:lstStyle>
          <a:p>
            <a:fld id="{485149DE-D629-479E-AF7A-35B2B3EA0D11}" type="slidenum">
              <a:rPr lang="en-US" altLang="zh-TW"/>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6400800" y="6019800"/>
            <a:ext cx="2667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766763" cy="700088"/>
          </a:xfrm>
          <a:prstGeom prst="rect">
            <a:avLst/>
          </a:prstGeom>
          <a:noFill/>
          <a:ln w="9525">
            <a:noFill/>
            <a:miter lim="800000"/>
            <a:headEnd/>
            <a:tailEnd/>
          </a:ln>
        </p:spPr>
      </p:pic>
      <p:sp>
        <p:nvSpPr>
          <p:cNvPr id="1028" name="矩形 20"/>
          <p:cNvSpPr>
            <a:spLocks noChangeArrowheads="1"/>
          </p:cNvSpPr>
          <p:nvPr/>
        </p:nvSpPr>
        <p:spPr bwMode="auto">
          <a:xfrm>
            <a:off x="620713" y="60325"/>
            <a:ext cx="3113087" cy="396875"/>
          </a:xfrm>
          <a:prstGeom prst="rect">
            <a:avLst/>
          </a:prstGeom>
          <a:noFill/>
          <a:ln w="9525">
            <a:noFill/>
            <a:miter lim="800000"/>
            <a:headEnd/>
            <a:tailEnd/>
          </a:ln>
        </p:spPr>
        <p:txBody>
          <a:bodyPr>
            <a:spAutoFit/>
          </a:bodyPr>
          <a:lstStyle/>
          <a:p>
            <a:pPr eaLnBrk="1" hangingPunct="1"/>
            <a:r>
              <a:rPr kumimoji="0" lang="en-US" altLang="zh-TW" sz="1000">
                <a:solidFill>
                  <a:srgbClr val="969696"/>
                </a:solidFill>
                <a:latin typeface="Calibri" pitchFamily="34" charset="0"/>
              </a:rPr>
              <a:t>National Chung Cheng University</a:t>
            </a:r>
          </a:p>
          <a:p>
            <a:pPr eaLnBrk="1" hangingPunct="1"/>
            <a:r>
              <a:rPr kumimoji="0" lang="en-US" altLang="zh-TW" sz="1000">
                <a:solidFill>
                  <a:srgbClr val="969696"/>
                </a:solidFill>
                <a:latin typeface="Calibri" pitchFamily="34" charset="0"/>
              </a:rPr>
              <a:t>Dept. Computer Science &amp; Information Engineering</a:t>
            </a:r>
          </a:p>
        </p:txBody>
      </p:sp>
      <p:sp>
        <p:nvSpPr>
          <p:cNvPr id="1029"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30"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a:defRPr/>
            </a:pPr>
            <a:fld id="{24018B5A-7016-43D8-B46C-6D0A2E960058}" type="datetime1">
              <a:rPr lang="en-US" altLang="zh-TW" smtClean="0"/>
              <a:t>10/19/2020</a:t>
            </a:fld>
            <a:endParaRPr lang="en-US" altLang="zh-TW"/>
          </a:p>
        </p:txBody>
      </p:sp>
      <p:sp>
        <p:nvSpPr>
          <p:cNvPr id="5" name="頁尾版面配置區 4"/>
          <p:cNvSpPr>
            <a:spLocks noGrp="1"/>
          </p:cNvSpPr>
          <p:nvPr>
            <p:ph type="ftr" sz="quarter" idx="3"/>
          </p:nvPr>
        </p:nvSpPr>
        <p:spPr>
          <a:xfrm>
            <a:off x="59436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a:defRPr/>
            </a:pPr>
            <a:r>
              <a:rPr lang="en-US" altLang="zh-TW" smtClean="0"/>
              <a:t>/all</a:t>
            </a:r>
            <a:endParaRPr lang="en-US" altLang="zh-TW"/>
          </a:p>
        </p:txBody>
      </p:sp>
      <p:sp>
        <p:nvSpPr>
          <p:cNvPr id="6" name="投影片編號版面配置區 5"/>
          <p:cNvSpPr>
            <a:spLocks noGrp="1"/>
          </p:cNvSpPr>
          <p:nvPr>
            <p:ph type="sldNum" sz="quarter" idx="4"/>
          </p:nvPr>
        </p:nvSpPr>
        <p:spPr>
          <a:xfrm>
            <a:off x="34290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fld id="{B7BA71A6-A38A-4DFE-B861-A8B87A917377}"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8472" r:id="rId1"/>
    <p:sldLayoutId id="2147488473" r:id="rId2"/>
    <p:sldLayoutId id="2147488468" r:id="rId3"/>
    <p:sldLayoutId id="2147488474" r:id="rId4"/>
    <p:sldLayoutId id="2147488475" r:id="rId5"/>
    <p:sldLayoutId id="2147488476" r:id="rId6"/>
    <p:sldLayoutId id="2147488469" r:id="rId7"/>
    <p:sldLayoutId id="2147488470" r:id="rId8"/>
    <p:sldLayoutId id="2147488471" r:id="rId9"/>
    <p:sldLayoutId id="2147488477" r:id="rId10"/>
    <p:sldLayoutId id="2147488478" r:id="rId11"/>
  </p:sldLayoutIdLst>
  <p:hf hdr="0" ftr="0" dt="0"/>
  <p:txStyles>
    <p:titleStyle>
      <a:lvl1pPr algn="ctr" rtl="0" eaLnBrk="0" fontAlgn="base" hangingPunct="0">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0" fontAlgn="base" hangingPunct="0">
        <a:spcBef>
          <a:spcPct val="0"/>
        </a:spcBef>
        <a:spcAft>
          <a:spcPct val="0"/>
        </a:spcAft>
        <a:defRPr sz="4400" b="1">
          <a:solidFill>
            <a:schemeClr val="tx1"/>
          </a:solidFill>
          <a:latin typeface="微軟正黑體" pitchFamily="34" charset="-120"/>
          <a:ea typeface="微軟正黑體" pitchFamily="34" charset="-120"/>
        </a:defRPr>
      </a:lvl2pPr>
      <a:lvl3pPr algn="ctr" rtl="0" eaLnBrk="0" fontAlgn="base" hangingPunct="0">
        <a:spcBef>
          <a:spcPct val="0"/>
        </a:spcBef>
        <a:spcAft>
          <a:spcPct val="0"/>
        </a:spcAft>
        <a:defRPr sz="4400" b="1">
          <a:solidFill>
            <a:schemeClr val="tx1"/>
          </a:solidFill>
          <a:latin typeface="微軟正黑體" pitchFamily="34" charset="-120"/>
          <a:ea typeface="微軟正黑體" pitchFamily="34" charset="-120"/>
        </a:defRPr>
      </a:lvl3pPr>
      <a:lvl4pPr algn="ctr" rtl="0" eaLnBrk="0" fontAlgn="base" hangingPunct="0">
        <a:spcBef>
          <a:spcPct val="0"/>
        </a:spcBef>
        <a:spcAft>
          <a:spcPct val="0"/>
        </a:spcAft>
        <a:defRPr sz="4400" b="1">
          <a:solidFill>
            <a:schemeClr val="tx1"/>
          </a:solidFill>
          <a:latin typeface="微軟正黑體" pitchFamily="34" charset="-120"/>
          <a:ea typeface="微軟正黑體" pitchFamily="34" charset="-120"/>
        </a:defRPr>
      </a:lvl4pPr>
      <a:lvl5pPr algn="ctr" rtl="0" eaLnBrk="0" fontAlgn="base" hangingPunct="0">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0" fontAlgn="base" hangingPunct="0">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0" fontAlgn="base" hangingPunct="0">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0" fontAlgn="base" hangingPunct="0">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0" fontAlgn="base" hangingPunct="0">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0" fontAlgn="base" hangingPunct="0">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標題 1"/>
          <p:cNvSpPr txBox="1">
            <a:spLocks/>
          </p:cNvSpPr>
          <p:nvPr/>
        </p:nvSpPr>
        <p:spPr bwMode="auto">
          <a:xfrm>
            <a:off x="609600" y="1676400"/>
            <a:ext cx="8229600" cy="1828800"/>
          </a:xfrm>
          <a:prstGeom prst="rect">
            <a:avLst/>
          </a:prstGeom>
          <a:noFill/>
          <a:ln w="9525">
            <a:noFill/>
            <a:miter lim="800000"/>
            <a:headEnd/>
            <a:tailEnd/>
          </a:ln>
        </p:spPr>
        <p:txBody>
          <a:bodyPr anchor="ctr"/>
          <a:lstStyle/>
          <a:p>
            <a:pPr algn="ctr"/>
            <a:r>
              <a:rPr lang="en-US" altLang="zh-TW" sz="4800" b="1" dirty="0">
                <a:latin typeface="微軟正黑體" panose="020B0604030504040204" pitchFamily="34" charset="-120"/>
                <a:ea typeface="微軟正黑體" panose="020B0604030504040204" pitchFamily="34" charset="-120"/>
              </a:rPr>
              <a:t>An Auto Scaling System for API Gateway Based on Kubernetes</a:t>
            </a:r>
          </a:p>
        </p:txBody>
      </p:sp>
      <p:sp>
        <p:nvSpPr>
          <p:cNvPr id="11267" name="副標題 2"/>
          <p:cNvSpPr>
            <a:spLocks noGrp="1"/>
          </p:cNvSpPr>
          <p:nvPr>
            <p:ph type="subTitle" idx="1"/>
          </p:nvPr>
        </p:nvSpPr>
        <p:spPr>
          <a:xfrm>
            <a:off x="990600" y="3733800"/>
            <a:ext cx="7467600" cy="2133600"/>
          </a:xfrm>
        </p:spPr>
        <p:txBody>
          <a:bodyPr/>
          <a:lstStyle/>
          <a:p>
            <a:pPr eaLnBrk="1" hangingPunct="1"/>
            <a:r>
              <a:rPr lang="en-US" altLang="zh-TW" sz="2400" dirty="0" err="1">
                <a:solidFill>
                  <a:schemeClr val="tx1"/>
                </a:solidFill>
                <a:latin typeface="Arial" panose="020B0604020202020204" pitchFamily="34" charset="0"/>
              </a:rPr>
              <a:t>Meina</a:t>
            </a:r>
            <a:r>
              <a:rPr lang="en-US" altLang="zh-TW" sz="2400" dirty="0">
                <a:solidFill>
                  <a:schemeClr val="tx1"/>
                </a:solidFill>
                <a:latin typeface="Arial" panose="020B0604020202020204" pitchFamily="34" charset="0"/>
              </a:rPr>
              <a:t> </a:t>
            </a:r>
            <a:r>
              <a:rPr lang="en-US" altLang="zh-TW" sz="2400" dirty="0" err="1" smtClean="0">
                <a:solidFill>
                  <a:schemeClr val="tx1"/>
                </a:solidFill>
                <a:latin typeface="Arial" panose="020B0604020202020204" pitchFamily="34" charset="0"/>
              </a:rPr>
              <a:t>Song,Chengcheng</a:t>
            </a:r>
            <a:r>
              <a:rPr lang="en-US" altLang="zh-TW" sz="2400" dirty="0" smtClean="0">
                <a:solidFill>
                  <a:schemeClr val="tx1"/>
                </a:solidFill>
                <a:latin typeface="Arial" panose="020B0604020202020204" pitchFamily="34" charset="0"/>
              </a:rPr>
              <a:t> Zhang, E </a:t>
            </a:r>
            <a:r>
              <a:rPr lang="en-US" altLang="zh-TW" sz="2400" dirty="0" err="1" smtClean="0">
                <a:solidFill>
                  <a:schemeClr val="tx1"/>
                </a:solidFill>
                <a:latin typeface="Arial" panose="020B0604020202020204" pitchFamily="34" charset="0"/>
              </a:rPr>
              <a:t>Haihong</a:t>
            </a:r>
            <a:endParaRPr lang="en-US" altLang="zh-TW" sz="2400" dirty="0" smtClean="0">
              <a:solidFill>
                <a:schemeClr val="tx1"/>
              </a:solidFill>
            </a:endParaRPr>
          </a:p>
          <a:p>
            <a:pPr eaLnBrk="1" hangingPunct="1"/>
            <a:r>
              <a:rPr lang="en-US" altLang="zh-TW" sz="2400" dirty="0">
                <a:solidFill>
                  <a:schemeClr val="tx1"/>
                </a:solidFill>
                <a:latin typeface="Arial" panose="020B0604020202020204" pitchFamily="34" charset="0"/>
                <a:cs typeface="Arial" panose="020B0604020202020204" pitchFamily="34" charset="0"/>
              </a:rPr>
              <a:t>School of Computer Science, Beijing University of Posts and Telecommunications, Beijing, </a:t>
            </a:r>
            <a:r>
              <a:rPr lang="en-US" altLang="zh-TW" sz="2400" dirty="0" smtClean="0">
                <a:solidFill>
                  <a:schemeClr val="tx1"/>
                </a:solidFill>
                <a:latin typeface="Arial" panose="020B0604020202020204" pitchFamily="34" charset="0"/>
                <a:cs typeface="Arial" panose="020B0604020202020204" pitchFamily="34" charset="0"/>
              </a:rPr>
              <a:t>China</a:t>
            </a:r>
          </a:p>
          <a:p>
            <a:r>
              <a:rPr lang="en-US" altLang="zh-TW" sz="2400" dirty="0">
                <a:solidFill>
                  <a:schemeClr val="tx1"/>
                </a:solidFill>
                <a:latin typeface="Arial" panose="020B0604020202020204" pitchFamily="34" charset="0"/>
                <a:cs typeface="Arial" panose="020B0604020202020204" pitchFamily="34" charset="0"/>
              </a:rPr>
              <a:t>Date of Conference: 23-25 Nov. </a:t>
            </a:r>
            <a:r>
              <a:rPr lang="en-US" altLang="zh-TW" sz="2400" dirty="0" smtClean="0">
                <a:solidFill>
                  <a:schemeClr val="tx1"/>
                </a:solidFill>
                <a:latin typeface="Arial" panose="020B0604020202020204" pitchFamily="34" charset="0"/>
                <a:cs typeface="Arial" panose="020B0604020202020204" pitchFamily="34" charset="0"/>
              </a:rPr>
              <a:t>2018</a:t>
            </a:r>
            <a:r>
              <a:rPr lang="en-US" altLang="zh-TW" sz="2400" dirty="0"/>
              <a:t/>
            </a:r>
            <a:br>
              <a:rPr lang="en-US" altLang="zh-TW" sz="2400" dirty="0"/>
            </a:br>
            <a:r>
              <a:rPr lang="en-US" altLang="zh-TW" sz="2400" dirty="0" smtClean="0">
                <a:solidFill>
                  <a:schemeClr val="tx1"/>
                </a:solidFill>
                <a:latin typeface="Arial" panose="020B0604020202020204" pitchFamily="34" charset="0"/>
                <a:cs typeface="Arial" panose="020B0604020202020204" pitchFamily="34" charset="0"/>
              </a:rPr>
              <a:t>Impact </a:t>
            </a:r>
            <a:r>
              <a:rPr lang="en-US" altLang="zh-TW" sz="2400" dirty="0" err="1" smtClean="0">
                <a:solidFill>
                  <a:schemeClr val="tx1"/>
                </a:solidFill>
                <a:latin typeface="Arial" panose="020B0604020202020204" pitchFamily="34" charset="0"/>
                <a:cs typeface="Arial" panose="020B0604020202020204" pitchFamily="34" charset="0"/>
              </a:rPr>
              <a:t>factor:X</a:t>
            </a:r>
            <a:endParaRPr lang="en-US" altLang="zh-TW" sz="2400" dirty="0" smtClean="0">
              <a:solidFill>
                <a:schemeClr val="tx1"/>
              </a:solidFill>
              <a:latin typeface="Arial" panose="020B0604020202020204" pitchFamily="34" charset="0"/>
              <a:cs typeface="Arial" panose="020B0604020202020204" pitchFamily="34" charset="0"/>
            </a:endParaRPr>
          </a:p>
          <a:p>
            <a:pPr eaLnBrk="1" hangingPunct="1"/>
            <a:endParaRPr lang="zh-TW" altLang="en-US" sz="2400" dirty="0" smtClean="0">
              <a:solidFill>
                <a:schemeClr val="tx1"/>
              </a:solidFill>
              <a:latin typeface="Arial" panose="020B0604020202020204" pitchFamily="34" charset="0"/>
              <a:cs typeface="Arial" panose="020B0604020202020204" pitchFamily="34" charset="0"/>
            </a:endParaRPr>
          </a:p>
        </p:txBody>
      </p:sp>
      <p:sp>
        <p:nvSpPr>
          <p:cNvPr id="3" name="投影片編號版面配置區 2"/>
          <p:cNvSpPr>
            <a:spLocks noGrp="1"/>
          </p:cNvSpPr>
          <p:nvPr>
            <p:ph type="sldNum" sz="quarter" idx="12"/>
          </p:nvPr>
        </p:nvSpPr>
        <p:spPr/>
        <p:txBody>
          <a:bodyPr/>
          <a:lstStyle/>
          <a:p>
            <a:fld id="{A699FADD-8D0F-4F79-B0D0-4667CE7E4FC0}" type="slidenum">
              <a:rPr lang="en-US" altLang="zh-TW" smtClean="0"/>
              <a:pPr/>
              <a:t>1</a:t>
            </a:fld>
            <a:endParaRPr lang="en-US" altLang="zh-TW"/>
          </a:p>
        </p:txBody>
      </p:sp>
    </p:spTree>
    <p:extLst>
      <p:ext uri="{BB962C8B-B14F-4D97-AF65-F5344CB8AC3E}">
        <p14:creationId xmlns:p14="http://schemas.microsoft.com/office/powerpoint/2010/main" val="2257070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The Design of API Gateway</a:t>
            </a:r>
            <a:endParaRPr lang="zh-TW" altLang="en-US" sz="3000" dirty="0"/>
          </a:p>
        </p:txBody>
      </p:sp>
      <p:sp>
        <p:nvSpPr>
          <p:cNvPr id="3" name="內容版面配置區 2"/>
          <p:cNvSpPr>
            <a:spLocks noGrp="1"/>
          </p:cNvSpPr>
          <p:nvPr>
            <p:ph idx="1"/>
          </p:nvPr>
        </p:nvSpPr>
        <p:spPr/>
        <p:txBody>
          <a:bodyPr/>
          <a:lstStyle/>
          <a:p>
            <a:pPr marL="514350" indent="-514350">
              <a:buFont typeface="+mj-lt"/>
              <a:buAutoNum type="alphaUcPeriod"/>
            </a:pPr>
            <a:r>
              <a:rPr lang="en-US" altLang="zh-TW" sz="2600" b="1" dirty="0" smtClean="0"/>
              <a:t>Communications </a:t>
            </a:r>
            <a:r>
              <a:rPr lang="en-US" altLang="zh-TW" sz="2600" b="1" dirty="0"/>
              <a:t>in </a:t>
            </a:r>
            <a:r>
              <a:rPr lang="en-US" altLang="zh-TW" sz="2600" b="1" dirty="0" smtClean="0"/>
              <a:t>Micro-Service Architecture</a:t>
            </a:r>
          </a:p>
          <a:p>
            <a:pPr marL="514350" indent="-514350">
              <a:buFont typeface="+mj-lt"/>
              <a:buAutoNum type="alphaUcPeriod"/>
            </a:pPr>
            <a:r>
              <a:rPr lang="en-US" altLang="zh-TW" sz="2600" b="1" dirty="0" smtClean="0"/>
              <a:t>The </a:t>
            </a:r>
            <a:r>
              <a:rPr lang="en-US" altLang="zh-TW" sz="2600" b="1" dirty="0"/>
              <a:t>Design of API Gateway System</a:t>
            </a:r>
          </a:p>
          <a:p>
            <a:pPr marL="514350" indent="-514350">
              <a:buFont typeface="+mj-lt"/>
              <a:buAutoNum type="alphaUcPeriod"/>
            </a:pPr>
            <a:endParaRPr lang="en-US" altLang="zh-TW" b="1" dirty="0"/>
          </a:p>
          <a:p>
            <a:endParaRPr lang="zh-TW" altLang="en-US" dirty="0"/>
          </a:p>
        </p:txBody>
      </p:sp>
      <p:sp>
        <p:nvSpPr>
          <p:cNvPr id="4" name="投影片編號版面配置區 3"/>
          <p:cNvSpPr>
            <a:spLocks noGrp="1"/>
          </p:cNvSpPr>
          <p:nvPr>
            <p:ph type="sldNum" sz="quarter" idx="12"/>
          </p:nvPr>
        </p:nvSpPr>
        <p:spPr>
          <a:xfrm>
            <a:off x="3505200" y="6400800"/>
            <a:ext cx="2133600" cy="365125"/>
          </a:xfrm>
        </p:spPr>
        <p:txBody>
          <a:bodyPr/>
          <a:lstStyle/>
          <a:p>
            <a:fld id="{52E38B42-96A3-412A-9CD3-7D6C2689CFF8}" type="slidenum">
              <a:rPr lang="en-US" altLang="zh-TW" smtClean="0"/>
              <a:pPr/>
              <a:t>10</a:t>
            </a:fld>
            <a:endParaRPr lang="en-US" altLang="zh-TW"/>
          </a:p>
        </p:txBody>
      </p:sp>
    </p:spTree>
    <p:extLst>
      <p:ext uri="{BB962C8B-B14F-4D97-AF65-F5344CB8AC3E}">
        <p14:creationId xmlns:p14="http://schemas.microsoft.com/office/powerpoint/2010/main" val="33895401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685800"/>
            <a:ext cx="8534400" cy="762000"/>
          </a:xfrm>
        </p:spPr>
        <p:txBody>
          <a:bodyPr/>
          <a:lstStyle/>
          <a:p>
            <a:r>
              <a:rPr lang="en-US" altLang="zh-TW" sz="3000" dirty="0"/>
              <a:t>A. Communications in Micro-Service </a:t>
            </a:r>
            <a:r>
              <a:rPr lang="en-US" altLang="zh-TW" sz="3000" dirty="0" smtClean="0"/>
              <a:t>Architecture</a:t>
            </a:r>
            <a:r>
              <a:rPr lang="en-US" altLang="zh-TW" sz="3000" dirty="0"/>
              <a:t/>
            </a:r>
            <a:br>
              <a:rPr lang="en-US" altLang="zh-TW" sz="3000" dirty="0"/>
            </a:br>
            <a:endParaRPr lang="zh-TW" altLang="en-US" sz="3000" dirty="0"/>
          </a:p>
        </p:txBody>
      </p:sp>
      <p:pic>
        <p:nvPicPr>
          <p:cNvPr id="5" name="內容版面配置區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33500" y="1901201"/>
            <a:ext cx="6324600" cy="4001747"/>
          </a:xfrm>
        </p:spPr>
      </p:pic>
      <p:sp>
        <p:nvSpPr>
          <p:cNvPr id="4" name="投影片編號版面配置區 3"/>
          <p:cNvSpPr>
            <a:spLocks noGrp="1"/>
          </p:cNvSpPr>
          <p:nvPr>
            <p:ph type="sldNum" sz="quarter" idx="12"/>
          </p:nvPr>
        </p:nvSpPr>
        <p:spPr/>
        <p:txBody>
          <a:bodyPr/>
          <a:lstStyle/>
          <a:p>
            <a:fld id="{52E38B42-96A3-412A-9CD3-7D6C2689CFF8}" type="slidenum">
              <a:rPr lang="en-US" altLang="zh-TW" smtClean="0"/>
              <a:pPr/>
              <a:t>11</a:t>
            </a:fld>
            <a:endParaRPr lang="en-US" altLang="zh-TW"/>
          </a:p>
        </p:txBody>
      </p:sp>
      <p:sp>
        <p:nvSpPr>
          <p:cNvPr id="3" name="文字方塊 2"/>
          <p:cNvSpPr txBox="1"/>
          <p:nvPr/>
        </p:nvSpPr>
        <p:spPr>
          <a:xfrm>
            <a:off x="3009900" y="5997903"/>
            <a:ext cx="3429000" cy="369332"/>
          </a:xfrm>
          <a:prstGeom prst="rect">
            <a:avLst/>
          </a:prstGeom>
          <a:noFill/>
        </p:spPr>
        <p:txBody>
          <a:bodyPr wrap="square" rtlCol="0">
            <a:spAutoFit/>
          </a:bodyPr>
          <a:lstStyle/>
          <a:p>
            <a:r>
              <a:rPr lang="en-US" altLang="zh-TW"/>
              <a:t>Fig. 1. communication directly.</a:t>
            </a:r>
            <a:endParaRPr lang="zh-TW" altLang="en-US" dirty="0"/>
          </a:p>
        </p:txBody>
      </p:sp>
    </p:spTree>
    <p:extLst>
      <p:ext uri="{BB962C8B-B14F-4D97-AF65-F5344CB8AC3E}">
        <p14:creationId xmlns:p14="http://schemas.microsoft.com/office/powerpoint/2010/main" val="6252750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A. Communications in Micro-Service Architecture</a:t>
            </a:r>
          </a:p>
        </p:txBody>
      </p:sp>
      <p:sp>
        <p:nvSpPr>
          <p:cNvPr id="3" name="內容版面配置區 2"/>
          <p:cNvSpPr>
            <a:spLocks noGrp="1"/>
          </p:cNvSpPr>
          <p:nvPr>
            <p:ph idx="1"/>
          </p:nvPr>
        </p:nvSpPr>
        <p:spPr/>
        <p:txBody>
          <a:bodyPr/>
          <a:lstStyle/>
          <a:p>
            <a:r>
              <a:rPr lang="en-US" altLang="zh-TW" sz="2600" dirty="0"/>
              <a:t>We built an API gateway using node JS and consul [8] as the middle layer between the application and backend services which allows users to invoke the services required without the need for any knowledge pertaining to the structure of the system[7].</a:t>
            </a:r>
            <a:endParaRPr lang="zh-TW" altLang="en-US" sz="26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12</a:t>
            </a:fld>
            <a:endParaRPr lang="en-US" altLang="zh-TW"/>
          </a:p>
        </p:txBody>
      </p:sp>
    </p:spTree>
    <p:extLst>
      <p:ext uri="{BB962C8B-B14F-4D97-AF65-F5344CB8AC3E}">
        <p14:creationId xmlns:p14="http://schemas.microsoft.com/office/powerpoint/2010/main" val="569947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A. Communications in Micro-Service Architecture</a:t>
            </a:r>
          </a:p>
        </p:txBody>
      </p:sp>
      <p:pic>
        <p:nvPicPr>
          <p:cNvPr id="5" name="內容版面配置區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66800" y="1676400"/>
            <a:ext cx="6858000" cy="4326775"/>
          </a:xfrm>
        </p:spPr>
      </p:pic>
      <p:sp>
        <p:nvSpPr>
          <p:cNvPr id="4" name="投影片編號版面配置區 3"/>
          <p:cNvSpPr>
            <a:spLocks noGrp="1"/>
          </p:cNvSpPr>
          <p:nvPr>
            <p:ph type="sldNum" sz="quarter" idx="12"/>
          </p:nvPr>
        </p:nvSpPr>
        <p:spPr/>
        <p:txBody>
          <a:bodyPr/>
          <a:lstStyle/>
          <a:p>
            <a:fld id="{52E38B42-96A3-412A-9CD3-7D6C2689CFF8}" type="slidenum">
              <a:rPr lang="en-US" altLang="zh-TW" smtClean="0"/>
              <a:pPr/>
              <a:t>13</a:t>
            </a:fld>
            <a:endParaRPr lang="en-US" altLang="zh-TW"/>
          </a:p>
        </p:txBody>
      </p:sp>
      <p:sp>
        <p:nvSpPr>
          <p:cNvPr id="3" name="文字方塊 2"/>
          <p:cNvSpPr txBox="1"/>
          <p:nvPr/>
        </p:nvSpPr>
        <p:spPr>
          <a:xfrm>
            <a:off x="2514600" y="6003175"/>
            <a:ext cx="4114800" cy="369332"/>
          </a:xfrm>
          <a:prstGeom prst="rect">
            <a:avLst/>
          </a:prstGeom>
          <a:noFill/>
        </p:spPr>
        <p:txBody>
          <a:bodyPr wrap="square" rtlCol="0">
            <a:spAutoFit/>
          </a:bodyPr>
          <a:lstStyle/>
          <a:p>
            <a:r>
              <a:rPr lang="en-US" altLang="zh-TW"/>
              <a:t>Fig. </a:t>
            </a:r>
            <a:r>
              <a:rPr lang="en-US" altLang="zh-TW" dirty="0"/>
              <a:t>2. communication by API gateway.</a:t>
            </a:r>
            <a:endParaRPr lang="zh-TW" altLang="en-US" dirty="0"/>
          </a:p>
        </p:txBody>
      </p:sp>
    </p:spTree>
    <p:extLst>
      <p:ext uri="{BB962C8B-B14F-4D97-AF65-F5344CB8AC3E}">
        <p14:creationId xmlns:p14="http://schemas.microsoft.com/office/powerpoint/2010/main" val="16602098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dirty="0"/>
              <a:t>B. The Design of API Gateway System</a:t>
            </a:r>
          </a:p>
        </p:txBody>
      </p:sp>
      <p:sp>
        <p:nvSpPr>
          <p:cNvPr id="3" name="內容版面配置區 2"/>
          <p:cNvSpPr>
            <a:spLocks noGrp="1"/>
          </p:cNvSpPr>
          <p:nvPr>
            <p:ph idx="1"/>
          </p:nvPr>
        </p:nvSpPr>
        <p:spPr/>
        <p:txBody>
          <a:bodyPr/>
          <a:lstStyle/>
          <a:p>
            <a:r>
              <a:rPr lang="en-US" altLang="zh-TW" dirty="0"/>
              <a:t>The API Gateway System has three subsystems</a:t>
            </a:r>
            <a:r>
              <a:rPr lang="en-US" altLang="zh-TW" dirty="0">
                <a:solidFill>
                  <a:schemeClr val="tx2"/>
                </a:solidFill>
              </a:rPr>
              <a:t>:</a:t>
            </a:r>
            <a:r>
              <a:rPr lang="en-US" altLang="zh-TW" dirty="0">
                <a:solidFill>
                  <a:srgbClr val="FF0000"/>
                </a:solidFill>
              </a:rPr>
              <a:t> Core subsystem</a:t>
            </a:r>
            <a:r>
              <a:rPr lang="en-US" altLang="zh-TW" dirty="0"/>
              <a:t>, </a:t>
            </a:r>
            <a:r>
              <a:rPr lang="en-US" altLang="zh-TW" dirty="0">
                <a:solidFill>
                  <a:srgbClr val="FF0000"/>
                </a:solidFill>
              </a:rPr>
              <a:t>monitor subsystem</a:t>
            </a:r>
            <a:r>
              <a:rPr lang="en-US" altLang="zh-TW" dirty="0"/>
              <a:t> and </a:t>
            </a:r>
            <a:r>
              <a:rPr lang="en-US" altLang="zh-TW" dirty="0">
                <a:solidFill>
                  <a:srgbClr val="FF0000"/>
                </a:solidFill>
              </a:rPr>
              <a:t>admin subsystem</a:t>
            </a:r>
            <a:r>
              <a:rPr lang="en-US" altLang="zh-TW" dirty="0"/>
              <a:t>. The architecture of API Gateway system is shown in Fig 3.</a:t>
            </a:r>
            <a:endParaRPr lang="zh-TW" altLang="en-US"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14</a:t>
            </a:fld>
            <a:endParaRPr lang="en-US" altLang="zh-TW"/>
          </a:p>
        </p:txBody>
      </p:sp>
    </p:spTree>
    <p:extLst>
      <p:ext uri="{BB962C8B-B14F-4D97-AF65-F5344CB8AC3E}">
        <p14:creationId xmlns:p14="http://schemas.microsoft.com/office/powerpoint/2010/main" val="19544444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The Design of API Gateway System</a:t>
            </a:r>
          </a:p>
        </p:txBody>
      </p:sp>
      <p:pic>
        <p:nvPicPr>
          <p:cNvPr id="5" name="內容版面配置區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47800" y="1591726"/>
            <a:ext cx="6096000" cy="4544291"/>
          </a:xfrm>
        </p:spPr>
      </p:pic>
      <p:sp>
        <p:nvSpPr>
          <p:cNvPr id="4" name="投影片編號版面配置區 3"/>
          <p:cNvSpPr>
            <a:spLocks noGrp="1"/>
          </p:cNvSpPr>
          <p:nvPr>
            <p:ph type="sldNum" sz="quarter" idx="12"/>
          </p:nvPr>
        </p:nvSpPr>
        <p:spPr/>
        <p:txBody>
          <a:bodyPr/>
          <a:lstStyle/>
          <a:p>
            <a:fld id="{52E38B42-96A3-412A-9CD3-7D6C2689CFF8}" type="slidenum">
              <a:rPr lang="en-US" altLang="zh-TW" smtClean="0"/>
              <a:pPr/>
              <a:t>15</a:t>
            </a:fld>
            <a:endParaRPr lang="en-US" altLang="zh-TW"/>
          </a:p>
        </p:txBody>
      </p:sp>
      <p:sp>
        <p:nvSpPr>
          <p:cNvPr id="3" name="文字方塊 2"/>
          <p:cNvSpPr txBox="1"/>
          <p:nvPr/>
        </p:nvSpPr>
        <p:spPr>
          <a:xfrm>
            <a:off x="2438400" y="6145554"/>
            <a:ext cx="4724400" cy="369332"/>
          </a:xfrm>
          <a:prstGeom prst="rect">
            <a:avLst/>
          </a:prstGeom>
          <a:noFill/>
        </p:spPr>
        <p:txBody>
          <a:bodyPr wrap="square" rtlCol="0">
            <a:spAutoFit/>
          </a:bodyPr>
          <a:lstStyle/>
          <a:p>
            <a:r>
              <a:rPr lang="en-US" altLang="zh-TW"/>
              <a:t>Fig. 3. the architecture of API Gateway.</a:t>
            </a:r>
            <a:endParaRPr lang="zh-TW" altLang="en-US" dirty="0"/>
          </a:p>
        </p:txBody>
      </p:sp>
    </p:spTree>
    <p:extLst>
      <p:ext uri="{BB962C8B-B14F-4D97-AF65-F5344CB8AC3E}">
        <p14:creationId xmlns:p14="http://schemas.microsoft.com/office/powerpoint/2010/main" val="22306924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The Design of Auto Scaling System Based on Kubernetes and Prometheus</a:t>
            </a:r>
          </a:p>
        </p:txBody>
      </p:sp>
      <p:sp>
        <p:nvSpPr>
          <p:cNvPr id="3" name="內容版面配置區 2"/>
          <p:cNvSpPr>
            <a:spLocks noGrp="1"/>
          </p:cNvSpPr>
          <p:nvPr>
            <p:ph idx="1"/>
          </p:nvPr>
        </p:nvSpPr>
        <p:spPr/>
        <p:txBody>
          <a:bodyPr/>
          <a:lstStyle/>
          <a:p>
            <a:r>
              <a:rPr lang="en-US" altLang="zh-TW" sz="2600" dirty="0"/>
              <a:t>In the micro-service architecture, The API Gateway System is the only entrance to backend services, when a large amount of requests invokes API Gateway service concurrently, it could cause the API Gateway service blocking or even breaking down</a:t>
            </a:r>
            <a:r>
              <a:rPr lang="en-US" altLang="zh-TW" sz="2600" dirty="0" smtClean="0"/>
              <a:t>.</a:t>
            </a:r>
          </a:p>
          <a:p>
            <a:r>
              <a:rPr lang="en-US" altLang="zh-TW" sz="2600" dirty="0" smtClean="0"/>
              <a:t>If </a:t>
            </a:r>
            <a:r>
              <a:rPr lang="en-US" altLang="zh-TW" sz="2600" dirty="0"/>
              <a:t>API Gateway service breaks down, it makes all services unavailable. To resolve this problem, we use Kubernetes and </a:t>
            </a:r>
            <a:r>
              <a:rPr lang="en-US" altLang="zh-TW" sz="2600" dirty="0" err="1"/>
              <a:t>Promethues</a:t>
            </a:r>
            <a:r>
              <a:rPr lang="en-US" altLang="zh-TW" sz="2600" dirty="0"/>
              <a:t> to build an auto scaling system to dynamically scale API Gateway System.</a:t>
            </a:r>
            <a:endParaRPr lang="zh-TW" altLang="en-US" sz="26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16</a:t>
            </a:fld>
            <a:endParaRPr lang="en-US" altLang="zh-TW" dirty="0"/>
          </a:p>
        </p:txBody>
      </p:sp>
    </p:spTree>
    <p:extLst>
      <p:ext uri="{BB962C8B-B14F-4D97-AF65-F5344CB8AC3E}">
        <p14:creationId xmlns:p14="http://schemas.microsoft.com/office/powerpoint/2010/main" val="40564333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err="1" smtClean="0"/>
              <a:t>A.Kubernetes</a:t>
            </a:r>
            <a:r>
              <a:rPr lang="en-US" altLang="zh-TW" sz="3000" dirty="0" smtClean="0"/>
              <a:t> </a:t>
            </a:r>
            <a:r>
              <a:rPr lang="en-US" altLang="zh-TW" sz="3000" dirty="0"/>
              <a:t>and </a:t>
            </a:r>
            <a:r>
              <a:rPr lang="en-US" altLang="zh-TW" sz="3000" dirty="0" err="1" smtClean="0"/>
              <a:t>Promethues</a:t>
            </a:r>
            <a:endParaRPr lang="zh-TW" altLang="en-US" dirty="0"/>
          </a:p>
        </p:txBody>
      </p:sp>
      <p:sp>
        <p:nvSpPr>
          <p:cNvPr id="3" name="內容版面配置區 2"/>
          <p:cNvSpPr>
            <a:spLocks noGrp="1"/>
          </p:cNvSpPr>
          <p:nvPr>
            <p:ph idx="1"/>
          </p:nvPr>
        </p:nvSpPr>
        <p:spPr/>
        <p:txBody>
          <a:bodyPr/>
          <a:lstStyle/>
          <a:p>
            <a:r>
              <a:rPr lang="en-US" altLang="zh-TW" sz="2600" dirty="0"/>
              <a:t>Kubernetes is an open source cluster manager for Docker containers [10]. It provides management of containerized clusters based on the CAAS (Container as a service) level.</a:t>
            </a:r>
            <a:endParaRPr lang="zh-TW" altLang="en-US" sz="26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17</a:t>
            </a:fld>
            <a:endParaRPr lang="en-US" altLang="zh-TW"/>
          </a:p>
        </p:txBody>
      </p:sp>
    </p:spTree>
    <p:extLst>
      <p:ext uri="{BB962C8B-B14F-4D97-AF65-F5344CB8AC3E}">
        <p14:creationId xmlns:p14="http://schemas.microsoft.com/office/powerpoint/2010/main" val="604329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err="1"/>
              <a:t>A.Kubernetes</a:t>
            </a:r>
            <a:r>
              <a:rPr lang="en-US" altLang="zh-TW" sz="3000" dirty="0"/>
              <a:t> and </a:t>
            </a:r>
            <a:r>
              <a:rPr lang="en-US" altLang="zh-TW" sz="3000" dirty="0" err="1"/>
              <a:t>Promethues</a:t>
            </a:r>
            <a:endParaRPr lang="zh-TW" altLang="en-US" dirty="0"/>
          </a:p>
        </p:txBody>
      </p:sp>
      <p:pic>
        <p:nvPicPr>
          <p:cNvPr id="5" name="內容版面配置區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14652"/>
            <a:ext cx="5943600" cy="4495522"/>
          </a:xfrm>
        </p:spPr>
      </p:pic>
      <p:sp>
        <p:nvSpPr>
          <p:cNvPr id="4" name="投影片編號版面配置區 3"/>
          <p:cNvSpPr>
            <a:spLocks noGrp="1"/>
          </p:cNvSpPr>
          <p:nvPr>
            <p:ph type="sldNum" sz="quarter" idx="12"/>
          </p:nvPr>
        </p:nvSpPr>
        <p:spPr/>
        <p:txBody>
          <a:bodyPr/>
          <a:lstStyle/>
          <a:p>
            <a:fld id="{52E38B42-96A3-412A-9CD3-7D6C2689CFF8}" type="slidenum">
              <a:rPr lang="en-US" altLang="zh-TW" smtClean="0"/>
              <a:pPr/>
              <a:t>18</a:t>
            </a:fld>
            <a:endParaRPr lang="en-US" altLang="zh-TW"/>
          </a:p>
        </p:txBody>
      </p:sp>
      <p:sp>
        <p:nvSpPr>
          <p:cNvPr id="3" name="文字方塊 2"/>
          <p:cNvSpPr txBox="1"/>
          <p:nvPr/>
        </p:nvSpPr>
        <p:spPr>
          <a:xfrm>
            <a:off x="2438400" y="6085607"/>
            <a:ext cx="4114800" cy="369332"/>
          </a:xfrm>
          <a:prstGeom prst="rect">
            <a:avLst/>
          </a:prstGeom>
          <a:noFill/>
        </p:spPr>
        <p:txBody>
          <a:bodyPr wrap="square" rtlCol="0">
            <a:spAutoFit/>
          </a:bodyPr>
          <a:lstStyle/>
          <a:p>
            <a:r>
              <a:rPr lang="en-US" altLang="zh-TW"/>
              <a:t>Fig. 4. the architecture of Kubernetes.</a:t>
            </a:r>
            <a:endParaRPr lang="zh-TW" altLang="en-US" dirty="0"/>
          </a:p>
        </p:txBody>
      </p:sp>
    </p:spTree>
    <p:extLst>
      <p:ext uri="{BB962C8B-B14F-4D97-AF65-F5344CB8AC3E}">
        <p14:creationId xmlns:p14="http://schemas.microsoft.com/office/powerpoint/2010/main" val="17031295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err="1"/>
              <a:t>A.Kubernetes</a:t>
            </a:r>
            <a:r>
              <a:rPr lang="en-US" altLang="zh-TW" sz="3000" dirty="0"/>
              <a:t> and </a:t>
            </a:r>
            <a:r>
              <a:rPr lang="en-US" altLang="zh-TW" sz="3000" dirty="0" err="1"/>
              <a:t>Promethues</a:t>
            </a:r>
            <a:endParaRPr lang="zh-TW" altLang="en-US" sz="3000" dirty="0"/>
          </a:p>
        </p:txBody>
      </p:sp>
      <p:sp>
        <p:nvSpPr>
          <p:cNvPr id="3" name="內容版面配置區 2"/>
          <p:cNvSpPr>
            <a:spLocks noGrp="1"/>
          </p:cNvSpPr>
          <p:nvPr>
            <p:ph idx="1"/>
          </p:nvPr>
        </p:nvSpPr>
        <p:spPr/>
        <p:txBody>
          <a:bodyPr/>
          <a:lstStyle/>
          <a:p>
            <a:r>
              <a:rPr lang="en-US" altLang="zh-TW" sz="2600" dirty="0"/>
              <a:t>In Kubernetes clusters, Pod is the basic deployment unit that can be both operated and managed. It is also native support for monitoring the state of services within pod</a:t>
            </a:r>
            <a:r>
              <a:rPr lang="en-US" altLang="zh-TW" sz="2600" dirty="0" smtClean="0"/>
              <a:t>.</a:t>
            </a:r>
          </a:p>
          <a:p>
            <a:r>
              <a:rPr lang="en-US" altLang="zh-TW" sz="2600" dirty="0"/>
              <a:t>Master</a:t>
            </a:r>
          </a:p>
          <a:p>
            <a:pPr lvl="1"/>
            <a:r>
              <a:rPr lang="en-US" altLang="zh-TW" sz="2200" dirty="0"/>
              <a:t>as the control node, it is responsible for the of </a:t>
            </a:r>
            <a:r>
              <a:rPr lang="en-US" altLang="zh-TW" sz="2200" dirty="0" smtClean="0"/>
              <a:t>containers </a:t>
            </a:r>
            <a:r>
              <a:rPr lang="en-US" altLang="zh-TW" sz="2200" dirty="0"/>
              <a:t>arrangement and management in cluster</a:t>
            </a:r>
            <a:r>
              <a:rPr lang="en-US" altLang="zh-TW" sz="2200" dirty="0" smtClean="0"/>
              <a:t>.</a:t>
            </a:r>
          </a:p>
          <a:p>
            <a:pPr lvl="1"/>
            <a:r>
              <a:rPr lang="en-US" altLang="zh-TW" dirty="0"/>
              <a:t> </a:t>
            </a:r>
            <a:r>
              <a:rPr lang="en-US" altLang="zh-TW" sz="2200" dirty="0"/>
              <a:t>The API server is the entrance to all </a:t>
            </a:r>
            <a:r>
              <a:rPr lang="en-US" altLang="zh-TW" sz="2200" dirty="0" smtClean="0"/>
              <a:t>services</a:t>
            </a:r>
          </a:p>
          <a:p>
            <a:pPr lvl="1"/>
            <a:r>
              <a:rPr lang="en-US" altLang="zh-TW" sz="2200" dirty="0"/>
              <a:t>the Scheduler is responsible for scheduling the application to the node for deployment which based on the state of the cluster.</a:t>
            </a:r>
            <a:endParaRPr lang="zh-TW" altLang="en-US" sz="22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19</a:t>
            </a:fld>
            <a:endParaRPr lang="en-US" altLang="zh-TW"/>
          </a:p>
        </p:txBody>
      </p:sp>
    </p:spTree>
    <p:extLst>
      <p:ext uri="{BB962C8B-B14F-4D97-AF65-F5344CB8AC3E}">
        <p14:creationId xmlns:p14="http://schemas.microsoft.com/office/powerpoint/2010/main" val="31944587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OUTLINE</a:t>
            </a:r>
            <a:endParaRPr lang="zh-TW" altLang="en-US" dirty="0"/>
          </a:p>
        </p:txBody>
      </p:sp>
      <p:sp>
        <p:nvSpPr>
          <p:cNvPr id="3" name="內容版面配置區 2"/>
          <p:cNvSpPr>
            <a:spLocks noGrp="1"/>
          </p:cNvSpPr>
          <p:nvPr>
            <p:ph idx="1"/>
          </p:nvPr>
        </p:nvSpPr>
        <p:spPr/>
        <p:txBody>
          <a:bodyPr/>
          <a:lstStyle/>
          <a:p>
            <a:r>
              <a:rPr lang="en-US" altLang="zh-TW" dirty="0" err="1" smtClean="0"/>
              <a:t>Absract</a:t>
            </a:r>
            <a:endParaRPr lang="en-US" altLang="zh-TW" dirty="0" smtClean="0"/>
          </a:p>
          <a:p>
            <a:r>
              <a:rPr lang="en-US" altLang="zh-TW" dirty="0" smtClean="0"/>
              <a:t>Introduction</a:t>
            </a:r>
          </a:p>
          <a:p>
            <a:r>
              <a:rPr lang="en-US" altLang="zh-TW" dirty="0" smtClean="0"/>
              <a:t>The Design of API Gateway</a:t>
            </a:r>
          </a:p>
          <a:p>
            <a:r>
              <a:rPr lang="en-US" altLang="zh-TW" dirty="0"/>
              <a:t>The Design of Auto Scaling System Based on Kubernetes and </a:t>
            </a:r>
            <a:r>
              <a:rPr lang="en-US" altLang="zh-TW" dirty="0" smtClean="0"/>
              <a:t>Prometheus</a:t>
            </a:r>
          </a:p>
          <a:p>
            <a:r>
              <a:rPr lang="en-US" altLang="zh-TW" dirty="0" smtClean="0"/>
              <a:t>Experiment and Results</a:t>
            </a:r>
          </a:p>
          <a:p>
            <a:r>
              <a:rPr lang="en-US" altLang="zh-TW" dirty="0" smtClean="0"/>
              <a:t>Conclusion</a:t>
            </a:r>
          </a:p>
          <a:p>
            <a:endParaRPr lang="en-US" altLang="zh-TW" dirty="0" smtClean="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2</a:t>
            </a:fld>
            <a:endParaRPr lang="en-US" altLang="zh-TW"/>
          </a:p>
        </p:txBody>
      </p:sp>
    </p:spTree>
    <p:extLst>
      <p:ext uri="{BB962C8B-B14F-4D97-AF65-F5344CB8AC3E}">
        <p14:creationId xmlns:p14="http://schemas.microsoft.com/office/powerpoint/2010/main" val="18050042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3400" y="342107"/>
            <a:ext cx="8229600" cy="1143000"/>
          </a:xfrm>
        </p:spPr>
        <p:txBody>
          <a:bodyPr/>
          <a:lstStyle/>
          <a:p>
            <a:r>
              <a:rPr lang="en-US" altLang="zh-TW" sz="3000" dirty="0" err="1"/>
              <a:t>A.Kubernetes</a:t>
            </a:r>
            <a:r>
              <a:rPr lang="en-US" altLang="zh-TW" sz="3000" dirty="0"/>
              <a:t> and </a:t>
            </a:r>
            <a:r>
              <a:rPr lang="en-US" altLang="zh-TW" sz="3000" dirty="0" err="1"/>
              <a:t>Promethues</a:t>
            </a:r>
            <a:endParaRPr lang="zh-TW" altLang="en-US" sz="3000" dirty="0"/>
          </a:p>
        </p:txBody>
      </p:sp>
      <p:sp>
        <p:nvSpPr>
          <p:cNvPr id="3" name="內容版面配置區 2"/>
          <p:cNvSpPr>
            <a:spLocks noGrp="1"/>
          </p:cNvSpPr>
          <p:nvPr>
            <p:ph idx="1"/>
          </p:nvPr>
        </p:nvSpPr>
        <p:spPr/>
        <p:txBody>
          <a:bodyPr/>
          <a:lstStyle/>
          <a:p>
            <a:pPr lvl="1"/>
            <a:r>
              <a:rPr lang="en-US" altLang="zh-TW" sz="2200" dirty="0"/>
              <a:t>The Controller manages the state of the application in the cluster as </a:t>
            </a:r>
            <a:r>
              <a:rPr lang="en-US" altLang="zh-TW" sz="2200" dirty="0" smtClean="0"/>
              <a:t>the </a:t>
            </a:r>
            <a:r>
              <a:rPr lang="en-US" altLang="zh-TW" sz="2200" dirty="0"/>
              <a:t>desired state that we set</a:t>
            </a:r>
            <a:r>
              <a:rPr lang="en-US" altLang="zh-TW" sz="2200" dirty="0" smtClean="0"/>
              <a:t>.</a:t>
            </a:r>
          </a:p>
          <a:p>
            <a:r>
              <a:rPr lang="en-US" altLang="zh-TW" sz="2600" dirty="0" smtClean="0"/>
              <a:t>Node</a:t>
            </a:r>
          </a:p>
          <a:p>
            <a:pPr lvl="1"/>
            <a:r>
              <a:rPr lang="en-US" altLang="zh-TW" sz="2200" dirty="0"/>
              <a:t>Node is the working node and responsible for actually running the containers. </a:t>
            </a:r>
            <a:endParaRPr lang="en-US" altLang="zh-TW" sz="2200" dirty="0" smtClean="0"/>
          </a:p>
          <a:p>
            <a:pPr lvl="1"/>
            <a:r>
              <a:rPr lang="en-US" altLang="zh-TW" sz="2200" dirty="0"/>
              <a:t>The </a:t>
            </a:r>
            <a:r>
              <a:rPr lang="en-US" altLang="zh-TW" sz="2200" dirty="0" err="1"/>
              <a:t>Kubelet</a:t>
            </a:r>
            <a:r>
              <a:rPr lang="en-US" altLang="zh-TW" sz="2200" dirty="0"/>
              <a:t> manages the lifecycle of containers in the cluster, as well as Volume and network management</a:t>
            </a:r>
            <a:r>
              <a:rPr lang="en-US" altLang="zh-TW" sz="2200" dirty="0" smtClean="0"/>
              <a:t>.</a:t>
            </a:r>
          </a:p>
          <a:p>
            <a:pPr lvl="1"/>
            <a:r>
              <a:rPr lang="en-US" altLang="zh-TW" sz="2200" dirty="0"/>
              <a:t>The Master node manages the containers through </a:t>
            </a:r>
            <a:r>
              <a:rPr lang="en-US" altLang="zh-TW" sz="2200" dirty="0" err="1"/>
              <a:t>Kubelet</a:t>
            </a:r>
            <a:r>
              <a:rPr lang="en-US" altLang="zh-TW" sz="2200" dirty="0"/>
              <a:t>. </a:t>
            </a:r>
            <a:r>
              <a:rPr lang="en-US" altLang="zh-TW" sz="2200" dirty="0" err="1"/>
              <a:t>Kube</a:t>
            </a:r>
            <a:r>
              <a:rPr lang="en-US" altLang="zh-TW" sz="2200" dirty="0"/>
              <a:t>-proxy provides service discovery and load balancing within the cluster.</a:t>
            </a:r>
          </a:p>
          <a:p>
            <a:pPr lvl="1"/>
            <a:endParaRPr lang="zh-TW" altLang="en-US" sz="22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20</a:t>
            </a:fld>
            <a:endParaRPr lang="en-US" altLang="zh-TW"/>
          </a:p>
        </p:txBody>
      </p:sp>
    </p:spTree>
    <p:extLst>
      <p:ext uri="{BB962C8B-B14F-4D97-AF65-F5344CB8AC3E}">
        <p14:creationId xmlns:p14="http://schemas.microsoft.com/office/powerpoint/2010/main" val="3473560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err="1"/>
              <a:t>A.Kubernetes</a:t>
            </a:r>
            <a:r>
              <a:rPr lang="en-US" altLang="zh-TW" sz="3000" dirty="0"/>
              <a:t> and </a:t>
            </a:r>
            <a:r>
              <a:rPr lang="en-US" altLang="zh-TW" sz="3000" dirty="0" err="1"/>
              <a:t>Promethues</a:t>
            </a:r>
            <a:endParaRPr lang="zh-TW" altLang="en-US" sz="3000" dirty="0"/>
          </a:p>
        </p:txBody>
      </p:sp>
      <p:sp>
        <p:nvSpPr>
          <p:cNvPr id="3" name="內容版面配置區 2"/>
          <p:cNvSpPr>
            <a:spLocks noGrp="1"/>
          </p:cNvSpPr>
          <p:nvPr>
            <p:ph idx="1"/>
          </p:nvPr>
        </p:nvSpPr>
        <p:spPr/>
        <p:txBody>
          <a:bodyPr/>
          <a:lstStyle/>
          <a:p>
            <a:r>
              <a:rPr lang="en-US" altLang="zh-TW" sz="2600" dirty="0" smtClean="0"/>
              <a:t>Prometheus</a:t>
            </a:r>
          </a:p>
          <a:p>
            <a:pPr lvl="1"/>
            <a:r>
              <a:rPr lang="en-US" altLang="zh-TW" sz="2200" dirty="0"/>
              <a:t>Prometheus is an open source monitoring alarm system by </a:t>
            </a:r>
            <a:r>
              <a:rPr lang="en-US" altLang="zh-TW" sz="2200" dirty="0" err="1"/>
              <a:t>SoundCloud</a:t>
            </a:r>
            <a:r>
              <a:rPr lang="en-US" altLang="zh-TW" sz="2200" dirty="0"/>
              <a:t> [11</a:t>
            </a:r>
            <a:r>
              <a:rPr lang="en-US" altLang="zh-TW" sz="2200" dirty="0" smtClean="0"/>
              <a:t>].</a:t>
            </a:r>
          </a:p>
          <a:p>
            <a:pPr lvl="1"/>
            <a:r>
              <a:rPr lang="en-US" altLang="zh-TW" sz="2200" dirty="0"/>
              <a:t>It uses pull model and HTTP protocol to collect data indicators</a:t>
            </a:r>
            <a:r>
              <a:rPr lang="en-US" altLang="zh-TW" sz="2200" dirty="0" smtClean="0"/>
              <a:t>.</a:t>
            </a:r>
          </a:p>
          <a:p>
            <a:pPr lvl="1"/>
            <a:r>
              <a:rPr lang="en-US" altLang="zh-TW" sz="2200" dirty="0"/>
              <a:t>Prometheus supports the monitoring of containers and it can be easily deployed to </a:t>
            </a:r>
            <a:r>
              <a:rPr lang="en-US" altLang="zh-TW" sz="2200" dirty="0" err="1"/>
              <a:t>Kubrnetes</a:t>
            </a:r>
            <a:r>
              <a:rPr lang="en-US" altLang="zh-TW" sz="2200" dirty="0"/>
              <a:t> cluster as a monitor system.</a:t>
            </a:r>
          </a:p>
          <a:p>
            <a:endParaRPr lang="zh-TW" altLang="en-US"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21</a:t>
            </a:fld>
            <a:endParaRPr lang="en-US" altLang="zh-TW" dirty="0"/>
          </a:p>
        </p:txBody>
      </p:sp>
    </p:spTree>
    <p:extLst>
      <p:ext uri="{BB962C8B-B14F-4D97-AF65-F5344CB8AC3E}">
        <p14:creationId xmlns:p14="http://schemas.microsoft.com/office/powerpoint/2010/main" val="26251016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err="1" smtClean="0"/>
              <a:t>B.The</a:t>
            </a:r>
            <a:r>
              <a:rPr lang="en-US" altLang="zh-TW" sz="3000" dirty="0" smtClean="0"/>
              <a:t> </a:t>
            </a:r>
            <a:r>
              <a:rPr lang="en-US" altLang="zh-TW" sz="3000" dirty="0"/>
              <a:t>Design of Auto Scaling System Based on Kubernetes and </a:t>
            </a:r>
            <a:r>
              <a:rPr lang="en-US" altLang="zh-TW" sz="3000" dirty="0" smtClean="0"/>
              <a:t>Prometheus</a:t>
            </a:r>
            <a:endParaRPr lang="zh-TW" altLang="en-US" sz="3000" dirty="0"/>
          </a:p>
        </p:txBody>
      </p:sp>
      <p:sp>
        <p:nvSpPr>
          <p:cNvPr id="3" name="內容版面配置區 2"/>
          <p:cNvSpPr>
            <a:spLocks noGrp="1"/>
          </p:cNvSpPr>
          <p:nvPr>
            <p:ph idx="1"/>
          </p:nvPr>
        </p:nvSpPr>
        <p:spPr/>
        <p:txBody>
          <a:bodyPr/>
          <a:lstStyle/>
          <a:p>
            <a:r>
              <a:rPr lang="en-US" altLang="zh-TW" sz="2600" dirty="0"/>
              <a:t>The Auto scaling system can dynamically adjust the number of application instances according the workload of application. </a:t>
            </a:r>
            <a:endParaRPr lang="en-US" altLang="zh-TW" sz="2600" dirty="0" smtClean="0"/>
          </a:p>
          <a:p>
            <a:r>
              <a:rPr lang="en-US" altLang="zh-TW" sz="2600" dirty="0" smtClean="0"/>
              <a:t>It </a:t>
            </a:r>
            <a:r>
              <a:rPr lang="en-US" altLang="zh-TW" sz="2600" dirty="0"/>
              <a:t>can ensure the high availability of the application and improve the utilization of the system resources.</a:t>
            </a:r>
            <a:endParaRPr lang="zh-TW" altLang="en-US" sz="26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22</a:t>
            </a:fld>
            <a:endParaRPr lang="en-US" altLang="zh-TW"/>
          </a:p>
        </p:txBody>
      </p:sp>
    </p:spTree>
    <p:extLst>
      <p:ext uri="{BB962C8B-B14F-4D97-AF65-F5344CB8AC3E}">
        <p14:creationId xmlns:p14="http://schemas.microsoft.com/office/powerpoint/2010/main" val="20934198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err="1" smtClean="0"/>
              <a:t>B.The</a:t>
            </a:r>
            <a:r>
              <a:rPr lang="en-US" altLang="zh-TW" sz="3000" dirty="0" smtClean="0"/>
              <a:t> </a:t>
            </a:r>
            <a:r>
              <a:rPr lang="en-US" altLang="zh-TW" sz="3000" dirty="0"/>
              <a:t>Design of Auto Scaling System Based on Kubernetes and </a:t>
            </a:r>
            <a:r>
              <a:rPr lang="en-US" altLang="zh-TW" sz="3000" dirty="0" smtClean="0"/>
              <a:t>Prometheus</a:t>
            </a:r>
            <a:endParaRPr lang="zh-TW" altLang="en-US" sz="3000" dirty="0"/>
          </a:p>
        </p:txBody>
      </p:sp>
      <p:pic>
        <p:nvPicPr>
          <p:cNvPr id="5" name="內容版面配置區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14400" y="1981200"/>
            <a:ext cx="7130520" cy="3733800"/>
          </a:xfrm>
        </p:spPr>
      </p:pic>
      <p:sp>
        <p:nvSpPr>
          <p:cNvPr id="4" name="投影片編號版面配置區 3"/>
          <p:cNvSpPr>
            <a:spLocks noGrp="1"/>
          </p:cNvSpPr>
          <p:nvPr>
            <p:ph type="sldNum" sz="quarter" idx="12"/>
          </p:nvPr>
        </p:nvSpPr>
        <p:spPr/>
        <p:txBody>
          <a:bodyPr/>
          <a:lstStyle/>
          <a:p>
            <a:fld id="{52E38B42-96A3-412A-9CD3-7D6C2689CFF8}" type="slidenum">
              <a:rPr lang="en-US" altLang="zh-TW" smtClean="0"/>
              <a:pPr/>
              <a:t>23</a:t>
            </a:fld>
            <a:endParaRPr lang="en-US" altLang="zh-TW"/>
          </a:p>
        </p:txBody>
      </p:sp>
      <p:sp>
        <p:nvSpPr>
          <p:cNvPr id="3" name="文字方塊 2"/>
          <p:cNvSpPr txBox="1"/>
          <p:nvPr/>
        </p:nvSpPr>
        <p:spPr>
          <a:xfrm>
            <a:off x="2743200" y="5987018"/>
            <a:ext cx="4495800" cy="369332"/>
          </a:xfrm>
          <a:prstGeom prst="rect">
            <a:avLst/>
          </a:prstGeom>
          <a:noFill/>
        </p:spPr>
        <p:txBody>
          <a:bodyPr wrap="square" rtlCol="0">
            <a:spAutoFit/>
          </a:bodyPr>
          <a:lstStyle/>
          <a:p>
            <a:r>
              <a:rPr lang="en-US" altLang="zh-TW"/>
              <a:t>Fig. 5. the auto scaling model.</a:t>
            </a:r>
            <a:endParaRPr lang="zh-TW" altLang="en-US" dirty="0"/>
          </a:p>
        </p:txBody>
      </p:sp>
    </p:spTree>
    <p:extLst>
      <p:ext uri="{BB962C8B-B14F-4D97-AF65-F5344CB8AC3E}">
        <p14:creationId xmlns:p14="http://schemas.microsoft.com/office/powerpoint/2010/main" val="41093471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The Design of Auto Scaling System Based on Kubernetes and </a:t>
            </a:r>
            <a:r>
              <a:rPr lang="en-US" altLang="zh-TW" sz="3000" dirty="0" smtClean="0"/>
              <a:t>Prometheus</a:t>
            </a:r>
            <a:endParaRPr lang="zh-TW" altLang="en-US" sz="30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24</a:t>
            </a:fld>
            <a:endParaRPr lang="en-US" altLang="zh-TW"/>
          </a:p>
        </p:txBody>
      </p:sp>
      <p:pic>
        <p:nvPicPr>
          <p:cNvPr id="6" name="內容版面配置區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00200" y="1664852"/>
            <a:ext cx="6019800" cy="4367091"/>
          </a:xfrm>
        </p:spPr>
      </p:pic>
      <p:sp>
        <p:nvSpPr>
          <p:cNvPr id="3" name="文字方塊 2"/>
          <p:cNvSpPr txBox="1"/>
          <p:nvPr/>
        </p:nvSpPr>
        <p:spPr>
          <a:xfrm>
            <a:off x="1981200" y="6094491"/>
            <a:ext cx="5486400" cy="369332"/>
          </a:xfrm>
          <a:prstGeom prst="rect">
            <a:avLst/>
          </a:prstGeom>
          <a:noFill/>
        </p:spPr>
        <p:txBody>
          <a:bodyPr wrap="square" rtlCol="0">
            <a:spAutoFit/>
          </a:bodyPr>
          <a:lstStyle/>
          <a:p>
            <a:r>
              <a:rPr lang="en-US" altLang="zh-TW" dirty="0"/>
              <a:t>Fig. 6. the architecture of Auto Scaling System.</a:t>
            </a:r>
            <a:endParaRPr lang="zh-TW" altLang="en-US" dirty="0"/>
          </a:p>
        </p:txBody>
      </p:sp>
    </p:spTree>
    <p:extLst>
      <p:ext uri="{BB962C8B-B14F-4D97-AF65-F5344CB8AC3E}">
        <p14:creationId xmlns:p14="http://schemas.microsoft.com/office/powerpoint/2010/main" val="33127510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The Design of Auto Scaling System Based on Kubernetes and </a:t>
            </a:r>
            <a:r>
              <a:rPr lang="en-US" altLang="zh-TW" sz="3000" dirty="0" smtClean="0"/>
              <a:t>Prometheus</a:t>
            </a:r>
            <a:endParaRPr lang="zh-TW" altLang="en-US" sz="30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25</a:t>
            </a:fld>
            <a:endParaRPr lang="en-US" altLang="zh-TW"/>
          </a:p>
        </p:txBody>
      </p:sp>
      <p:sp>
        <p:nvSpPr>
          <p:cNvPr id="3" name="內容版面配置區 2"/>
          <p:cNvSpPr>
            <a:spLocks noGrp="1"/>
          </p:cNvSpPr>
          <p:nvPr>
            <p:ph idx="1"/>
          </p:nvPr>
        </p:nvSpPr>
        <p:spPr/>
        <p:txBody>
          <a:bodyPr/>
          <a:lstStyle/>
          <a:p>
            <a:r>
              <a:rPr lang="en-US" altLang="zh-TW" sz="2600" dirty="0"/>
              <a:t>API Gateway </a:t>
            </a:r>
            <a:r>
              <a:rPr lang="en-US" altLang="zh-TW" sz="2600" dirty="0" smtClean="0"/>
              <a:t>Cluster</a:t>
            </a:r>
          </a:p>
          <a:p>
            <a:pPr lvl="1"/>
            <a:r>
              <a:rPr lang="en-US" altLang="zh-TW" sz="2200" dirty="0"/>
              <a:t>API Gateway defines and exposes custom monitoring metrics and provides a HTTP interface for Prometheus to collect data periodically</a:t>
            </a:r>
            <a:r>
              <a:rPr lang="en-US" altLang="zh-TW" sz="2200" dirty="0" smtClean="0"/>
              <a:t>.</a:t>
            </a:r>
          </a:p>
          <a:p>
            <a:r>
              <a:rPr lang="en-US" altLang="zh-TW" sz="2600" dirty="0"/>
              <a:t>Resource Metric </a:t>
            </a:r>
            <a:r>
              <a:rPr lang="en-US" altLang="zh-TW" sz="2600" dirty="0" smtClean="0"/>
              <a:t>Monitoring</a:t>
            </a:r>
          </a:p>
          <a:p>
            <a:pPr lvl="1"/>
            <a:r>
              <a:rPr lang="en-US" altLang="zh-TW" sz="2200" dirty="0"/>
              <a:t>It is mainly responsible for getting customer monitoring data from the HTTP interface provided by the API Gateway</a:t>
            </a:r>
            <a:r>
              <a:rPr lang="en-US" altLang="zh-TW" sz="2200" dirty="0" smtClean="0"/>
              <a:t>.</a:t>
            </a:r>
          </a:p>
          <a:p>
            <a:pPr lvl="1"/>
            <a:r>
              <a:rPr lang="en-US" altLang="zh-TW" sz="2200" dirty="0" smtClean="0"/>
              <a:t>The </a:t>
            </a:r>
            <a:r>
              <a:rPr lang="en-US" altLang="zh-TW" sz="2200" dirty="0"/>
              <a:t>Adapter is responsible for retrieving customer monitoring data from Prometheus and processing and specification of the data for Metric aggregator calls. </a:t>
            </a:r>
            <a:endParaRPr lang="en-US" altLang="zh-TW" sz="2200" dirty="0" smtClean="0"/>
          </a:p>
          <a:p>
            <a:pPr lvl="1"/>
            <a:r>
              <a:rPr lang="en-US" altLang="zh-TW" sz="2200" dirty="0" smtClean="0"/>
              <a:t>The </a:t>
            </a:r>
            <a:r>
              <a:rPr lang="en-US" altLang="zh-TW" sz="2200" dirty="0"/>
              <a:t>metric aggregator combines the data collected by Prometheus and </a:t>
            </a:r>
            <a:r>
              <a:rPr lang="en-US" altLang="zh-TW" sz="2200" dirty="0" err="1"/>
              <a:t>Kubelet</a:t>
            </a:r>
            <a:r>
              <a:rPr lang="en-US" altLang="zh-TW" sz="2200" dirty="0"/>
              <a:t> for HPA call.</a:t>
            </a:r>
          </a:p>
          <a:p>
            <a:endParaRPr lang="en-US" altLang="zh-TW" sz="2600" dirty="0"/>
          </a:p>
        </p:txBody>
      </p:sp>
    </p:spTree>
    <p:extLst>
      <p:ext uri="{BB962C8B-B14F-4D97-AF65-F5344CB8AC3E}">
        <p14:creationId xmlns:p14="http://schemas.microsoft.com/office/powerpoint/2010/main" val="10738500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The Design of Auto Scaling System Based on Kubernetes and </a:t>
            </a:r>
            <a:r>
              <a:rPr lang="en-US" altLang="zh-TW" sz="3000" dirty="0" smtClean="0"/>
              <a:t>Prometheus</a:t>
            </a:r>
            <a:endParaRPr lang="zh-TW" altLang="en-US" sz="30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26</a:t>
            </a:fld>
            <a:endParaRPr lang="en-US" altLang="zh-TW"/>
          </a:p>
        </p:txBody>
      </p:sp>
      <p:sp>
        <p:nvSpPr>
          <p:cNvPr id="3" name="內容版面配置區 2"/>
          <p:cNvSpPr>
            <a:spLocks noGrp="1"/>
          </p:cNvSpPr>
          <p:nvPr>
            <p:ph idx="1"/>
          </p:nvPr>
        </p:nvSpPr>
        <p:spPr/>
        <p:txBody>
          <a:bodyPr/>
          <a:lstStyle/>
          <a:p>
            <a:r>
              <a:rPr lang="en-US" altLang="zh-TW" sz="2600" dirty="0" smtClean="0"/>
              <a:t>HPA</a:t>
            </a:r>
          </a:p>
          <a:p>
            <a:pPr lvl="1"/>
            <a:r>
              <a:rPr lang="en-US" altLang="zh-TW" sz="2200" dirty="0"/>
              <a:t>it gets the monitoring metric data from Metrics Aggregator periodically and compared it with the threshold and calculates the number of instances that need to be adjusted according to the auto scaling algorithm</a:t>
            </a:r>
            <a:r>
              <a:rPr lang="en-US" altLang="zh-TW" sz="2200" dirty="0" smtClean="0"/>
              <a:t>.</a:t>
            </a:r>
          </a:p>
          <a:p>
            <a:r>
              <a:rPr lang="en-US" altLang="zh-TW" sz="2600" dirty="0" smtClean="0"/>
              <a:t>Scale</a:t>
            </a:r>
          </a:p>
          <a:p>
            <a:pPr lvl="1"/>
            <a:r>
              <a:rPr lang="en-US" altLang="zh-TW" sz="2200" dirty="0"/>
              <a:t>it is responsible for adjusting the actual number instances of API Gateway according to the number calculated by HPA.</a:t>
            </a:r>
          </a:p>
          <a:p>
            <a:endParaRPr lang="en-US" altLang="zh-TW" sz="2600" dirty="0"/>
          </a:p>
        </p:txBody>
      </p:sp>
    </p:spTree>
    <p:extLst>
      <p:ext uri="{BB962C8B-B14F-4D97-AF65-F5344CB8AC3E}">
        <p14:creationId xmlns:p14="http://schemas.microsoft.com/office/powerpoint/2010/main" val="4410183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The Design of Auto Scaling System Based on Kubernetes and </a:t>
            </a:r>
            <a:r>
              <a:rPr lang="en-US" altLang="zh-TW" sz="3000" dirty="0" smtClean="0"/>
              <a:t>Prometheus</a:t>
            </a:r>
            <a:endParaRPr lang="zh-TW" altLang="en-US" sz="30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27</a:t>
            </a:fld>
            <a:endParaRPr lang="en-US" altLang="zh-TW"/>
          </a:p>
        </p:txBody>
      </p:sp>
      <p:sp>
        <p:nvSpPr>
          <p:cNvPr id="3" name="內容版面配置區 2"/>
          <p:cNvSpPr>
            <a:spLocks noGrp="1"/>
          </p:cNvSpPr>
          <p:nvPr>
            <p:ph idx="1"/>
          </p:nvPr>
        </p:nvSpPr>
        <p:spPr/>
        <p:txBody>
          <a:bodyPr/>
          <a:lstStyle/>
          <a:p>
            <a:r>
              <a:rPr lang="en-US" altLang="zh-TW" sz="2600" dirty="0"/>
              <a:t>The Auto Scaling System step is as follows</a:t>
            </a:r>
            <a:r>
              <a:rPr lang="en-US" altLang="zh-TW" sz="2600" dirty="0" smtClean="0"/>
              <a:t>:</a:t>
            </a:r>
          </a:p>
          <a:p>
            <a:pPr marL="914400" lvl="1" indent="-457200">
              <a:buFont typeface="+mj-lt"/>
              <a:buAutoNum type="arabicPeriod"/>
            </a:pPr>
            <a:r>
              <a:rPr lang="en-US" altLang="zh-TW" sz="2200" dirty="0" smtClean="0"/>
              <a:t>The </a:t>
            </a:r>
            <a:r>
              <a:rPr lang="en-US" altLang="zh-TW" sz="2200" dirty="0"/>
              <a:t>user creates the HPA through API Server, sets the quota utilization rate of the resource that needs reference and sets the maximum and minimum threshold of the number of API Gateway instances</a:t>
            </a:r>
            <a:r>
              <a:rPr lang="en-US" altLang="zh-TW" sz="2200" dirty="0" smtClean="0"/>
              <a:t>.</a:t>
            </a:r>
          </a:p>
          <a:p>
            <a:pPr marL="914400" lvl="1" indent="-457200">
              <a:buFont typeface="+mj-lt"/>
              <a:buAutoNum type="arabicPeriod"/>
            </a:pPr>
            <a:r>
              <a:rPr lang="en-US" altLang="zh-TW" sz="2200" dirty="0"/>
              <a:t>HPA gets the monitoring metric data collected by </a:t>
            </a:r>
            <a:r>
              <a:rPr lang="en-US" altLang="zh-TW" sz="2200" dirty="0" err="1"/>
              <a:t>Prometheme</a:t>
            </a:r>
            <a:r>
              <a:rPr lang="en-US" altLang="zh-TW" sz="2200" dirty="0"/>
              <a:t> and </a:t>
            </a:r>
            <a:r>
              <a:rPr lang="en-US" altLang="zh-TW" sz="2200" dirty="0" err="1"/>
              <a:t>kubelet</a:t>
            </a:r>
            <a:r>
              <a:rPr lang="en-US" altLang="zh-TW" sz="2200" dirty="0"/>
              <a:t> from Metric aggregator periodically</a:t>
            </a:r>
            <a:r>
              <a:rPr lang="en-US" altLang="zh-TW" sz="2200" dirty="0" smtClean="0"/>
              <a:t>.</a:t>
            </a:r>
          </a:p>
          <a:p>
            <a:pPr marL="914400" lvl="1" indent="-457200">
              <a:buFont typeface="+mj-lt"/>
              <a:buAutoNum type="arabicPeriod"/>
            </a:pPr>
            <a:r>
              <a:rPr lang="en-US" altLang="zh-TW" sz="2200" dirty="0"/>
              <a:t>Calculate the number of target instances by using the monitoring data compared with the threshold</a:t>
            </a:r>
            <a:r>
              <a:rPr lang="en-US" altLang="zh-TW" sz="2200" dirty="0" smtClean="0"/>
              <a:t>.</a:t>
            </a:r>
          </a:p>
        </p:txBody>
      </p:sp>
    </p:spTree>
    <p:extLst>
      <p:ext uri="{BB962C8B-B14F-4D97-AF65-F5344CB8AC3E}">
        <p14:creationId xmlns:p14="http://schemas.microsoft.com/office/powerpoint/2010/main" val="9231072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The Design of Auto Scaling System Based on Kubernetes and </a:t>
            </a:r>
            <a:r>
              <a:rPr lang="en-US" altLang="zh-TW" sz="3000" dirty="0" smtClean="0"/>
              <a:t>Prometheus</a:t>
            </a:r>
            <a:endParaRPr lang="zh-TW" altLang="en-US" sz="30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28</a:t>
            </a:fld>
            <a:endParaRPr lang="en-US" altLang="zh-TW"/>
          </a:p>
        </p:txBody>
      </p:sp>
      <p:sp>
        <p:nvSpPr>
          <p:cNvPr id="3" name="內容版面配置區 2"/>
          <p:cNvSpPr>
            <a:spLocks noGrp="1"/>
          </p:cNvSpPr>
          <p:nvPr>
            <p:ph idx="1"/>
          </p:nvPr>
        </p:nvSpPr>
        <p:spPr/>
        <p:txBody>
          <a:bodyPr/>
          <a:lstStyle/>
          <a:p>
            <a:pPr marL="457200" lvl="1" indent="0">
              <a:buNone/>
            </a:pPr>
            <a:r>
              <a:rPr lang="en-US" altLang="zh-TW" sz="2200" dirty="0" smtClean="0"/>
              <a:t>4.</a:t>
            </a:r>
            <a:r>
              <a:rPr lang="zh-TW" altLang="en-US" sz="2200" dirty="0"/>
              <a:t> </a:t>
            </a:r>
            <a:r>
              <a:rPr lang="zh-TW" altLang="en-US" sz="2200" dirty="0" smtClean="0"/>
              <a:t>  </a:t>
            </a:r>
            <a:r>
              <a:rPr lang="en-US" altLang="zh-TW" sz="2200" dirty="0" smtClean="0"/>
              <a:t>The </a:t>
            </a:r>
            <a:r>
              <a:rPr lang="en-US" altLang="zh-TW" sz="2200" dirty="0"/>
              <a:t>target number of instances cannot exceed the </a:t>
            </a:r>
            <a:r>
              <a:rPr lang="en-US" altLang="zh-TW" sz="2200" dirty="0" smtClean="0"/>
              <a:t>	maximum </a:t>
            </a:r>
            <a:r>
              <a:rPr lang="en-US" altLang="zh-TW" sz="2200" dirty="0"/>
              <a:t>and minimum threshold that set in step 1. If </a:t>
            </a:r>
            <a:r>
              <a:rPr lang="en-US" altLang="zh-TW" sz="2200" dirty="0" smtClean="0"/>
              <a:t>	it </a:t>
            </a:r>
            <a:r>
              <a:rPr lang="en-US" altLang="zh-TW" sz="2200" dirty="0"/>
              <a:t>exceeds, it will be forced to the maximum number of </a:t>
            </a:r>
            <a:r>
              <a:rPr lang="en-US" altLang="zh-TW" sz="2200" dirty="0" smtClean="0"/>
              <a:t>	instances</a:t>
            </a:r>
            <a:r>
              <a:rPr lang="en-US" altLang="zh-TW" sz="2200" dirty="0"/>
              <a:t>, If not, it is expanded to the calculated </a:t>
            </a:r>
            <a:r>
              <a:rPr lang="en-US" altLang="zh-TW" sz="2200" dirty="0" smtClean="0"/>
              <a:t>	number </a:t>
            </a:r>
            <a:r>
              <a:rPr lang="en-US" altLang="zh-TW" sz="2200" dirty="0"/>
              <a:t>of instances</a:t>
            </a:r>
            <a:r>
              <a:rPr lang="en-US" altLang="zh-TW" sz="2200" dirty="0" smtClean="0"/>
              <a:t>.</a:t>
            </a:r>
          </a:p>
          <a:p>
            <a:pPr marL="457200" lvl="1" indent="0">
              <a:buNone/>
            </a:pPr>
            <a:r>
              <a:rPr lang="en-US" altLang="zh-TW" sz="2200" dirty="0" smtClean="0"/>
              <a:t>5.</a:t>
            </a:r>
            <a:r>
              <a:rPr lang="zh-TW" altLang="en-US" sz="2200" dirty="0" smtClean="0"/>
              <a:t>   </a:t>
            </a:r>
            <a:r>
              <a:rPr lang="en-US" altLang="zh-TW" sz="2200" dirty="0" smtClean="0"/>
              <a:t>Repeat </a:t>
            </a:r>
            <a:r>
              <a:rPr lang="en-US" altLang="zh-TW" sz="2200" dirty="0"/>
              <a:t>steps 2 to 4.</a:t>
            </a:r>
          </a:p>
        </p:txBody>
      </p:sp>
    </p:spTree>
    <p:extLst>
      <p:ext uri="{BB962C8B-B14F-4D97-AF65-F5344CB8AC3E}">
        <p14:creationId xmlns:p14="http://schemas.microsoft.com/office/powerpoint/2010/main" val="1687843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err="1"/>
              <a:t>Expriment</a:t>
            </a:r>
            <a:r>
              <a:rPr lang="en-US" altLang="zh-TW" sz="3000" dirty="0"/>
              <a:t> and Results</a:t>
            </a:r>
            <a:endParaRPr lang="zh-TW" altLang="en-US" sz="3000" dirty="0"/>
          </a:p>
        </p:txBody>
      </p:sp>
      <p:sp>
        <p:nvSpPr>
          <p:cNvPr id="3" name="內容版面配置區 2"/>
          <p:cNvSpPr>
            <a:spLocks noGrp="1"/>
          </p:cNvSpPr>
          <p:nvPr>
            <p:ph idx="1"/>
          </p:nvPr>
        </p:nvSpPr>
        <p:spPr/>
        <p:txBody>
          <a:bodyPr/>
          <a:lstStyle/>
          <a:p>
            <a:pPr lvl="1"/>
            <a:r>
              <a:rPr lang="en-US" altLang="zh-TW" sz="2200" dirty="0"/>
              <a:t>five physical </a:t>
            </a:r>
            <a:r>
              <a:rPr lang="en-US" altLang="zh-TW" sz="2200" dirty="0" smtClean="0"/>
              <a:t>machines</a:t>
            </a:r>
          </a:p>
          <a:p>
            <a:pPr lvl="1"/>
            <a:r>
              <a:rPr lang="en-US" altLang="zh-TW" sz="2200" dirty="0"/>
              <a:t>set up the </a:t>
            </a:r>
            <a:r>
              <a:rPr lang="en-US" altLang="zh-TW" sz="2200" dirty="0" err="1"/>
              <a:t>Kuberneter</a:t>
            </a:r>
            <a:r>
              <a:rPr lang="en-US" altLang="zh-TW" sz="2200" dirty="0"/>
              <a:t> cluster with one master node and five working nodes in centos system</a:t>
            </a:r>
            <a:r>
              <a:rPr lang="en-US" altLang="zh-TW" sz="2200" dirty="0" smtClean="0"/>
              <a:t>.</a:t>
            </a:r>
          </a:p>
          <a:p>
            <a:pPr lvl="1"/>
            <a:r>
              <a:rPr lang="en-US" altLang="zh-TW" sz="2200" dirty="0"/>
              <a:t>One master node and one working </a:t>
            </a:r>
            <a:r>
              <a:rPr lang="en-US" altLang="zh-TW" sz="2200" dirty="0" smtClean="0"/>
              <a:t>node </a:t>
            </a:r>
            <a:r>
              <a:rPr lang="en-US" altLang="zh-TW" sz="2200" dirty="0"/>
              <a:t>is installed in the same physics machine</a:t>
            </a:r>
            <a:r>
              <a:rPr lang="en-US" altLang="zh-TW" sz="2200" dirty="0" smtClean="0"/>
              <a:t>.</a:t>
            </a:r>
          </a:p>
          <a:p>
            <a:pPr lvl="1"/>
            <a:r>
              <a:rPr lang="en-US" altLang="zh-TW" sz="2200" dirty="0" smtClean="0"/>
              <a:t>Kubernetes version : 1.9.6</a:t>
            </a:r>
          </a:p>
          <a:p>
            <a:pPr lvl="2"/>
            <a:r>
              <a:rPr lang="en-US" altLang="zh-TW" sz="1800" dirty="0" smtClean="0"/>
              <a:t>64GB memory</a:t>
            </a:r>
          </a:p>
          <a:p>
            <a:pPr lvl="2"/>
            <a:r>
              <a:rPr lang="en-US" altLang="zh-TW" sz="1800" dirty="0" smtClean="0"/>
              <a:t>24 cores</a:t>
            </a:r>
          </a:p>
          <a:p>
            <a:pPr lvl="1"/>
            <a:r>
              <a:rPr lang="en-US" altLang="zh-TW" sz="2200" dirty="0" smtClean="0"/>
              <a:t>Docker version : 1.13.1	</a:t>
            </a:r>
          </a:p>
          <a:p>
            <a:pPr lvl="1"/>
            <a:endParaRPr lang="en-US" altLang="zh-TW" sz="2200" dirty="0"/>
          </a:p>
          <a:p>
            <a:pPr lvl="1"/>
            <a:endParaRPr lang="zh-TW" altLang="en-US"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29</a:t>
            </a:fld>
            <a:endParaRPr lang="en-US" altLang="zh-TW"/>
          </a:p>
        </p:txBody>
      </p:sp>
    </p:spTree>
    <p:extLst>
      <p:ext uri="{BB962C8B-B14F-4D97-AF65-F5344CB8AC3E}">
        <p14:creationId xmlns:p14="http://schemas.microsoft.com/office/powerpoint/2010/main" val="1111051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err="1"/>
              <a:t>Absract</a:t>
            </a:r>
            <a:endParaRPr lang="zh-TW" altLang="en-US" sz="3000" dirty="0"/>
          </a:p>
        </p:txBody>
      </p:sp>
      <p:sp>
        <p:nvSpPr>
          <p:cNvPr id="3" name="內容版面配置區 2"/>
          <p:cNvSpPr>
            <a:spLocks noGrp="1"/>
          </p:cNvSpPr>
          <p:nvPr>
            <p:ph idx="1"/>
          </p:nvPr>
        </p:nvSpPr>
        <p:spPr>
          <a:xfrm>
            <a:off x="457200" y="1600200"/>
            <a:ext cx="8229600" cy="5029200"/>
          </a:xfrm>
        </p:spPr>
        <p:txBody>
          <a:bodyPr/>
          <a:lstStyle/>
          <a:p>
            <a:r>
              <a:rPr lang="en-US" altLang="zh-TW" sz="2600" dirty="0"/>
              <a:t>The micro-service approach is a new term in software architecture patterns which is gaining popularity due to its </a:t>
            </a:r>
            <a:r>
              <a:rPr lang="en-US" altLang="zh-TW" sz="2600" dirty="0">
                <a:solidFill>
                  <a:srgbClr val="FF0000"/>
                </a:solidFill>
              </a:rPr>
              <a:t>flexibility</a:t>
            </a:r>
            <a:r>
              <a:rPr lang="en-US" altLang="zh-TW" sz="2600" dirty="0"/>
              <a:t>, </a:t>
            </a:r>
            <a:r>
              <a:rPr lang="en-US" altLang="zh-TW" sz="2600" dirty="0">
                <a:solidFill>
                  <a:srgbClr val="FF0000"/>
                </a:solidFill>
              </a:rPr>
              <a:t>granular approach </a:t>
            </a:r>
            <a:r>
              <a:rPr lang="en-US" altLang="zh-TW" sz="2600" dirty="0"/>
              <a:t>and </a:t>
            </a:r>
            <a:r>
              <a:rPr lang="en-US" altLang="zh-TW" sz="2600" dirty="0">
                <a:solidFill>
                  <a:srgbClr val="FF0000"/>
                </a:solidFill>
              </a:rPr>
              <a:t>loosely coupled </a:t>
            </a:r>
            <a:r>
              <a:rPr lang="en-US" altLang="zh-TW" sz="2600" dirty="0"/>
              <a:t>services [1</a:t>
            </a:r>
            <a:r>
              <a:rPr lang="en-US" altLang="zh-TW" sz="2600" dirty="0" smtClean="0"/>
              <a:t>].</a:t>
            </a:r>
          </a:p>
          <a:p>
            <a:r>
              <a:rPr lang="en-US" altLang="zh-TW" sz="2600" dirty="0"/>
              <a:t>In this paper, first, we present an API Gateway System as the entrance to backend services</a:t>
            </a:r>
            <a:r>
              <a:rPr lang="en-US" altLang="zh-TW" sz="2600" dirty="0" smtClean="0"/>
              <a:t>.</a:t>
            </a:r>
          </a:p>
          <a:p>
            <a:r>
              <a:rPr lang="en-US" altLang="zh-TW" sz="2600" dirty="0"/>
              <a:t>It can effectively decrease the amount of remote calls between applications and backend services, and simplify the complexity of internal services calling each other.</a:t>
            </a:r>
            <a:endParaRPr lang="zh-TW" altLang="en-US" sz="26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3</a:t>
            </a:fld>
            <a:endParaRPr lang="en-US" altLang="zh-TW"/>
          </a:p>
        </p:txBody>
      </p:sp>
      <p:sp>
        <p:nvSpPr>
          <p:cNvPr id="5" name="文字方塊 4"/>
          <p:cNvSpPr txBox="1"/>
          <p:nvPr/>
        </p:nvSpPr>
        <p:spPr>
          <a:xfrm>
            <a:off x="838200" y="5688449"/>
            <a:ext cx="4495800" cy="1169551"/>
          </a:xfrm>
          <a:prstGeom prst="rect">
            <a:avLst/>
          </a:prstGeom>
          <a:noFill/>
        </p:spPr>
        <p:txBody>
          <a:bodyPr wrap="square" rtlCol="0">
            <a:spAutoFit/>
          </a:bodyPr>
          <a:lstStyle/>
          <a:p>
            <a:r>
              <a:rPr lang="en-US" altLang="zh-TW" sz="1400" dirty="0" smtClean="0"/>
              <a:t>[1] </a:t>
            </a:r>
            <a:r>
              <a:rPr lang="en-US" altLang="zh-TW" sz="1400" dirty="0"/>
              <a:t>V Singh and S K. </a:t>
            </a:r>
            <a:r>
              <a:rPr lang="en-US" altLang="zh-TW" sz="1400" dirty="0" err="1"/>
              <a:t>Peddoju</a:t>
            </a:r>
            <a:r>
              <a:rPr lang="en-US" altLang="zh-TW" sz="1400" dirty="0"/>
              <a:t>, "Container-based </a:t>
            </a:r>
            <a:r>
              <a:rPr lang="en-US" altLang="zh-TW" sz="1400" dirty="0" err="1"/>
              <a:t>microservice</a:t>
            </a:r>
            <a:r>
              <a:rPr lang="en-US" altLang="zh-TW" sz="1400" dirty="0"/>
              <a:t> architecture for cloud applications[C]", </a:t>
            </a:r>
            <a:r>
              <a:rPr lang="en-US" altLang="zh-TW" sz="1400" i="1" dirty="0"/>
              <a:t>Computing Communication and Automation (ICCCA) 2017 International Conference</a:t>
            </a:r>
            <a:r>
              <a:rPr lang="en-US" altLang="zh-TW" sz="1400" dirty="0"/>
              <a:t>, pp. 847-852, 2017.</a:t>
            </a:r>
            <a:endParaRPr lang="zh-TW" altLang="en-US" sz="1400" dirty="0"/>
          </a:p>
        </p:txBody>
      </p:sp>
    </p:spTree>
    <p:extLst>
      <p:ext uri="{BB962C8B-B14F-4D97-AF65-F5344CB8AC3E}">
        <p14:creationId xmlns:p14="http://schemas.microsoft.com/office/powerpoint/2010/main" val="42171386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err="1"/>
              <a:t>Expriment</a:t>
            </a:r>
            <a:r>
              <a:rPr lang="en-US" altLang="zh-TW" sz="3000" dirty="0"/>
              <a:t> and Results</a:t>
            </a:r>
            <a:endParaRPr lang="zh-TW" altLang="en-US" sz="3000" dirty="0"/>
          </a:p>
        </p:txBody>
      </p:sp>
      <p:sp>
        <p:nvSpPr>
          <p:cNvPr id="3" name="內容版面配置區 2"/>
          <p:cNvSpPr>
            <a:spLocks noGrp="1"/>
          </p:cNvSpPr>
          <p:nvPr>
            <p:ph idx="1"/>
          </p:nvPr>
        </p:nvSpPr>
        <p:spPr/>
        <p:txBody>
          <a:bodyPr/>
          <a:lstStyle/>
          <a:p>
            <a:pPr marL="457200" lvl="1" indent="0">
              <a:buNone/>
            </a:pPr>
            <a:r>
              <a:rPr lang="en-US" altLang="zh-TW" sz="2200" dirty="0" smtClean="0"/>
              <a:t>	</a:t>
            </a:r>
          </a:p>
          <a:p>
            <a:pPr lvl="1"/>
            <a:endParaRPr lang="en-US" altLang="zh-TW" sz="2200" dirty="0"/>
          </a:p>
          <a:p>
            <a:pPr lvl="1"/>
            <a:endParaRPr lang="zh-TW" altLang="en-US"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30</a:t>
            </a:fld>
            <a:endParaRPr lang="en-US" altLang="zh-TW"/>
          </a:p>
        </p:txBody>
      </p:sp>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1828800"/>
            <a:ext cx="6916757" cy="4137479"/>
          </a:xfrm>
          <a:prstGeom prst="rect">
            <a:avLst/>
          </a:prstGeom>
        </p:spPr>
      </p:pic>
      <p:sp>
        <p:nvSpPr>
          <p:cNvPr id="6" name="文字方塊 5"/>
          <p:cNvSpPr txBox="1"/>
          <p:nvPr/>
        </p:nvSpPr>
        <p:spPr>
          <a:xfrm>
            <a:off x="2743200" y="5966279"/>
            <a:ext cx="4343400" cy="369332"/>
          </a:xfrm>
          <a:prstGeom prst="rect">
            <a:avLst/>
          </a:prstGeom>
          <a:noFill/>
        </p:spPr>
        <p:txBody>
          <a:bodyPr wrap="square" rtlCol="0">
            <a:spAutoFit/>
          </a:bodyPr>
          <a:lstStyle/>
          <a:p>
            <a:r>
              <a:rPr lang="en-US" altLang="zh-TW"/>
              <a:t>Fig. </a:t>
            </a:r>
            <a:r>
              <a:rPr lang="en-US" altLang="zh-TW" dirty="0"/>
              <a:t>7. QPS and the number of Pods .</a:t>
            </a:r>
            <a:endParaRPr lang="zh-TW" altLang="en-US" dirty="0"/>
          </a:p>
        </p:txBody>
      </p:sp>
    </p:spTree>
    <p:extLst>
      <p:ext uri="{BB962C8B-B14F-4D97-AF65-F5344CB8AC3E}">
        <p14:creationId xmlns:p14="http://schemas.microsoft.com/office/powerpoint/2010/main" val="7492690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err="1"/>
              <a:t>Expriment</a:t>
            </a:r>
            <a:r>
              <a:rPr lang="en-US" altLang="zh-TW" sz="3000" dirty="0"/>
              <a:t> and Results</a:t>
            </a:r>
            <a:endParaRPr lang="zh-TW" altLang="en-US" sz="3000" dirty="0"/>
          </a:p>
        </p:txBody>
      </p:sp>
      <p:sp>
        <p:nvSpPr>
          <p:cNvPr id="3" name="內容版面配置區 2"/>
          <p:cNvSpPr>
            <a:spLocks noGrp="1"/>
          </p:cNvSpPr>
          <p:nvPr>
            <p:ph idx="1"/>
          </p:nvPr>
        </p:nvSpPr>
        <p:spPr/>
        <p:txBody>
          <a:bodyPr/>
          <a:lstStyle/>
          <a:p>
            <a:pPr marL="457200" lvl="1" indent="0">
              <a:buNone/>
            </a:pPr>
            <a:r>
              <a:rPr lang="en-US" altLang="zh-TW" sz="2200" dirty="0" smtClean="0"/>
              <a:t>	</a:t>
            </a:r>
          </a:p>
          <a:p>
            <a:pPr lvl="1"/>
            <a:endParaRPr lang="en-US" altLang="zh-TW" sz="2200" dirty="0"/>
          </a:p>
          <a:p>
            <a:pPr lvl="1"/>
            <a:endParaRPr lang="zh-TW" altLang="en-US"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31</a:t>
            </a:fld>
            <a:endParaRPr lang="en-US" altLang="zh-TW"/>
          </a:p>
        </p:txBody>
      </p:sp>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1752600"/>
            <a:ext cx="7516761" cy="4223053"/>
          </a:xfrm>
          <a:prstGeom prst="rect">
            <a:avLst/>
          </a:prstGeom>
        </p:spPr>
      </p:pic>
      <p:sp>
        <p:nvSpPr>
          <p:cNvPr id="6" name="文字方塊 5"/>
          <p:cNvSpPr txBox="1"/>
          <p:nvPr/>
        </p:nvSpPr>
        <p:spPr>
          <a:xfrm>
            <a:off x="3276600" y="5987018"/>
            <a:ext cx="4572000" cy="369332"/>
          </a:xfrm>
          <a:prstGeom prst="rect">
            <a:avLst/>
          </a:prstGeom>
          <a:noFill/>
        </p:spPr>
        <p:txBody>
          <a:bodyPr wrap="square" rtlCol="0">
            <a:spAutoFit/>
          </a:bodyPr>
          <a:lstStyle/>
          <a:p>
            <a:r>
              <a:rPr lang="en-US" altLang="zh-TW" dirty="0"/>
              <a:t>Fig. 8. The usage of CPU.</a:t>
            </a:r>
            <a:endParaRPr lang="zh-TW" altLang="en-US" dirty="0"/>
          </a:p>
        </p:txBody>
      </p:sp>
    </p:spTree>
    <p:extLst>
      <p:ext uri="{BB962C8B-B14F-4D97-AF65-F5344CB8AC3E}">
        <p14:creationId xmlns:p14="http://schemas.microsoft.com/office/powerpoint/2010/main" val="31853407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Conclusion</a:t>
            </a:r>
            <a:endParaRPr lang="zh-TW" altLang="en-US" sz="3000" dirty="0"/>
          </a:p>
        </p:txBody>
      </p:sp>
      <p:sp>
        <p:nvSpPr>
          <p:cNvPr id="3" name="內容版面配置區 2"/>
          <p:cNvSpPr>
            <a:spLocks noGrp="1"/>
          </p:cNvSpPr>
          <p:nvPr>
            <p:ph idx="1"/>
          </p:nvPr>
        </p:nvSpPr>
        <p:spPr/>
        <p:txBody>
          <a:bodyPr/>
          <a:lstStyle/>
          <a:p>
            <a:r>
              <a:rPr lang="en-US" altLang="zh-TW" sz="2600" dirty="0"/>
              <a:t>we have present an API Gateway System as the entry point for the applications and backend service in micro-service architecture</a:t>
            </a:r>
            <a:r>
              <a:rPr lang="en-US" altLang="zh-TW" sz="2600" dirty="0" smtClean="0"/>
              <a:t>.</a:t>
            </a:r>
          </a:p>
          <a:p>
            <a:r>
              <a:rPr lang="en-US" altLang="zh-TW" sz="2600" dirty="0" smtClean="0"/>
              <a:t>We </a:t>
            </a:r>
            <a:r>
              <a:rPr lang="en-US" altLang="zh-TW" sz="2600" dirty="0"/>
              <a:t>designed an Auto Scaling System based on Kubernetes and Prometheus for the API Gateway System</a:t>
            </a:r>
            <a:r>
              <a:rPr lang="en-US" altLang="zh-TW" sz="2600" dirty="0" smtClean="0"/>
              <a:t>.</a:t>
            </a:r>
          </a:p>
          <a:p>
            <a:r>
              <a:rPr lang="en-US" altLang="zh-TW" sz="2600" dirty="0"/>
              <a:t>we tested the Auto Scaling System with the test program.</a:t>
            </a:r>
            <a:endParaRPr lang="zh-TW" altLang="en-US" sz="26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32</a:t>
            </a:fld>
            <a:endParaRPr lang="en-US" altLang="zh-TW"/>
          </a:p>
        </p:txBody>
      </p:sp>
    </p:spTree>
    <p:extLst>
      <p:ext uri="{BB962C8B-B14F-4D97-AF65-F5344CB8AC3E}">
        <p14:creationId xmlns:p14="http://schemas.microsoft.com/office/powerpoint/2010/main" val="6349896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Conclusion</a:t>
            </a:r>
            <a:endParaRPr lang="zh-TW" altLang="en-US" sz="3000" dirty="0"/>
          </a:p>
        </p:txBody>
      </p:sp>
      <p:sp>
        <p:nvSpPr>
          <p:cNvPr id="3" name="內容版面配置區 2"/>
          <p:cNvSpPr>
            <a:spLocks noGrp="1"/>
          </p:cNvSpPr>
          <p:nvPr>
            <p:ph idx="1"/>
          </p:nvPr>
        </p:nvSpPr>
        <p:spPr/>
        <p:txBody>
          <a:bodyPr/>
          <a:lstStyle/>
          <a:p>
            <a:r>
              <a:rPr lang="en-US" altLang="zh-TW" sz="2600" dirty="0"/>
              <a:t>after using the API Gateway mechanism, it can decrease the number of remote calls and simplify the complexity for backend services calling each other</a:t>
            </a:r>
            <a:r>
              <a:rPr lang="en-US" altLang="zh-TW" sz="2600" dirty="0" smtClean="0"/>
              <a:t>.</a:t>
            </a:r>
            <a:endParaRPr lang="en-US" altLang="zh-TW" dirty="0"/>
          </a:p>
          <a:p>
            <a:r>
              <a:rPr lang="en-US" altLang="zh-TW" sz="2600" dirty="0"/>
              <a:t>The applications and backend services only need to communicate with API </a:t>
            </a:r>
            <a:r>
              <a:rPr lang="en-US" altLang="zh-TW" sz="2600" dirty="0" smtClean="0"/>
              <a:t>Gateway.</a:t>
            </a:r>
          </a:p>
          <a:p>
            <a:r>
              <a:rPr lang="en-US" altLang="zh-TW" sz="2600" dirty="0"/>
              <a:t>we can dynamically replace or modify the backend services which is invisible to the applications.</a:t>
            </a:r>
            <a:endParaRPr lang="zh-TW" altLang="en-US" sz="2600" dirty="0"/>
          </a:p>
        </p:txBody>
      </p:sp>
      <p:sp>
        <p:nvSpPr>
          <p:cNvPr id="4" name="投影片編號版面配置區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52E38B42-96A3-412A-9CD3-7D6C2689CFF8}" type="slidenum">
              <a:rPr kumimoji="0" lang="en-US" altLang="zh-TW" sz="1600" b="1" i="0" u="none" strike="noStrike" kern="1200" cap="none" spc="0" normalizeH="0" baseline="0" noProof="0" smtClean="0">
                <a:ln>
                  <a:noFill/>
                </a:ln>
                <a:solidFill>
                  <a:srgbClr val="898989"/>
                </a:solidFill>
                <a:effectLst/>
                <a:uLnTx/>
                <a:uFillTx/>
                <a:latin typeface="Calibri" pitchFamily="34" charset="0"/>
                <a:ea typeface="新細明體" charset="-120"/>
                <a:cs typeface="+mn-cs"/>
              </a:rPr>
              <a:pPr marL="0" marR="0" lvl="0" indent="0" algn="ctr" defTabSz="914400" rtl="0" eaLnBrk="1" fontAlgn="base" latinLnBrk="0" hangingPunct="1">
                <a:lnSpc>
                  <a:spcPct val="100000"/>
                </a:lnSpc>
                <a:spcBef>
                  <a:spcPct val="0"/>
                </a:spcBef>
                <a:spcAft>
                  <a:spcPct val="0"/>
                </a:spcAft>
                <a:buClrTx/>
                <a:buSzTx/>
                <a:buFontTx/>
                <a:buNone/>
                <a:tabLst/>
                <a:defRPr/>
              </a:pPr>
              <a:t>33</a:t>
            </a:fld>
            <a:endParaRPr kumimoji="0" lang="en-US" altLang="zh-TW" sz="1600" b="1" i="0" u="none" strike="noStrike" kern="1200" cap="none" spc="0" normalizeH="0" baseline="0" noProof="0">
              <a:ln>
                <a:noFill/>
              </a:ln>
              <a:solidFill>
                <a:srgbClr val="898989"/>
              </a:solidFill>
              <a:effectLst/>
              <a:uLnTx/>
              <a:uFillTx/>
              <a:latin typeface="Calibri" pitchFamily="34" charset="0"/>
              <a:ea typeface="新細明體" charset="-120"/>
              <a:cs typeface="+mn-cs"/>
            </a:endParaRPr>
          </a:p>
        </p:txBody>
      </p:sp>
    </p:spTree>
    <p:extLst>
      <p:ext uri="{BB962C8B-B14F-4D97-AF65-F5344CB8AC3E}">
        <p14:creationId xmlns:p14="http://schemas.microsoft.com/office/powerpoint/2010/main" val="2265026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Conclusion</a:t>
            </a:r>
            <a:endParaRPr lang="zh-TW" altLang="en-US" sz="3000" dirty="0"/>
          </a:p>
        </p:txBody>
      </p:sp>
      <p:sp>
        <p:nvSpPr>
          <p:cNvPr id="3" name="內容版面配置區 2"/>
          <p:cNvSpPr>
            <a:spLocks noGrp="1"/>
          </p:cNvSpPr>
          <p:nvPr>
            <p:ph idx="1"/>
          </p:nvPr>
        </p:nvSpPr>
        <p:spPr/>
        <p:txBody>
          <a:bodyPr/>
          <a:lstStyle/>
          <a:p>
            <a:r>
              <a:rPr lang="en-US" altLang="zh-TW" sz="2600" dirty="0"/>
              <a:t>the Auto Scaling System can dynamically adjust the number of the service instances according to the load of API </a:t>
            </a:r>
            <a:r>
              <a:rPr lang="en-US" altLang="zh-TW" sz="2600" dirty="0" smtClean="0"/>
              <a:t>Gateway.</a:t>
            </a:r>
          </a:p>
          <a:p>
            <a:r>
              <a:rPr lang="en-US" altLang="zh-TW" sz="2600" dirty="0"/>
              <a:t>When it load exceeds the specified threshold, more instances are created dynamically to balance the workload</a:t>
            </a:r>
            <a:r>
              <a:rPr lang="en-US" altLang="zh-TW" sz="2600" dirty="0" smtClean="0"/>
              <a:t>.</a:t>
            </a:r>
          </a:p>
          <a:p>
            <a:r>
              <a:rPr lang="en-US" altLang="zh-TW" sz="2600" dirty="0" smtClean="0"/>
              <a:t>It </a:t>
            </a:r>
            <a:r>
              <a:rPr lang="en-US" altLang="zh-TW" sz="2600" dirty="0"/>
              <a:t>can improve the utilization of system resources while ensuing the high availability and quality of service of the API Gateway.</a:t>
            </a:r>
            <a:endParaRPr lang="zh-TW" altLang="en-US" sz="2600" dirty="0"/>
          </a:p>
        </p:txBody>
      </p:sp>
      <p:sp>
        <p:nvSpPr>
          <p:cNvPr id="4" name="投影片編號版面配置區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52E38B42-96A3-412A-9CD3-7D6C2689CFF8}" type="slidenum">
              <a:rPr kumimoji="0" lang="en-US" altLang="zh-TW" sz="1600" b="1" i="0" u="none" strike="noStrike" kern="1200" cap="none" spc="0" normalizeH="0" baseline="0" noProof="0" smtClean="0">
                <a:ln>
                  <a:noFill/>
                </a:ln>
                <a:solidFill>
                  <a:srgbClr val="898989"/>
                </a:solidFill>
                <a:effectLst/>
                <a:uLnTx/>
                <a:uFillTx/>
                <a:latin typeface="Calibri" pitchFamily="34" charset="0"/>
                <a:ea typeface="新細明體" charset="-120"/>
                <a:cs typeface="+mn-cs"/>
              </a:rPr>
              <a:pPr marL="0" marR="0" lvl="0" indent="0" algn="ctr" defTabSz="914400" rtl="0" eaLnBrk="1" fontAlgn="base" latinLnBrk="0" hangingPunct="1">
                <a:lnSpc>
                  <a:spcPct val="100000"/>
                </a:lnSpc>
                <a:spcBef>
                  <a:spcPct val="0"/>
                </a:spcBef>
                <a:spcAft>
                  <a:spcPct val="0"/>
                </a:spcAft>
                <a:buClrTx/>
                <a:buSzTx/>
                <a:buFontTx/>
                <a:buNone/>
                <a:tabLst/>
                <a:defRPr/>
              </a:pPr>
              <a:t>34</a:t>
            </a:fld>
            <a:endParaRPr kumimoji="0" lang="en-US" altLang="zh-TW" sz="1600" b="1" i="0" u="none" strike="noStrike" kern="1200" cap="none" spc="0" normalizeH="0" baseline="0" noProof="0">
              <a:ln>
                <a:noFill/>
              </a:ln>
              <a:solidFill>
                <a:srgbClr val="898989"/>
              </a:solidFill>
              <a:effectLst/>
              <a:uLnTx/>
              <a:uFillTx/>
              <a:latin typeface="Calibri" pitchFamily="34" charset="0"/>
              <a:ea typeface="新細明體" charset="-120"/>
              <a:cs typeface="+mn-cs"/>
            </a:endParaRPr>
          </a:p>
        </p:txBody>
      </p:sp>
    </p:spTree>
    <p:extLst>
      <p:ext uri="{BB962C8B-B14F-4D97-AF65-F5344CB8AC3E}">
        <p14:creationId xmlns:p14="http://schemas.microsoft.com/office/powerpoint/2010/main" val="19156072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2600" dirty="0" smtClean="0"/>
              <a:t>心得</a:t>
            </a:r>
            <a:endParaRPr lang="zh-TW" altLang="en-US" sz="2600" dirty="0"/>
          </a:p>
        </p:txBody>
      </p:sp>
      <p:sp>
        <p:nvSpPr>
          <p:cNvPr id="3" name="內容版面配置區 2"/>
          <p:cNvSpPr>
            <a:spLocks noGrp="1"/>
          </p:cNvSpPr>
          <p:nvPr>
            <p:ph idx="1"/>
          </p:nvPr>
        </p:nvSpPr>
        <p:spPr/>
        <p:txBody>
          <a:bodyPr/>
          <a:lstStyle/>
          <a:p>
            <a:r>
              <a:rPr lang="zh-TW" altLang="en-US" sz="2500" dirty="0" smtClean="0"/>
              <a:t>作者藉由</a:t>
            </a:r>
            <a:r>
              <a:rPr lang="en-US" altLang="zh-TW" sz="2500" dirty="0" smtClean="0"/>
              <a:t>K8s</a:t>
            </a:r>
            <a:r>
              <a:rPr lang="zh-TW" altLang="en-US" sz="2500" dirty="0" smtClean="0"/>
              <a:t>和</a:t>
            </a:r>
            <a:r>
              <a:rPr lang="en-US" altLang="zh-TW" sz="2500" dirty="0" err="1" smtClean="0"/>
              <a:t>prometheus</a:t>
            </a:r>
            <a:r>
              <a:rPr lang="zh-TW" altLang="en-US" sz="2500" dirty="0" smtClean="0"/>
              <a:t>設計了一個</a:t>
            </a:r>
            <a:r>
              <a:rPr lang="en-US" altLang="zh-TW" sz="2500" dirty="0" smtClean="0"/>
              <a:t>auto scaling</a:t>
            </a:r>
            <a:br>
              <a:rPr lang="en-US" altLang="zh-TW" sz="2500" dirty="0" smtClean="0"/>
            </a:br>
            <a:r>
              <a:rPr lang="zh-TW" altLang="en-US" sz="2500" dirty="0" smtClean="0"/>
              <a:t>系統 可以動態調整</a:t>
            </a:r>
            <a:r>
              <a:rPr lang="en-US" altLang="zh-TW" sz="2500" dirty="0" err="1" smtClean="0"/>
              <a:t>api</a:t>
            </a:r>
            <a:r>
              <a:rPr lang="en-US" altLang="zh-TW" sz="2500" dirty="0" smtClean="0"/>
              <a:t> gateway</a:t>
            </a:r>
            <a:r>
              <a:rPr lang="zh-TW" altLang="en-US" sz="2500" dirty="0" smtClean="0"/>
              <a:t>的</a:t>
            </a:r>
            <a:r>
              <a:rPr lang="en-US" altLang="zh-TW" sz="2500" dirty="0" smtClean="0"/>
              <a:t>instances</a:t>
            </a:r>
            <a:r>
              <a:rPr lang="zh-TW" altLang="en-US" sz="2500" dirty="0" smtClean="0"/>
              <a:t>數量</a:t>
            </a:r>
            <a:r>
              <a:rPr lang="en-US" altLang="zh-TW" sz="2500" dirty="0" smtClean="0"/>
              <a:t>,</a:t>
            </a:r>
            <a:br>
              <a:rPr lang="en-US" altLang="zh-TW" sz="2500" dirty="0" smtClean="0"/>
            </a:br>
            <a:r>
              <a:rPr lang="zh-TW" altLang="en-US" sz="2500" dirty="0" smtClean="0"/>
              <a:t>不僅充分利用</a:t>
            </a:r>
            <a:r>
              <a:rPr lang="en-US" altLang="zh-TW" sz="2500" dirty="0" smtClean="0"/>
              <a:t>k8s</a:t>
            </a:r>
            <a:r>
              <a:rPr lang="zh-TW" altLang="en-US" sz="2500" dirty="0" smtClean="0"/>
              <a:t>的功能</a:t>
            </a:r>
            <a:r>
              <a:rPr lang="en-US" altLang="zh-TW" sz="2500" dirty="0" smtClean="0"/>
              <a:t>,</a:t>
            </a:r>
            <a:r>
              <a:rPr lang="zh-TW" altLang="en-US" sz="2500" dirty="0" smtClean="0"/>
              <a:t>並能監測工作負載狀況進行調整</a:t>
            </a:r>
            <a:r>
              <a:rPr lang="en-US" altLang="zh-TW" sz="2500" dirty="0" smtClean="0"/>
              <a:t>,</a:t>
            </a:r>
            <a:r>
              <a:rPr lang="zh-TW" altLang="en-US" sz="2500" dirty="0" smtClean="0"/>
              <a:t>使</a:t>
            </a:r>
            <a:r>
              <a:rPr lang="en-US" altLang="zh-TW" sz="2500" dirty="0" smtClean="0"/>
              <a:t>API Gateway</a:t>
            </a:r>
            <a:r>
              <a:rPr lang="zh-TW" altLang="en-US" sz="2500" dirty="0" smtClean="0"/>
              <a:t>在微服務架構中能達到更好的資源利用。</a:t>
            </a:r>
            <a:endParaRPr lang="en-US" altLang="zh-TW" sz="2500" dirty="0" smtClean="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35</a:t>
            </a:fld>
            <a:endParaRPr lang="en-US" altLang="zh-TW"/>
          </a:p>
        </p:txBody>
      </p:sp>
    </p:spTree>
    <p:extLst>
      <p:ext uri="{BB962C8B-B14F-4D97-AF65-F5344CB8AC3E}">
        <p14:creationId xmlns:p14="http://schemas.microsoft.com/office/powerpoint/2010/main" val="29579096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Reference</a:t>
            </a:r>
            <a:endParaRPr lang="zh-TW" altLang="en-US" sz="3000" dirty="0"/>
          </a:p>
        </p:txBody>
      </p:sp>
      <p:sp>
        <p:nvSpPr>
          <p:cNvPr id="3" name="內容版面配置區 2"/>
          <p:cNvSpPr>
            <a:spLocks noGrp="1"/>
          </p:cNvSpPr>
          <p:nvPr>
            <p:ph idx="1"/>
          </p:nvPr>
        </p:nvSpPr>
        <p:spPr/>
        <p:txBody>
          <a:bodyPr/>
          <a:lstStyle/>
          <a:p>
            <a:r>
              <a:rPr lang="en-US" altLang="zh-TW" sz="1600" dirty="0"/>
              <a:t>[1] Singh V, </a:t>
            </a:r>
            <a:r>
              <a:rPr lang="en-US" altLang="zh-TW" sz="1600" dirty="0" err="1"/>
              <a:t>Peddoju</a:t>
            </a:r>
            <a:r>
              <a:rPr lang="en-US" altLang="zh-TW" sz="1600" dirty="0"/>
              <a:t> S K. Container-based </a:t>
            </a:r>
            <a:r>
              <a:rPr lang="en-US" altLang="zh-TW" sz="1600" dirty="0" err="1"/>
              <a:t>microservice</a:t>
            </a:r>
            <a:r>
              <a:rPr lang="en-US" altLang="zh-TW" sz="1600" dirty="0"/>
              <a:t> </a:t>
            </a:r>
            <a:r>
              <a:rPr lang="en-US" altLang="zh-TW" sz="1600" dirty="0" err="1"/>
              <a:t>architectu</a:t>
            </a:r>
            <a:r>
              <a:rPr lang="en-US" altLang="zh-TW" sz="1600" dirty="0"/>
              <a:t> re </a:t>
            </a:r>
            <a:r>
              <a:rPr lang="en-US" altLang="zh-TW" sz="1600" dirty="0" smtClean="0"/>
              <a:t>for cloud </a:t>
            </a:r>
            <a:r>
              <a:rPr lang="en-US" altLang="zh-TW" sz="1600" dirty="0"/>
              <a:t>applications[C]</a:t>
            </a:r>
            <a:r>
              <a:rPr lang="en-US" altLang="zh-TW" sz="1600" dirty="0" err="1"/>
              <a:t>IIComputin</a:t>
            </a:r>
            <a:r>
              <a:rPr lang="en-US" altLang="zh-TW" sz="1600" dirty="0"/>
              <a:t> g, Communication and </a:t>
            </a:r>
            <a:r>
              <a:rPr lang="en-US" altLang="zh-TW" sz="1600" dirty="0" smtClean="0"/>
              <a:t>Automation (ICCCA</a:t>
            </a:r>
            <a:r>
              <a:rPr lang="en-US" altLang="zh-TW" sz="1600" dirty="0"/>
              <a:t>), 2017 International Conference on. IEEE, 2017: 847-852 .</a:t>
            </a:r>
          </a:p>
          <a:p>
            <a:r>
              <a:rPr lang="en-US" altLang="zh-TW" sz="1600" dirty="0"/>
              <a:t>[2] </a:t>
            </a:r>
            <a:r>
              <a:rPr lang="en-US" altLang="zh-TW" sz="1600" dirty="0" err="1"/>
              <a:t>Namiot</a:t>
            </a:r>
            <a:r>
              <a:rPr lang="en-US" altLang="zh-TW" sz="1600" dirty="0"/>
              <a:t> D, </a:t>
            </a:r>
            <a:r>
              <a:rPr lang="en-US" altLang="zh-TW" sz="1600" dirty="0" err="1"/>
              <a:t>Sneps</a:t>
            </a:r>
            <a:r>
              <a:rPr lang="en-US" altLang="zh-TW" sz="1600" dirty="0"/>
              <a:t> -</a:t>
            </a:r>
            <a:r>
              <a:rPr lang="en-US" altLang="zh-TW" sz="1600" dirty="0" err="1"/>
              <a:t>Sneppe</a:t>
            </a:r>
            <a:r>
              <a:rPr lang="en-US" altLang="zh-TW" sz="1600" dirty="0"/>
              <a:t> M. On Micro-services Architecture[J</a:t>
            </a:r>
            <a:r>
              <a:rPr lang="en-US" altLang="zh-TW" sz="1600" dirty="0" smtClean="0"/>
              <a:t>]. International </a:t>
            </a:r>
            <a:r>
              <a:rPr lang="en-US" altLang="zh-TW" sz="1600" dirty="0"/>
              <a:t>Journal of Open Information Technologies, 2014, 2(9) :2427.</a:t>
            </a:r>
          </a:p>
          <a:p>
            <a:r>
              <a:rPr lang="en-US" altLang="zh-TW" sz="1600" dirty="0"/>
              <a:t>[3] Z. Xia o, 1. </a:t>
            </a:r>
            <a:r>
              <a:rPr lang="en-US" altLang="zh-TW" sz="1600" dirty="0" err="1"/>
              <a:t>Wijegunaratne</a:t>
            </a:r>
            <a:r>
              <a:rPr lang="en-US" altLang="zh-TW" sz="1600" dirty="0"/>
              <a:t> and X. </a:t>
            </a:r>
            <a:r>
              <a:rPr lang="en-US" altLang="zh-TW" sz="1600" dirty="0" err="1"/>
              <a:t>Qiang</a:t>
            </a:r>
            <a:r>
              <a:rPr lang="en-US" altLang="zh-TW" sz="1600" dirty="0"/>
              <a:t>, "Reflections on SOA </a:t>
            </a:r>
            <a:r>
              <a:rPr lang="en-US" altLang="zh-TW" sz="1600" dirty="0" smtClean="0"/>
              <a:t>and </a:t>
            </a:r>
            <a:r>
              <a:rPr lang="en-US" altLang="zh-TW" sz="1600" dirty="0" err="1" smtClean="0"/>
              <a:t>Microservices</a:t>
            </a:r>
            <a:r>
              <a:rPr lang="en-US" altLang="zh-TW" sz="1600" dirty="0"/>
              <a:t>," 2016 4th International Conference on </a:t>
            </a:r>
            <a:r>
              <a:rPr lang="en-US" altLang="zh-TW" sz="1600" dirty="0" smtClean="0"/>
              <a:t>Enterprise </a:t>
            </a:r>
            <a:r>
              <a:rPr lang="de-DE" altLang="zh-TW" sz="1600" dirty="0" smtClean="0"/>
              <a:t>Systems </a:t>
            </a:r>
            <a:r>
              <a:rPr lang="de-DE" altLang="zh-TW" sz="1600" dirty="0"/>
              <a:t>(ES), Melbourne , Australi a, 2016, pp. 60-67</a:t>
            </a:r>
          </a:p>
          <a:p>
            <a:r>
              <a:rPr lang="de-DE" altLang="zh-TW" sz="1600" dirty="0"/>
              <a:t>[4] Uckelmann, Dieter, Mark Harri son, and Florian Michahelles. "</a:t>
            </a:r>
            <a:r>
              <a:rPr lang="de-DE" altLang="zh-TW" sz="1600" dirty="0" smtClean="0"/>
              <a:t>An </a:t>
            </a:r>
            <a:r>
              <a:rPr lang="en-US" altLang="zh-TW" sz="1600" dirty="0" smtClean="0"/>
              <a:t>architectural </a:t>
            </a:r>
            <a:r>
              <a:rPr lang="en-US" altLang="zh-TW" sz="1600" dirty="0"/>
              <a:t>approach towards the </a:t>
            </a:r>
            <a:r>
              <a:rPr lang="en-US" altLang="zh-TW" sz="1600" dirty="0" err="1"/>
              <a:t>futu</a:t>
            </a:r>
            <a:r>
              <a:rPr lang="en-US" altLang="zh-TW" sz="1600" dirty="0"/>
              <a:t> re </a:t>
            </a:r>
            <a:r>
              <a:rPr lang="en-US" altLang="zh-TW" sz="1600" dirty="0" err="1"/>
              <a:t>intemet</a:t>
            </a:r>
            <a:r>
              <a:rPr lang="en-US" altLang="zh-TW" sz="1600" dirty="0"/>
              <a:t> of things </a:t>
            </a:r>
            <a:r>
              <a:rPr lang="en-US" altLang="zh-TW" sz="1600" dirty="0" smtClean="0"/>
              <a:t>.“ Architecting </a:t>
            </a:r>
            <a:r>
              <a:rPr lang="en-US" altLang="zh-TW" sz="1600" dirty="0"/>
              <a:t>the internet of things. Springer Berlin </a:t>
            </a:r>
            <a:r>
              <a:rPr lang="en-US" altLang="zh-TW" sz="1600" dirty="0" err="1"/>
              <a:t>Heide</a:t>
            </a:r>
            <a:r>
              <a:rPr lang="en-US" altLang="zh-TW" sz="1600" dirty="0"/>
              <a:t> </a:t>
            </a:r>
            <a:r>
              <a:rPr lang="en-US" altLang="zh-TW" sz="1600" dirty="0" err="1"/>
              <a:t>lberg</a:t>
            </a:r>
            <a:r>
              <a:rPr lang="en-US" altLang="zh-TW" sz="1600" dirty="0"/>
              <a:t>, </a:t>
            </a:r>
            <a:r>
              <a:rPr lang="en-US" altLang="zh-TW" sz="1600" dirty="0" smtClean="0"/>
              <a:t>2011. 1-24</a:t>
            </a:r>
            <a:r>
              <a:rPr lang="en-US" altLang="zh-TW" sz="1600" dirty="0"/>
              <a:t>.</a:t>
            </a:r>
          </a:p>
          <a:p>
            <a:r>
              <a:rPr lang="en-US" altLang="zh-TW" sz="1600" dirty="0"/>
              <a:t>[5] David son T J, Kelley M T. Method and system for </a:t>
            </a:r>
            <a:r>
              <a:rPr lang="en-US" altLang="zh-TW" sz="1600" dirty="0" err="1"/>
              <a:t>implementin</a:t>
            </a:r>
            <a:r>
              <a:rPr lang="en-US" altLang="zh-TW" sz="1600" dirty="0"/>
              <a:t> g </a:t>
            </a:r>
            <a:r>
              <a:rPr lang="en-US" altLang="zh-TW" sz="1600" dirty="0" smtClean="0"/>
              <a:t>remote procedure </a:t>
            </a:r>
            <a:r>
              <a:rPr lang="en-US" altLang="zh-TW" sz="1600" dirty="0"/>
              <a:t>calls in a </a:t>
            </a:r>
            <a:r>
              <a:rPr lang="en-US" altLang="zh-TW" sz="1600" dirty="0" err="1"/>
              <a:t>distr</a:t>
            </a:r>
            <a:r>
              <a:rPr lang="en-US" altLang="zh-TW" sz="1600" dirty="0"/>
              <a:t> </a:t>
            </a:r>
            <a:r>
              <a:rPr lang="en-US" altLang="zh-TW" sz="1600" dirty="0" err="1"/>
              <a:t>ibuted</a:t>
            </a:r>
            <a:r>
              <a:rPr lang="en-US" altLang="zh-TW" sz="1600" dirty="0"/>
              <a:t> </a:t>
            </a:r>
            <a:r>
              <a:rPr lang="en-US" altLang="zh-TW" sz="1600" dirty="0" err="1"/>
              <a:t>compu</a:t>
            </a:r>
            <a:r>
              <a:rPr lang="en-US" altLang="zh-TW" sz="1600" dirty="0"/>
              <a:t> </a:t>
            </a:r>
            <a:r>
              <a:rPr lang="en-US" altLang="zh-TW" sz="1600" dirty="0" err="1"/>
              <a:t>ter</a:t>
            </a:r>
            <a:r>
              <a:rPr lang="en-US" altLang="zh-TW" sz="1600" dirty="0"/>
              <a:t> system[J]. 1994 .</a:t>
            </a:r>
            <a:endParaRPr lang="zh-TW" altLang="en-US" sz="16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36</a:t>
            </a:fld>
            <a:endParaRPr lang="en-US" altLang="zh-TW"/>
          </a:p>
        </p:txBody>
      </p:sp>
    </p:spTree>
    <p:extLst>
      <p:ext uri="{BB962C8B-B14F-4D97-AF65-F5344CB8AC3E}">
        <p14:creationId xmlns:p14="http://schemas.microsoft.com/office/powerpoint/2010/main" val="33830875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Reference</a:t>
            </a:r>
            <a:endParaRPr lang="zh-TW" altLang="en-US" sz="3000" dirty="0"/>
          </a:p>
        </p:txBody>
      </p:sp>
      <p:sp>
        <p:nvSpPr>
          <p:cNvPr id="3" name="內容版面配置區 2"/>
          <p:cNvSpPr>
            <a:spLocks noGrp="1"/>
          </p:cNvSpPr>
          <p:nvPr>
            <p:ph idx="1"/>
          </p:nvPr>
        </p:nvSpPr>
        <p:spPr/>
        <p:txBody>
          <a:bodyPr/>
          <a:lstStyle/>
          <a:p>
            <a:r>
              <a:rPr lang="en-US" altLang="zh-TW" sz="1600" dirty="0"/>
              <a:t>[6] Zhang Q, Chu H, Li M, et al. A unified API gateway for </a:t>
            </a:r>
            <a:r>
              <a:rPr lang="en-US" altLang="zh-TW" sz="1600" dirty="0" smtClean="0"/>
              <a:t>high availability </a:t>
            </a:r>
            <a:r>
              <a:rPr lang="en-US" altLang="zh-TW" sz="1600" dirty="0"/>
              <a:t>clusters[C]/</a:t>
            </a:r>
            <a:r>
              <a:rPr lang="en-US" altLang="zh-TW" sz="1600" dirty="0" err="1"/>
              <a:t>lMech</a:t>
            </a:r>
            <a:r>
              <a:rPr lang="en-US" altLang="zh-TW" sz="1600" dirty="0"/>
              <a:t> </a:t>
            </a:r>
            <a:r>
              <a:rPr lang="en-US" altLang="zh-TW" sz="1600" dirty="0" err="1"/>
              <a:t>atron</a:t>
            </a:r>
            <a:r>
              <a:rPr lang="en-US" altLang="zh-TW" sz="1600" dirty="0"/>
              <a:t> </a:t>
            </a:r>
            <a:r>
              <a:rPr lang="en-US" altLang="zh-TW" sz="1600" dirty="0" err="1"/>
              <a:t>ic</a:t>
            </a:r>
            <a:r>
              <a:rPr lang="en-US" altLang="zh-TW" sz="1600" dirty="0"/>
              <a:t> Sciences, Electric </a:t>
            </a:r>
            <a:r>
              <a:rPr lang="en-US" altLang="zh-TW" sz="1600" dirty="0" err="1"/>
              <a:t>Engineerin</a:t>
            </a:r>
            <a:r>
              <a:rPr lang="en-US" altLang="zh-TW" sz="1600" dirty="0"/>
              <a:t> g </a:t>
            </a:r>
            <a:r>
              <a:rPr lang="en-US" altLang="zh-TW" sz="1600" dirty="0" smtClean="0"/>
              <a:t>and Computer </a:t>
            </a:r>
            <a:r>
              <a:rPr lang="en-US" altLang="zh-TW" sz="1600" dirty="0"/>
              <a:t>(MEC), Proceedings 2013 International Conference on. </a:t>
            </a:r>
            <a:r>
              <a:rPr lang="en-US" altLang="zh-TW" sz="1600" dirty="0" smtClean="0"/>
              <a:t>IEEE, 2013 </a:t>
            </a:r>
            <a:r>
              <a:rPr lang="en-US" altLang="zh-TW" sz="1600" dirty="0"/>
              <a:t>: 2321-2325.</a:t>
            </a:r>
          </a:p>
          <a:p>
            <a:r>
              <a:rPr lang="en-US" altLang="zh-TW" sz="1600" dirty="0"/>
              <a:t>[7] Fan C Y, Ma S P. </a:t>
            </a:r>
            <a:r>
              <a:rPr lang="en-US" altLang="zh-TW" sz="1600" dirty="0" err="1"/>
              <a:t>Migratin</a:t>
            </a:r>
            <a:r>
              <a:rPr lang="en-US" altLang="zh-TW" sz="1600" dirty="0"/>
              <a:t> g Monolithic Mobile Application </a:t>
            </a:r>
            <a:r>
              <a:rPr lang="en-US" altLang="zh-TW" sz="1600" dirty="0" smtClean="0"/>
              <a:t>to </a:t>
            </a:r>
            <a:r>
              <a:rPr lang="en-US" altLang="zh-TW" sz="1600" dirty="0" err="1" smtClean="0"/>
              <a:t>Microservice</a:t>
            </a:r>
            <a:r>
              <a:rPr lang="en-US" altLang="zh-TW" sz="1600" dirty="0" smtClean="0"/>
              <a:t> </a:t>
            </a:r>
            <a:r>
              <a:rPr lang="en-US" altLang="zh-TW" sz="1600" dirty="0"/>
              <a:t>Architecture: An Experiment Report[C]IIAI &amp; </a:t>
            </a:r>
            <a:r>
              <a:rPr lang="en-US" altLang="zh-TW" sz="1600" dirty="0" smtClean="0"/>
              <a:t>Mobile Services </a:t>
            </a:r>
            <a:r>
              <a:rPr lang="en-US" altLang="zh-TW" sz="1600" dirty="0"/>
              <a:t>(AIM S), 2017 IEEE International </a:t>
            </a:r>
            <a:r>
              <a:rPr lang="en-US" altLang="zh-TW" sz="1600" dirty="0" err="1"/>
              <a:t>Conf</a:t>
            </a:r>
            <a:r>
              <a:rPr lang="en-US" altLang="zh-TW" sz="1600" dirty="0"/>
              <a:t> </a:t>
            </a:r>
            <a:r>
              <a:rPr lang="en-US" altLang="zh-TW" sz="1600" dirty="0" err="1"/>
              <a:t>erence</a:t>
            </a:r>
            <a:r>
              <a:rPr lang="en-US" altLang="zh-TW" sz="1600" dirty="0"/>
              <a:t> on. IEEE, </a:t>
            </a:r>
            <a:r>
              <a:rPr lang="en-US" altLang="zh-TW" sz="1600" dirty="0" smtClean="0"/>
              <a:t>2017: 109-112 </a:t>
            </a:r>
            <a:r>
              <a:rPr lang="en-US" altLang="zh-TW" sz="1600" dirty="0"/>
              <a:t>.</a:t>
            </a:r>
          </a:p>
          <a:p>
            <a:r>
              <a:rPr lang="en-US" altLang="zh-TW" sz="1600" dirty="0"/>
              <a:t>[8] Al-</a:t>
            </a:r>
            <a:r>
              <a:rPr lang="en-US" altLang="zh-TW" sz="1600" dirty="0" err="1"/>
              <a:t>Ayyoub</a:t>
            </a:r>
            <a:r>
              <a:rPr lang="en-US" altLang="zh-TW" sz="1600" dirty="0"/>
              <a:t> M, </a:t>
            </a:r>
            <a:r>
              <a:rPr lang="en-US" altLang="zh-TW" sz="1600" dirty="0" err="1"/>
              <a:t>Jararweh</a:t>
            </a:r>
            <a:r>
              <a:rPr lang="en-US" altLang="zh-TW" sz="1600" dirty="0"/>
              <a:t> Y, </a:t>
            </a:r>
            <a:r>
              <a:rPr lang="en-US" altLang="zh-TW" sz="1600" dirty="0" err="1"/>
              <a:t>Daraghmeh</a:t>
            </a:r>
            <a:r>
              <a:rPr lang="en-US" altLang="zh-TW" sz="1600" dirty="0"/>
              <a:t> M, et al. Multi-agent </a:t>
            </a:r>
            <a:r>
              <a:rPr lang="en-US" altLang="zh-TW" sz="1600" dirty="0" smtClean="0"/>
              <a:t>based dynamic </a:t>
            </a:r>
            <a:r>
              <a:rPr lang="en-US" altLang="zh-TW" sz="1600" dirty="0"/>
              <a:t>resource provisioning and monitoring for cloud </a:t>
            </a:r>
            <a:r>
              <a:rPr lang="en-US" altLang="zh-TW" sz="1600" dirty="0" smtClean="0"/>
              <a:t>computing systems </a:t>
            </a:r>
            <a:r>
              <a:rPr lang="en-US" altLang="zh-TW" sz="1600" dirty="0"/>
              <a:t>infrastructure[J ]. Cluster Computing, 2015, 18(2):9 19-932.</a:t>
            </a:r>
          </a:p>
          <a:p>
            <a:r>
              <a:rPr lang="en-US" altLang="zh-TW" sz="1600" dirty="0"/>
              <a:t>[9] Consul. [Online]. Available: https </a:t>
            </a:r>
            <a:r>
              <a:rPr lang="en-US" altLang="zh-TW" sz="1600" dirty="0" smtClean="0"/>
              <a:t>://</a:t>
            </a:r>
            <a:r>
              <a:rPr lang="en-US" altLang="zh-TW" sz="1600" dirty="0" err="1" smtClean="0"/>
              <a:t>github.comlhashicorp</a:t>
            </a:r>
            <a:r>
              <a:rPr lang="en-US" altLang="zh-TW" sz="1600" dirty="0" smtClean="0"/>
              <a:t>/consul</a:t>
            </a:r>
            <a:endParaRPr lang="en-US" altLang="zh-TW" sz="1600" dirty="0"/>
          </a:p>
          <a:p>
            <a:r>
              <a:rPr lang="en-US" altLang="zh-TW" sz="1600" dirty="0"/>
              <a:t>[</a:t>
            </a:r>
            <a:r>
              <a:rPr lang="en-US" altLang="zh-TW" sz="1600" dirty="0" smtClean="0"/>
              <a:t>10]Bernstein </a:t>
            </a:r>
            <a:r>
              <a:rPr lang="en-US" altLang="zh-TW" sz="1600" dirty="0"/>
              <a:t>D. Containers and Cloud: From LXC to Docker </a:t>
            </a:r>
            <a:r>
              <a:rPr lang="en-US" altLang="zh-TW" sz="1600" dirty="0" smtClean="0"/>
              <a:t>to </a:t>
            </a:r>
            <a:r>
              <a:rPr lang="en-US" altLang="zh-TW" sz="1600" dirty="0" err="1" smtClean="0"/>
              <a:t>Kubemetes</a:t>
            </a:r>
            <a:r>
              <a:rPr lang="en-US" altLang="zh-TW" sz="1600" dirty="0" smtClean="0"/>
              <a:t>[J</a:t>
            </a:r>
            <a:r>
              <a:rPr lang="en-US" altLang="zh-TW" sz="1600" dirty="0"/>
              <a:t>] . IEEE Cloud </a:t>
            </a:r>
            <a:r>
              <a:rPr lang="en-US" altLang="zh-TW" sz="1600" dirty="0" err="1"/>
              <a:t>Computin</a:t>
            </a:r>
            <a:r>
              <a:rPr lang="en-US" altLang="zh-TW" sz="1600" dirty="0"/>
              <a:t> g, 2015,1 (3):81-84.</a:t>
            </a:r>
          </a:p>
          <a:p>
            <a:r>
              <a:rPr lang="en-US" altLang="zh-TW" sz="1600" dirty="0"/>
              <a:t>[</a:t>
            </a:r>
            <a:r>
              <a:rPr lang="en-US" altLang="zh-TW" sz="1600" dirty="0" smtClean="0"/>
              <a:t>11]</a:t>
            </a:r>
            <a:r>
              <a:rPr lang="en-US" altLang="zh-TW" sz="1600" dirty="0" err="1" smtClean="0"/>
              <a:t>Promethes</a:t>
            </a:r>
            <a:r>
              <a:rPr lang="en-US" altLang="zh-TW" sz="1600" dirty="0"/>
              <a:t>. [Online]. Available: </a:t>
            </a:r>
            <a:r>
              <a:rPr lang="en-US" altLang="zh-TW" sz="1600" dirty="0" smtClean="0"/>
              <a:t>https://github.com/prometheus/prometheus</a:t>
            </a:r>
            <a:endParaRPr lang="zh-TW" altLang="en-US" sz="16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37</a:t>
            </a:fld>
            <a:endParaRPr lang="en-US" altLang="zh-TW"/>
          </a:p>
        </p:txBody>
      </p:sp>
    </p:spTree>
    <p:extLst>
      <p:ext uri="{BB962C8B-B14F-4D97-AF65-F5344CB8AC3E}">
        <p14:creationId xmlns:p14="http://schemas.microsoft.com/office/powerpoint/2010/main" val="3179621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err="1"/>
              <a:t>Absract</a:t>
            </a:r>
            <a:endParaRPr lang="zh-TW" altLang="en-US" sz="3000" dirty="0"/>
          </a:p>
        </p:txBody>
      </p:sp>
      <p:sp>
        <p:nvSpPr>
          <p:cNvPr id="3" name="內容版面配置區 2"/>
          <p:cNvSpPr>
            <a:spLocks noGrp="1"/>
          </p:cNvSpPr>
          <p:nvPr>
            <p:ph idx="1"/>
          </p:nvPr>
        </p:nvSpPr>
        <p:spPr/>
        <p:txBody>
          <a:bodyPr/>
          <a:lstStyle/>
          <a:p>
            <a:r>
              <a:rPr lang="en-US" altLang="zh-TW" sz="2600" dirty="0"/>
              <a:t>Secondly this paper designs an auto scaling system for API Gateway System based on Kubernetes and Prometheus which can dynamically adjust the number of application instances according to its own load</a:t>
            </a:r>
            <a:r>
              <a:rPr lang="en-US" altLang="zh-TW" sz="2600" dirty="0" smtClean="0"/>
              <a:t>.</a:t>
            </a:r>
          </a:p>
          <a:p>
            <a:r>
              <a:rPr lang="en-US" altLang="zh-TW" sz="2600" dirty="0" smtClean="0"/>
              <a:t>It </a:t>
            </a:r>
            <a:r>
              <a:rPr lang="en-US" altLang="zh-TW" sz="2600" dirty="0"/>
              <a:t>can improve the utilization of system resources while </a:t>
            </a:r>
            <a:r>
              <a:rPr lang="en-US" altLang="zh-TW" sz="2600" dirty="0" smtClean="0"/>
              <a:t>ensuring </a:t>
            </a:r>
            <a:r>
              <a:rPr lang="en-US" altLang="zh-TW" sz="2600" dirty="0"/>
              <a:t>the high availability and quality of the applications service.</a:t>
            </a:r>
            <a:endParaRPr lang="zh-TW" altLang="en-US" sz="26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4</a:t>
            </a:fld>
            <a:endParaRPr lang="en-US" altLang="zh-TW"/>
          </a:p>
        </p:txBody>
      </p:sp>
    </p:spTree>
    <p:extLst>
      <p:ext uri="{BB962C8B-B14F-4D97-AF65-F5344CB8AC3E}">
        <p14:creationId xmlns:p14="http://schemas.microsoft.com/office/powerpoint/2010/main" val="4261302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Introduction</a:t>
            </a:r>
            <a:endParaRPr lang="zh-TW" altLang="en-US" sz="3000" dirty="0"/>
          </a:p>
        </p:txBody>
      </p:sp>
      <p:sp>
        <p:nvSpPr>
          <p:cNvPr id="3" name="內容版面配置區 2"/>
          <p:cNvSpPr>
            <a:spLocks noGrp="1"/>
          </p:cNvSpPr>
          <p:nvPr>
            <p:ph idx="1"/>
          </p:nvPr>
        </p:nvSpPr>
        <p:spPr>
          <a:xfrm>
            <a:off x="457200" y="1600200"/>
            <a:ext cx="8229600" cy="4953000"/>
          </a:xfrm>
        </p:spPr>
        <p:txBody>
          <a:bodyPr/>
          <a:lstStyle/>
          <a:p>
            <a:r>
              <a:rPr lang="en-US" altLang="zh-TW" sz="2600" dirty="0"/>
              <a:t>The micro-service is a new term in software architecture patterns which divides the complex system </a:t>
            </a:r>
            <a:r>
              <a:rPr lang="en-US" altLang="zh-TW" sz="2600" dirty="0" smtClean="0"/>
              <a:t>into </a:t>
            </a:r>
            <a:r>
              <a:rPr lang="en-US" altLang="zh-TW" sz="2600" dirty="0"/>
              <a:t>a set of small independent services</a:t>
            </a:r>
            <a:r>
              <a:rPr lang="en-US" altLang="zh-TW" sz="2600" dirty="0" smtClean="0"/>
              <a:t>.</a:t>
            </a:r>
          </a:p>
          <a:p>
            <a:r>
              <a:rPr lang="en-US" altLang="zh-TW" sz="2600" dirty="0"/>
              <a:t>Each of the services is running independently in its own process which performs a specific task [2]–[3</a:t>
            </a:r>
            <a:r>
              <a:rPr lang="en-US" altLang="zh-TW" sz="2600" dirty="0" smtClean="0"/>
              <a:t>].</a:t>
            </a:r>
          </a:p>
          <a:p>
            <a:r>
              <a:rPr lang="en-US" altLang="zh-TW" sz="2600" dirty="0"/>
              <a:t>Services can communicate with each other by a number of lightweight mechanisms such as HTTP, RPC and so on [4].</a:t>
            </a:r>
            <a:endParaRPr lang="zh-TW" altLang="en-US" sz="26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5</a:t>
            </a:fld>
            <a:endParaRPr lang="en-US" altLang="zh-TW"/>
          </a:p>
        </p:txBody>
      </p:sp>
      <p:sp>
        <p:nvSpPr>
          <p:cNvPr id="5" name="文字方塊 4"/>
          <p:cNvSpPr txBox="1"/>
          <p:nvPr/>
        </p:nvSpPr>
        <p:spPr>
          <a:xfrm>
            <a:off x="838200" y="5334000"/>
            <a:ext cx="4953000" cy="1384995"/>
          </a:xfrm>
          <a:prstGeom prst="rect">
            <a:avLst/>
          </a:prstGeom>
          <a:noFill/>
        </p:spPr>
        <p:txBody>
          <a:bodyPr wrap="square" rtlCol="0">
            <a:spAutoFit/>
          </a:bodyPr>
          <a:lstStyle/>
          <a:p>
            <a:r>
              <a:rPr lang="en-US" altLang="zh-TW" sz="1400" dirty="0" smtClean="0"/>
              <a:t>[2] </a:t>
            </a:r>
            <a:r>
              <a:rPr lang="en-US" altLang="zh-TW" sz="1400" dirty="0"/>
              <a:t>D </a:t>
            </a:r>
            <a:r>
              <a:rPr lang="en-US" altLang="zh-TW" sz="1400" dirty="0" err="1"/>
              <a:t>Namiot</a:t>
            </a:r>
            <a:r>
              <a:rPr lang="en-US" altLang="zh-TW" sz="1400" dirty="0"/>
              <a:t> and M. </a:t>
            </a:r>
            <a:r>
              <a:rPr lang="en-US" altLang="zh-TW" sz="1400" dirty="0" err="1"/>
              <a:t>Sneps-Sneppe</a:t>
            </a:r>
            <a:r>
              <a:rPr lang="en-US" altLang="zh-TW" sz="1400" dirty="0"/>
              <a:t>, "On Micro-services Architecture[J]", </a:t>
            </a:r>
            <a:r>
              <a:rPr lang="en-US" altLang="zh-TW" sz="1400" i="1" dirty="0"/>
              <a:t>International Journal of Open Information Technologies</a:t>
            </a:r>
            <a:r>
              <a:rPr lang="en-US" altLang="zh-TW" sz="1400" dirty="0"/>
              <a:t>, vol. 2, no. 9, pp. 24-27, 2014</a:t>
            </a:r>
            <a:r>
              <a:rPr lang="en-US" altLang="zh-TW" sz="1400" dirty="0" smtClean="0"/>
              <a:t>.</a:t>
            </a:r>
          </a:p>
          <a:p>
            <a:r>
              <a:rPr lang="en-US" altLang="zh-TW" sz="1400" dirty="0"/>
              <a:t>[3] Z. Xiao, I. </a:t>
            </a:r>
            <a:r>
              <a:rPr lang="en-US" altLang="zh-TW" sz="1400" dirty="0" err="1"/>
              <a:t>Wijegunaratne</a:t>
            </a:r>
            <a:r>
              <a:rPr lang="en-US" altLang="zh-TW" sz="1400" dirty="0"/>
              <a:t> and X. </a:t>
            </a:r>
            <a:r>
              <a:rPr lang="en-US" altLang="zh-TW" sz="1400" dirty="0" err="1"/>
              <a:t>Qiang</a:t>
            </a:r>
            <a:r>
              <a:rPr lang="en-US" altLang="zh-TW" sz="1400" dirty="0"/>
              <a:t>, "Reflections on SOA and </a:t>
            </a:r>
            <a:r>
              <a:rPr lang="en-US" altLang="zh-TW" sz="1400" dirty="0" err="1"/>
              <a:t>Microservices</a:t>
            </a:r>
            <a:r>
              <a:rPr lang="en-US" altLang="zh-TW" sz="1400" dirty="0"/>
              <a:t>", 2016 4th International Conference on Enterprise Systems (ES), pp. 60-67, 2016.</a:t>
            </a:r>
            <a:endParaRPr lang="zh-TW" altLang="en-US" sz="1400" dirty="0"/>
          </a:p>
        </p:txBody>
      </p:sp>
      <p:sp>
        <p:nvSpPr>
          <p:cNvPr id="7" name="文字方塊 6"/>
          <p:cNvSpPr txBox="1"/>
          <p:nvPr/>
        </p:nvSpPr>
        <p:spPr>
          <a:xfrm>
            <a:off x="5638800" y="5331520"/>
            <a:ext cx="3505200" cy="1384995"/>
          </a:xfrm>
          <a:prstGeom prst="rect">
            <a:avLst/>
          </a:prstGeom>
          <a:noFill/>
        </p:spPr>
        <p:txBody>
          <a:bodyPr wrap="square" rtlCol="0">
            <a:spAutoFit/>
          </a:bodyPr>
          <a:lstStyle/>
          <a:p>
            <a:r>
              <a:rPr lang="en-US" altLang="zh-TW" sz="1400" dirty="0" smtClean="0"/>
              <a:t>[4] </a:t>
            </a:r>
            <a:r>
              <a:rPr lang="en-US" altLang="zh-TW" sz="1400" dirty="0" err="1" smtClean="0"/>
              <a:t>Uckelmann</a:t>
            </a:r>
            <a:r>
              <a:rPr lang="en-US" altLang="zh-TW" sz="1400" dirty="0" smtClean="0"/>
              <a:t> </a:t>
            </a:r>
            <a:r>
              <a:rPr lang="en-US" altLang="zh-TW" sz="1400" dirty="0"/>
              <a:t>Dieter, Mark Harrison and Florian </a:t>
            </a:r>
            <a:r>
              <a:rPr lang="en-US" altLang="zh-TW" sz="1400" dirty="0" err="1"/>
              <a:t>Michahelles</a:t>
            </a:r>
            <a:r>
              <a:rPr lang="en-US" altLang="zh-TW" sz="1400" dirty="0"/>
              <a:t>, "An architectural approach towards the future internet of things" in Architecting the internet of things, Berlin </a:t>
            </a:r>
            <a:r>
              <a:rPr lang="en-US" altLang="zh-TW" sz="1400" dirty="0" err="1"/>
              <a:t>Heidelberg:Springer</a:t>
            </a:r>
            <a:r>
              <a:rPr lang="en-US" altLang="zh-TW" sz="1400" dirty="0"/>
              <a:t>, pp. 1-24, 2011.</a:t>
            </a:r>
            <a:endParaRPr lang="zh-TW" altLang="en-US" sz="1400" dirty="0"/>
          </a:p>
        </p:txBody>
      </p:sp>
    </p:spTree>
    <p:extLst>
      <p:ext uri="{BB962C8B-B14F-4D97-AF65-F5344CB8AC3E}">
        <p14:creationId xmlns:p14="http://schemas.microsoft.com/office/powerpoint/2010/main" val="14245623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Introduction</a:t>
            </a:r>
            <a:endParaRPr lang="zh-TW" altLang="en-US" sz="3000" dirty="0"/>
          </a:p>
        </p:txBody>
      </p:sp>
      <p:sp>
        <p:nvSpPr>
          <p:cNvPr id="3" name="內容版面配置區 2"/>
          <p:cNvSpPr>
            <a:spLocks noGrp="1"/>
          </p:cNvSpPr>
          <p:nvPr>
            <p:ph idx="1"/>
          </p:nvPr>
        </p:nvSpPr>
        <p:spPr>
          <a:xfrm>
            <a:off x="457200" y="1600200"/>
            <a:ext cx="8229600" cy="5121275"/>
          </a:xfrm>
        </p:spPr>
        <p:txBody>
          <a:bodyPr/>
          <a:lstStyle/>
          <a:p>
            <a:r>
              <a:rPr lang="en-US" altLang="zh-TW" sz="2600" dirty="0"/>
              <a:t>In traditional communication </a:t>
            </a:r>
            <a:r>
              <a:rPr lang="en-US" altLang="zh-TW" sz="2600" dirty="0" err="1" smtClean="0"/>
              <a:t>pattern,applications</a:t>
            </a:r>
            <a:r>
              <a:rPr lang="en-US" altLang="zh-TW" sz="2600" dirty="0" smtClean="0"/>
              <a:t> </a:t>
            </a:r>
            <a:r>
              <a:rPr lang="en-US" altLang="zh-TW" sz="2600" dirty="0"/>
              <a:t>directly call the backend services</a:t>
            </a:r>
            <a:r>
              <a:rPr lang="en-US" altLang="zh-TW" sz="2600" dirty="0" smtClean="0"/>
              <a:t>.</a:t>
            </a:r>
          </a:p>
          <a:p>
            <a:r>
              <a:rPr lang="en-US" altLang="zh-TW" sz="2600" dirty="0"/>
              <a:t>However, a request for an application may call various backend services</a:t>
            </a:r>
            <a:r>
              <a:rPr lang="en-US" altLang="zh-TW" sz="2600" dirty="0" smtClean="0"/>
              <a:t>.</a:t>
            </a:r>
          </a:p>
          <a:p>
            <a:r>
              <a:rPr lang="en-US" altLang="zh-TW" sz="2600" dirty="0"/>
              <a:t>The masses of remote calls could cause the </a:t>
            </a:r>
            <a:r>
              <a:rPr lang="en-US" altLang="zh-TW" sz="2600" dirty="0">
                <a:solidFill>
                  <a:srgbClr val="FF0000"/>
                </a:solidFill>
              </a:rPr>
              <a:t>delays</a:t>
            </a:r>
            <a:r>
              <a:rPr lang="en-US" altLang="zh-TW" sz="2600" dirty="0"/>
              <a:t> and impact on customer experience. </a:t>
            </a:r>
            <a:endParaRPr lang="en-US" altLang="zh-TW" sz="2600" dirty="0" smtClean="0"/>
          </a:p>
          <a:p>
            <a:r>
              <a:rPr lang="en-US" altLang="zh-TW" sz="2600" dirty="0"/>
              <a:t>With the development of business, the backend service may need to be further divided into a set of small independent services. The direct communication pattern could result in much modification in all applications to adapt services' changes.</a:t>
            </a:r>
            <a:endParaRPr lang="zh-TW" altLang="en-US" sz="26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6</a:t>
            </a:fld>
            <a:endParaRPr lang="en-US" altLang="zh-TW"/>
          </a:p>
        </p:txBody>
      </p:sp>
    </p:spTree>
    <p:extLst>
      <p:ext uri="{BB962C8B-B14F-4D97-AF65-F5344CB8AC3E}">
        <p14:creationId xmlns:p14="http://schemas.microsoft.com/office/powerpoint/2010/main" val="444878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Introduction</a:t>
            </a:r>
            <a:endParaRPr lang="zh-TW" altLang="en-US" sz="3000" dirty="0"/>
          </a:p>
        </p:txBody>
      </p:sp>
      <p:sp>
        <p:nvSpPr>
          <p:cNvPr id="3" name="內容版面配置區 2"/>
          <p:cNvSpPr>
            <a:spLocks noGrp="1"/>
          </p:cNvSpPr>
          <p:nvPr>
            <p:ph idx="1"/>
          </p:nvPr>
        </p:nvSpPr>
        <p:spPr/>
        <p:txBody>
          <a:bodyPr/>
          <a:lstStyle/>
          <a:p>
            <a:r>
              <a:rPr lang="en-US" altLang="zh-TW" sz="2600" dirty="0"/>
              <a:t>By using API Gateway System as the middle layer between the applications and backend services [6]–[7], it can hide some limitations and details for applications</a:t>
            </a:r>
            <a:r>
              <a:rPr lang="en-US" altLang="zh-TW" sz="2600" dirty="0" smtClean="0"/>
              <a:t>.</a:t>
            </a:r>
          </a:p>
          <a:p>
            <a:r>
              <a:rPr lang="en-US" altLang="zh-TW" sz="2600" dirty="0"/>
              <a:t>For example the changes of backend service are invisible to the applications</a:t>
            </a:r>
            <a:r>
              <a:rPr lang="en-US" altLang="zh-TW" sz="2600" dirty="0" smtClean="0"/>
              <a:t>.</a:t>
            </a:r>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7</a:t>
            </a:fld>
            <a:endParaRPr lang="en-US" altLang="zh-TW"/>
          </a:p>
        </p:txBody>
      </p:sp>
      <p:sp>
        <p:nvSpPr>
          <p:cNvPr id="6" name="文字方塊 5"/>
          <p:cNvSpPr txBox="1"/>
          <p:nvPr/>
        </p:nvSpPr>
        <p:spPr>
          <a:xfrm>
            <a:off x="838200" y="4191000"/>
            <a:ext cx="6324600" cy="1600438"/>
          </a:xfrm>
          <a:prstGeom prst="rect">
            <a:avLst/>
          </a:prstGeom>
          <a:noFill/>
        </p:spPr>
        <p:txBody>
          <a:bodyPr wrap="square" rtlCol="0">
            <a:spAutoFit/>
          </a:bodyPr>
          <a:lstStyle/>
          <a:p>
            <a:r>
              <a:rPr lang="en-US" altLang="zh-TW" sz="1400" dirty="0" smtClean="0"/>
              <a:t>[6] Q </a:t>
            </a:r>
            <a:r>
              <a:rPr lang="en-US" altLang="zh-TW" sz="1400" dirty="0"/>
              <a:t>Zhang, H Chu, M Li et al., "A unified API gateway for high availability clusters[C]", </a:t>
            </a:r>
            <a:r>
              <a:rPr lang="en-US" altLang="zh-TW" sz="1400" i="1" dirty="0"/>
              <a:t>Mechatronic Sciences Electric Engineering and Computer (MEC) Proceedings 2013 International Conference</a:t>
            </a:r>
            <a:r>
              <a:rPr lang="en-US" altLang="zh-TW" sz="1400" dirty="0"/>
              <a:t>, pp. 2321-2325, 2013</a:t>
            </a:r>
            <a:r>
              <a:rPr lang="en-US" altLang="zh-TW" sz="1400" dirty="0" smtClean="0"/>
              <a:t>.</a:t>
            </a:r>
          </a:p>
          <a:p>
            <a:endParaRPr lang="en-US" altLang="zh-TW" sz="1400" dirty="0" smtClean="0"/>
          </a:p>
          <a:p>
            <a:r>
              <a:rPr lang="en-US" altLang="zh-TW" sz="1400" dirty="0" smtClean="0"/>
              <a:t>[7] C </a:t>
            </a:r>
            <a:r>
              <a:rPr lang="en-US" altLang="zh-TW" sz="1400" dirty="0"/>
              <a:t>Y Fan and S P. Ma, "Migrating Monolithic Mobile Application to </a:t>
            </a:r>
            <a:endParaRPr lang="en-US" altLang="zh-TW" sz="1400" dirty="0" smtClean="0"/>
          </a:p>
          <a:p>
            <a:r>
              <a:rPr lang="en-US" altLang="zh-TW" sz="1400" dirty="0" err="1" smtClean="0"/>
              <a:t>Microservice</a:t>
            </a:r>
            <a:r>
              <a:rPr lang="en-US" altLang="zh-TW" sz="1400" dirty="0" smtClean="0"/>
              <a:t> </a:t>
            </a:r>
            <a:r>
              <a:rPr lang="en-US" altLang="zh-TW" sz="1400" dirty="0"/>
              <a:t>Architecture: An Experiment Report[C]", </a:t>
            </a:r>
            <a:r>
              <a:rPr lang="en-US" altLang="zh-TW" sz="1400" i="1" dirty="0"/>
              <a:t>AI &amp; Mobile Services (AIMS) 2017 IEEE International Conference</a:t>
            </a:r>
            <a:r>
              <a:rPr lang="en-US" altLang="zh-TW" sz="1400" dirty="0"/>
              <a:t>, pp. 109-112, 2017.</a:t>
            </a:r>
            <a:endParaRPr lang="zh-TW" altLang="en-US" sz="1400" dirty="0"/>
          </a:p>
        </p:txBody>
      </p:sp>
    </p:spTree>
    <p:extLst>
      <p:ext uri="{BB962C8B-B14F-4D97-AF65-F5344CB8AC3E}">
        <p14:creationId xmlns:p14="http://schemas.microsoft.com/office/powerpoint/2010/main" val="2090770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Introduction</a:t>
            </a:r>
            <a:endParaRPr lang="zh-TW" altLang="en-US" sz="3000" dirty="0"/>
          </a:p>
        </p:txBody>
      </p:sp>
      <p:sp>
        <p:nvSpPr>
          <p:cNvPr id="3" name="內容版面配置區 2"/>
          <p:cNvSpPr>
            <a:spLocks noGrp="1"/>
          </p:cNvSpPr>
          <p:nvPr>
            <p:ph idx="1"/>
          </p:nvPr>
        </p:nvSpPr>
        <p:spPr/>
        <p:txBody>
          <a:bodyPr/>
          <a:lstStyle/>
          <a:p>
            <a:r>
              <a:rPr lang="en-US" altLang="zh-TW" sz="2600" dirty="0"/>
              <a:t>But since the API Gateway System is the only entrance to backend services, and it's breaking down can lead to </a:t>
            </a:r>
            <a:r>
              <a:rPr lang="en-US" altLang="zh-TW" sz="2600" dirty="0">
                <a:solidFill>
                  <a:srgbClr val="FF0000"/>
                </a:solidFill>
              </a:rPr>
              <a:t>all services unavailable</a:t>
            </a:r>
            <a:r>
              <a:rPr lang="en-US" altLang="zh-TW" sz="2600" dirty="0"/>
              <a:t>.</a:t>
            </a:r>
          </a:p>
          <a:p>
            <a:r>
              <a:rPr lang="en-US" altLang="zh-TW" sz="2600" dirty="0"/>
              <a:t>So high availability of API Gateway services must be </a:t>
            </a:r>
            <a:r>
              <a:rPr lang="en-US" altLang="zh-TW" sz="2600" dirty="0" smtClean="0"/>
              <a:t>guaranteed.</a:t>
            </a:r>
            <a:endParaRPr lang="en-US" altLang="zh-TW" sz="26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8</a:t>
            </a:fld>
            <a:endParaRPr lang="en-US" altLang="zh-TW"/>
          </a:p>
        </p:txBody>
      </p:sp>
    </p:spTree>
    <p:extLst>
      <p:ext uri="{BB962C8B-B14F-4D97-AF65-F5344CB8AC3E}">
        <p14:creationId xmlns:p14="http://schemas.microsoft.com/office/powerpoint/2010/main" val="35904087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000" dirty="0"/>
              <a:t>Introduction</a:t>
            </a:r>
            <a:endParaRPr lang="zh-TW" altLang="en-US" sz="3000" dirty="0"/>
          </a:p>
        </p:txBody>
      </p:sp>
      <p:sp>
        <p:nvSpPr>
          <p:cNvPr id="3" name="內容版面配置區 2"/>
          <p:cNvSpPr>
            <a:spLocks noGrp="1"/>
          </p:cNvSpPr>
          <p:nvPr>
            <p:ph idx="1"/>
          </p:nvPr>
        </p:nvSpPr>
        <p:spPr/>
        <p:txBody>
          <a:bodyPr/>
          <a:lstStyle/>
          <a:p>
            <a:r>
              <a:rPr lang="en-US" altLang="zh-TW" sz="2600" dirty="0"/>
              <a:t>API Gateway</a:t>
            </a:r>
          </a:p>
          <a:p>
            <a:pPr lvl="1"/>
            <a:r>
              <a:rPr lang="en-US" altLang="zh-TW" sz="2200" dirty="0"/>
              <a:t>we present an API Gateway System which can effectively decrease the amount of remote calls and enable the changes of backend services invisible to applications</a:t>
            </a:r>
            <a:r>
              <a:rPr lang="en-US" altLang="zh-TW" sz="2200" dirty="0" smtClean="0"/>
              <a:t>.</a:t>
            </a:r>
          </a:p>
          <a:p>
            <a:r>
              <a:rPr lang="en-US" altLang="zh-TW" sz="2600" dirty="0"/>
              <a:t>Auto Scaling System</a:t>
            </a:r>
          </a:p>
          <a:p>
            <a:pPr lvl="1"/>
            <a:r>
              <a:rPr lang="en-US" altLang="zh-TW" sz="2200" dirty="0"/>
              <a:t>we designed an Auto Scaling System for API Gateway. It can dynamically adjust the number of instances of API Gateway according to its workload, which can improve the utilization of system resources while ensuing the high availability and quality of the API Gateway's service.</a:t>
            </a:r>
            <a:endParaRPr lang="zh-TW" altLang="en-US" sz="22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9</a:t>
            </a:fld>
            <a:endParaRPr lang="en-US" altLang="zh-TW"/>
          </a:p>
        </p:txBody>
      </p:sp>
    </p:spTree>
    <p:extLst>
      <p:ext uri="{BB962C8B-B14F-4D97-AF65-F5344CB8AC3E}">
        <p14:creationId xmlns:p14="http://schemas.microsoft.com/office/powerpoint/2010/main" val="337387924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6.0&quot;&gt;&lt;object type=&quot;1&quot; unique_id=&quot;10001&quot;&gt;&lt;object type=&quot;8&quot; unique_id=&quot;11091&quot;&gt;&lt;/object&gt;&lt;object type=&quot;2&quot; unique_id=&quot;11092&quot;&gt;&lt;object type=&quot;3&quot; unique_id=&quot;11093&quot;&gt;&lt;property id=&quot;20148&quot; value=&quot;5&quot;/&gt;&lt;property id=&quot;20300&quot; value=&quot;Slide 1&quot;/&gt;&lt;property id=&quot;20307&quot; value=&quot;459&quot;/&gt;&lt;/object&gt;&lt;object type=&quot;3&quot; unique_id=&quot;11094&quot;&gt;&lt;property id=&quot;20148&quot; value=&quot;5&quot;/&gt;&lt;property id=&quot;20300&quot; value=&quot;Slide 2 - &amp;quot;工作項目&amp;quot;&quot;/&gt;&lt;property id=&quot;20307&quot; value=&quot;468&quot;/&gt;&lt;/object&gt;&lt;object type=&quot;3&quot; unique_id=&quot;11095&quot;&gt;&lt;property id=&quot;20148&quot; value=&quot;5&quot;/&gt;&lt;property id=&quot;20300&quot; value=&quot;Slide 5&quot;/&gt;&lt;property id=&quot;20307&quot; value=&quot;467&quot;/&gt;&lt;/object&gt;&lt;object type=&quot;3&quot; unique_id=&quot;11096&quot;&gt;&lt;property id=&quot;20148&quot; value=&quot;5&quot;/&gt;&lt;property id=&quot;20300&quot; value=&quot;Slide 6 - &amp;quot;工作項目&amp;quot;&quot;/&gt;&lt;property id=&quot;20307&quot; value=&quot;460&quot;/&gt;&lt;/object&gt;&lt;object type=&quot;3&quot; unique_id=&quot;11097&quot;&gt;&lt;property id=&quot;20148&quot; value=&quot;5&quot;/&gt;&lt;property id=&quot;20300&quot; value=&quot;Slide 7 - &amp;quot;Last Week&amp;quot;&quot;/&gt;&lt;property id=&quot;20307&quot; value=&quot;461&quot;/&gt;&lt;/object&gt;&lt;object type=&quot;3&quot; unique_id=&quot;11098&quot;&gt;&lt;property id=&quot;20148&quot; value=&quot;5&quot;/&gt;&lt;property id=&quot;20300&quot; value=&quot;Slide 8 - &amp;quot;P2P with VANET&amp;quot;&quot;/&gt;&lt;property id=&quot;20307&quot; value=&quot;463&quot;/&gt;&lt;/object&gt;&lt;object type=&quot;3&quot; unique_id=&quot;11099&quot;&gt;&lt;property id=&quot;20148&quot; value=&quot;5&quot;/&gt;&lt;property id=&quot;20300&quot; value=&quot;Slide 9 - &amp;quot;P2P with VANET(cont.)&amp;quot;&quot;/&gt;&lt;property id=&quot;20307&quot; value=&quot;464&quot;/&gt;&lt;/object&gt;&lt;object type=&quot;3&quot; unique_id=&quot;11100&quot;&gt;&lt;property id=&quot;20148&quot; value=&quot;5&quot;/&gt;&lt;property id=&quot;20300&quot; value=&quot;Slide 10 - &amp;quot;SIP with VANET&amp;quot;&quot;/&gt;&lt;property id=&quot;20307&quot; value=&quot;465&quot;/&gt;&lt;/object&gt;&lt;object type=&quot;3&quot; unique_id=&quot;11101&quot;&gt;&lt;property id=&quot;20148&quot; value=&quot;5&quot;/&gt;&lt;property id=&quot;20300&quot; value=&quot;Slide 11 - &amp;quot;End-to-End with VANET&amp;quot;&quot;/&gt;&lt;property id=&quot;20307&quot; value=&quot;466&quot;/&gt;&lt;/object&gt;&lt;object type=&quot;3&quot; unique_id=&quot;11102&quot;&gt;&lt;property id=&quot;20148&quot; value=&quot;5&quot;/&gt;&lt;property id=&quot;20300&quot; value=&quot;Slide 12 - &amp;quot;This Week&amp;quot;&quot;/&gt;&lt;property id=&quot;20307&quot; value=&quot;462&quot;/&gt;&lt;/object&gt;&lt;object type=&quot;3&quot; unique_id=&quot;11103&quot;&gt;&lt;property id=&quot;20148&quot; value=&quot;5&quot;/&gt;&lt;property id=&quot;20300&quot; value=&quot;Slide 13&quot;/&gt;&lt;property id=&quot;20307&quot; value=&quot;454&quot;/&gt;&lt;/object&gt;&lt;object type=&quot;3&quot; unique_id=&quot;11104&quot;&gt;&lt;property id=&quot;20148&quot; value=&quot;5&quot;/&gt;&lt;property id=&quot;20300&quot; value=&quot;Slide 14 - &amp;quot;工作項目&amp;quot;&quot;/&gt;&lt;property id=&quot;20307&quot; value=&quot;455&quot;/&gt;&lt;/object&gt;&lt;object type=&quot;3&quot; unique_id=&quot;11105&quot;&gt;&lt;property id=&quot;20148&quot; value=&quot;5&quot;/&gt;&lt;property id=&quot;20300&quot; value=&quot;Slide 15 - &amp;quot;Last Week&amp;quot;&quot;/&gt;&lt;property id=&quot;20307&quot; value=&quot;456&quot;/&gt;&lt;/object&gt;&lt;object type=&quot;3&quot; unique_id=&quot;11106&quot;&gt;&lt;property id=&quot;20148&quot; value=&quot;5&quot;/&gt;&lt;property id=&quot;20300&quot; value=&quot;Slide 16&quot;/&gt;&lt;property id=&quot;20307&quot; value=&quot;458&quot;/&gt;&lt;/object&gt;&lt;object type=&quot;3&quot; unique_id=&quot;11107&quot;&gt;&lt;property id=&quot;20148&quot; value=&quot;5&quot;/&gt;&lt;property id=&quot;20300&quot; value=&quot;Slide 17 - &amp;quot;This Week&amp;quot;&quot;/&gt;&lt;property id=&quot;20307&quot; value=&quot;457&quot;/&gt;&lt;/object&gt;&lt;object type=&quot;3&quot; unique_id=&quot;11108&quot;&gt;&lt;property id=&quot;20148&quot; value=&quot;5&quot;/&gt;&lt;property id=&quot;20300&quot; value=&quot;Slide 18&quot;/&gt;&lt;property id=&quot;20307&quot; value=&quot;405&quot;/&gt;&lt;/object&gt;&lt;object type=&quot;3&quot; unique_id=&quot;11109&quot;&gt;&lt;property id=&quot;20148&quot; value=&quot;5&quot;/&gt;&lt;property id=&quot;20300&quot; value=&quot;Slide 19 - &amp;quot;工作項目&amp;quot;&quot;/&gt;&lt;property id=&quot;20307&quot; value=&quot;406&quot;/&gt;&lt;/object&gt;&lt;object type=&quot;3&quot; unique_id=&quot;11110&quot;&gt;&lt;property id=&quot;20148&quot; value=&quot;5&quot;/&gt;&lt;property id=&quot;20300&quot; value=&quot;Slide 20 - &amp;quot;Last Week&amp;quot;&quot;/&gt;&lt;property id=&quot;20307&quot; value=&quot;450&quot;/&gt;&lt;/object&gt;&lt;object type=&quot;3&quot; unique_id=&quot;11111&quot;&gt;&lt;property id=&quot;20148&quot; value=&quot;5&quot;/&gt;&lt;property id=&quot;20300&quot; value=&quot;Slide 21&quot;/&gt;&lt;property id=&quot;20307&quot; value=&quot;451&quot;/&gt;&lt;/object&gt;&lt;object type=&quot;3&quot; unique_id=&quot;11112&quot;&gt;&lt;property id=&quot;20148&quot; value=&quot;5&quot;/&gt;&lt;property id=&quot;20300&quot; value=&quot;Slide 22&quot;/&gt;&lt;property id=&quot;20307&quot; value=&quot;453&quot;/&gt;&lt;/object&gt;&lt;object type=&quot;3&quot; unique_id=&quot;11113&quot;&gt;&lt;property id=&quot;20148&quot; value=&quot;5&quot;/&gt;&lt;property id=&quot;20300&quot; value=&quot;Slide 23 - &amp;quot;This Week&amp;quot;&quot;/&gt;&lt;property id=&quot;20307&quot; value=&quot;452&quot;/&gt;&lt;/object&gt;&lt;object type=&quot;3&quot; unique_id=&quot;11321&quot;&gt;&lt;property id=&quot;20148&quot; value=&quot;5&quot;/&gt;&lt;property id=&quot;20300&quot; value=&quot;Slide 3 - &amp;quot;Last Week&amp;quot;&quot;/&gt;&lt;property id=&quot;20307&quot; value=&quot;469&quot;/&gt;&lt;/object&gt;&lt;object type=&quot;3&quot; unique_id=&quot;11394&quot;&gt;&lt;property id=&quot;20148&quot; value=&quot;5&quot;/&gt;&lt;property id=&quot;20300&quot; value=&quot;Slide 4 - &amp;quot;This Week&amp;quot;&quot;/&gt;&lt;property id=&quot;20307&quot; value=&quot;470&quot;/&gt;&lt;/object&gt;&lt;/object&gt;&lt;/object&gt;&lt;/database&gt;"/>
</p:tagLst>
</file>

<file path=ppt/theme/theme1.xml><?xml version="1.0" encoding="utf-8"?>
<a:theme xmlns:a="http://schemas.openxmlformats.org/drawingml/2006/main" name="MAIN.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MAIN.template</Template>
  <TotalTime>0</TotalTime>
  <Words>3692</Words>
  <Application>Microsoft Office PowerPoint</Application>
  <PresentationFormat>如螢幕大小 (4:3)</PresentationFormat>
  <Paragraphs>450</Paragraphs>
  <Slides>37</Slides>
  <Notes>33</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37</vt:i4>
      </vt:variant>
    </vt:vector>
  </HeadingPairs>
  <TitlesOfParts>
    <vt:vector size="43" baseType="lpstr">
      <vt:lpstr>微軟正黑體</vt:lpstr>
      <vt:lpstr>新細明體</vt:lpstr>
      <vt:lpstr>Arial</vt:lpstr>
      <vt:lpstr>Calibri</vt:lpstr>
      <vt:lpstr>Wingdings</vt:lpstr>
      <vt:lpstr>MAIN.template</vt:lpstr>
      <vt:lpstr>PowerPoint 簡報</vt:lpstr>
      <vt:lpstr>OUTLINE</vt:lpstr>
      <vt:lpstr>Absract</vt:lpstr>
      <vt:lpstr>Absract</vt:lpstr>
      <vt:lpstr>Introduction</vt:lpstr>
      <vt:lpstr>Introduction</vt:lpstr>
      <vt:lpstr>Introduction</vt:lpstr>
      <vt:lpstr>Introduction</vt:lpstr>
      <vt:lpstr>Introduction</vt:lpstr>
      <vt:lpstr>The Design of API Gateway</vt:lpstr>
      <vt:lpstr>A. Communications in Micro-Service Architecture </vt:lpstr>
      <vt:lpstr>A. Communications in Micro-Service Architecture</vt:lpstr>
      <vt:lpstr>A. Communications in Micro-Service Architecture</vt:lpstr>
      <vt:lpstr>B. The Design of API Gateway System</vt:lpstr>
      <vt:lpstr>The Design of API Gateway System</vt:lpstr>
      <vt:lpstr>The Design of Auto Scaling System Based on Kubernetes and Prometheus</vt:lpstr>
      <vt:lpstr>A.Kubernetes and Promethues</vt:lpstr>
      <vt:lpstr>A.Kubernetes and Promethues</vt:lpstr>
      <vt:lpstr>A.Kubernetes and Promethues</vt:lpstr>
      <vt:lpstr>A.Kubernetes and Promethues</vt:lpstr>
      <vt:lpstr>A.Kubernetes and Promethues</vt:lpstr>
      <vt:lpstr>B.The Design of Auto Scaling System Based on Kubernetes and Prometheus</vt:lpstr>
      <vt:lpstr>B.The Design of Auto Scaling System Based on Kubernetes and Prometheus</vt:lpstr>
      <vt:lpstr>The Design of Auto Scaling System Based on Kubernetes and Prometheus</vt:lpstr>
      <vt:lpstr>The Design of Auto Scaling System Based on Kubernetes and Prometheus</vt:lpstr>
      <vt:lpstr>The Design of Auto Scaling System Based on Kubernetes and Prometheus</vt:lpstr>
      <vt:lpstr>The Design of Auto Scaling System Based on Kubernetes and Prometheus</vt:lpstr>
      <vt:lpstr>The Design of Auto Scaling System Based on Kubernetes and Prometheus</vt:lpstr>
      <vt:lpstr>Expriment and Results</vt:lpstr>
      <vt:lpstr>Expriment and Results</vt:lpstr>
      <vt:lpstr>Expriment and Results</vt:lpstr>
      <vt:lpstr>Conclusion</vt:lpstr>
      <vt:lpstr>Conclusion</vt:lpstr>
      <vt:lpstr>Conclusion</vt:lpstr>
      <vt:lpstr>心得</vt:lpstr>
      <vt:lpstr>Reference</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Meeting</dc:title>
  <dc:creator>Dominic</dc:creator>
  <cp:lastModifiedBy>lab409</cp:lastModifiedBy>
  <cp:revision>4663</cp:revision>
  <cp:lastPrinted>2015-10-16T09:02:33Z</cp:lastPrinted>
  <dcterms:created xsi:type="dcterms:W3CDTF">2009-04-12T18:22:11Z</dcterms:created>
  <dcterms:modified xsi:type="dcterms:W3CDTF">2020-10-19T05:09:19Z</dcterms:modified>
</cp:coreProperties>
</file>