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47"/>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5" r:id="rId22"/>
    <p:sldId id="286" r:id="rId23"/>
    <p:sldId id="287" r:id="rId24"/>
    <p:sldId id="288" r:id="rId25"/>
    <p:sldId id="289" r:id="rId26"/>
    <p:sldId id="290" r:id="rId27"/>
    <p:sldId id="291" r:id="rId28"/>
    <p:sldId id="277" r:id="rId29"/>
    <p:sldId id="295" r:id="rId30"/>
    <p:sldId id="296" r:id="rId31"/>
    <p:sldId id="294" r:id="rId32"/>
    <p:sldId id="297" r:id="rId33"/>
    <p:sldId id="276" r:id="rId34"/>
    <p:sldId id="293" r:id="rId35"/>
    <p:sldId id="279" r:id="rId36"/>
    <p:sldId id="298" r:id="rId37"/>
    <p:sldId id="299" r:id="rId38"/>
    <p:sldId id="281" r:id="rId39"/>
    <p:sldId id="300" r:id="rId40"/>
    <p:sldId id="302" r:id="rId41"/>
    <p:sldId id="282" r:id="rId42"/>
    <p:sldId id="304" r:id="rId43"/>
    <p:sldId id="305" r:id="rId44"/>
    <p:sldId id="283" r:id="rId45"/>
    <p:sldId id="284" r:id="rId46"/>
  </p:sldIdLst>
  <p:sldSz cx="12192000" cy="6858000"/>
  <p:notesSz cx="6565900" cy="96377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1786DE-B7B6-42DE-8B2E-2DBAE0B80785}" v="105" dt="2020-07-05T15:35:29.393"/>
    <p1510:client id="{DD560E22-680B-4918-BF0B-2279505BB272}" v="15" dt="2020-07-05T15:38:56.166"/>
  </p1510:revLst>
</p1510:revInfo>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5" autoAdjust="0"/>
    <p:restoredTop sz="66995" autoAdjust="0"/>
  </p:normalViewPr>
  <p:slideViewPr>
    <p:cSldViewPr snapToGrid="0">
      <p:cViewPr varScale="1">
        <p:scale>
          <a:sx n="58" d="100"/>
          <a:sy n="58" d="100"/>
        </p:scale>
        <p:origin x="1507" y="62"/>
      </p:cViewPr>
      <p:guideLst/>
    </p:cSldViewPr>
  </p:slideViewPr>
  <p:notesTextViewPr>
    <p:cViewPr>
      <p:scale>
        <a:sx n="1" d="1"/>
        <a:sy n="1" d="1"/>
      </p:scale>
      <p:origin x="0" y="0"/>
    </p:cViewPr>
  </p:notesTextViewPr>
  <p:sorterViewPr>
    <p:cViewPr>
      <p:scale>
        <a:sx n="100" d="100"/>
        <a:sy n="100" d="100"/>
      </p:scale>
      <p:origin x="0" y="-47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王 文奕" userId="4df307c2c0fbff4b" providerId="Windows Live" clId="Web-{CC1786DE-B7B6-42DE-8B2E-2DBAE0B80785}"/>
    <pc:docChg chg="modSld">
      <pc:chgData name="王 文奕" userId="4df307c2c0fbff4b" providerId="Windows Live" clId="Web-{CC1786DE-B7B6-42DE-8B2E-2DBAE0B80785}" dt="2020-07-05T15:35:29.378" v="100" actId="20577"/>
      <pc:docMkLst>
        <pc:docMk/>
      </pc:docMkLst>
      <pc:sldChg chg="modSp">
        <pc:chgData name="王 文奕" userId="4df307c2c0fbff4b" providerId="Windows Live" clId="Web-{CC1786DE-B7B6-42DE-8B2E-2DBAE0B80785}" dt="2020-07-05T15:28:50.821" v="82" actId="20577"/>
        <pc:sldMkLst>
          <pc:docMk/>
          <pc:sldMk cId="1842734760" sldId="257"/>
        </pc:sldMkLst>
        <pc:spChg chg="mod">
          <ac:chgData name="王 文奕" userId="4df307c2c0fbff4b" providerId="Windows Live" clId="Web-{CC1786DE-B7B6-42DE-8B2E-2DBAE0B80785}" dt="2020-07-05T15:21:25.324" v="58" actId="20577"/>
          <ac:spMkLst>
            <pc:docMk/>
            <pc:sldMk cId="1842734760" sldId="257"/>
            <ac:spMk id="2" creationId="{00000000-0000-0000-0000-000000000000}"/>
          </ac:spMkLst>
        </pc:spChg>
        <pc:spChg chg="mod">
          <ac:chgData name="王 文奕" userId="4df307c2c0fbff4b" providerId="Windows Live" clId="Web-{CC1786DE-B7B6-42DE-8B2E-2DBAE0B80785}" dt="2020-07-05T15:28:50.821" v="82" actId="20577"/>
          <ac:spMkLst>
            <pc:docMk/>
            <pc:sldMk cId="1842734760" sldId="257"/>
            <ac:spMk id="3" creationId="{00000000-0000-0000-0000-000000000000}"/>
          </ac:spMkLst>
        </pc:spChg>
      </pc:sldChg>
      <pc:sldChg chg="modSp">
        <pc:chgData name="王 文奕" userId="4df307c2c0fbff4b" providerId="Windows Live" clId="Web-{CC1786DE-B7B6-42DE-8B2E-2DBAE0B80785}" dt="2020-07-05T15:35:29.378" v="100" actId="20577"/>
        <pc:sldMkLst>
          <pc:docMk/>
          <pc:sldMk cId="3181024668" sldId="258"/>
        </pc:sldMkLst>
        <pc:spChg chg="mod">
          <ac:chgData name="王 文奕" userId="4df307c2c0fbff4b" providerId="Windows Live" clId="Web-{CC1786DE-B7B6-42DE-8B2E-2DBAE0B80785}" dt="2020-07-05T15:35:29.378" v="100" actId="20577"/>
          <ac:spMkLst>
            <pc:docMk/>
            <pc:sldMk cId="3181024668" sldId="258"/>
            <ac:spMk id="3" creationId="{00000000-0000-0000-0000-000000000000}"/>
          </ac:spMkLst>
        </pc:spChg>
      </pc:sldChg>
    </pc:docChg>
  </pc:docChgLst>
  <pc:docChgLst>
    <pc:chgData name="王 文奕" userId="4df307c2c0fbff4b" providerId="Windows Live" clId="Web-{DD560E22-680B-4918-BF0B-2279505BB272}"/>
    <pc:docChg chg="modSld">
      <pc:chgData name="王 文奕" userId="4df307c2c0fbff4b" providerId="Windows Live" clId="Web-{DD560E22-680B-4918-BF0B-2279505BB272}" dt="2020-07-05T15:38:56.166" v="14"/>
      <pc:docMkLst>
        <pc:docMk/>
      </pc:docMkLst>
      <pc:sldChg chg="modSp">
        <pc:chgData name="王 文奕" userId="4df307c2c0fbff4b" providerId="Windows Live" clId="Web-{DD560E22-680B-4918-BF0B-2279505BB272}" dt="2020-07-05T15:38:56.166" v="14"/>
        <pc:sldMkLst>
          <pc:docMk/>
          <pc:sldMk cId="3181024668" sldId="258"/>
        </pc:sldMkLst>
        <pc:spChg chg="mod">
          <ac:chgData name="王 文奕" userId="4df307c2c0fbff4b" providerId="Windows Live" clId="Web-{DD560E22-680B-4918-BF0B-2279505BB272}" dt="2020-07-05T15:38:56.166" v="14"/>
          <ac:spMkLst>
            <pc:docMk/>
            <pc:sldMk cId="3181024668" sldId="25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845223" cy="483559"/>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719157" y="0"/>
            <a:ext cx="2845223" cy="483559"/>
          </a:xfrm>
          <a:prstGeom prst="rect">
            <a:avLst/>
          </a:prstGeom>
        </p:spPr>
        <p:txBody>
          <a:bodyPr vert="horz" lIns="91440" tIns="45720" rIns="91440" bIns="45720" rtlCol="0"/>
          <a:lstStyle>
            <a:lvl1pPr algn="r">
              <a:defRPr sz="1200"/>
            </a:lvl1pPr>
          </a:lstStyle>
          <a:p>
            <a:fld id="{010233DC-AC4F-4B70-94F2-7E6323EC7CE5}" type="datetimeFigureOut">
              <a:rPr lang="zh-TW" altLang="en-US" smtClean="0"/>
              <a:t>2020/10/12</a:t>
            </a:fld>
            <a:endParaRPr lang="zh-TW" altLang="en-US"/>
          </a:p>
        </p:txBody>
      </p:sp>
      <p:sp>
        <p:nvSpPr>
          <p:cNvPr id="4" name="投影片圖像版面配置區 3"/>
          <p:cNvSpPr>
            <a:spLocks noGrp="1" noRot="1" noChangeAspect="1"/>
          </p:cNvSpPr>
          <p:nvPr>
            <p:ph type="sldImg" idx="2"/>
          </p:nvPr>
        </p:nvSpPr>
        <p:spPr>
          <a:xfrm>
            <a:off x="392113" y="1204913"/>
            <a:ext cx="5781675" cy="32527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56590" y="4638150"/>
            <a:ext cx="5252720" cy="3794849"/>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154155"/>
            <a:ext cx="2845223" cy="483558"/>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719157" y="9154155"/>
            <a:ext cx="2845223" cy="483558"/>
          </a:xfrm>
          <a:prstGeom prst="rect">
            <a:avLst/>
          </a:prstGeom>
        </p:spPr>
        <p:txBody>
          <a:bodyPr vert="horz" lIns="91440" tIns="45720" rIns="91440" bIns="45720" rtlCol="0" anchor="b"/>
          <a:lstStyle>
            <a:lvl1pPr algn="r">
              <a:defRPr sz="1200"/>
            </a:lvl1pPr>
          </a:lstStyle>
          <a:p>
            <a:fld id="{03C411E0-4ECD-47AF-BA54-99036B3FAC3D}" type="slidenum">
              <a:rPr lang="zh-TW" altLang="en-US" smtClean="0"/>
              <a:t>‹#›</a:t>
            </a:fld>
            <a:endParaRPr lang="zh-TW" altLang="en-US"/>
          </a:p>
        </p:txBody>
      </p:sp>
    </p:spTree>
    <p:extLst>
      <p:ext uri="{BB962C8B-B14F-4D97-AF65-F5344CB8AC3E}">
        <p14:creationId xmlns:p14="http://schemas.microsoft.com/office/powerpoint/2010/main" val="1005261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dirty="0"/>
              <a:t>微服務架構：</a:t>
            </a:r>
            <a:r>
              <a:rPr lang="en-US" altLang="zh-TW" dirty="0"/>
              <a:t>API</a:t>
            </a:r>
            <a:r>
              <a:rPr lang="zh-TW" altLang="en-US" dirty="0"/>
              <a:t>網關</a:t>
            </a:r>
            <a:r>
              <a:rPr lang="zh-TW" altLang="en-US" dirty="0" smtClean="0"/>
              <a:t>注意事項</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0" i="0" kern="1200" dirty="0" smtClean="0">
                <a:solidFill>
                  <a:schemeClr val="tx1"/>
                </a:solidFill>
                <a:effectLst/>
                <a:latin typeface="+mn-lt"/>
                <a:ea typeface="+mn-ea"/>
                <a:cs typeface="+mn-cs"/>
              </a:rPr>
              <a:t>Sanjay </a:t>
            </a:r>
            <a:r>
              <a:rPr lang="en-US" altLang="zh-TW" sz="1200" b="0" i="0" kern="1200" dirty="0" err="1" smtClean="0">
                <a:solidFill>
                  <a:schemeClr val="tx1"/>
                </a:solidFill>
                <a:effectLst/>
                <a:latin typeface="+mn-lt"/>
                <a:ea typeface="+mn-ea"/>
                <a:cs typeface="+mn-cs"/>
              </a:rPr>
              <a:t>Gadge</a:t>
            </a:r>
            <a:r>
              <a:rPr lang="zh-TW" altLang="en-US" sz="1200" b="0" i="0" kern="1200" dirty="0" smtClean="0">
                <a:solidFill>
                  <a:schemeClr val="tx1"/>
                </a:solidFill>
                <a:effectLst/>
                <a:latin typeface="+mn-lt"/>
                <a:ea typeface="+mn-ea"/>
                <a:cs typeface="+mn-cs"/>
              </a:rPr>
              <a:t>，首席建築師</a:t>
            </a:r>
            <a:r>
              <a:rPr lang="en-US" altLang="zh-TW" sz="1200" b="0" i="0" kern="1200" dirty="0" err="1" smtClean="0">
                <a:solidFill>
                  <a:schemeClr val="tx1"/>
                </a:solidFill>
                <a:effectLst/>
                <a:latin typeface="+mn-lt"/>
                <a:ea typeface="+mn-ea"/>
                <a:cs typeface="+mn-cs"/>
              </a:rPr>
              <a:t>Vijaya</a:t>
            </a:r>
            <a:r>
              <a:rPr lang="en-US" altLang="zh-TW" sz="1200" b="0" i="0" kern="1200" dirty="0" smtClean="0">
                <a:solidFill>
                  <a:schemeClr val="tx1"/>
                </a:solidFill>
                <a:effectLst/>
                <a:latin typeface="+mn-lt"/>
                <a:ea typeface="+mn-ea"/>
                <a:cs typeface="+mn-cs"/>
              </a:rPr>
              <a:t> </a:t>
            </a:r>
            <a:r>
              <a:rPr lang="en-US" altLang="zh-TW" sz="1200" b="0" i="0" kern="1200" dirty="0" err="1" smtClean="0">
                <a:solidFill>
                  <a:schemeClr val="tx1"/>
                </a:solidFill>
                <a:effectLst/>
                <a:latin typeface="+mn-lt"/>
                <a:ea typeface="+mn-ea"/>
                <a:cs typeface="+mn-cs"/>
              </a:rPr>
              <a:t>Kotwani</a:t>
            </a:r>
            <a:r>
              <a:rPr lang="zh-TW" altLang="en-US" sz="1200" b="0" i="0" kern="1200" dirty="0" smtClean="0">
                <a:solidFill>
                  <a:schemeClr val="tx1"/>
                </a:solidFill>
                <a:effectLst/>
                <a:latin typeface="+mn-lt"/>
                <a:ea typeface="+mn-ea"/>
                <a:cs typeface="+mn-cs"/>
              </a:rPr>
              <a:t>，高級工程師</a:t>
            </a: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0189526-CA5A-4B5A-AFE6-F348BDBE0B21}"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933900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演示</a:t>
            </a:r>
            <a:r>
              <a:rPr lang="en-US" altLang="zh-TW" sz="1200" baseline="0" dirty="0" err="1"/>
              <a:t>api</a:t>
            </a:r>
            <a:r>
              <a:rPr lang="en-US" altLang="zh-TW" sz="1200" baseline="0" dirty="0"/>
              <a:t> gateway</a:t>
            </a:r>
            <a:r>
              <a:rPr lang="zh-TW" altLang="en-US" sz="1200" baseline="0" dirty="0"/>
              <a:t>通常是如何融入整體微服務架構的 </a:t>
            </a:r>
            <a:r>
              <a:rPr lang="en-US" altLang="zh-TW" sz="1200" baseline="0" dirty="0"/>
              <a:t>(</a:t>
            </a:r>
            <a:r>
              <a:rPr lang="zh-TW" altLang="en-US" sz="1200" baseline="0" dirty="0"/>
              <a:t>中間應該是功能</a:t>
            </a:r>
            <a:r>
              <a:rPr lang="en-US" altLang="zh-TW" sz="1200" baseline="0" dirty="0"/>
              <a:t>)</a:t>
            </a: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9597445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1.</a:t>
            </a:r>
            <a:r>
              <a:rPr lang="zh-TW" altLang="en-US" sz="1200" baseline="0" dirty="0"/>
              <a:t>認證與授權</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同盟身份認證是在微服務架構中實現認證和授權的首選解決方案</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同盟</a:t>
            </a:r>
            <a:r>
              <a:rPr lang="zh-TW" altLang="en-US" sz="1200" baseline="0" dirty="0"/>
              <a:t>身分認證 </a:t>
            </a:r>
            <a:r>
              <a:rPr lang="en-US" altLang="zh-TW" sz="1200" baseline="0" dirty="0"/>
              <a:t>: </a:t>
            </a:r>
            <a:r>
              <a:rPr lang="zh-TW" altLang="en-US" sz="1200" baseline="0" dirty="0"/>
              <a:t>將驗證委派給外部身分識別提供</a:t>
            </a:r>
            <a:r>
              <a:rPr lang="zh-TW" altLang="en-US" sz="1200" baseline="0" dirty="0" smtClean="0"/>
              <a:t>者</a:t>
            </a:r>
            <a:r>
              <a:rPr lang="en-US" altLang="zh-TW" sz="1200" baseline="0" dirty="0" smtClean="0"/>
              <a:t>)</a:t>
            </a: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同盟身份認證有三種主要協議。 </a:t>
            </a:r>
            <a:r>
              <a:rPr lang="en-US" altLang="zh-TW" sz="1200" baseline="0" dirty="0"/>
              <a:t>OpenID</a:t>
            </a:r>
            <a:r>
              <a:rPr lang="zh-TW" altLang="en-US" sz="1200" baseline="0" dirty="0"/>
              <a:t>、</a:t>
            </a:r>
            <a:r>
              <a:rPr lang="en-US" altLang="zh-TW" sz="1200" baseline="0" dirty="0"/>
              <a:t>SAML</a:t>
            </a:r>
            <a:r>
              <a:rPr lang="zh-TW" altLang="en-US" sz="1200" baseline="0" dirty="0"/>
              <a:t>和</a:t>
            </a:r>
            <a:r>
              <a:rPr lang="en-US" altLang="zh-TW" sz="1200" baseline="0" dirty="0"/>
              <a:t>OAuth</a:t>
            </a: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163183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JWT : Json Web </a:t>
            </a:r>
            <a:r>
              <a:rPr lang="en-US" altLang="zh-TW" sz="1200" baseline="0" dirty="0" smtClean="0"/>
              <a:t>token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1.</a:t>
            </a:r>
            <a:r>
              <a:rPr lang="zh-TW" altLang="en-US" sz="1200" baseline="0" dirty="0" smtClean="0"/>
              <a:t> 應用程序客戶端代表最終用戶，首先通過提供憑據從身份驗證服務器獲取訪問令牌。</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2.</a:t>
            </a:r>
            <a:r>
              <a:rPr lang="zh-TW" altLang="en-US" sz="1200" baseline="0" dirty="0" smtClean="0"/>
              <a:t> 然後，此訪問令牌與</a:t>
            </a:r>
            <a:r>
              <a:rPr lang="en-US" altLang="zh-TW" sz="1200" baseline="0" dirty="0" smtClean="0"/>
              <a:t>API</a:t>
            </a:r>
            <a:r>
              <a:rPr lang="zh-TW" altLang="en-US" sz="1200" baseline="0" dirty="0" smtClean="0"/>
              <a:t>請求一起在</a:t>
            </a:r>
            <a:r>
              <a:rPr lang="en-US" altLang="zh-TW" sz="1200" baseline="0" dirty="0" smtClean="0"/>
              <a:t>Authorization HTTP</a:t>
            </a:r>
            <a:r>
              <a:rPr lang="zh-TW" altLang="en-US" sz="1200" baseline="0" dirty="0" smtClean="0"/>
              <a:t>標頭中傳遞</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3.</a:t>
            </a:r>
            <a:r>
              <a:rPr lang="zh-TW" altLang="en-US" sz="1200" baseline="0" dirty="0" smtClean="0"/>
              <a:t> 然後，</a:t>
            </a:r>
            <a:r>
              <a:rPr lang="en-US" altLang="zh-TW" sz="1200" baseline="0" dirty="0" smtClean="0"/>
              <a:t>API</a:t>
            </a:r>
            <a:r>
              <a:rPr lang="zh-TW" altLang="en-US" sz="1200" baseline="0" dirty="0" smtClean="0"/>
              <a:t>網關使用授權服務器驗證訪問令牌。</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4.5</a:t>
            </a:r>
            <a:r>
              <a:rPr lang="zh-TW" altLang="en-US" sz="1200" baseline="0" dirty="0" smtClean="0"/>
              <a:t>，包含用戶聲明的</a:t>
            </a:r>
            <a:r>
              <a:rPr lang="en-US" altLang="zh-TW" sz="1200" baseline="0" dirty="0" smtClean="0"/>
              <a:t>JWT</a:t>
            </a:r>
            <a:r>
              <a:rPr lang="zh-TW" altLang="en-US" sz="1200" baseline="0" dirty="0" smtClean="0"/>
              <a:t>令牌隨後被傳遞到後端微服務。 後端微服務隨後將</a:t>
            </a:r>
            <a:r>
              <a:rPr lang="en-US" altLang="zh-TW" sz="1200" baseline="0" dirty="0" smtClean="0"/>
              <a:t>JWT</a:t>
            </a:r>
            <a:r>
              <a:rPr lang="zh-TW" altLang="en-US" sz="1200" baseline="0" dirty="0" smtClean="0"/>
              <a:t>令牌內的信息用於授權目的。</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4270858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上面的流程有可能是一個 </a:t>
            </a:r>
            <a:r>
              <a:rPr lang="en-US" altLang="zh-TW" sz="1200" baseline="0" dirty="0" smtClean="0"/>
              <a:t>“</a:t>
            </a:r>
            <a:r>
              <a:rPr lang="zh-TW" altLang="en-US" sz="1200" baseline="0" dirty="0" smtClean="0"/>
              <a:t>混亂</a:t>
            </a:r>
            <a:r>
              <a:rPr lang="zh-TW" altLang="en-US" sz="1200" baseline="0" dirty="0"/>
              <a:t>的副手</a:t>
            </a:r>
            <a:r>
              <a:rPr lang="zh-TW" altLang="en-US" sz="1200" baseline="0" dirty="0" smtClean="0"/>
              <a:t>問題</a:t>
            </a:r>
            <a:r>
              <a:rPr lang="en-US" altLang="zh-TW" sz="1200" baseline="0" dirty="0" smtClean="0"/>
              <a:t>”</a:t>
            </a:r>
            <a:r>
              <a:rPr lang="zh-TW" altLang="en-US" sz="1200" baseline="0" dirty="0" smtClean="0"/>
              <a:t>，</a:t>
            </a:r>
            <a:r>
              <a:rPr lang="zh-TW" altLang="en-US" sz="1200" baseline="0" dirty="0"/>
              <a:t>因為每個微服務都在依賴</a:t>
            </a:r>
            <a:r>
              <a:rPr lang="en-US" altLang="zh-TW" sz="1200" baseline="0" dirty="0"/>
              <a:t>API</a:t>
            </a:r>
            <a:r>
              <a:rPr lang="zh-TW" altLang="en-US" sz="1200" baseline="0" dirty="0"/>
              <a:t>網關進行認證</a:t>
            </a:r>
            <a:r>
              <a:rPr lang="zh-TW" altLang="en-US" sz="1200" baseline="0" dirty="0" smtClean="0"/>
              <a:t>。 </a:t>
            </a:r>
            <a:r>
              <a:rPr lang="en-US" altLang="zh-TW" sz="1200" baseline="0" dirty="0" smtClean="0"/>
              <a:t>(</a:t>
            </a:r>
            <a:r>
              <a:rPr lang="zh-TW" altLang="en-US" sz="1200" baseline="0" dirty="0" smtClean="0"/>
              <a:t>其他</a:t>
            </a:r>
            <a:r>
              <a:rPr lang="en-US" altLang="zh-TW" sz="1200" baseline="0" dirty="0" smtClean="0"/>
              <a:t>MS</a:t>
            </a:r>
            <a:r>
              <a:rPr lang="zh-TW" altLang="en-US" sz="1200" baseline="0" dirty="0" smtClean="0"/>
              <a:t>有使用著的</a:t>
            </a:r>
            <a:r>
              <a:rPr lang="en-US" altLang="zh-TW" sz="1200" baseline="0" dirty="0" smtClean="0"/>
              <a:t>access token </a:t>
            </a:r>
            <a:r>
              <a:rPr lang="zh-TW" altLang="en-US" sz="1200" baseline="0" dirty="0" smtClean="0"/>
              <a:t>可能可以冒充使用者對其他的</a:t>
            </a:r>
            <a:r>
              <a:rPr lang="en-US" altLang="zh-TW" sz="1200" baseline="0" dirty="0" smtClean="0"/>
              <a:t>MS</a:t>
            </a:r>
            <a:r>
              <a:rPr lang="zh-TW" altLang="en-US" sz="1200" baseline="0" dirty="0" smtClean="0"/>
              <a:t>進行操作</a:t>
            </a:r>
            <a:r>
              <a:rPr lang="en-US" altLang="zh-TW" sz="1200" baseline="0" dirty="0" smtClean="0"/>
              <a:t>)</a:t>
            </a: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理想情況下，每個微服務都應該對從其調用者（網關或微服務）收到的令牌進行認證。</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5128978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smtClean="0"/>
              <a:t>來自</a:t>
            </a:r>
            <a:r>
              <a:rPr lang="en-US" altLang="zh-TW" sz="1200" baseline="0" dirty="0" err="1" smtClean="0"/>
              <a:t>DDoS</a:t>
            </a:r>
            <a:r>
              <a:rPr lang="zh-TW" altLang="en-US" sz="1200" baseline="0" dirty="0" smtClean="0"/>
              <a:t>的威脅防護</a:t>
            </a: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smtClean="0"/>
              <a:t>大多數</a:t>
            </a:r>
            <a:r>
              <a:rPr lang="en-US" altLang="zh-TW" sz="1200" baseline="0" dirty="0"/>
              <a:t>API</a:t>
            </a:r>
            <a:r>
              <a:rPr lang="zh-TW" altLang="en-US" sz="1200" baseline="0" dirty="0"/>
              <a:t>網關都提供了（整體或附加包）功能，可以處理</a:t>
            </a:r>
            <a:r>
              <a:rPr lang="en-US" altLang="zh-TW" sz="1200" baseline="0" dirty="0"/>
              <a:t>DDoS</a:t>
            </a:r>
            <a:r>
              <a:rPr lang="zh-TW" altLang="en-US" sz="1200" baseline="0" dirty="0"/>
              <a:t>攻擊，通過調節和控制流量進入後端微服務的過程。考慮為</a:t>
            </a:r>
            <a:r>
              <a:rPr lang="en-US" altLang="zh-TW" sz="1200" baseline="0" dirty="0"/>
              <a:t>API</a:t>
            </a:r>
            <a:r>
              <a:rPr lang="zh-TW" altLang="en-US" sz="1200" baseline="0" dirty="0"/>
              <a:t>網關配置以下流量調節參數。</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40627094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1. </a:t>
            </a:r>
            <a:r>
              <a:rPr lang="zh-TW" altLang="en-US" sz="1200" baseline="0" dirty="0"/>
              <a:t>限制請求的速度。您可能會決定，一個</a:t>
            </a:r>
            <a:r>
              <a:rPr lang="en-US" altLang="zh-TW" sz="1200" baseline="0" dirty="0"/>
              <a:t>API</a:t>
            </a:r>
            <a:r>
              <a:rPr lang="zh-TW" altLang="en-US" sz="1200" baseline="0" dirty="0"/>
              <a:t>每天只能被來自特定移動應用的認證用戶訪問一次。</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2. </a:t>
            </a:r>
            <a:r>
              <a:rPr lang="zh-TW" altLang="en-US" sz="1200" baseline="0" dirty="0"/>
              <a:t>限制連接數。一個客戶機可以為一個</a:t>
            </a:r>
            <a:r>
              <a:rPr lang="en-US" altLang="zh-TW" sz="1200" baseline="0" dirty="0"/>
              <a:t>API</a:t>
            </a:r>
            <a:r>
              <a:rPr lang="zh-TW" altLang="en-US" sz="1200" baseline="0" dirty="0"/>
              <a:t>打開的最大連接數</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3. </a:t>
            </a:r>
            <a:r>
              <a:rPr lang="zh-TW" altLang="en-US" sz="1200" baseline="0" dirty="0"/>
              <a:t>關閉慢速連接。時間跨度，過了這個時間段，一個連接就會被關閉，因為客戶機寫數據的頻率太低，這可能代表了一種盡可能長時間保持連接開放的嘗試。</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4.</a:t>
            </a:r>
            <a:r>
              <a:rPr lang="zh-TW" altLang="en-US" sz="1200" baseline="0" dirty="0"/>
              <a:t>白名單和黑名單</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5.</a:t>
            </a:r>
            <a:r>
              <a:rPr lang="zh-TW" altLang="en-US" sz="1200" baseline="0" dirty="0"/>
              <a:t>限制與後端微服務的連接。</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684933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阻止請求。</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似乎是針對一個特定的</a:t>
            </a:r>
            <a:r>
              <a:rPr lang="en-US" altLang="zh-TW" sz="1200" baseline="0" dirty="0"/>
              <a:t>API</a:t>
            </a:r>
            <a:r>
              <a:rPr lang="zh-TW" altLang="en-US" sz="120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有用戶代理頭的請求，設置為與正常客戶端流量不對應的值。</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有一個</a:t>
            </a:r>
            <a:r>
              <a:rPr lang="en-US" altLang="zh-TW" sz="1200" baseline="0" dirty="0" smtClean="0"/>
              <a:t>referrer(</a:t>
            </a:r>
            <a:r>
              <a:rPr lang="zh-TW" altLang="en-US" sz="1200" baseline="0" dirty="0" smtClean="0"/>
              <a:t>推薦人</a:t>
            </a:r>
            <a:r>
              <a:rPr lang="en-US" altLang="zh-TW" sz="1200" baseline="0" dirty="0" smtClean="0"/>
              <a:t>)</a:t>
            </a:r>
            <a:r>
              <a:rPr lang="zh-TW" altLang="en-US" sz="1200" baseline="0" dirty="0" smtClean="0"/>
              <a:t>頭</a:t>
            </a:r>
            <a:r>
              <a:rPr lang="zh-TW" altLang="en-US" sz="1200" baseline="0" dirty="0"/>
              <a:t>的請求，設置為一個與攻擊相關的值。</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有其他頭信息，其值可能與攻擊相關聯。</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799316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3. </a:t>
            </a:r>
            <a:r>
              <a:rPr lang="zh-TW" altLang="en-US" sz="1200" baseline="0" dirty="0"/>
              <a:t>安全通信</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在</a:t>
            </a:r>
            <a:r>
              <a:rPr lang="en-US" altLang="zh-TW" sz="1200" baseline="0" dirty="0"/>
              <a:t>API</a:t>
            </a:r>
            <a:r>
              <a:rPr lang="zh-TW" altLang="en-US" sz="1200" baseline="0" dirty="0"/>
              <a:t>網關以及微服務層，最好能有符合</a:t>
            </a:r>
            <a:r>
              <a:rPr lang="en-US" altLang="zh-TW" sz="1200" baseline="0" dirty="0"/>
              <a:t>SSL/TLS</a:t>
            </a:r>
            <a:r>
              <a:rPr lang="zh-TW" altLang="en-US" sz="1200" baseline="0" dirty="0"/>
              <a:t>標準的端點，以防止中間人攻擊，並對消息數據進行雙向加密，以防止被篡改。</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Times New Roman" panose="02020603050405020304" pitchFamily="18" charset="0"/>
                <a:cs typeface="Times New Roman" panose="02020603050405020304" pitchFamily="18" charset="0"/>
              </a:rPr>
              <a:t>Compliant </a:t>
            </a:r>
            <a:r>
              <a:rPr lang="en-US" altLang="zh-TW" sz="1200" dirty="0">
                <a:latin typeface="Times New Roman" panose="02020603050405020304" pitchFamily="18" charset="0"/>
                <a:cs typeface="Times New Roman" panose="02020603050405020304" pitchFamily="18" charset="0"/>
              </a:rPr>
              <a:t>: </a:t>
            </a:r>
            <a:r>
              <a:rPr lang="zh-TW" altLang="en-US" sz="1200" dirty="0">
                <a:latin typeface="Times New Roman" panose="02020603050405020304" pitchFamily="18" charset="0"/>
                <a:cs typeface="Times New Roman" panose="02020603050405020304" pitchFamily="18" charset="0"/>
              </a:rPr>
              <a:t>符合</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0362188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4.</a:t>
            </a:r>
            <a:r>
              <a:rPr lang="zh-TW" altLang="en-US" sz="1200" baseline="0" dirty="0"/>
              <a:t>部署注意事項</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為了進一步加強安全性，應該將所有微服務託管在私有子網，並在微服務層設置網關</a:t>
            </a:r>
            <a:r>
              <a:rPr lang="en-US" altLang="zh-TW" sz="1200" baseline="0" dirty="0"/>
              <a:t>IP</a:t>
            </a:r>
            <a:r>
              <a:rPr lang="zh-TW" altLang="en-US" sz="1200" baseline="0" dirty="0"/>
              <a:t>的白名單。如果無法將微服務託管在私有子網上，那麼你應該在每次服務調用時向授權服務器驗證每個令牌，但是，這將影響性能。</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Validate : </a:t>
            </a:r>
            <a:r>
              <a:rPr lang="zh-TW" altLang="en-US" sz="1200" baseline="0" dirty="0"/>
              <a:t>驗證</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338121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輕鬆擴展是微服務架構的關鍵優勢之一。 您將繼續添加或刪除微服務實例以適應傳入流量。</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服務實例具有動態分配的網絡位置。</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548672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介紹</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API</a:t>
            </a:r>
            <a:r>
              <a:rPr lang="zh-TW" altLang="en-US" sz="1200" baseline="0" dirty="0"/>
              <a:t>網關的內容和原因</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安全</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服務註冊和服務發現</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編排</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轉型</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監控方式</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負載平衡和擴展</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高可用性和故障轉移</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管治</a:t>
            </a: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結論與參考</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731205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服務註冊表有助於跟踪這些實例。</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每個服務實例在啟動時都會註冊自己，在關機時會註銷。</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API</a:t>
            </a:r>
            <a:r>
              <a:rPr lang="zh-TW" altLang="en-US" sz="1200" baseline="0" dirty="0"/>
              <a:t>網關在</a:t>
            </a:r>
            <a:r>
              <a:rPr lang="en-US" altLang="zh-TW" sz="1200" baseline="0" dirty="0"/>
              <a:t>service discovery</a:t>
            </a:r>
            <a:r>
              <a:rPr lang="zh-TW" altLang="en-US" sz="1200" baseline="0" dirty="0"/>
              <a:t>期間使用此信息。</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046486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smtClean="0"/>
              <a:t>有兩種用於檢查服務狀態的模型：拉模型和推模型。</a:t>
            </a: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smtClean="0"/>
              <a:t>此外，服務負責更新註冊表，以了解其是否可以為請求提供服務。</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575507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4066030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作為重要組件，服務註冊表需要高度可用。 </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您應該計劃一個使用複制來保持一致性的註冊表集群。 </a:t>
            </a:r>
            <a:r>
              <a:rPr lang="en-US" altLang="zh-TW" sz="1200" baseline="0" dirty="0"/>
              <a:t>(service registry</a:t>
            </a:r>
            <a:r>
              <a:rPr lang="zh-TW" altLang="en-US" sz="1200" baseline="0" dirty="0"/>
              <a:t>表</a:t>
            </a:r>
            <a:r>
              <a:rPr lang="en-US" altLang="zh-TW" sz="1200" baseline="0" dirty="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切勿嘗試在註冊表用戶（</a:t>
            </a:r>
            <a:r>
              <a:rPr lang="en-US" altLang="zh-TW" sz="1200" baseline="0" dirty="0"/>
              <a:t>API</a:t>
            </a:r>
            <a:r>
              <a:rPr lang="zh-TW" altLang="en-US" sz="1200" baseline="0" dirty="0"/>
              <a:t>網關或支持註冊表的客戶端）上緩存從註冊表獲得的網絡位置。 </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該信息最終變得過時，導致客戶端無法發現服務實例。</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890351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服務實例的數量和位置是動態的。</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有兩種主要的服務發現模式：客戶端發現和服務器端發現，如下圖所示。</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620693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t"/>
            <a:r>
              <a:rPr lang="en-US" altLang="zh-TW" sz="1200" b="0" i="0" kern="1200" dirty="0">
                <a:solidFill>
                  <a:schemeClr val="tx1"/>
                </a:solidFill>
                <a:effectLst/>
                <a:latin typeface="+mn-lt"/>
                <a:ea typeface="+mn-ea"/>
                <a:cs typeface="+mn-cs"/>
              </a:rPr>
              <a:t>Service-side</a:t>
            </a:r>
            <a:r>
              <a:rPr lang="en-US" altLang="zh-TW" sz="1200" b="0" i="0" kern="1200" baseline="0" dirty="0">
                <a:solidFill>
                  <a:schemeClr val="tx1"/>
                </a:solidFill>
                <a:effectLst/>
                <a:latin typeface="+mn-lt"/>
                <a:ea typeface="+mn-ea"/>
                <a:cs typeface="+mn-cs"/>
              </a:rPr>
              <a:t> discovery </a:t>
            </a:r>
            <a:r>
              <a:rPr lang="zh-TW" altLang="en-US" sz="1200" b="0" i="0" kern="1200" baseline="0" dirty="0">
                <a:solidFill>
                  <a:schemeClr val="tx1"/>
                </a:solidFill>
                <a:effectLst/>
                <a:latin typeface="+mn-lt"/>
                <a:ea typeface="+mn-ea"/>
                <a:cs typeface="+mn-cs"/>
              </a:rPr>
              <a:t>優點</a:t>
            </a:r>
            <a:r>
              <a:rPr lang="en-US" altLang="zh-TW" sz="1200" b="0" i="0" kern="1200" baseline="0" dirty="0">
                <a:solidFill>
                  <a:schemeClr val="tx1"/>
                </a:solidFill>
                <a:effectLst/>
                <a:latin typeface="+mn-lt"/>
                <a:ea typeface="+mn-ea"/>
                <a:cs typeface="+mn-cs"/>
              </a:rPr>
              <a:t>:</a:t>
            </a:r>
          </a:p>
          <a:p>
            <a:pPr fontAlgn="t"/>
            <a:endParaRPr lang="en-US" altLang="zh-TW" sz="1200" b="0" i="0" kern="1200" dirty="0">
              <a:solidFill>
                <a:schemeClr val="tx1"/>
              </a:solidFill>
              <a:effectLst/>
              <a:latin typeface="+mn-lt"/>
              <a:ea typeface="+mn-ea"/>
              <a:cs typeface="+mn-cs"/>
            </a:endParaRPr>
          </a:p>
          <a:p>
            <a:pPr rtl="0"/>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它減輕了客戶端的發現負擔，因此可以專注於業務功能。</a:t>
            </a:r>
            <a:br>
              <a:rPr lang="zh-TW" altLang="en-US" sz="1200" b="0" i="0" kern="1200" dirty="0">
                <a:solidFill>
                  <a:schemeClr val="tx1"/>
                </a:solidFill>
                <a:effectLst/>
                <a:latin typeface="+mn-lt"/>
                <a:ea typeface="+mn-ea"/>
                <a:cs typeface="+mn-cs"/>
              </a:rPr>
            </a:br>
            <a:endParaRPr lang="en-US" altLang="zh-TW" sz="1200" b="0" i="0" kern="1200" dirty="0">
              <a:solidFill>
                <a:schemeClr val="tx1"/>
              </a:solidFill>
              <a:effectLst/>
              <a:latin typeface="+mn-lt"/>
              <a:ea typeface="+mn-ea"/>
              <a:cs typeface="+mn-cs"/>
            </a:endParaRPr>
          </a:p>
          <a:p>
            <a:pPr rtl="0"/>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如果您有多個客戶端，則需要為每個客戶端編寫代碼並維護髮現代碼。</a:t>
            </a:r>
            <a:br>
              <a:rPr lang="zh-TW" altLang="en-US" sz="1200" b="0" i="0" kern="1200" dirty="0">
                <a:solidFill>
                  <a:schemeClr val="tx1"/>
                </a:solidFill>
                <a:effectLst/>
                <a:latin typeface="+mn-lt"/>
                <a:ea typeface="+mn-ea"/>
                <a:cs typeface="+mn-cs"/>
              </a:rPr>
            </a:br>
            <a:endParaRPr lang="en-US" altLang="zh-TW" sz="1200" b="0" i="0" kern="1200" dirty="0">
              <a:solidFill>
                <a:schemeClr val="tx1"/>
              </a:solidFill>
              <a:effectLst/>
              <a:latin typeface="+mn-lt"/>
              <a:ea typeface="+mn-ea"/>
              <a:cs typeface="+mn-cs"/>
            </a:endParaRPr>
          </a:p>
          <a:p>
            <a:pPr rtl="0"/>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減少了通過互聯網的通話數量。</a:t>
            </a: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9306296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fontAlgn="t"/>
            <a:r>
              <a:rPr lang="en-US" altLang="zh-TW" sz="1200" b="0" i="0" kern="1200" dirty="0">
                <a:solidFill>
                  <a:schemeClr val="tx1"/>
                </a:solidFill>
                <a:effectLst/>
                <a:latin typeface="+mn-lt"/>
                <a:ea typeface="+mn-ea"/>
                <a:cs typeface="+mn-cs"/>
              </a:rPr>
              <a:t>client-side</a:t>
            </a:r>
            <a:r>
              <a:rPr lang="en-US" altLang="zh-TW" sz="1200" b="0" i="0" kern="1200" baseline="0" dirty="0">
                <a:solidFill>
                  <a:schemeClr val="tx1"/>
                </a:solidFill>
                <a:effectLst/>
                <a:latin typeface="+mn-lt"/>
                <a:ea typeface="+mn-ea"/>
                <a:cs typeface="+mn-cs"/>
              </a:rPr>
              <a:t> discovery </a:t>
            </a:r>
            <a:r>
              <a:rPr lang="zh-TW" altLang="en-US" sz="1200" b="0" i="0" kern="1200" baseline="0" dirty="0">
                <a:solidFill>
                  <a:schemeClr val="tx1"/>
                </a:solidFill>
                <a:effectLst/>
                <a:latin typeface="+mn-lt"/>
                <a:ea typeface="+mn-ea"/>
                <a:cs typeface="+mn-cs"/>
              </a:rPr>
              <a:t>優點</a:t>
            </a:r>
            <a:r>
              <a:rPr lang="en-US" altLang="zh-TW" sz="1200" b="0" i="0" kern="1200" baseline="0" dirty="0">
                <a:solidFill>
                  <a:schemeClr val="tx1"/>
                </a:solidFill>
                <a:effectLst/>
                <a:latin typeface="+mn-lt"/>
                <a:ea typeface="+mn-ea"/>
                <a:cs typeface="+mn-cs"/>
              </a:rPr>
              <a:t>:</a:t>
            </a:r>
          </a:p>
          <a:p>
            <a:pPr fontAlgn="t"/>
            <a:endParaRPr lang="en-US" altLang="zh-TW" sz="1200" b="0" i="0" kern="1200" dirty="0">
              <a:solidFill>
                <a:schemeClr val="tx1"/>
              </a:solidFill>
              <a:effectLst/>
              <a:latin typeface="+mn-lt"/>
              <a:ea typeface="+mn-ea"/>
              <a:cs typeface="+mn-cs"/>
            </a:endParaRPr>
          </a:p>
          <a:p>
            <a:pPr marL="228600" indent="-228600" fontAlgn="t">
              <a:buAutoNum type="arabicPeriod"/>
            </a:pPr>
            <a:r>
              <a:rPr lang="zh-TW" altLang="en-US" sz="1200" b="0" i="0" kern="1200" dirty="0">
                <a:solidFill>
                  <a:schemeClr val="tx1"/>
                </a:solidFill>
                <a:effectLst/>
                <a:latin typeface="+mn-lt"/>
                <a:ea typeface="+mn-ea"/>
                <a:cs typeface="+mn-cs"/>
              </a:rPr>
              <a:t>避開單一節點</a:t>
            </a:r>
            <a:r>
              <a:rPr lang="en-US" altLang="zh-TW" sz="1200" b="0" i="0" kern="1200" dirty="0">
                <a:solidFill>
                  <a:schemeClr val="tx1"/>
                </a:solidFill>
                <a:effectLst/>
                <a:latin typeface="+mn-lt"/>
                <a:ea typeface="+mn-ea"/>
                <a:cs typeface="+mn-cs"/>
              </a:rPr>
              <a:t>(API</a:t>
            </a:r>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gateway or</a:t>
            </a:r>
            <a:r>
              <a:rPr lang="en-US" altLang="zh-TW" sz="1200" b="0" i="0" kern="1200" baseline="0" dirty="0">
                <a:solidFill>
                  <a:schemeClr val="tx1"/>
                </a:solidFill>
                <a:effectLst/>
                <a:latin typeface="+mn-lt"/>
                <a:ea typeface="+mn-ea"/>
                <a:cs typeface="+mn-cs"/>
              </a:rPr>
              <a:t> Load Balancer</a:t>
            </a:r>
            <a:r>
              <a:rPr lang="en-US" altLang="zh-TW" sz="1200" b="0" i="0" kern="1200" dirty="0">
                <a:solidFill>
                  <a:schemeClr val="tx1"/>
                </a:solidFill>
                <a:effectLst/>
                <a:latin typeface="+mn-lt"/>
                <a:ea typeface="+mn-ea"/>
                <a:cs typeface="+mn-cs"/>
              </a:rPr>
              <a:t>)</a:t>
            </a:r>
            <a:r>
              <a:rPr lang="zh-TW" altLang="en-US" sz="1200" b="0" i="0" kern="1200" dirty="0">
                <a:solidFill>
                  <a:schemeClr val="tx1"/>
                </a:solidFill>
                <a:effectLst/>
                <a:latin typeface="+mn-lt"/>
                <a:ea typeface="+mn-ea"/>
                <a:cs typeface="+mn-cs"/>
              </a:rPr>
              <a:t>造成的效能瓶頸</a:t>
            </a:r>
            <a:endParaRPr lang="en-US" altLang="zh-TW" sz="1200" b="0" i="0" kern="1200" dirty="0">
              <a:solidFill>
                <a:schemeClr val="tx1"/>
              </a:solidFill>
              <a:effectLst/>
              <a:latin typeface="+mn-lt"/>
              <a:ea typeface="+mn-ea"/>
              <a:cs typeface="+mn-cs"/>
            </a:endParaRPr>
          </a:p>
          <a:p>
            <a:pPr marL="228600" indent="-228600" fontAlgn="t">
              <a:buAutoNum type="arabicPeriod"/>
            </a:pPr>
            <a:endParaRPr lang="en-US" altLang="zh-TW" sz="1200" b="0" i="0" kern="1200" dirty="0">
              <a:solidFill>
                <a:schemeClr val="tx1"/>
              </a:solidFill>
              <a:effectLst/>
              <a:latin typeface="+mn-lt"/>
              <a:ea typeface="+mn-ea"/>
              <a:cs typeface="+mn-cs"/>
            </a:endParaRPr>
          </a:p>
          <a:p>
            <a:pPr marL="228600" indent="-228600" fontAlgn="t">
              <a:buAutoNum type="arabicPeriod"/>
            </a:pPr>
            <a:r>
              <a:rPr lang="zh-TW" altLang="en-US" sz="1200" b="0" i="0" kern="1200" dirty="0">
                <a:solidFill>
                  <a:schemeClr val="tx1"/>
                </a:solidFill>
                <a:effectLst/>
                <a:latin typeface="+mn-lt"/>
                <a:ea typeface="+mn-ea"/>
                <a:cs typeface="+mn-cs"/>
              </a:rPr>
              <a:t>容易自定義化，使用者高彈性</a:t>
            </a:r>
            <a:endParaRPr lang="en-US" altLang="zh-TW" sz="1200" b="0" i="0" kern="1200" dirty="0">
              <a:solidFill>
                <a:schemeClr val="tx1"/>
              </a:solidFill>
              <a:effectLst/>
              <a:latin typeface="+mn-lt"/>
              <a:ea typeface="+mn-ea"/>
              <a:cs typeface="+mn-cs"/>
            </a:endParaRPr>
          </a:p>
          <a:p>
            <a:pPr marL="228600" indent="-228600" fontAlgn="t">
              <a:buAutoNum type="arabicPeriod"/>
            </a:pPr>
            <a:endParaRPr lang="en-US" altLang="zh-TW" sz="1200" b="0" i="0" kern="1200" dirty="0">
              <a:solidFill>
                <a:schemeClr val="tx1"/>
              </a:solidFill>
              <a:effectLst/>
              <a:latin typeface="+mn-lt"/>
              <a:ea typeface="+mn-ea"/>
              <a:cs typeface="+mn-cs"/>
            </a:endParaRPr>
          </a:p>
          <a:p>
            <a:pPr marL="0" indent="0" fontAlgn="t">
              <a:buNone/>
            </a:pPr>
            <a:r>
              <a:rPr lang="zh-TW" altLang="en-US" sz="1200" b="0" i="0" kern="1200" dirty="0">
                <a:solidFill>
                  <a:schemeClr val="tx1"/>
                </a:solidFill>
                <a:effectLst/>
                <a:latin typeface="+mn-lt"/>
                <a:ea typeface="+mn-ea"/>
                <a:cs typeface="+mn-cs"/>
              </a:rPr>
              <a:t>缺點 </a:t>
            </a:r>
            <a:r>
              <a:rPr lang="en-US" altLang="zh-TW" sz="1200" b="0" i="0" kern="1200" dirty="0">
                <a:solidFill>
                  <a:schemeClr val="tx1"/>
                </a:solidFill>
                <a:effectLst/>
                <a:latin typeface="+mn-lt"/>
                <a:ea typeface="+mn-ea"/>
                <a:cs typeface="+mn-cs"/>
              </a:rPr>
              <a:t>:</a:t>
            </a:r>
          </a:p>
          <a:p>
            <a:pPr marL="0" indent="0" fontAlgn="t">
              <a:buNone/>
            </a:pPr>
            <a:endParaRPr lang="en-US" altLang="zh-TW" sz="1200" b="0" i="0" kern="1200" dirty="0">
              <a:solidFill>
                <a:schemeClr val="tx1"/>
              </a:solidFill>
              <a:effectLst/>
              <a:latin typeface="+mn-lt"/>
              <a:ea typeface="+mn-ea"/>
              <a:cs typeface="+mn-cs"/>
            </a:endParaRPr>
          </a:p>
          <a:p>
            <a:pPr marL="228600" indent="-228600" fontAlgn="t">
              <a:buAutoNum type="arabicPeriod"/>
            </a:pPr>
            <a:r>
              <a:rPr lang="zh-TW" altLang="en-US" sz="1200" b="0" i="0" kern="1200" dirty="0">
                <a:solidFill>
                  <a:schemeClr val="tx1"/>
                </a:solidFill>
                <a:effectLst/>
                <a:latin typeface="+mn-lt"/>
                <a:ea typeface="+mn-ea"/>
                <a:cs typeface="+mn-cs"/>
              </a:rPr>
              <a:t>更新時難以同步更新</a:t>
            </a:r>
            <a:endParaRPr lang="en-US" altLang="zh-TW" sz="1200" b="0" i="0" kern="1200" dirty="0">
              <a:solidFill>
                <a:schemeClr val="tx1"/>
              </a:solidFill>
              <a:effectLst/>
              <a:latin typeface="+mn-lt"/>
              <a:ea typeface="+mn-ea"/>
              <a:cs typeface="+mn-cs"/>
            </a:endParaRPr>
          </a:p>
          <a:p>
            <a:pPr marL="228600" indent="-228600" fontAlgn="t">
              <a:buAutoNum type="arabicPeriod"/>
            </a:pPr>
            <a:endParaRPr lang="en-US" altLang="zh-TW" sz="1200" b="0" i="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963325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smtClean="0"/>
              <a:t>編排</a:t>
            </a: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smtClean="0"/>
              <a:t>通常</a:t>
            </a:r>
            <a:r>
              <a:rPr lang="zh-TW" altLang="en-US" sz="1200" baseline="0" dirty="0"/>
              <a:t>有必要跨多個的微服務進行協調以完成應用。</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如下圖所示，有兩種實現業務流程的選項：使用</a:t>
            </a:r>
            <a:r>
              <a:rPr lang="en-US" altLang="zh-TW" sz="1200" baseline="0" dirty="0"/>
              <a:t>API</a:t>
            </a:r>
            <a:r>
              <a:rPr lang="zh-TW" altLang="en-US" sz="1200" baseline="0" dirty="0"/>
              <a:t>網關作為業務流程層或在單獨的微服務</a:t>
            </a:r>
            <a:r>
              <a:rPr lang="zh-TW" altLang="en-US" sz="1200" baseline="0" dirty="0" smtClean="0"/>
              <a:t>中編排業務</a:t>
            </a:r>
            <a:r>
              <a:rPr lang="zh-TW" altLang="en-US" sz="1200" baseline="0" dirty="0" smtClean="0"/>
              <a:t>流程</a:t>
            </a:r>
            <a:endParaRPr lang="en-US" altLang="zh-TW" sz="1200" baseline="0" dirty="0" smtClean="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4962181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您應該避免在網關層進行編排。</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 它違反了單一責任原則，並且</a:t>
            </a:r>
            <a:r>
              <a:rPr lang="zh-TW" altLang="en-US" sz="1200" baseline="0" dirty="0" smtClean="0"/>
              <a:t>在</a:t>
            </a:r>
            <a:r>
              <a:rPr lang="en-US" altLang="zh-TW" sz="1200" baseline="0" dirty="0" err="1" smtClean="0"/>
              <a:t>scaleing</a:t>
            </a:r>
            <a:r>
              <a:rPr lang="en-US" altLang="zh-TW" sz="1200" baseline="0" dirty="0" smtClean="0"/>
              <a:t> API</a:t>
            </a:r>
            <a:r>
              <a:rPr lang="zh-TW" altLang="en-US" sz="1200" baseline="0" dirty="0"/>
              <a:t>的情況下，您將不得不與協調的微服務一起擴展網關。</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 一些</a:t>
            </a:r>
            <a:r>
              <a:rPr lang="en-US" altLang="zh-TW" sz="1200" baseline="0" dirty="0"/>
              <a:t>API</a:t>
            </a:r>
            <a:r>
              <a:rPr lang="zh-TW" altLang="en-US" sz="1200" baseline="0" dirty="0"/>
              <a:t>網關幾乎沒有協調功能。</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4552723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通常有必要跨多個的微服務進行協調以完成應用。</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如下圖所示，有兩種實現業務流程的選項：使用</a:t>
            </a:r>
            <a:r>
              <a:rPr lang="en-US" altLang="zh-TW" sz="1200" baseline="0" dirty="0"/>
              <a:t>API</a:t>
            </a:r>
            <a:r>
              <a:rPr lang="zh-TW" altLang="en-US" sz="1200" baseline="0" dirty="0"/>
              <a:t>網關作為業務流程層或在單獨的微服務中編碼業務流程</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60556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smtClean="0"/>
              <a:t>在</a:t>
            </a:r>
            <a:r>
              <a:rPr lang="zh-TW" altLang="en-US" sz="1200" baseline="0" dirty="0"/>
              <a:t>當今競爭激烈的商業環境中，客戶的要求比以往任何時候都要高，如果企業的反應太慢，他們就會放棄</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微服務架構有潛力解決這一業務挑戰，它就是要在規模上實現速度和安全，並且它提供了選擇技術實施解決方案的靈活</a:t>
            </a:r>
            <a:r>
              <a:rPr lang="zh-TW" altLang="en-US" sz="1200" baseline="0" dirty="0" smtClean="0"/>
              <a:t>性</a:t>
            </a: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smtClean="0"/>
              <a:t>微服務架構由一套可獨立部署的、小型的、模塊化的、可組合的服務組成</a:t>
            </a: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097225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微服務通常必須在前端與不同的客戶打交道。 從協議（</a:t>
            </a:r>
            <a:r>
              <a:rPr lang="en-US" altLang="zh-TW" sz="1200" baseline="0" dirty="0"/>
              <a:t>SOAP</a:t>
            </a:r>
            <a:r>
              <a:rPr lang="zh-TW" altLang="en-US" sz="1200" baseline="0" dirty="0"/>
              <a:t>，</a:t>
            </a:r>
            <a:r>
              <a:rPr lang="en-US" altLang="zh-TW" sz="1200" baseline="0" dirty="0"/>
              <a:t>REST</a:t>
            </a:r>
            <a:r>
              <a:rPr lang="zh-TW" altLang="en-US" sz="1200" baseline="0" dirty="0"/>
              <a:t>，</a:t>
            </a:r>
            <a:r>
              <a:rPr lang="en-US" altLang="zh-TW" sz="1200" baseline="0" dirty="0"/>
              <a:t>JSON</a:t>
            </a:r>
            <a:r>
              <a:rPr lang="zh-TW" altLang="en-US" sz="1200" baseline="0" dirty="0"/>
              <a:t>和</a:t>
            </a:r>
            <a:r>
              <a:rPr lang="en-US" altLang="zh-TW" sz="1200" baseline="0" dirty="0"/>
              <a:t>XML</a:t>
            </a:r>
            <a:r>
              <a:rPr lang="zh-TW" altLang="en-US" sz="1200" baseline="0" dirty="0"/>
              <a:t>）和數據角度來看，它們具有不同的需求。</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 當您</a:t>
            </a:r>
            <a:r>
              <a:rPr lang="zh-TW" altLang="en-US" sz="1200" baseline="0" dirty="0" smtClean="0"/>
              <a:t>從單體式服務</a:t>
            </a:r>
            <a:r>
              <a:rPr lang="zh-TW" altLang="en-US" sz="1200" baseline="0" dirty="0"/>
              <a:t>轉移到微服務時，後端服務可能會理解不同的協議（</a:t>
            </a:r>
            <a:r>
              <a:rPr lang="en-US" altLang="zh-TW" sz="1200" baseline="0" dirty="0"/>
              <a:t>SOAP</a:t>
            </a:r>
            <a:r>
              <a:rPr lang="zh-TW" altLang="en-US" sz="1200" baseline="0" dirty="0"/>
              <a:t>，</a:t>
            </a:r>
            <a:r>
              <a:rPr lang="en-US" altLang="zh-TW" sz="1200" baseline="0" dirty="0"/>
              <a:t>REST</a:t>
            </a:r>
            <a:r>
              <a:rPr lang="zh-TW" altLang="en-US" sz="1200" baseline="0" dirty="0"/>
              <a:t>，</a:t>
            </a:r>
            <a:r>
              <a:rPr lang="en-US" altLang="zh-TW" sz="1200" baseline="0" dirty="0"/>
              <a:t>AMQP</a:t>
            </a:r>
            <a:r>
              <a:rPr lang="zh-TW" altLang="en-US" sz="1200" baseline="0" dirty="0"/>
              <a:t>等）</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 </a:t>
            </a:r>
            <a:r>
              <a:rPr lang="en-US" altLang="zh-TW" sz="1200" baseline="0" dirty="0"/>
              <a:t>API</a:t>
            </a:r>
            <a:r>
              <a:rPr lang="zh-TW" altLang="en-US" sz="1200" baseline="0" dirty="0"/>
              <a:t>網關提供了一個數據轉換的地方，可以在其中轉換消息，後</a:t>
            </a:r>
            <a:r>
              <a:rPr lang="zh-TW" altLang="en-US" sz="1200" baseline="0" dirty="0" smtClean="0"/>
              <a:t>端、</a:t>
            </a:r>
            <a:r>
              <a:rPr lang="en-US" altLang="zh-TW" sz="1200" baseline="0" dirty="0" smtClean="0"/>
              <a:t>API</a:t>
            </a:r>
            <a:r>
              <a:rPr lang="zh-TW" altLang="en-US" sz="1200" baseline="0" dirty="0" smtClean="0"/>
              <a:t>以及應用程序格式和協議。</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通過該轉換點，所有流量都可以轉換為：</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Monolithic architecture :</a:t>
            </a:r>
            <a:r>
              <a:rPr lang="zh-TW" altLang="en-US" sz="1200" b="0" i="0" kern="1200" baseline="0" dirty="0" smtClean="0">
                <a:solidFill>
                  <a:schemeClr val="tx1"/>
                </a:solidFill>
                <a:effectLst/>
                <a:latin typeface="+mn-lt"/>
                <a:ea typeface="+mn-ea"/>
                <a:cs typeface="+mn-cs"/>
              </a:rPr>
              <a:t> </a:t>
            </a:r>
            <a:r>
              <a:rPr lang="zh-TW" altLang="en-US" sz="1200" b="0" i="0" kern="1200" dirty="0" smtClean="0">
                <a:solidFill>
                  <a:schemeClr val="tx1"/>
                </a:solidFill>
                <a:effectLst/>
                <a:latin typeface="+mn-lt"/>
                <a:ea typeface="+mn-ea"/>
                <a:cs typeface="+mn-cs"/>
              </a:rPr>
              <a:t>是一個「一站式」的應用程式</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一個請求到回應的過程中，經過的各式各樣**元件（</a:t>
            </a:r>
            <a:r>
              <a:rPr lang="en-US" altLang="zh-TW" sz="1200" b="0" i="0" kern="1200" dirty="0" smtClean="0">
                <a:solidFill>
                  <a:schemeClr val="tx1"/>
                </a:solidFill>
                <a:effectLst/>
                <a:latin typeface="+mn-lt"/>
                <a:ea typeface="+mn-ea"/>
                <a:cs typeface="+mn-cs"/>
              </a:rPr>
              <a:t>component</a:t>
            </a:r>
            <a:r>
              <a:rPr lang="zh-TW" altLang="en-US" sz="1200" b="0" i="0" kern="1200" dirty="0" smtClean="0">
                <a:solidFill>
                  <a:schemeClr val="tx1"/>
                </a:solidFill>
                <a:effectLst/>
                <a:latin typeface="+mn-lt"/>
                <a:ea typeface="+mn-ea"/>
                <a:cs typeface="+mn-cs"/>
              </a:rPr>
              <a:t>）**都放在同一個地方（用同一個語言、在同一個地方部署）。</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272812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a:t>
            </a:r>
            <a:r>
              <a:rPr lang="zh-TW" altLang="en-US" sz="1200" baseline="0" dirty="0"/>
              <a:t>請求的有效負載轉換</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a:t>
            </a:r>
            <a:r>
              <a:rPr lang="zh-TW" altLang="en-US" sz="1200" baseline="0" dirty="0"/>
              <a:t>標頭轉換</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a:t>
            </a:r>
            <a:r>
              <a:rPr lang="zh-TW" altLang="en-US" sz="1200" baseline="0" dirty="0"/>
              <a:t>協議</a:t>
            </a:r>
            <a:r>
              <a:rPr lang="zh-TW" altLang="en-US" sz="1200" baseline="0" dirty="0" smtClean="0"/>
              <a:t>轉換</a:t>
            </a: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Client   </a:t>
            </a:r>
            <a:r>
              <a:rPr lang="en-US" altLang="zh-TW" sz="1200" baseline="0" dirty="0" smtClean="0">
                <a:sym typeface="Wingdings" panose="05000000000000000000" pitchFamily="2" charset="2"/>
              </a:rPr>
              <a:t>-----  API Gateway ----  </a:t>
            </a:r>
            <a:r>
              <a:rPr lang="en-US" altLang="zh-TW" sz="1200" baseline="0" dirty="0" err="1" smtClean="0">
                <a:sym typeface="Wingdings" panose="05000000000000000000" pitchFamily="2" charset="2"/>
              </a:rPr>
              <a:t>Microservices</a:t>
            </a:r>
            <a:endParaRPr lang="en-US" altLang="zh-TW" sz="1200" baseline="0" dirty="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sym typeface="Wingdings" panose="05000000000000000000" pitchFamily="2" charset="2"/>
              </a:rPr>
              <a:t>                  XML	       JSON</a:t>
            </a: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522847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a:t>
            </a:r>
            <a:r>
              <a:rPr lang="zh-TW" altLang="en-US" sz="1200" baseline="0" dirty="0"/>
              <a:t>系統狀態和運行狀況（</a:t>
            </a:r>
            <a:r>
              <a:rPr lang="en-US" altLang="zh-TW" sz="1200" baseline="0" dirty="0"/>
              <a:t>CPU</a:t>
            </a:r>
            <a:r>
              <a:rPr lang="zh-TW" altLang="en-US" sz="1200" baseline="0" dirty="0"/>
              <a:t>，內存，線程使用情況）</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a:t>
            </a:r>
            <a:r>
              <a:rPr lang="zh-TW" altLang="en-US" sz="1200" baseline="0" dirty="0"/>
              <a:t>網絡連接</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a:t>
            </a:r>
            <a:r>
              <a:rPr lang="zh-TW" altLang="en-US" sz="1200" baseline="0" dirty="0"/>
              <a:t>安全警報</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a:t>
            </a:r>
            <a:r>
              <a:rPr lang="zh-TW" altLang="en-US" sz="1200" baseline="0" dirty="0"/>
              <a:t>備份和恢復</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a:t>
            </a:r>
            <a:r>
              <a:rPr lang="zh-TW" altLang="en-US" sz="1200" baseline="0" dirty="0"/>
              <a:t>日誌維護</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741990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您應該考慮監視以下基本指標：</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a:t>
            </a:r>
            <a:r>
              <a:rPr lang="zh-TW" altLang="en-US" sz="1200" baseline="0" dirty="0"/>
              <a:t>每個</a:t>
            </a:r>
            <a:r>
              <a:rPr lang="en-US" altLang="zh-TW" sz="1200" baseline="0" dirty="0"/>
              <a:t>API</a:t>
            </a:r>
            <a:r>
              <a:rPr lang="zh-TW" altLang="en-US" sz="1200" baseline="0" dirty="0"/>
              <a:t>的請求數</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a:t>
            </a:r>
            <a:r>
              <a:rPr lang="zh-TW" altLang="en-US" sz="1200" baseline="0" dirty="0"/>
              <a:t>按條件請求分類（例如</a:t>
            </a:r>
            <a:r>
              <a:rPr lang="zh-TW" altLang="en-US" sz="1200" baseline="0" dirty="0" smtClean="0"/>
              <a:t>，遠端主機）</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a:t>效果統計</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a:t>
            </a:r>
            <a:r>
              <a:rPr lang="zh-TW" altLang="en-US" sz="1200" baseline="0" dirty="0"/>
              <a:t>成功和異常消息</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a:t>
            </a:r>
            <a:r>
              <a:rPr lang="zh-TW" altLang="en-US" sz="1200" baseline="0" dirty="0"/>
              <a:t>被阻止的郵件違反網關策略</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33</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965521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負載均衡的</a:t>
            </a:r>
            <a:r>
              <a:rPr lang="en-US" altLang="zh-TW" sz="1200" baseline="0" dirty="0"/>
              <a:t>API</a:t>
            </a:r>
            <a:r>
              <a:rPr lang="zh-TW" altLang="en-US" sz="1200" baseline="0" dirty="0"/>
              <a:t>網關運行相同的配置以虛擬化相同的</a:t>
            </a:r>
            <a:r>
              <a:rPr lang="en-US" altLang="zh-TW" sz="1200" baseline="0" dirty="0"/>
              <a:t>API</a:t>
            </a:r>
            <a:r>
              <a:rPr lang="zh-TW" altLang="en-US" sz="1200" baseline="0" dirty="0"/>
              <a:t>，並執行相同的策略。如果部署了多個</a:t>
            </a:r>
            <a:r>
              <a:rPr lang="en-US" altLang="zh-TW" sz="1200" baseline="0" dirty="0"/>
              <a:t>API</a:t>
            </a:r>
            <a:r>
              <a:rPr lang="zh-TW" altLang="en-US" sz="1200" baseline="0" dirty="0"/>
              <a:t>網關組，則負載均衡應跨組進行。</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34</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613188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負載在許多特性上保持平衡，包括響應時間或系統負載。</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分佈式狀態在主動</a:t>
            </a:r>
            <a:r>
              <a:rPr lang="en-US" altLang="zh-TW" sz="1200" baseline="0" dirty="0"/>
              <a:t>/</a:t>
            </a:r>
            <a:r>
              <a:rPr lang="zh-TW" altLang="en-US" sz="1200" baseline="0" dirty="0"/>
              <a:t>主動和主動</a:t>
            </a:r>
            <a:r>
              <a:rPr lang="en-US" altLang="zh-TW" sz="1200" baseline="0" dirty="0"/>
              <a:t>/</a:t>
            </a:r>
            <a:r>
              <a:rPr lang="zh-TW" altLang="en-US" sz="1200" baseline="0" dirty="0"/>
              <a:t>被動群集方面構成了一定的限制</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這意味著對於有彈性的高可用性系統，您應該在任何給定時間至少使用至少兩個主動</a:t>
            </a:r>
            <a:r>
              <a:rPr lang="en-US" altLang="zh-TW" sz="1200" baseline="0" dirty="0"/>
              <a:t>API</a:t>
            </a:r>
            <a:r>
              <a:rPr lang="zh-TW" altLang="en-US" sz="1200" baseline="0" dirty="0"/>
              <a:t>網關，而在被動模式下則要額外。</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35</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348418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這意味著，儘管集群或組中的每個</a:t>
            </a:r>
            <a:r>
              <a:rPr lang="en-US" altLang="zh-TW" sz="1200" baseline="0" dirty="0"/>
              <a:t>API Gateway</a:t>
            </a:r>
            <a:r>
              <a:rPr lang="zh-TW" altLang="en-US" sz="1200" baseline="0" dirty="0"/>
              <a:t>實例都需要花費幾秒鐘來更新其配置，但它會停止為新請求提供服務，但是所有現有的進行中請求都會得到滿足。</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同時，集群或組的其餘部分仍可以接收新請求。</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負載平衡器確保將請求推送到仍在接收請求的節點。</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In-flight requests : </a:t>
            </a:r>
            <a:r>
              <a:rPr lang="zh-TW" altLang="en-US" sz="1200" baseline="0" dirty="0"/>
              <a:t>正在執行的</a:t>
            </a:r>
            <a:r>
              <a:rPr lang="en-US" altLang="zh-TW" sz="1200" baseline="0" dirty="0"/>
              <a:t>requests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Honored : </a:t>
            </a:r>
            <a:r>
              <a:rPr lang="zh-TW" altLang="en-US" sz="1200" baseline="0" dirty="0"/>
              <a:t>榮幸</a:t>
            </a:r>
            <a:r>
              <a:rPr lang="en-US" altLang="zh-TW" sz="1200" baseline="0" dirty="0"/>
              <a:t>(</a:t>
            </a:r>
            <a:r>
              <a:rPr lang="zh-TW" altLang="en-US" sz="1200" baseline="0" dirty="0"/>
              <a:t>滿足</a:t>
            </a:r>
            <a:r>
              <a:rPr lang="en-US" altLang="zh-TW" sz="1200" baseline="0" dirty="0"/>
              <a:t>?)</a:t>
            </a: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36</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2661506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高可用性和故障轉移準則</a:t>
            </a:r>
            <a:r>
              <a:rPr lang="en-US" altLang="zh-TW" sz="1200" baseline="0" dirty="0" smtClean="0"/>
              <a:t>)</a:t>
            </a:r>
            <a:endParaRPr lang="en-US" altLang="zh-TW" sz="1200" b="0" i="0" kern="1200" dirty="0" smtClean="0">
              <a:solidFill>
                <a:schemeClr val="tx1"/>
              </a:solidFill>
              <a:effectLst/>
              <a:latin typeface="+mn-lt"/>
              <a:ea typeface="+mn-ea"/>
              <a:cs typeface="+mn-cs"/>
            </a:endParaRPr>
          </a:p>
          <a:p>
            <a:pPr fontAlgn="t"/>
            <a:endParaRPr lang="en-US" altLang="zh-TW" sz="1200" b="0" i="0" kern="1200" dirty="0" smtClean="0">
              <a:solidFill>
                <a:schemeClr val="tx1"/>
              </a:solidFill>
              <a:effectLst/>
              <a:latin typeface="+mn-lt"/>
              <a:ea typeface="+mn-ea"/>
              <a:cs typeface="+mn-cs"/>
            </a:endParaRPr>
          </a:p>
          <a:p>
            <a:pPr fontAlgn="t"/>
            <a:r>
              <a:rPr lang="zh-TW" altLang="en-US" sz="1200" b="0" i="0" kern="1200" dirty="0" smtClean="0">
                <a:solidFill>
                  <a:schemeClr val="tx1"/>
                </a:solidFill>
                <a:effectLst/>
                <a:latin typeface="+mn-lt"/>
                <a:ea typeface="+mn-ea"/>
                <a:cs typeface="+mn-cs"/>
              </a:rPr>
              <a:t>作為</a:t>
            </a:r>
            <a:r>
              <a:rPr lang="zh-TW" altLang="en-US" sz="1200" b="0" i="0" kern="1200" dirty="0">
                <a:solidFill>
                  <a:schemeClr val="tx1"/>
                </a:solidFill>
                <a:effectLst/>
                <a:latin typeface="+mn-lt"/>
                <a:ea typeface="+mn-ea"/>
                <a:cs typeface="+mn-cs"/>
              </a:rPr>
              <a:t>微服務架構中的關鍵組件和唯一入口點，您應該以高可用性（</a:t>
            </a:r>
            <a:r>
              <a:rPr lang="en-US" altLang="zh-TW" sz="1200" b="0" i="0" kern="1200" dirty="0">
                <a:solidFill>
                  <a:schemeClr val="tx1"/>
                </a:solidFill>
                <a:effectLst/>
                <a:latin typeface="+mn-lt"/>
                <a:ea typeface="+mn-ea"/>
                <a:cs typeface="+mn-cs"/>
              </a:rPr>
              <a:t>HA</a:t>
            </a:r>
            <a:r>
              <a:rPr lang="zh-TW" altLang="en-US" sz="1200" b="0" i="0" kern="1200" dirty="0">
                <a:solidFill>
                  <a:schemeClr val="tx1"/>
                </a:solidFill>
                <a:effectLst/>
                <a:latin typeface="+mn-lt"/>
                <a:ea typeface="+mn-ea"/>
                <a:cs typeface="+mn-cs"/>
              </a:rPr>
              <a:t>）模式部署</a:t>
            </a:r>
            <a:r>
              <a:rPr lang="en-US" altLang="zh-TW" sz="1200" b="0" i="0" kern="1200" dirty="0">
                <a:solidFill>
                  <a:schemeClr val="tx1"/>
                </a:solidFill>
                <a:effectLst/>
                <a:latin typeface="+mn-lt"/>
                <a:ea typeface="+mn-ea"/>
                <a:cs typeface="+mn-cs"/>
              </a:rPr>
              <a:t>API</a:t>
            </a:r>
            <a:r>
              <a:rPr lang="zh-TW" altLang="en-US" sz="1200" b="0" i="0" kern="1200" dirty="0">
                <a:solidFill>
                  <a:schemeClr val="tx1"/>
                </a:solidFill>
                <a:effectLst/>
                <a:latin typeface="+mn-lt"/>
                <a:ea typeface="+mn-ea"/>
                <a:cs typeface="+mn-cs"/>
              </a:rPr>
              <a:t>網關。</a:t>
            </a:r>
            <a:endParaRPr lang="en-US" altLang="zh-TW" sz="1200" b="0" i="0" kern="1200" dirty="0">
              <a:solidFill>
                <a:schemeClr val="tx1"/>
              </a:solidFill>
              <a:effectLst/>
              <a:latin typeface="+mn-lt"/>
              <a:ea typeface="+mn-ea"/>
              <a:cs typeface="+mn-cs"/>
            </a:endParaRPr>
          </a:p>
          <a:p>
            <a:pPr fontAlgn="t"/>
            <a:endParaRPr lang="en-US" altLang="zh-TW" sz="1200" b="0" i="0" kern="1200" dirty="0">
              <a:solidFill>
                <a:schemeClr val="tx1"/>
              </a:solidFill>
              <a:effectLst/>
              <a:latin typeface="+mn-lt"/>
              <a:ea typeface="+mn-ea"/>
              <a:cs typeface="+mn-cs"/>
            </a:endParaRPr>
          </a:p>
          <a:p>
            <a:pPr fontAlgn="t"/>
            <a:r>
              <a:rPr lang="zh-TW" altLang="en-US" sz="1200" b="0" i="0" kern="1200" dirty="0">
                <a:solidFill>
                  <a:schemeClr val="tx1"/>
                </a:solidFill>
                <a:effectLst/>
                <a:latin typeface="+mn-lt"/>
                <a:ea typeface="+mn-ea"/>
                <a:cs typeface="+mn-cs"/>
              </a:rPr>
              <a:t> </a:t>
            </a:r>
            <a:r>
              <a:rPr lang="en-US" altLang="zh-TW" sz="1200" b="0" i="0" kern="1200" dirty="0">
                <a:solidFill>
                  <a:schemeClr val="tx1"/>
                </a:solidFill>
                <a:effectLst/>
                <a:latin typeface="+mn-lt"/>
                <a:ea typeface="+mn-ea"/>
                <a:cs typeface="+mn-cs"/>
              </a:rPr>
              <a:t>API</a:t>
            </a:r>
            <a:r>
              <a:rPr lang="zh-TW" altLang="en-US" sz="1200" b="0" i="0" kern="1200" dirty="0">
                <a:solidFill>
                  <a:schemeClr val="tx1"/>
                </a:solidFill>
                <a:effectLst/>
                <a:latin typeface="+mn-lt"/>
                <a:ea typeface="+mn-ea"/>
                <a:cs typeface="+mn-cs"/>
              </a:rPr>
              <a:t>網關實例通常部署在標準負載均衡器之後，該負載均衡器會定期查詢</a:t>
            </a:r>
            <a:r>
              <a:rPr lang="en-US" altLang="zh-TW" sz="1200" b="0" i="0" kern="1200" dirty="0">
                <a:solidFill>
                  <a:schemeClr val="tx1"/>
                </a:solidFill>
                <a:effectLst/>
                <a:latin typeface="+mn-lt"/>
                <a:ea typeface="+mn-ea"/>
                <a:cs typeface="+mn-cs"/>
              </a:rPr>
              <a:t>API</a:t>
            </a:r>
            <a:r>
              <a:rPr lang="zh-TW" altLang="en-US" sz="1200" b="0" i="0" kern="1200" dirty="0">
                <a:solidFill>
                  <a:schemeClr val="tx1"/>
                </a:solidFill>
                <a:effectLst/>
                <a:latin typeface="+mn-lt"/>
                <a:ea typeface="+mn-ea"/>
                <a:cs typeface="+mn-cs"/>
              </a:rPr>
              <a:t>網關的狀態。</a:t>
            </a:r>
            <a:endParaRPr lang="en-US" altLang="zh-TW" sz="1200" b="0" i="0" kern="1200" dirty="0">
              <a:solidFill>
                <a:schemeClr val="tx1"/>
              </a:solidFill>
              <a:effectLst/>
              <a:latin typeface="+mn-lt"/>
              <a:ea typeface="+mn-ea"/>
              <a:cs typeface="+mn-cs"/>
            </a:endParaRPr>
          </a:p>
          <a:p>
            <a:pPr fontAlgn="t"/>
            <a:endParaRPr lang="en-US" altLang="zh-TW" sz="1200" b="0" i="0" kern="1200" dirty="0">
              <a:solidFill>
                <a:schemeClr val="tx1"/>
              </a:solidFill>
              <a:effectLst/>
              <a:latin typeface="+mn-lt"/>
              <a:ea typeface="+mn-ea"/>
              <a:cs typeface="+mn-cs"/>
            </a:endParaRPr>
          </a:p>
          <a:p>
            <a:pPr fontAlgn="t"/>
            <a:r>
              <a:rPr lang="zh-TW" altLang="en-US" sz="1200" b="0" i="0" kern="1200" dirty="0">
                <a:solidFill>
                  <a:schemeClr val="tx1"/>
                </a:solidFill>
                <a:effectLst/>
                <a:latin typeface="+mn-lt"/>
                <a:ea typeface="+mn-ea"/>
                <a:cs typeface="+mn-cs"/>
              </a:rPr>
              <a:t>如果發生問題，負載平衡器會將流量重定向到熱備用實例。</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Failover : </a:t>
            </a:r>
            <a:r>
              <a:rPr lang="zh-TW" altLang="en-US" sz="1200" baseline="0" dirty="0" smtClean="0"/>
              <a:t>故障轉移</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37</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220263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smtClean="0"/>
              <a:t>可以使用以下兩個選項之一維護高可用性：主動</a:t>
            </a:r>
            <a:r>
              <a:rPr lang="en-US" altLang="zh-TW" sz="1200" baseline="0" dirty="0" smtClean="0"/>
              <a:t>/</a:t>
            </a:r>
            <a:r>
              <a:rPr lang="zh-TW" altLang="en-US" sz="1200" baseline="0" dirty="0" smtClean="0"/>
              <a:t>主動，主動</a:t>
            </a:r>
            <a:r>
              <a:rPr lang="en-US" altLang="zh-TW" sz="1200" baseline="0" dirty="0" smtClean="0"/>
              <a:t>/</a:t>
            </a:r>
            <a:r>
              <a:rPr lang="zh-TW" altLang="en-US" sz="1200" baseline="0" dirty="0" smtClean="0"/>
              <a:t>備用 或主動</a:t>
            </a:r>
            <a:r>
              <a:rPr lang="en-US" altLang="zh-TW" sz="1200" baseline="0" dirty="0" smtClean="0"/>
              <a:t>/</a:t>
            </a:r>
            <a:r>
              <a:rPr lang="zh-TW" altLang="en-US" sz="1200" baseline="0" dirty="0" smtClean="0"/>
              <a:t>主動系統。這些描述如下：</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主動</a:t>
            </a:r>
            <a:r>
              <a:rPr lang="en-US" altLang="zh-TW" sz="1200" baseline="0" dirty="0" smtClean="0"/>
              <a:t>/</a:t>
            </a:r>
            <a:r>
              <a:rPr lang="zh-TW" altLang="en-US" sz="1200" baseline="0" dirty="0" smtClean="0"/>
              <a:t>備用：系統已關閉</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主動</a:t>
            </a:r>
            <a:r>
              <a:rPr lang="en-US" altLang="zh-TW" sz="1200" baseline="0" dirty="0" smtClean="0"/>
              <a:t>/</a:t>
            </a:r>
            <a:r>
              <a:rPr lang="zh-TW" altLang="en-US" sz="1200" baseline="0" dirty="0" smtClean="0"/>
              <a:t>被動：系統正在運行但不包含狀態</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主動</a:t>
            </a:r>
            <a:r>
              <a:rPr lang="en-US" altLang="zh-TW" sz="1200" baseline="0" dirty="0" smtClean="0"/>
              <a:t>/</a:t>
            </a:r>
            <a:r>
              <a:rPr lang="zh-TW" altLang="en-US" sz="1200" baseline="0" dirty="0" smtClean="0"/>
              <a:t>主動：系統可以完全運行並且處於當前系統狀態</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6444728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smtClean="0"/>
              <a:t>高可用性和故障轉移準則</a:t>
            </a: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為了實現最大可用性，應該在產品的</a:t>
            </a:r>
            <a:r>
              <a:rPr lang="en-US" altLang="zh-TW" sz="1200" baseline="0" dirty="0" smtClean="0"/>
              <a:t>API gateway</a:t>
            </a:r>
            <a:r>
              <a:rPr lang="zh-TW" altLang="en-US" sz="1200" baseline="0" dirty="0" smtClean="0"/>
              <a:t>中使用</a:t>
            </a:r>
            <a:r>
              <a:rPr lang="en-US" altLang="zh-TW" sz="1200" baseline="0" dirty="0" smtClean="0"/>
              <a:t>Active / Active</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適當的流量分析，以將限制流量到後端服務，以防止消息氾濫。對於最近已啟用服務的舊系統，這尤其重要。舊版系統可能尚未針對其現在所遵循的交通模式進行設計。</a:t>
            </a: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仔細監視網絡基礎結構，儘早發現任何問題。 </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103689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smtClean="0"/>
              <a:t>每</a:t>
            </a:r>
            <a:r>
              <a:rPr lang="zh-TW" altLang="en-US" sz="1200" baseline="0" dirty="0"/>
              <a:t>個服務都運行一個獨特的流程，並通過一個定義明確的輕量級機制進行通信，以服務於業務目標</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它與業務保持一致，以敏捷的方式應對變化，將業務變化與敏捷響應相匹配，並以分散的方式提供解決方案。</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API</a:t>
            </a:r>
            <a:r>
              <a:rPr lang="zh-TW" altLang="en-US" sz="1200" baseline="0" dirty="0"/>
              <a:t>網關等要素也是微服務</a:t>
            </a:r>
            <a:r>
              <a:rPr lang="zh-TW" altLang="en-US" sz="1200" baseline="0" dirty="0" smtClean="0"/>
              <a:t>架構不可</a:t>
            </a:r>
            <a:r>
              <a:rPr lang="zh-TW" altLang="en-US" sz="1200" baseline="0" dirty="0"/>
              <a:t>或缺的一部分（見下圖）</a:t>
            </a:r>
            <a:r>
              <a:rPr lang="zh-TW" altLang="en-US" sz="1200" baseline="0" dirty="0" smtClean="0"/>
              <a:t>。</a:t>
            </a: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FF0000"/>
                </a:solidFill>
                <a:latin typeface="Times New Roman" panose="02020603050405020304" pitchFamily="18" charset="0"/>
                <a:cs typeface="Times New Roman" panose="02020603050405020304" pitchFamily="18" charset="0"/>
              </a:rPr>
              <a:t>Aligns</a:t>
            </a:r>
            <a:r>
              <a:rPr lang="zh-TW" altLang="en-US" dirty="0" smtClean="0">
                <a:solidFill>
                  <a:srgbClr val="FF0000"/>
                </a:solidFill>
                <a:latin typeface="Times New Roman" panose="02020603050405020304" pitchFamily="18" charset="0"/>
                <a:cs typeface="Times New Roman" panose="02020603050405020304" pitchFamily="18" charset="0"/>
              </a:rPr>
              <a:t> </a:t>
            </a:r>
            <a:r>
              <a:rPr lang="en-US" altLang="zh-TW" dirty="0" smtClean="0">
                <a:solidFill>
                  <a:srgbClr val="FF0000"/>
                </a:solidFill>
                <a:latin typeface="Times New Roman" panose="02020603050405020304" pitchFamily="18" charset="0"/>
                <a:cs typeface="Times New Roman" panose="02020603050405020304" pitchFamily="18" charset="0"/>
              </a:rPr>
              <a:t>:</a:t>
            </a:r>
            <a:r>
              <a:rPr lang="zh-TW" altLang="en-US" dirty="0" smtClean="0">
                <a:solidFill>
                  <a:srgbClr val="FF0000"/>
                </a:solidFill>
                <a:latin typeface="Times New Roman" panose="02020603050405020304" pitchFamily="18" charset="0"/>
                <a:cs typeface="Times New Roman" panose="02020603050405020304" pitchFamily="18" charset="0"/>
              </a:rPr>
              <a:t> 對齊</a:t>
            </a:r>
            <a:endParaRPr lang="en-US" altLang="zh-TW" dirty="0" smtClean="0">
              <a:solidFill>
                <a:srgbClr val="FF0000"/>
              </a:solidFill>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solidFill>
                  <a:srgbClr val="FF0000"/>
                </a:solidFill>
                <a:latin typeface="Times New Roman" panose="02020603050405020304" pitchFamily="18" charset="0"/>
                <a:cs typeface="Times New Roman" panose="02020603050405020304" pitchFamily="18" charset="0"/>
              </a:rPr>
              <a:t>Agile</a:t>
            </a:r>
            <a:r>
              <a:rPr lang="zh-TW" altLang="en-US" dirty="0" smtClean="0">
                <a:solidFill>
                  <a:srgbClr val="FF0000"/>
                </a:solidFill>
                <a:latin typeface="Times New Roman" panose="02020603050405020304" pitchFamily="18" charset="0"/>
                <a:cs typeface="Times New Roman" panose="02020603050405020304" pitchFamily="18" charset="0"/>
              </a:rPr>
              <a:t> </a:t>
            </a:r>
            <a:r>
              <a:rPr lang="en-US" altLang="zh-TW" dirty="0" smtClean="0">
                <a:solidFill>
                  <a:srgbClr val="FF0000"/>
                </a:solidFill>
                <a:latin typeface="Times New Roman" panose="02020603050405020304" pitchFamily="18" charset="0"/>
                <a:cs typeface="Times New Roman" panose="02020603050405020304" pitchFamily="18" charset="0"/>
              </a:rPr>
              <a:t>:</a:t>
            </a:r>
            <a:r>
              <a:rPr lang="zh-TW" altLang="en-US" dirty="0" smtClean="0">
                <a:solidFill>
                  <a:srgbClr val="FF0000"/>
                </a:solidFill>
                <a:latin typeface="Times New Roman" panose="02020603050405020304" pitchFamily="18" charset="0"/>
                <a:cs typeface="Times New Roman" panose="02020603050405020304" pitchFamily="18" charset="0"/>
              </a:rPr>
              <a:t> 敏捷</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8794733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管制</a:t>
            </a:r>
            <a:r>
              <a:rPr lang="en-US" altLang="zh-TW" sz="12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smtClean="0"/>
              <a:t>隨著</a:t>
            </a:r>
            <a:r>
              <a:rPr lang="en-US" altLang="zh-TW" sz="1200" baseline="0" dirty="0" smtClean="0"/>
              <a:t>API</a:t>
            </a:r>
            <a:r>
              <a:rPr lang="zh-TW" altLang="en-US" sz="1200" baseline="0" dirty="0" smtClean="0"/>
              <a:t>數量的不斷增加，建立策略和監控是很重要的。 這些策略可以大致分為設計時管理和運行時管理。</a:t>
            </a: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Times New Roman" panose="02020603050405020304" pitchFamily="18" charset="0"/>
                <a:cs typeface="Times New Roman" panose="02020603050405020304" pitchFamily="18" charset="0"/>
              </a:rPr>
              <a:t>Establish</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 建立</a:t>
            </a:r>
            <a:endParaRPr lang="en-US" altLang="zh-TW" sz="120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Times New Roman" panose="02020603050405020304" pitchFamily="18" charset="0"/>
                <a:cs typeface="Times New Roman" panose="02020603050405020304" pitchFamily="18" charset="0"/>
              </a:rPr>
              <a:t>Broadly</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 大致、廣義的</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5104035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smtClean="0"/>
              <a:t>跟踪</a:t>
            </a:r>
            <a:r>
              <a:rPr lang="en-US" altLang="zh-TW" sz="1200" baseline="0" dirty="0" smtClean="0"/>
              <a:t>API</a:t>
            </a:r>
            <a:r>
              <a:rPr lang="zh-TW" altLang="en-US" sz="1200" baseline="0" dirty="0" smtClean="0"/>
              <a:t>的生命週期：</a:t>
            </a: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處理路由，阻止和處理</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了解</a:t>
            </a:r>
            <a:r>
              <a:rPr lang="en-US" altLang="zh-TW" sz="1200" baseline="0" dirty="0" smtClean="0"/>
              <a:t>API</a:t>
            </a:r>
            <a:r>
              <a:rPr lang="zh-TW" altLang="en-US" sz="1200" baseline="0" dirty="0" smtClean="0"/>
              <a:t>使用率，並在使用率超出閾值時發出警報</a:t>
            </a:r>
            <a:r>
              <a:rPr lang="en-US" altLang="zh-TW" sz="1200" baseline="0" dirty="0" smtClean="0"/>
              <a:t>/</a:t>
            </a:r>
            <a:r>
              <a:rPr lang="zh-TW" altLang="en-US" sz="1200" baseline="0" dirty="0" smtClean="0"/>
              <a:t>警報</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流量限制，平滑和負載平衡</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每個</a:t>
            </a:r>
            <a:r>
              <a:rPr lang="en-US" altLang="zh-TW" sz="1200" baseline="0" dirty="0" smtClean="0"/>
              <a:t>API</a:t>
            </a:r>
            <a:r>
              <a:rPr lang="zh-TW" altLang="en-US" sz="1200" baseline="0" dirty="0" smtClean="0"/>
              <a:t>使用率的限制</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•API</a:t>
            </a:r>
            <a:r>
              <a:rPr lang="zh-TW" altLang="en-US" sz="1200" baseline="0" dirty="0" smtClean="0"/>
              <a:t>版本控制</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輸入</a:t>
            </a:r>
            <a:r>
              <a:rPr lang="en-US" altLang="zh-TW" sz="1200" baseline="0" dirty="0" smtClean="0"/>
              <a:t>/</a:t>
            </a:r>
            <a:r>
              <a:rPr lang="zh-TW" altLang="en-US" sz="1200" baseline="0" dirty="0" smtClean="0"/>
              <a:t>輸出請求參數的架構版本控制</a:t>
            </a: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fontAlgn="t"/>
            <a:r>
              <a:rPr lang="en-US" altLang="zh-TW" sz="1200" dirty="0" smtClean="0">
                <a:latin typeface="Times New Roman" panose="02020603050405020304" pitchFamily="18" charset="0"/>
                <a:cs typeface="Times New Roman" panose="02020603050405020304" pitchFamily="18" charset="0"/>
              </a:rPr>
              <a:t>Threshold</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 </a:t>
            </a:r>
            <a:r>
              <a:rPr lang="zh-TW" altLang="en-US" sz="1200" b="0" kern="1200" dirty="0" smtClean="0">
                <a:solidFill>
                  <a:schemeClr val="tx1"/>
                </a:solidFill>
                <a:effectLst/>
                <a:latin typeface="+mn-lt"/>
                <a:ea typeface="+mn-ea"/>
                <a:cs typeface="+mn-cs"/>
              </a:rPr>
              <a:t>閾、</a:t>
            </a:r>
            <a:r>
              <a:rPr lang="zh-TW" altLang="en-US" sz="1200" kern="1200" dirty="0" smtClean="0">
                <a:solidFill>
                  <a:schemeClr val="tx1"/>
                </a:solidFill>
                <a:effectLst/>
                <a:latin typeface="+mn-lt"/>
                <a:ea typeface="+mn-ea"/>
                <a:cs typeface="+mn-cs"/>
              </a:rPr>
              <a:t>門檻</a:t>
            </a:r>
            <a:r>
              <a:rPr lang="zh-TW" altLang="en-US" dirty="0" smtClean="0"/>
              <a:t/>
            </a:r>
            <a:br>
              <a:rPr lang="zh-TW" altLang="en-US" dirty="0" smtClean="0"/>
            </a:br>
            <a:r>
              <a:rPr lang="en-US" altLang="zh-TW" sz="1200" dirty="0" smtClean="0">
                <a:latin typeface="Times New Roman" panose="02020603050405020304" pitchFamily="18" charset="0"/>
                <a:cs typeface="Times New Roman" panose="02020603050405020304" pitchFamily="18" charset="0"/>
              </a:rPr>
              <a:t>throttling</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 節流、掐</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3219553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smtClean="0"/>
              <a:t>設計時治理：</a:t>
            </a: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定義</a:t>
            </a:r>
            <a:r>
              <a:rPr lang="en-US" altLang="zh-TW" sz="1200" baseline="0" dirty="0" smtClean="0"/>
              <a:t>API</a:t>
            </a:r>
            <a:r>
              <a:rPr lang="zh-TW" altLang="en-US" sz="1200" baseline="0" dirty="0" smtClean="0"/>
              <a:t>的標準（例如：</a:t>
            </a:r>
            <a:r>
              <a:rPr lang="en-US" altLang="zh-TW" sz="1200" baseline="0" dirty="0" smtClean="0"/>
              <a:t>Swagger</a:t>
            </a:r>
            <a:r>
              <a:rPr lang="zh-TW" altLang="en-US" sz="12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用於對</a:t>
            </a:r>
            <a:r>
              <a:rPr lang="en-US" altLang="zh-TW" sz="1200" baseline="0" dirty="0" smtClean="0"/>
              <a:t>API</a:t>
            </a:r>
            <a:r>
              <a:rPr lang="zh-TW" altLang="en-US" sz="1200" baseline="0" dirty="0" smtClean="0"/>
              <a:t>進行分類的關鍵字標籤</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符合</a:t>
            </a:r>
            <a:r>
              <a:rPr lang="en-US" altLang="zh-TW" sz="1200" baseline="0" dirty="0" smtClean="0"/>
              <a:t>REST API</a:t>
            </a:r>
            <a:r>
              <a:rPr lang="zh-TW" altLang="en-US" sz="1200" baseline="0" dirty="0" smtClean="0"/>
              <a:t>設計準則微服務架構：</a:t>
            </a:r>
            <a:r>
              <a:rPr lang="en-US" altLang="zh-TW" sz="1200" baseline="0" dirty="0" smtClean="0"/>
              <a:t>API</a:t>
            </a:r>
            <a:r>
              <a:rPr lang="zh-TW" altLang="en-US" sz="1200" baseline="0" dirty="0" smtClean="0"/>
              <a:t>網關注意事項</a:t>
            </a: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dirty="0" smtClean="0">
                <a:latin typeface="Times New Roman" panose="02020603050405020304" pitchFamily="18" charset="0"/>
                <a:cs typeface="Times New Roman" panose="02020603050405020304" pitchFamily="18" charset="0"/>
              </a:rPr>
              <a:t>Guidelines</a:t>
            </a:r>
            <a:r>
              <a:rPr lang="zh-TW" altLang="en-US" sz="1200" dirty="0" smtClean="0">
                <a:latin typeface="Times New Roman" panose="02020603050405020304" pitchFamily="18" charset="0"/>
                <a:cs typeface="Times New Roman" panose="02020603050405020304" pitchFamily="18" charset="0"/>
              </a:rPr>
              <a:t> </a:t>
            </a:r>
            <a:r>
              <a:rPr lang="en-US" altLang="zh-TW" sz="1200" dirty="0" smtClean="0">
                <a:latin typeface="Times New Roman" panose="02020603050405020304" pitchFamily="18" charset="0"/>
                <a:cs typeface="Times New Roman" panose="02020603050405020304" pitchFamily="18" charset="0"/>
              </a:rPr>
              <a:t>:</a:t>
            </a:r>
            <a:r>
              <a:rPr lang="zh-TW" altLang="en-US" sz="1200" dirty="0" smtClean="0">
                <a:latin typeface="Times New Roman" panose="02020603050405020304" pitchFamily="18" charset="0"/>
                <a:cs typeface="Times New Roman" panose="02020603050405020304" pitchFamily="18" charset="0"/>
              </a:rPr>
              <a:t>指導方針</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42</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3873750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smtClean="0"/>
              <a:t>結論</a:t>
            </a: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API</a:t>
            </a:r>
            <a:r>
              <a:rPr lang="zh-TW" altLang="en-US" sz="1200" baseline="0" dirty="0" smtClean="0"/>
              <a:t>網關是微服務架構的基本組件。 它有助於：</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使使用者與後端服務脫鉤</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一個地方就可以實施政策</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實現可重用性</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監控整個技術平台的性能</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smtClean="0"/>
              <a:t>•</a:t>
            </a:r>
            <a:r>
              <a:rPr lang="zh-TW" altLang="en-US" sz="1200" baseline="0" dirty="0" smtClean="0"/>
              <a:t>輕鬆擴展服務</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40548897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399785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除了模塊化服務外，</a:t>
            </a:r>
            <a:r>
              <a:rPr lang="en-US" altLang="zh-TW" sz="1200" baseline="0" dirty="0"/>
              <a:t>API</a:t>
            </a:r>
            <a:r>
              <a:rPr lang="zh-TW" altLang="en-US" sz="1200" baseline="0" dirty="0"/>
              <a:t>網關等元素也是微服務架構不可或缺的一部份。</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31476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基本上，</a:t>
            </a:r>
            <a:r>
              <a:rPr lang="en-US" altLang="zh-TW" sz="1200" baseline="0" dirty="0"/>
              <a:t>API</a:t>
            </a:r>
            <a:r>
              <a:rPr lang="zh-TW" altLang="en-US" sz="1200" baseline="0" dirty="0"/>
              <a:t>網關是微服務的反向代理，並充當進入系統的單入口。</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它類似於來物件導向的設計，並且類似於域驅動設計中的“反腐敗層”的概念。</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它使</a:t>
            </a:r>
            <a:r>
              <a:rPr lang="en-US" altLang="zh-TW" sz="1200" baseline="0" dirty="0"/>
              <a:t>API</a:t>
            </a:r>
            <a:r>
              <a:rPr lang="zh-TW" altLang="en-US" sz="1200" baseline="0" dirty="0"/>
              <a:t>設計，實施和管理的過程變得更加簡單和一致。網關有助於解決一些關鍵問題，包括</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a:t>
            </a:r>
            <a:r>
              <a:rPr lang="zh-TW" altLang="en-US" sz="1200" baseline="0" dirty="0"/>
              <a:t>各個微服務都會有自己的</a:t>
            </a:r>
            <a:r>
              <a:rPr lang="en-US" altLang="zh-TW" sz="1200" baseline="0" dirty="0"/>
              <a:t>API</a:t>
            </a:r>
            <a:r>
              <a:rPr lang="zh-TW" altLang="en-US" sz="1200" baseline="0" dirty="0"/>
              <a:t> </a:t>
            </a:r>
            <a:r>
              <a:rPr lang="en-US" altLang="zh-TW" sz="1200" baseline="0" dirty="0"/>
              <a:t>API</a:t>
            </a:r>
            <a:r>
              <a:rPr lang="zh-TW" altLang="en-US" sz="1200" baseline="0" dirty="0"/>
              <a:t> </a:t>
            </a:r>
            <a:r>
              <a:rPr lang="en-US" altLang="zh-TW" sz="1200" baseline="0" dirty="0"/>
              <a:t>gateway</a:t>
            </a:r>
            <a:r>
              <a:rPr lang="zh-TW" altLang="en-US" sz="1200" baseline="0" dirty="0"/>
              <a:t>就是整合多個</a:t>
            </a:r>
            <a:r>
              <a:rPr lang="en-US" altLang="zh-TW" sz="1200" baseline="0" dirty="0"/>
              <a:t>microservices</a:t>
            </a:r>
            <a:r>
              <a:rPr lang="zh-TW" altLang="en-US" sz="1200" baseline="0" dirty="0"/>
              <a:t>後傳送給</a:t>
            </a:r>
            <a:r>
              <a:rPr lang="en-US" altLang="zh-TW" sz="1200" baseline="0" dirty="0"/>
              <a:t>user)</a:t>
            </a:r>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2863071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sz="1200" baseline="0" dirty="0"/>
              <a:t>如何在一處處理安全性，節流，緩存和監視等功能</a:t>
            </a:r>
            <a:endParaRPr lang="en-US" altLang="zh-TW" sz="1200" baseline="0" dirty="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2.</a:t>
            </a:r>
            <a:r>
              <a:rPr lang="zh-TW" altLang="en-US" sz="1200" baseline="0" dirty="0"/>
              <a:t> 如何避免客戶端和微服務之間的交流</a:t>
            </a: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3.</a:t>
            </a:r>
            <a:r>
              <a:rPr lang="zh-TW" altLang="en-US" sz="1200" baseline="0" dirty="0"/>
              <a:t> 如何滿足異構客戶的需求</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4.</a:t>
            </a:r>
            <a:r>
              <a:rPr lang="zh-TW" altLang="en-US" sz="1200" baseline="0" dirty="0"/>
              <a:t> 如何將請求路由到後端微服務</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5.</a:t>
            </a:r>
            <a:r>
              <a:rPr lang="zh-TW" altLang="en-US" sz="1200" baseline="0" dirty="0"/>
              <a:t> 如何發現有效的微服務實例</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6.</a:t>
            </a:r>
            <a:r>
              <a:rPr lang="zh-TW" altLang="en-US" sz="1200" baseline="0" dirty="0"/>
              <a:t> 如何發現微服務實例何時未運行</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4408420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有了一個進入系統的單一入口點，執行運行時治理就變得很容易</a:t>
            </a:r>
            <a:r>
              <a:rPr lang="en-US" altLang="zh-TW" sz="1200" baseline="0" dirty="0"/>
              <a:t>(</a:t>
            </a:r>
            <a:r>
              <a:rPr lang="zh-TW" altLang="en-US" sz="1200" baseline="0" dirty="0"/>
              <a:t>和可管理</a:t>
            </a:r>
            <a:r>
              <a:rPr lang="en-US" altLang="zh-TW" sz="1200" baseline="0" dirty="0"/>
              <a:t>)</a:t>
            </a:r>
            <a:r>
              <a:rPr lang="zh-TW" altLang="en-US" sz="1200" baseline="0" dirty="0"/>
              <a:t>，如共同的安全要求、共同的設計決策</a:t>
            </a:r>
            <a:r>
              <a:rPr lang="en-US" altLang="zh-TW" sz="1200" baseline="0" dirty="0"/>
              <a:t>(</a:t>
            </a:r>
            <a:r>
              <a:rPr lang="zh-TW" altLang="en-US" sz="1200" baseline="0" dirty="0"/>
              <a:t>例如服務的每個消費者都應該有</a:t>
            </a:r>
            <a:r>
              <a:rPr lang="en-US" altLang="zh-TW" sz="1200" baseline="0" dirty="0"/>
              <a:t>X-Correlation- ID</a:t>
            </a:r>
            <a:r>
              <a:rPr lang="zh-TW" altLang="en-US" sz="1200" baseline="0" dirty="0"/>
              <a:t>頭</a:t>
            </a:r>
            <a:r>
              <a:rPr lang="en-US" altLang="zh-TW" sz="1200" baseline="0" dirty="0"/>
              <a:t>)</a:t>
            </a:r>
            <a:r>
              <a:rPr lang="zh-TW" altLang="en-US" sz="1200" baseline="0" dirty="0"/>
              <a:t>，以及實時策略，如監控、審計和測量</a:t>
            </a:r>
            <a:r>
              <a:rPr lang="en-US" altLang="zh-TW" sz="1200" baseline="0" dirty="0"/>
              <a:t>API</a:t>
            </a:r>
            <a:r>
              <a:rPr lang="zh-TW" altLang="en-US" sz="1200" baseline="0" dirty="0"/>
              <a:t>使用情況，以及節流。</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可能會</a:t>
            </a:r>
            <a:r>
              <a:rPr lang="zh-TW" altLang="en-US" sz="1200" baseline="0" dirty="0" smtClean="0"/>
              <a:t>有當</a:t>
            </a:r>
            <a:r>
              <a:rPr lang="zh-TW" altLang="en-US" sz="1200" baseline="0" dirty="0"/>
              <a:t>服務的不同消費者需要特定的數據和</a:t>
            </a:r>
            <a:r>
              <a:rPr lang="en-US" altLang="zh-TW" sz="1200" baseline="0" dirty="0"/>
              <a:t>/</a:t>
            </a:r>
            <a:r>
              <a:rPr lang="zh-TW" altLang="en-US" sz="1200" baseline="0" dirty="0"/>
              <a:t>或以特殊的</a:t>
            </a:r>
            <a:r>
              <a:rPr lang="zh-TW" altLang="en-US" sz="1200" baseline="0" dirty="0" smtClean="0"/>
              <a:t>格式這樣的情況。</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556031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baseline="0" dirty="0"/>
              <a:t>API</a:t>
            </a:r>
            <a:r>
              <a:rPr lang="zh-TW" altLang="en-US" sz="1200" baseline="0" dirty="0"/>
              <a:t>網關是解決這些轉換需求的最佳場所，可以通過</a:t>
            </a:r>
            <a:r>
              <a:rPr lang="zh-TW" altLang="en-US" sz="1200" baseline="0" dirty="0" smtClean="0"/>
              <a:t>在</a:t>
            </a:r>
            <a:r>
              <a:rPr lang="en-US" altLang="zh-TW" sz="1200" baseline="0" dirty="0" smtClean="0"/>
              <a:t>gateway level</a:t>
            </a:r>
            <a:r>
              <a:rPr lang="zh-TW" altLang="en-US" sz="1200" baseline="0" dirty="0" smtClean="0"/>
              <a:t>為</a:t>
            </a:r>
            <a:r>
              <a:rPr lang="zh-TW" altLang="en-US" sz="1200" baseline="0" dirty="0"/>
              <a:t>同一業務功能提供特定應用的</a:t>
            </a:r>
            <a:r>
              <a:rPr lang="en-US" altLang="zh-TW" sz="1200" baseline="0" dirty="0"/>
              <a:t>API</a:t>
            </a:r>
            <a:r>
              <a:rPr lang="zh-TW" altLang="en-US" sz="1200" baseline="0" dirty="0"/>
              <a:t>來實現</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20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baseline="0" dirty="0"/>
              <a:t>網關還可以通過記錄數據用於分析和審計、負載均衡、緩存和靜態響應處理來提供幫助。下圖顯示了網關通常是如何融入整個微服務架構中的。</a:t>
            </a:r>
            <a:endParaRPr lang="en-US" altLang="zh-TW" sz="1200" baseline="0" dirty="0"/>
          </a:p>
        </p:txBody>
      </p:sp>
      <p:sp>
        <p:nvSpPr>
          <p:cNvPr id="4" name="投影片編號版面配置區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FCA8AA-0525-4FA5-ADE9-0CFAAD5128D6}" type="slidenum">
              <a:rPr kumimoji="1" lang="zh-TW" altLang="en-US" sz="1200" b="0" i="0" u="none" strike="noStrike" kern="1200" cap="none" spc="0" normalizeH="0" baseline="0" noProof="0" smtClean="0">
                <a:ln>
                  <a:noFill/>
                </a:ln>
                <a:solidFill>
                  <a:prstClr val="black"/>
                </a:solidFill>
                <a:effectLst/>
                <a:uLnTx/>
                <a:uFillTx/>
                <a:latin typeface="Arial" charset="0"/>
                <a:ea typeface="新細明體" charset="-120"/>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1" lang="zh-TW" altLang="en-US" sz="1200" b="0" i="0" u="none" strike="noStrike" kern="1200" cap="none" spc="0" normalizeH="0" baseline="0" noProof="0" dirty="0">
              <a:ln>
                <a:noFill/>
              </a:ln>
              <a:solidFill>
                <a:prstClr val="black"/>
              </a:solidFill>
              <a:effectLst/>
              <a:uLnTx/>
              <a:uFillTx/>
              <a:latin typeface="Arial" charset="0"/>
              <a:ea typeface="新細明體" charset="-120"/>
              <a:cs typeface="+mn-cs"/>
            </a:endParaRPr>
          </a:p>
        </p:txBody>
      </p:sp>
    </p:spTree>
    <p:extLst>
      <p:ext uri="{BB962C8B-B14F-4D97-AF65-F5344CB8AC3E}">
        <p14:creationId xmlns:p14="http://schemas.microsoft.com/office/powerpoint/2010/main" val="199267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2020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3645778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10/12/2020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0068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10/12/2020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53268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grpSp>
        <p:nvGrpSpPr>
          <p:cNvPr id="4" name="群組 17"/>
          <p:cNvGrpSpPr>
            <a:grpSpLocks/>
          </p:cNvGrpSpPr>
          <p:nvPr/>
        </p:nvGrpSpPr>
        <p:grpSpPr bwMode="auto">
          <a:xfrm>
            <a:off x="0" y="0"/>
            <a:ext cx="12192000" cy="6858000"/>
            <a:chOff x="0" y="0"/>
            <a:chExt cx="9143995" cy="6858000"/>
          </a:xfrm>
        </p:grpSpPr>
        <p:grpSp>
          <p:nvGrpSpPr>
            <p:cNvPr id="5" name="Group 9"/>
            <p:cNvGrpSpPr>
              <a:grpSpLocks/>
            </p:cNvGrpSpPr>
            <p:nvPr/>
          </p:nvGrpSpPr>
          <p:grpSpPr bwMode="auto">
            <a:xfrm>
              <a:off x="5399085" y="6113463"/>
              <a:ext cx="3744910" cy="700087"/>
              <a:chOff x="3379" y="3851"/>
              <a:chExt cx="2359" cy="441"/>
            </a:xfrm>
          </p:grpSpPr>
          <p:pic>
            <p:nvPicPr>
              <p:cNvPr id="11" name="Picture 12"/>
              <p:cNvPicPr>
                <a:picLocks noChangeAspect="1" noChangeArrowheads="1"/>
              </p:cNvPicPr>
              <p:nvPr/>
            </p:nvPicPr>
            <p:blipFill>
              <a:blip r:embed="rId2" cstate="print"/>
              <a:srcRect/>
              <a:stretch>
                <a:fillRect/>
              </a:stretch>
            </p:blipFill>
            <p:spPr bwMode="auto">
              <a:xfrm>
                <a:off x="5255" y="3851"/>
                <a:ext cx="483" cy="441"/>
              </a:xfrm>
              <a:prstGeom prst="rect">
                <a:avLst/>
              </a:prstGeom>
              <a:noFill/>
              <a:ln w="9525">
                <a:noFill/>
                <a:miter lim="800000"/>
                <a:headEnd/>
                <a:tailEnd/>
              </a:ln>
            </p:spPr>
          </p:pic>
          <p:sp>
            <p:nvSpPr>
              <p:cNvPr id="12" name="矩形 18"/>
              <p:cNvSpPr>
                <a:spLocks noChangeArrowheads="1"/>
              </p:cNvSpPr>
              <p:nvPr/>
            </p:nvSpPr>
            <p:spPr bwMode="auto">
              <a:xfrm>
                <a:off x="3379" y="4020"/>
                <a:ext cx="1961" cy="250"/>
              </a:xfrm>
              <a:prstGeom prst="rect">
                <a:avLst/>
              </a:prstGeom>
              <a:noFill/>
              <a:ln w="9525">
                <a:noFill/>
                <a:miter lim="800000"/>
                <a:headEnd/>
                <a:tailEnd/>
              </a:ln>
            </p:spPr>
            <p:txBody>
              <a:bodyPr>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grpSp>
        <p:pic>
          <p:nvPicPr>
            <p:cNvPr id="6" name="Picture 7"/>
            <p:cNvPicPr>
              <a:picLocks noChangeAspect="1" noChangeArrowheads="1"/>
            </p:cNvPicPr>
            <p:nvPr/>
          </p:nvPicPr>
          <p:blipFill>
            <a:blip r:embed="rId3" cstate="print">
              <a:clrChange>
                <a:clrFrom>
                  <a:srgbClr val="FFFFFF"/>
                </a:clrFrom>
                <a:clrTo>
                  <a:srgbClr val="FFFFFF">
                    <a:alpha val="0"/>
                  </a:srgbClr>
                </a:clrTo>
              </a:clrChange>
            </a:blip>
            <a:srcRect l="22060" b="24757"/>
            <a:stretch>
              <a:fillRect/>
            </a:stretch>
          </p:blipFill>
          <p:spPr bwMode="auto">
            <a:xfrm>
              <a:off x="0" y="4643438"/>
              <a:ext cx="2271713" cy="2214562"/>
            </a:xfrm>
            <a:prstGeom prst="rect">
              <a:avLst/>
            </a:prstGeom>
            <a:noFill/>
            <a:ln w="9525">
              <a:noFill/>
              <a:miter lim="800000"/>
              <a:headEnd/>
              <a:tailEnd/>
            </a:ln>
          </p:spPr>
        </p:pic>
        <p:pic>
          <p:nvPicPr>
            <p:cNvPr id="7" name="Picture 8"/>
            <p:cNvPicPr>
              <a:picLocks noChangeAspect="1" noChangeArrowheads="1"/>
            </p:cNvPicPr>
            <p:nvPr/>
          </p:nvPicPr>
          <p:blipFill>
            <a:blip r:embed="rId4" cstate="print">
              <a:clrChange>
                <a:clrFrom>
                  <a:srgbClr val="FFFFFF"/>
                </a:clrFrom>
                <a:clrTo>
                  <a:srgbClr val="FFFFFF">
                    <a:alpha val="0"/>
                  </a:srgbClr>
                </a:clrTo>
              </a:clrChange>
            </a:blip>
            <a:srcRect b="3809"/>
            <a:stretch>
              <a:fillRect/>
            </a:stretch>
          </p:blipFill>
          <p:spPr bwMode="auto">
            <a:xfrm>
              <a:off x="2214563" y="5053013"/>
              <a:ext cx="1819275" cy="1804987"/>
            </a:xfrm>
            <a:prstGeom prst="rect">
              <a:avLst/>
            </a:prstGeom>
            <a:noFill/>
            <a:ln w="9525">
              <a:noFill/>
              <a:miter lim="800000"/>
              <a:headEnd/>
              <a:tailEnd/>
            </a:ln>
          </p:spPr>
        </p:pic>
        <p:pic>
          <p:nvPicPr>
            <p:cNvPr id="8" name="Picture 9"/>
            <p:cNvPicPr>
              <a:picLocks noChangeAspect="1" noChangeArrowheads="1"/>
            </p:cNvPicPr>
            <p:nvPr/>
          </p:nvPicPr>
          <p:blipFill>
            <a:blip r:embed="rId3" cstate="print">
              <a:grayscl/>
            </a:blip>
            <a:srcRect l="21568" t="33981"/>
            <a:stretch>
              <a:fillRect/>
            </a:stretch>
          </p:blipFill>
          <p:spPr bwMode="auto">
            <a:xfrm>
              <a:off x="0" y="0"/>
              <a:ext cx="2286000" cy="1943100"/>
            </a:xfrm>
            <a:prstGeom prst="rect">
              <a:avLst/>
            </a:prstGeom>
            <a:noFill/>
            <a:ln w="9525">
              <a:noFill/>
              <a:miter lim="800000"/>
              <a:headEnd/>
              <a:tailEnd/>
            </a:ln>
          </p:spPr>
        </p:pic>
        <p:pic>
          <p:nvPicPr>
            <p:cNvPr id="9" name="Picture 11"/>
            <p:cNvPicPr>
              <a:picLocks noChangeAspect="1" noChangeArrowheads="1"/>
            </p:cNvPicPr>
            <p:nvPr/>
          </p:nvPicPr>
          <p:blipFill>
            <a:blip r:embed="rId5" cstate="print">
              <a:clrChange>
                <a:clrFrom>
                  <a:srgbClr val="FFFFFF"/>
                </a:clrFrom>
                <a:clrTo>
                  <a:srgbClr val="FFFFFF">
                    <a:alpha val="0"/>
                  </a:srgbClr>
                </a:clrTo>
              </a:clrChange>
            </a:blip>
            <a:srcRect l="73567"/>
            <a:stretch>
              <a:fillRect/>
            </a:stretch>
          </p:blipFill>
          <p:spPr bwMode="auto">
            <a:xfrm>
              <a:off x="0" y="1162050"/>
              <a:ext cx="1052513" cy="3981450"/>
            </a:xfrm>
            <a:prstGeom prst="rect">
              <a:avLst/>
            </a:prstGeom>
            <a:noFill/>
            <a:ln w="9525">
              <a:noFill/>
              <a:miter lim="800000"/>
              <a:headEnd/>
              <a:tailEnd/>
            </a:ln>
          </p:spPr>
        </p:pic>
        <p:sp>
          <p:nvSpPr>
            <p:cNvPr id="10" name="矩形 16"/>
            <p:cNvSpPr>
              <a:spLocks noChangeArrowheads="1"/>
            </p:cNvSpPr>
            <p:nvPr/>
          </p:nvSpPr>
          <p:spPr bwMode="auto">
            <a:xfrm>
              <a:off x="142875" y="6367463"/>
              <a:ext cx="4284661" cy="338137"/>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600" b="1" i="0" u="none" strike="noStrike" kern="1200" cap="none" spc="0" normalizeH="0" baseline="0" noProof="0" dirty="0">
                  <a:ln>
                    <a:noFill/>
                  </a:ln>
                  <a:solidFill>
                    <a:prstClr val="black"/>
                  </a:solidFill>
                  <a:effectLst/>
                  <a:uLnTx/>
                  <a:uFillTx/>
                  <a:latin typeface="Calibri" pitchFamily="34" charset="0"/>
                  <a:ea typeface="新細明體" charset="-120"/>
                  <a:cs typeface="+mn-cs"/>
                </a:rPr>
                <a:t>2016 Mobile All-IP Networking Laboratory</a:t>
              </a:r>
            </a:p>
          </p:txBody>
        </p:sp>
      </p:grpSp>
      <p:sp>
        <p:nvSpPr>
          <p:cNvPr id="2" name="標題 1"/>
          <p:cNvSpPr>
            <a:spLocks noGrp="1"/>
          </p:cNvSpPr>
          <p:nvPr>
            <p:ph type="ctrTitle"/>
          </p:nvPr>
        </p:nvSpPr>
        <p:spPr>
          <a:xfrm>
            <a:off x="914400" y="1676401"/>
            <a:ext cx="10363200" cy="1470025"/>
          </a:xfrm>
        </p:spPr>
        <p:txBody>
          <a:bodyPr/>
          <a:lstStyle>
            <a:lvl1pPr>
              <a:defRPr>
                <a:latin typeface="微軟正黑體" pitchFamily="34" charset="-120"/>
                <a:ea typeface="微軟正黑體" pitchFamily="34" charset="-120"/>
              </a:defRPr>
            </a:lvl1pPr>
          </a:lstStyle>
          <a:p>
            <a:r>
              <a:rPr lang="zh-TW" altLang="en-US"/>
              <a:t>按一下以編輯母片標題樣式</a:t>
            </a:r>
            <a:endParaRPr lang="en-US"/>
          </a:p>
        </p:txBody>
      </p:sp>
      <p:sp>
        <p:nvSpPr>
          <p:cNvPr id="3" name="副標題 2"/>
          <p:cNvSpPr>
            <a:spLocks noGrp="1"/>
          </p:cNvSpPr>
          <p:nvPr>
            <p:ph type="subTitle" idx="1"/>
          </p:nvPr>
        </p:nvSpPr>
        <p:spPr>
          <a:xfrm>
            <a:off x="1828800" y="3432175"/>
            <a:ext cx="8534400" cy="1752600"/>
          </a:xfrm>
        </p:spPr>
        <p:txBody>
          <a:bodyPr/>
          <a:lstStyle>
            <a:lvl1pPr marL="0" indent="0" algn="ctr">
              <a:buNone/>
              <a:defRPr>
                <a:solidFill>
                  <a:schemeClr val="tx1">
                    <a:tint val="75000"/>
                  </a:schemeClr>
                </a:solidFill>
                <a:latin typeface="微軟正黑體" pitchFamily="34" charset="-120"/>
                <a:ea typeface="微軟正黑體" pitchFamily="34" charset="-12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endParaRPr lang="en-US"/>
          </a:p>
        </p:txBody>
      </p:sp>
      <p:sp>
        <p:nvSpPr>
          <p:cNvPr id="13" name="日期版面配置區 3"/>
          <p:cNvSpPr>
            <a:spLocks noGrp="1"/>
          </p:cNvSpPr>
          <p:nvPr>
            <p:ph type="dt" sz="half" idx="10"/>
          </p:nvPr>
        </p:nvSpPr>
        <p:spPr>
          <a:xfrm>
            <a:off x="672800" y="5775135"/>
            <a:ext cx="2844800" cy="365125"/>
          </a:xfrm>
        </p:spPr>
        <p:txBody>
          <a:bodyPr/>
          <a:lstStyle>
            <a:lvl1pPr>
              <a:defRPr>
                <a:latin typeface="微軟正黑體" pitchFamily="34" charset="-120"/>
                <a:ea typeface="微軟正黑體" pitchFamily="34" charset="-120"/>
              </a:defRPr>
            </a:lvl1pPr>
          </a:lstStyle>
          <a:p>
            <a:pPr fontAlgn="base">
              <a:spcBef>
                <a:spcPct val="0"/>
              </a:spcBef>
              <a:spcAft>
                <a:spcPct val="0"/>
              </a:spcAft>
              <a:defRPr/>
            </a:pPr>
            <a:endParaRPr lang="en-US" altLang="zh-TW" dirty="0"/>
          </a:p>
        </p:txBody>
      </p:sp>
      <p:sp>
        <p:nvSpPr>
          <p:cNvPr id="14" name="頁尾版面配置區 4"/>
          <p:cNvSpPr>
            <a:spLocks noGrp="1"/>
          </p:cNvSpPr>
          <p:nvPr>
            <p:ph type="ftr" sz="quarter" idx="11"/>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defRPr/>
            </a:pPr>
            <a:r>
              <a:rPr lang="en-US" altLang="zh-TW"/>
              <a:t>/all</a:t>
            </a:r>
          </a:p>
        </p:txBody>
      </p:sp>
      <p:sp>
        <p:nvSpPr>
          <p:cNvPr id="15" name="投影片編號版面配置區 5"/>
          <p:cNvSpPr>
            <a:spLocks noGrp="1"/>
          </p:cNvSpPr>
          <p:nvPr>
            <p:ph type="sldNum" sz="quarter" idx="12"/>
          </p:nvPr>
        </p:nvSpPr>
        <p:spPr/>
        <p:txBody>
          <a:bodyPr/>
          <a:lstStyle>
            <a:lvl1pPr>
              <a:defRPr>
                <a:latin typeface="微軟正黑體" pitchFamily="34" charset="-120"/>
                <a:ea typeface="微軟正黑體" pitchFamily="34" charset="-120"/>
              </a:defRPr>
            </a:lvl1pPr>
          </a:lstStyle>
          <a:p>
            <a:pPr fontAlgn="base">
              <a:spcBef>
                <a:spcPct val="0"/>
              </a:spcBef>
              <a:spcAft>
                <a:spcPct val="0"/>
              </a:spcAft>
            </a:pPr>
            <a:fld id="{A699FADD-8D0F-4F79-B0D0-4667CE7E4FC0}" type="slidenum">
              <a:rPr lang="en-US" altLang="zh-TW" smtClean="0"/>
              <a:pPr fontAlgn="base">
                <a:spcBef>
                  <a:spcPct val="0"/>
                </a:spcBef>
                <a:spcAft>
                  <a:spcPct val="0"/>
                </a:spcAft>
              </a:pPr>
              <a:t>‹#›</a:t>
            </a:fld>
            <a:endParaRPr lang="en-US" altLang="zh-TW" dirty="0"/>
          </a:p>
        </p:txBody>
      </p:sp>
    </p:spTree>
    <p:extLst>
      <p:ext uri="{BB962C8B-B14F-4D97-AF65-F5344CB8AC3E}">
        <p14:creationId xmlns:p14="http://schemas.microsoft.com/office/powerpoint/2010/main" val="19030729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10/12/2020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3576209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10/12/2020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045962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10/12/2020</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229517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10/12/2020</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2826340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10/12/2020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404674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10/12/2020</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3467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10/12/2020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9571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idx="1"/>
          </p:nvPr>
        </p:nvSpPr>
        <p:spPr/>
        <p:txBody>
          <a:bodyPr/>
          <a:lstStyle>
            <a:lvl1pPr>
              <a:buFont typeface="Wingdings" pitchFamily="2" charset="2"/>
              <a:buChar char="n"/>
              <a:defRPr b="0" u="none">
                <a:solidFill>
                  <a:schemeClr val="tx2">
                    <a:lumMod val="75000"/>
                  </a:schemeClr>
                </a:solidFill>
              </a:defRPr>
            </a:lvl1pPr>
            <a:lvl2pPr>
              <a:defRPr>
                <a:solidFill>
                  <a:schemeClr val="tx1">
                    <a:lumMod val="75000"/>
                    <a:lumOff val="2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9B0FFE8-7AA5-421C-94E6-73A8D66128B8}" type="datetime1">
              <a:rPr lang="en-US" altLang="zh-TW" smtClean="0"/>
              <a:pPr fontAlgn="base">
                <a:spcBef>
                  <a:spcPct val="0"/>
                </a:spcBef>
                <a:spcAft>
                  <a:spcPct val="0"/>
                </a:spcAft>
                <a:defRPr/>
              </a:pPr>
              <a:t>10/12/2020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52E38B42-96A3-412A-9CD3-7D6C2689CFF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03995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10/12/2020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543444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cxnSp>
        <p:nvCxnSpPr>
          <p:cNvPr id="4" name="直線接點 3"/>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3F8799C4-9A21-4D9B-BAD9-483784F5284E}" type="datetime1">
              <a:rPr lang="en-US" altLang="zh-TW" smtClean="0"/>
              <a:pPr fontAlgn="base">
                <a:spcBef>
                  <a:spcPct val="0"/>
                </a:spcBef>
                <a:spcAft>
                  <a:spcPct val="0"/>
                </a:spcAft>
                <a:defRPr/>
              </a:pPr>
              <a:t>10/12/2020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B722050B-B23A-4C93-A413-630D7056BB59}"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6224924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cxnSp>
        <p:nvCxnSpPr>
          <p:cNvPr id="4" name="直線接點 3"/>
          <p:cNvCxnSpPr/>
          <p:nvPr/>
        </p:nvCxnSpPr>
        <p:spPr>
          <a:xfrm rot="5400000">
            <a:off x="5842001" y="3199872"/>
            <a:ext cx="5791200" cy="4233"/>
          </a:xfrm>
          <a:prstGeom prst="line">
            <a:avLst/>
          </a:prstGeom>
        </p:spPr>
        <p:style>
          <a:lnRef idx="3">
            <a:schemeClr val="accent1"/>
          </a:lnRef>
          <a:fillRef idx="0">
            <a:schemeClr val="accent1"/>
          </a:fillRef>
          <a:effectRef idx="2">
            <a:schemeClr val="accent1"/>
          </a:effectRef>
          <a:fontRef idx="minor">
            <a:schemeClr val="tx1"/>
          </a:fontRef>
        </p:style>
      </p:cxnSp>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endParaRPr lang="en-US"/>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8609A18C-BB0C-4957-AEEA-DF23DB2324A8}" type="datetime1">
              <a:rPr lang="en-US" altLang="zh-TW" smtClean="0"/>
              <a:pPr fontAlgn="base">
                <a:spcBef>
                  <a:spcPct val="0"/>
                </a:spcBef>
                <a:spcAft>
                  <a:spcPct val="0"/>
                </a:spcAft>
                <a:defRPr/>
              </a:pPr>
              <a:t>10/12/2020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8D10E5F8-9EE4-47A5-9539-1A2F6D5ACD5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82216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endParaRPr lang="en-US"/>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67C2BEE0-04A8-4F2A-BB7B-CBA0EFEBB555}" type="datetime1">
              <a:rPr lang="en-US" altLang="zh-TW" smtClean="0"/>
              <a:pPr fontAlgn="base">
                <a:spcBef>
                  <a:spcPct val="0"/>
                </a:spcBef>
                <a:spcAft>
                  <a:spcPct val="0"/>
                </a:spcAft>
                <a:defRPr/>
              </a:pPr>
              <a:t>10/12/2020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DDA86F8-06F8-4595-BEF8-329ED42EABEE}"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680885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cxnSp>
        <p:nvCxnSpPr>
          <p:cNvPr id="5" name="直線接點 4"/>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6" name="日期版面配置區 3"/>
          <p:cNvSpPr>
            <a:spLocks noGrp="1"/>
          </p:cNvSpPr>
          <p:nvPr>
            <p:ph type="dt" sz="half" idx="10"/>
          </p:nvPr>
        </p:nvSpPr>
        <p:spPr/>
        <p:txBody>
          <a:bodyPr/>
          <a:lstStyle>
            <a:lvl1pPr>
              <a:defRPr/>
            </a:lvl1pPr>
          </a:lstStyle>
          <a:p>
            <a:pPr fontAlgn="base">
              <a:spcBef>
                <a:spcPct val="0"/>
              </a:spcBef>
              <a:spcAft>
                <a:spcPct val="0"/>
              </a:spcAft>
              <a:defRPr/>
            </a:pPr>
            <a:fld id="{BD18BB28-362D-47CC-A2AA-59E1861A5735}" type="datetime1">
              <a:rPr lang="en-US" altLang="zh-TW" smtClean="0"/>
              <a:pPr fontAlgn="base">
                <a:spcBef>
                  <a:spcPct val="0"/>
                </a:spcBef>
                <a:spcAft>
                  <a:spcPct val="0"/>
                </a:spcAft>
                <a:defRPr/>
              </a:pPr>
              <a:t>10/12/2020</a:t>
            </a:fld>
            <a:endParaRPr lang="en-US" altLang="zh-TW"/>
          </a:p>
        </p:txBody>
      </p:sp>
      <p:sp>
        <p:nvSpPr>
          <p:cNvPr id="7"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8"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66F15CA-265F-460F-8164-04222FC236C2}"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06667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cxnSp>
        <p:nvCxnSpPr>
          <p:cNvPr id="7" name="直線接點 6"/>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lvl1pPr>
              <a:defRPr/>
            </a:lvl1pPr>
          </a:lstStyle>
          <a:p>
            <a:r>
              <a:rPr lang="zh-TW" altLang="en-US"/>
              <a:t>按一下以編輯母片標題樣式</a:t>
            </a:r>
            <a:endParaRPr lang="en-US"/>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8" name="日期版面配置區 3"/>
          <p:cNvSpPr>
            <a:spLocks noGrp="1"/>
          </p:cNvSpPr>
          <p:nvPr>
            <p:ph type="dt" sz="half" idx="10"/>
          </p:nvPr>
        </p:nvSpPr>
        <p:spPr/>
        <p:txBody>
          <a:bodyPr/>
          <a:lstStyle>
            <a:lvl1pPr>
              <a:defRPr/>
            </a:lvl1pPr>
          </a:lstStyle>
          <a:p>
            <a:pPr fontAlgn="base">
              <a:spcBef>
                <a:spcPct val="0"/>
              </a:spcBef>
              <a:spcAft>
                <a:spcPct val="0"/>
              </a:spcAft>
              <a:defRPr/>
            </a:pPr>
            <a:fld id="{3E86B26E-71A0-4CCB-B06F-16847B2A597F}" type="datetime1">
              <a:rPr lang="en-US" altLang="zh-TW" smtClean="0"/>
              <a:pPr fontAlgn="base">
                <a:spcBef>
                  <a:spcPct val="0"/>
                </a:spcBef>
                <a:spcAft>
                  <a:spcPct val="0"/>
                </a:spcAft>
                <a:defRPr/>
              </a:pPr>
              <a:t>10/12/2020</a:t>
            </a:fld>
            <a:endParaRPr lang="en-US" altLang="zh-TW"/>
          </a:p>
        </p:txBody>
      </p:sp>
      <p:sp>
        <p:nvSpPr>
          <p:cNvPr id="9"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10"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A268107B-43F3-4111-AF69-94C31870B708}"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700059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cxnSp>
        <p:nvCxnSpPr>
          <p:cNvPr id="3" name="直線接點 2"/>
          <p:cNvCxnSpPr/>
          <p:nvPr/>
        </p:nvCxnSpPr>
        <p:spPr>
          <a:xfrm>
            <a:off x="609600" y="1493839"/>
            <a:ext cx="10972800" cy="1587"/>
          </a:xfrm>
          <a:prstGeom prst="line">
            <a:avLst/>
          </a:prstGeom>
        </p:spPr>
        <p:style>
          <a:lnRef idx="3">
            <a:schemeClr val="accent1"/>
          </a:lnRef>
          <a:fillRef idx="0">
            <a:schemeClr val="accent1"/>
          </a:fillRef>
          <a:effectRef idx="2">
            <a:schemeClr val="accent1"/>
          </a:effectRef>
          <a:fontRef idx="minor">
            <a:schemeClr val="tx1"/>
          </a:fontRef>
        </p:style>
      </p:cxnSp>
      <p:sp>
        <p:nvSpPr>
          <p:cNvPr id="2" name="標題 1"/>
          <p:cNvSpPr>
            <a:spLocks noGrp="1"/>
          </p:cNvSpPr>
          <p:nvPr>
            <p:ph type="title"/>
          </p:nvPr>
        </p:nvSpPr>
        <p:spPr/>
        <p:txBody>
          <a:bodyPr/>
          <a:lstStyle/>
          <a:p>
            <a:r>
              <a:rPr lang="zh-TW" altLang="en-US"/>
              <a:t>按一下以編輯母片標題樣式</a:t>
            </a:r>
            <a:endParaRPr lang="en-US"/>
          </a:p>
        </p:txBody>
      </p:sp>
      <p:sp>
        <p:nvSpPr>
          <p:cNvPr id="4" name="日期版面配置區 3"/>
          <p:cNvSpPr>
            <a:spLocks noGrp="1"/>
          </p:cNvSpPr>
          <p:nvPr>
            <p:ph type="dt" sz="half" idx="10"/>
          </p:nvPr>
        </p:nvSpPr>
        <p:spPr/>
        <p:txBody>
          <a:bodyPr/>
          <a:lstStyle>
            <a:lvl1pPr>
              <a:defRPr/>
            </a:lvl1pPr>
          </a:lstStyle>
          <a:p>
            <a:pPr fontAlgn="base">
              <a:spcBef>
                <a:spcPct val="0"/>
              </a:spcBef>
              <a:spcAft>
                <a:spcPct val="0"/>
              </a:spcAft>
              <a:defRPr/>
            </a:pPr>
            <a:fld id="{BB9C2BFE-84CE-47AA-BBDA-47046B7E25C2}" type="datetime1">
              <a:rPr lang="en-US" altLang="zh-TW" smtClean="0"/>
              <a:pPr fontAlgn="base">
                <a:spcBef>
                  <a:spcPct val="0"/>
                </a:spcBef>
                <a:spcAft>
                  <a:spcPct val="0"/>
                </a:spcAft>
                <a:defRPr/>
              </a:pPr>
              <a:t>10/12/2020</a:t>
            </a:fld>
            <a:endParaRPr lang="en-US" altLang="zh-TW"/>
          </a:p>
        </p:txBody>
      </p:sp>
      <p:sp>
        <p:nvSpPr>
          <p:cNvPr id="5"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D69CB921-88B9-4AF7-A7A8-F9126E05892B}"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133226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fontAlgn="base">
              <a:spcBef>
                <a:spcPct val="0"/>
              </a:spcBef>
              <a:spcAft>
                <a:spcPct val="0"/>
              </a:spcAft>
              <a:defRPr/>
            </a:pPr>
            <a:fld id="{94A7D57D-9186-4541-B346-101C744CEA39}" type="datetime1">
              <a:rPr lang="en-US" altLang="zh-TW" smtClean="0"/>
              <a:pPr fontAlgn="base">
                <a:spcBef>
                  <a:spcPct val="0"/>
                </a:spcBef>
                <a:spcAft>
                  <a:spcPct val="0"/>
                </a:spcAft>
                <a:defRPr/>
              </a:pPr>
              <a:t>10/12/2020</a:t>
            </a:fld>
            <a:endParaRPr lang="en-US" altLang="zh-TW"/>
          </a:p>
        </p:txBody>
      </p:sp>
      <p:sp>
        <p:nvSpPr>
          <p:cNvPr id="3"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4"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985B3E77-56A1-41B9-B254-39D22574D8FF}"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714901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endParaRPr lang="en-US"/>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DEC88726-AF44-4AB7-8F37-DE0136FF32EB}" type="datetime1">
              <a:rPr lang="en-US" altLang="zh-TW" smtClean="0"/>
              <a:pPr fontAlgn="base">
                <a:spcBef>
                  <a:spcPct val="0"/>
                </a:spcBef>
                <a:spcAft>
                  <a:spcPct val="0"/>
                </a:spcAft>
                <a:defRPr/>
              </a:pPr>
              <a:t>10/12/2020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E2E534D2-4E1C-482F-B068-E85935B1CC4D}"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033369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endParaRPr lang="en-US"/>
          </a:p>
        </p:txBody>
      </p:sp>
      <p:sp>
        <p:nvSpPr>
          <p:cNvPr id="3" name="圖片版面配置區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a:t>按一下圖示以新增圖片</a:t>
            </a:r>
            <a:endParaRPr 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日期版面配置區 3"/>
          <p:cNvSpPr>
            <a:spLocks noGrp="1"/>
          </p:cNvSpPr>
          <p:nvPr>
            <p:ph type="dt" sz="half" idx="10"/>
          </p:nvPr>
        </p:nvSpPr>
        <p:spPr/>
        <p:txBody>
          <a:bodyPr/>
          <a:lstStyle>
            <a:lvl1pPr>
              <a:defRPr/>
            </a:lvl1pPr>
          </a:lstStyle>
          <a:p>
            <a:pPr fontAlgn="base">
              <a:spcBef>
                <a:spcPct val="0"/>
              </a:spcBef>
              <a:spcAft>
                <a:spcPct val="0"/>
              </a:spcAft>
              <a:defRPr/>
            </a:pPr>
            <a:fld id="{4F738F54-6E02-45A9-8676-D145CCEEB1A6}" type="datetime1">
              <a:rPr lang="en-US" altLang="zh-TW" smtClean="0"/>
              <a:pPr fontAlgn="base">
                <a:spcBef>
                  <a:spcPct val="0"/>
                </a:spcBef>
                <a:spcAft>
                  <a:spcPct val="0"/>
                </a:spcAft>
                <a:defRPr/>
              </a:pPr>
              <a:t>10/12/2020</a:t>
            </a:fld>
            <a:endParaRPr lang="en-US" altLang="zh-TW"/>
          </a:p>
        </p:txBody>
      </p:sp>
      <p:sp>
        <p:nvSpPr>
          <p:cNvPr id="6" name="頁尾版面配置區 4"/>
          <p:cNvSpPr>
            <a:spLocks noGrp="1"/>
          </p:cNvSpPr>
          <p:nvPr>
            <p:ph type="ftr" sz="quarter" idx="11"/>
          </p:nvPr>
        </p:nvSpPr>
        <p:spPr/>
        <p:txBody>
          <a:bodyPr/>
          <a:lstStyle>
            <a:lvl1pPr>
              <a:defRPr/>
            </a:lvl1pPr>
          </a:lstStyle>
          <a:p>
            <a:pPr fontAlgn="base">
              <a:spcBef>
                <a:spcPct val="0"/>
              </a:spcBef>
              <a:spcAft>
                <a:spcPct val="0"/>
              </a:spcAft>
              <a:defRPr/>
            </a:pPr>
            <a:r>
              <a:rPr lang="en-US" altLang="zh-TW"/>
              <a:t>/all</a:t>
            </a:r>
          </a:p>
        </p:txBody>
      </p:sp>
      <p:sp>
        <p:nvSpPr>
          <p:cNvPr id="7" name="投影片編號版面配置區 5"/>
          <p:cNvSpPr>
            <a:spLocks noGrp="1"/>
          </p:cNvSpPr>
          <p:nvPr>
            <p:ph type="sldNum" sz="quarter" idx="12"/>
          </p:nvPr>
        </p:nvSpPr>
        <p:spPr/>
        <p:txBody>
          <a:bodyPr/>
          <a:lstStyle>
            <a:lvl1pPr>
              <a:defRPr/>
            </a:lvl1pPr>
          </a:lstStyle>
          <a:p>
            <a:pPr fontAlgn="base">
              <a:spcBef>
                <a:spcPct val="0"/>
              </a:spcBef>
              <a:spcAft>
                <a:spcPct val="0"/>
              </a:spcAft>
            </a:pPr>
            <a:fld id="{485149DE-D629-479E-AF7A-35B2B3EA0D11}"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363981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10/12/2020</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25401534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圖片 12" descr="logo_ppt.png"/>
          <p:cNvPicPr>
            <a:picLocks noChangeAspect="1"/>
          </p:cNvPicPr>
          <p:nvPr/>
        </p:nvPicPr>
        <p:blipFill>
          <a:blip r:embed="rId13" cstate="print"/>
          <a:srcRect/>
          <a:stretch>
            <a:fillRect/>
          </a:stretch>
        </p:blipFill>
        <p:spPr bwMode="auto">
          <a:xfrm>
            <a:off x="8534400" y="6019800"/>
            <a:ext cx="3556000" cy="762000"/>
          </a:xfrm>
          <a:prstGeom prst="rect">
            <a:avLst/>
          </a:prstGeom>
          <a:noFill/>
          <a:ln w="9525">
            <a:noFill/>
            <a:miter lim="800000"/>
            <a:headEnd/>
            <a:tailEnd/>
          </a:ln>
        </p:spPr>
      </p:pic>
      <p:pic>
        <p:nvPicPr>
          <p:cNvPr id="1027" name="Picture 12"/>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auto">
          <a:xfrm>
            <a:off x="0" y="-14288"/>
            <a:ext cx="1022351" cy="700088"/>
          </a:xfrm>
          <a:prstGeom prst="rect">
            <a:avLst/>
          </a:prstGeom>
          <a:noFill/>
          <a:ln w="9525">
            <a:noFill/>
            <a:miter lim="800000"/>
            <a:headEnd/>
            <a:tailEnd/>
          </a:ln>
        </p:spPr>
      </p:pic>
      <p:sp>
        <p:nvSpPr>
          <p:cNvPr id="1028" name="矩形 20"/>
          <p:cNvSpPr>
            <a:spLocks noChangeArrowheads="1"/>
          </p:cNvSpPr>
          <p:nvPr/>
        </p:nvSpPr>
        <p:spPr bwMode="auto">
          <a:xfrm>
            <a:off x="827618" y="60325"/>
            <a:ext cx="4150783" cy="396875"/>
          </a:xfrm>
          <a:prstGeom prst="rect">
            <a:avLst/>
          </a:prstGeom>
          <a:noFill/>
          <a:ln w="9525">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National Chung Cheng University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TW" sz="1000" b="0" i="0" u="none" strike="noStrike" kern="1200" cap="none" spc="0" normalizeH="0" baseline="0" noProof="0">
                <a:ln>
                  <a:noFill/>
                </a:ln>
                <a:solidFill>
                  <a:srgbClr val="969696"/>
                </a:solidFill>
                <a:effectLst/>
                <a:uLnTx/>
                <a:uFillTx/>
                <a:latin typeface="Calibri" pitchFamily="34" charset="0"/>
                <a:ea typeface="新細明體" charset="-120"/>
                <a:cs typeface="+mn-cs"/>
              </a:rPr>
              <a:t>Dept. Computer Science &amp; Information Engineering</a:t>
            </a:r>
          </a:p>
        </p:txBody>
      </p:sp>
      <p:sp>
        <p:nvSpPr>
          <p:cNvPr id="1029" name="標題版面配置區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30" name="文字版面配置區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fld id="{24018B5A-7016-43D8-B46C-6D0A2E960058}" type="datetime1">
              <a:rPr lang="en-US" altLang="zh-TW" smtClean="0"/>
              <a:pPr fontAlgn="base">
                <a:spcBef>
                  <a:spcPct val="0"/>
                </a:spcBef>
                <a:spcAft>
                  <a:spcPct val="0"/>
                </a:spcAft>
                <a:defRPr/>
              </a:pPr>
              <a:t>10/12/2020</a:t>
            </a:fld>
            <a:endParaRPr lang="en-US" altLang="zh-TW"/>
          </a:p>
        </p:txBody>
      </p:sp>
      <p:sp>
        <p:nvSpPr>
          <p:cNvPr id="5" name="頁尾版面配置區 4"/>
          <p:cNvSpPr>
            <a:spLocks noGrp="1"/>
          </p:cNvSpPr>
          <p:nvPr>
            <p:ph type="ftr" sz="quarter" idx="3"/>
          </p:nvPr>
        </p:nvSpPr>
        <p:spPr>
          <a:xfrm>
            <a:off x="7924800" y="6356351"/>
            <a:ext cx="3860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200">
                <a:solidFill>
                  <a:srgbClr val="898989"/>
                </a:solidFill>
                <a:latin typeface="Calibri" pitchFamily="34" charset="0"/>
                <a:ea typeface="+mn-ea"/>
                <a:cs typeface="Arial" charset="0"/>
              </a:defRPr>
            </a:lvl1pPr>
          </a:lstStyle>
          <a:p>
            <a:pPr fontAlgn="base">
              <a:spcBef>
                <a:spcPct val="0"/>
              </a:spcBef>
              <a:spcAft>
                <a:spcPct val="0"/>
              </a:spcAft>
              <a:defRPr/>
            </a:pPr>
            <a:r>
              <a:rPr lang="en-US" altLang="zh-TW"/>
              <a:t>/all</a:t>
            </a:r>
          </a:p>
        </p:txBody>
      </p:sp>
      <p:sp>
        <p:nvSpPr>
          <p:cNvPr id="6" name="投影片編號版面配置區 5"/>
          <p:cNvSpPr>
            <a:spLocks noGrp="1"/>
          </p:cNvSpPr>
          <p:nvPr>
            <p:ph type="sldNum" sz="quarter" idx="4"/>
          </p:nvPr>
        </p:nvSpPr>
        <p:spPr>
          <a:xfrm>
            <a:off x="45720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kumimoji="0" sz="1600" b="1">
                <a:solidFill>
                  <a:srgbClr val="898989"/>
                </a:solidFill>
                <a:latin typeface="Calibri" pitchFamily="34" charset="0"/>
              </a:defRPr>
            </a:lvl1pPr>
          </a:lstStyle>
          <a:p>
            <a:pPr fontAlgn="base">
              <a:spcBef>
                <a:spcPct val="0"/>
              </a:spcBef>
              <a:spcAft>
                <a:spcPct val="0"/>
              </a:spcAft>
            </a:pPr>
            <a:fld id="{B7BA71A6-A38A-4DFE-B861-A8B87A917377}" type="slidenum">
              <a:rPr lang="en-US" altLang="zh-TW" smtClean="0"/>
              <a:pPr fontAlgn="base">
                <a:spcBef>
                  <a:spcPct val="0"/>
                </a:spcBef>
                <a:spcAft>
                  <a:spcPct val="0"/>
                </a:spcAft>
              </a:pPr>
              <a:t>‹#›</a:t>
            </a:fld>
            <a:endParaRPr lang="en-US" altLang="zh-TW"/>
          </a:p>
        </p:txBody>
      </p:sp>
    </p:spTree>
    <p:extLst>
      <p:ext uri="{BB962C8B-B14F-4D97-AF65-F5344CB8AC3E}">
        <p14:creationId xmlns:p14="http://schemas.microsoft.com/office/powerpoint/2010/main" val="6834171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eaLnBrk="1" fontAlgn="base" hangingPunct="1">
        <a:spcBef>
          <a:spcPct val="0"/>
        </a:spcBef>
        <a:spcAft>
          <a:spcPct val="0"/>
        </a:spcAft>
        <a:defRPr sz="4400" b="1" kern="1200">
          <a:solidFill>
            <a:schemeClr val="tx1"/>
          </a:solidFill>
          <a:latin typeface="微軟正黑體" pitchFamily="34" charset="-120"/>
          <a:ea typeface="微軟正黑體" pitchFamily="34" charset="-120"/>
          <a:cs typeface="+mj-cs"/>
        </a:defRPr>
      </a:lvl1pPr>
      <a:lvl2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2pPr>
      <a:lvl3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3pPr>
      <a:lvl4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4pPr>
      <a:lvl5pPr algn="ctr" rtl="0" eaLnBrk="1" fontAlgn="base" hangingPunct="1">
        <a:spcBef>
          <a:spcPct val="0"/>
        </a:spcBef>
        <a:spcAft>
          <a:spcPct val="0"/>
        </a:spcAft>
        <a:defRPr sz="4400" b="1">
          <a:solidFill>
            <a:schemeClr val="tx1"/>
          </a:solidFill>
          <a:latin typeface="微軟正黑體" pitchFamily="34" charset="-120"/>
          <a:ea typeface="微軟正黑體" pitchFamily="34" charset="-12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1313" indent="-341313" algn="l" rtl="0" eaLnBrk="1" fontAlgn="base" hangingPunct="1">
        <a:spcBef>
          <a:spcPct val="20000"/>
        </a:spcBef>
        <a:spcAft>
          <a:spcPct val="0"/>
        </a:spcAft>
        <a:buFont typeface="Arial" charset="0"/>
        <a:buChar char="•"/>
        <a:defRPr sz="3200" kern="1200">
          <a:solidFill>
            <a:schemeClr val="tx1"/>
          </a:solidFill>
          <a:latin typeface="微軟正黑體" pitchFamily="34" charset="-120"/>
          <a:ea typeface="微軟正黑體" pitchFamily="34" charset="-120"/>
          <a:cs typeface="+mn-cs"/>
        </a:defRPr>
      </a:lvl1pPr>
      <a:lvl2pPr marL="741363" indent="-284163" algn="l" rtl="0" eaLnBrk="1" fontAlgn="base" hangingPunct="1">
        <a:spcBef>
          <a:spcPct val="20000"/>
        </a:spcBef>
        <a:spcAft>
          <a:spcPct val="0"/>
        </a:spcAft>
        <a:buFont typeface="Arial" charset="0"/>
        <a:buChar char="–"/>
        <a:defRPr sz="2800" kern="1200">
          <a:solidFill>
            <a:schemeClr val="tx1"/>
          </a:solidFill>
          <a:latin typeface="微軟正黑體" pitchFamily="34" charset="-120"/>
          <a:ea typeface="微軟正黑體" pitchFamily="34" charset="-120"/>
          <a:cs typeface="+mn-cs"/>
        </a:defRPr>
      </a:lvl2pPr>
      <a:lvl3pPr marL="1141413" indent="-227013" algn="l" rtl="0" eaLnBrk="1" fontAlgn="base" hangingPunct="1">
        <a:spcBef>
          <a:spcPct val="20000"/>
        </a:spcBef>
        <a:spcAft>
          <a:spcPct val="0"/>
        </a:spcAft>
        <a:buFont typeface="Arial" charset="0"/>
        <a:buChar char="•"/>
        <a:defRPr sz="2400" kern="1200">
          <a:solidFill>
            <a:schemeClr val="tx1"/>
          </a:solidFill>
          <a:latin typeface="微軟正黑體" pitchFamily="34" charset="-120"/>
          <a:ea typeface="微軟正黑體" pitchFamily="34" charset="-120"/>
          <a:cs typeface="+mn-cs"/>
        </a:defRPr>
      </a:lvl3pPr>
      <a:lvl4pPr marL="15986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4pPr>
      <a:lvl5pPr marL="2055813" indent="-227013" algn="l" rtl="0" eaLnBrk="1" fontAlgn="base" hangingPunct="1">
        <a:spcBef>
          <a:spcPct val="20000"/>
        </a:spcBef>
        <a:spcAft>
          <a:spcPct val="0"/>
        </a:spcAft>
        <a:buFont typeface="Arial" charset="0"/>
        <a:buChar char="»"/>
        <a:defRPr sz="2000" kern="1200">
          <a:solidFill>
            <a:schemeClr val="tx1"/>
          </a:solidFill>
          <a:latin typeface="微軟正黑體" pitchFamily="34" charset="-120"/>
          <a:ea typeface="微軟正黑體" pitchFamily="34"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2066694" y="1213800"/>
            <a:ext cx="8307793" cy="2217906"/>
          </a:xfrm>
        </p:spPr>
        <p:txBody>
          <a:bodyPr/>
          <a:lstStyle/>
          <a:p>
            <a:r>
              <a:rPr lang="en-US" altLang="zh-TW" dirty="0">
                <a:latin typeface="Times New Roman" panose="02020603050405020304" pitchFamily="18" charset="0"/>
                <a:cs typeface="Times New Roman" panose="02020603050405020304" pitchFamily="18" charset="0"/>
              </a:rPr>
              <a:t>Microservice Architecture: API Gateway Considerations</a:t>
            </a:r>
            <a:endParaRPr lang="en-US" altLang="zh-TW" dirty="0">
              <a:latin typeface="Times New Roman" panose="02020603050405020304" pitchFamily="18" charset="0"/>
              <a:ea typeface="微軟正黑體"/>
              <a:cs typeface="Times New Roman" panose="02020603050405020304" pitchFamily="18" charset="0"/>
            </a:endParaRPr>
          </a:p>
        </p:txBody>
      </p:sp>
      <p:sp>
        <p:nvSpPr>
          <p:cNvPr id="3" name="副標題 2"/>
          <p:cNvSpPr>
            <a:spLocks noGrp="1"/>
          </p:cNvSpPr>
          <p:nvPr>
            <p:ph type="subTitle" idx="1"/>
          </p:nvPr>
        </p:nvSpPr>
        <p:spPr>
          <a:xfrm>
            <a:off x="3044356" y="3659376"/>
            <a:ext cx="6908885" cy="2246351"/>
          </a:xfrm>
        </p:spPr>
        <p:txBody>
          <a:bodyPr/>
          <a:lstStyle/>
          <a:p>
            <a:r>
              <a:rPr lang="en-US" altLang="zh-TW" sz="2000" dirty="0">
                <a:solidFill>
                  <a:schemeClr val="tx1"/>
                </a:solidFill>
                <a:latin typeface="Times New Roman" panose="02020603050405020304" pitchFamily="18" charset="0"/>
                <a:cs typeface="Times New Roman" panose="02020603050405020304" pitchFamily="18" charset="0"/>
              </a:rPr>
              <a:t>Sanjay </a:t>
            </a:r>
            <a:r>
              <a:rPr lang="en-US" altLang="zh-TW" sz="2000" dirty="0" err="1">
                <a:solidFill>
                  <a:schemeClr val="tx1"/>
                </a:solidFill>
                <a:latin typeface="Times New Roman" panose="02020603050405020304" pitchFamily="18" charset="0"/>
                <a:cs typeface="Times New Roman" panose="02020603050405020304" pitchFamily="18" charset="0"/>
              </a:rPr>
              <a:t>Gadge</a:t>
            </a:r>
            <a:r>
              <a:rPr lang="en-US" altLang="zh-TW" sz="2000" dirty="0">
                <a:solidFill>
                  <a:schemeClr val="tx1"/>
                </a:solidFill>
                <a:latin typeface="Times New Roman" panose="02020603050405020304" pitchFamily="18" charset="0"/>
                <a:cs typeface="Times New Roman" panose="02020603050405020304" pitchFamily="18" charset="0"/>
              </a:rPr>
              <a:t>, Principal Architect Vijaya </a:t>
            </a:r>
            <a:r>
              <a:rPr lang="en-US" altLang="zh-TW" sz="2000" dirty="0" err="1">
                <a:solidFill>
                  <a:schemeClr val="tx1"/>
                </a:solidFill>
                <a:latin typeface="Times New Roman" panose="02020603050405020304" pitchFamily="18" charset="0"/>
                <a:cs typeface="Times New Roman" panose="02020603050405020304" pitchFamily="18" charset="0"/>
              </a:rPr>
              <a:t>Kotwani</a:t>
            </a:r>
            <a:r>
              <a:rPr lang="en-US" altLang="zh-TW" sz="2000" dirty="0">
                <a:solidFill>
                  <a:schemeClr val="tx1"/>
                </a:solidFill>
                <a:latin typeface="Times New Roman" panose="02020603050405020304" pitchFamily="18" charset="0"/>
                <a:cs typeface="Times New Roman" panose="02020603050405020304" pitchFamily="18" charset="0"/>
              </a:rPr>
              <a:t>, Senior Engineer</a:t>
            </a:r>
            <a:r>
              <a:rPr lang="it-IT" altLang="zh-TW" sz="2000" dirty="0">
                <a:solidFill>
                  <a:schemeClr val="tx1"/>
                </a:solidFill>
                <a:latin typeface="Times New Roman"/>
                <a:ea typeface="微軟正黑體"/>
                <a:cs typeface="Times New Roman"/>
              </a:rPr>
              <a:t/>
            </a:r>
            <a:br>
              <a:rPr lang="it-IT" altLang="zh-TW" sz="2000" dirty="0">
                <a:solidFill>
                  <a:schemeClr val="tx1"/>
                </a:solidFill>
                <a:latin typeface="Times New Roman"/>
                <a:ea typeface="微軟正黑體"/>
                <a:cs typeface="Times New Roman"/>
              </a:rPr>
            </a:br>
            <a:r>
              <a:rPr lang="en-US" sz="2000" dirty="0">
                <a:solidFill>
                  <a:schemeClr val="tx1"/>
                </a:solidFill>
                <a:latin typeface="Times New Roman"/>
                <a:ea typeface="微軟正黑體"/>
                <a:cs typeface="Times New Roman"/>
              </a:rPr>
              <a:t/>
            </a:r>
            <a:br>
              <a:rPr lang="en-US" sz="2000" dirty="0">
                <a:solidFill>
                  <a:schemeClr val="tx1"/>
                </a:solidFill>
                <a:latin typeface="Times New Roman"/>
                <a:ea typeface="微軟正黑體"/>
                <a:cs typeface="Times New Roman"/>
              </a:rPr>
            </a:br>
            <a:endParaRPr lang="en-US" sz="2000" dirty="0">
              <a:solidFill>
                <a:schemeClr val="tx1"/>
              </a:solidFill>
              <a:latin typeface="Times New Roman"/>
              <a:ea typeface="微軟正黑體"/>
              <a:cs typeface="Times New Roman"/>
            </a:endParaRPr>
          </a:p>
          <a:p>
            <a:endParaRPr lang="en-US" altLang="zh-TW" sz="1800" dirty="0">
              <a:solidFill>
                <a:schemeClr val="tx1"/>
              </a:solidFill>
              <a:latin typeface="Times New Roman" panose="02020603050405020304" pitchFamily="18" charset="0"/>
              <a:cs typeface="Times New Roman" panose="02020603050405020304" pitchFamily="18" charset="0"/>
            </a:endParaRPr>
          </a:p>
          <a:p>
            <a:r>
              <a:rPr lang="en-US" sz="1800" dirty="0">
                <a:solidFill>
                  <a:schemeClr val="tx1"/>
                </a:solidFill>
                <a:latin typeface="Times New Roman"/>
                <a:ea typeface="微軟正黑體"/>
                <a:cs typeface="Times New Roman"/>
              </a:rPr>
              <a:t>GlobalLogic</a:t>
            </a:r>
          </a:p>
        </p:txBody>
      </p:sp>
    </p:spTree>
    <p:extLst>
      <p:ext uri="{BB962C8B-B14F-4D97-AF65-F5344CB8AC3E}">
        <p14:creationId xmlns:p14="http://schemas.microsoft.com/office/powerpoint/2010/main" val="184273476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The What and Why of API Gateways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10</a:t>
            </a:fld>
            <a:endParaRPr lang="en-US" altLang="zh-TW" dirty="0">
              <a:ea typeface="新細明體" charset="-120"/>
            </a:endParaRPr>
          </a:p>
        </p:txBody>
      </p:sp>
      <p:pic>
        <p:nvPicPr>
          <p:cNvPr id="6" name="圖片 5">
            <a:extLst>
              <a:ext uri="{FF2B5EF4-FFF2-40B4-BE49-F238E27FC236}">
                <a16:creationId xmlns:a16="http://schemas.microsoft.com/office/drawing/2014/main" id="{D088E446-638A-4D4A-9D71-F74B11E69EF9}"/>
              </a:ext>
            </a:extLst>
          </p:cNvPr>
          <p:cNvPicPr>
            <a:picLocks noChangeAspect="1"/>
          </p:cNvPicPr>
          <p:nvPr/>
        </p:nvPicPr>
        <p:blipFill>
          <a:blip r:embed="rId3"/>
          <a:stretch>
            <a:fillRect/>
          </a:stretch>
        </p:blipFill>
        <p:spPr>
          <a:xfrm>
            <a:off x="2754245" y="2217399"/>
            <a:ext cx="8487163" cy="3735929"/>
          </a:xfrm>
          <a:prstGeom prst="rect">
            <a:avLst/>
          </a:prstGeom>
        </p:spPr>
      </p:pic>
      <p:pic>
        <p:nvPicPr>
          <p:cNvPr id="7" name="圖片 6">
            <a:extLst>
              <a:ext uri="{FF2B5EF4-FFF2-40B4-BE49-F238E27FC236}">
                <a16:creationId xmlns:a16="http://schemas.microsoft.com/office/drawing/2014/main" id="{5EFD3B29-54F4-4846-92B8-55BE0860AA18}"/>
              </a:ext>
            </a:extLst>
          </p:cNvPr>
          <p:cNvPicPr>
            <a:picLocks noChangeAspect="1"/>
          </p:cNvPicPr>
          <p:nvPr/>
        </p:nvPicPr>
        <p:blipFill>
          <a:blip r:embed="rId4"/>
          <a:stretch>
            <a:fillRect/>
          </a:stretch>
        </p:blipFill>
        <p:spPr>
          <a:xfrm>
            <a:off x="424774" y="2392497"/>
            <a:ext cx="2092749" cy="1590979"/>
          </a:xfrm>
          <a:prstGeom prst="rect">
            <a:avLst/>
          </a:prstGeom>
        </p:spPr>
      </p:pic>
    </p:spTree>
    <p:extLst>
      <p:ext uri="{BB962C8B-B14F-4D97-AF65-F5344CB8AC3E}">
        <p14:creationId xmlns:p14="http://schemas.microsoft.com/office/powerpoint/2010/main" val="336911708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Security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11</a:t>
            </a:fld>
            <a:endParaRPr lang="en-US" altLang="zh-TW" dirty="0">
              <a:ea typeface="新細明體" charset="-120"/>
            </a:endParaRPr>
          </a:p>
        </p:txBody>
      </p:sp>
      <p:sp>
        <p:nvSpPr>
          <p:cNvPr id="5" name="內容版面配置區 4"/>
          <p:cNvSpPr>
            <a:spLocks noGrp="1"/>
          </p:cNvSpPr>
          <p:nvPr>
            <p:ph idx="1"/>
          </p:nvPr>
        </p:nvSpPr>
        <p:spPr>
          <a:xfrm>
            <a:off x="702553" y="2197466"/>
            <a:ext cx="10972800" cy="4525963"/>
          </a:xfrm>
        </p:spPr>
        <p:txBody>
          <a:bodyPr/>
          <a:lstStyle/>
          <a:p>
            <a:r>
              <a:rPr lang="en-US" altLang="zh-TW" sz="2800" dirty="0">
                <a:latin typeface="Times New Roman" panose="02020603050405020304" pitchFamily="18" charset="0"/>
                <a:cs typeface="Times New Roman" panose="02020603050405020304" pitchFamily="18" charset="0"/>
              </a:rPr>
              <a:t>Federated identity is the preferred solution for implementing authentication and authorization in microservice architecture.</a:t>
            </a:r>
          </a:p>
          <a:p>
            <a:r>
              <a:rPr lang="en-US" altLang="zh-TW" sz="2800" dirty="0">
                <a:latin typeface="Times New Roman" panose="02020603050405020304" pitchFamily="18" charset="0"/>
                <a:cs typeface="Times New Roman" panose="02020603050405020304" pitchFamily="18" charset="0"/>
              </a:rPr>
              <a:t>There are three major protocols for federated identity: OpenID, SAML, and OAuth.</a:t>
            </a:r>
            <a:endParaRPr lang="zh-TW" altLang="en-US" sz="2800" dirty="0">
              <a:latin typeface="Times New Roman" panose="02020603050405020304" pitchFamily="18" charset="0"/>
              <a:cs typeface="Times New Roman" panose="02020603050405020304" pitchFamily="18" charset="0"/>
            </a:endParaRPr>
          </a:p>
        </p:txBody>
      </p:sp>
      <p:sp>
        <p:nvSpPr>
          <p:cNvPr id="3" name="文字方塊 2">
            <a:extLst>
              <a:ext uri="{FF2B5EF4-FFF2-40B4-BE49-F238E27FC236}">
                <a16:creationId xmlns:a16="http://schemas.microsoft.com/office/drawing/2014/main" id="{6D62A8B3-B78F-4755-9696-E40E34AFE63F}"/>
              </a:ext>
            </a:extLst>
          </p:cNvPr>
          <p:cNvSpPr txBox="1"/>
          <p:nvPr/>
        </p:nvSpPr>
        <p:spPr>
          <a:xfrm>
            <a:off x="256467" y="1612691"/>
            <a:ext cx="6495304" cy="584775"/>
          </a:xfrm>
          <a:prstGeom prst="rect">
            <a:avLst/>
          </a:prstGeom>
          <a:noFill/>
        </p:spPr>
        <p:txBody>
          <a:bodyPr wrap="none" rtlCol="0">
            <a:spAutoFit/>
          </a:bodyPr>
          <a:lstStyle/>
          <a:p>
            <a:r>
              <a:rPr lang="en-US" altLang="zh-TW" sz="3200" b="1" dirty="0">
                <a:latin typeface="Times New Roman" panose="02020603050405020304" pitchFamily="18" charset="0"/>
                <a:cs typeface="Times New Roman" panose="02020603050405020304" pitchFamily="18" charset="0"/>
              </a:rPr>
              <a:t>1. Authentication and Authorization</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145795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Security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12</a:t>
            </a:fld>
            <a:endParaRPr lang="en-US" altLang="zh-TW" dirty="0">
              <a:ea typeface="新細明體" charset="-120"/>
            </a:endParaRPr>
          </a:p>
        </p:txBody>
      </p:sp>
      <p:pic>
        <p:nvPicPr>
          <p:cNvPr id="3" name="圖片 2">
            <a:extLst>
              <a:ext uri="{FF2B5EF4-FFF2-40B4-BE49-F238E27FC236}">
                <a16:creationId xmlns:a16="http://schemas.microsoft.com/office/drawing/2014/main" id="{1285D38F-895E-46F8-80FD-08B23A0FFD7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235133" y="1702339"/>
            <a:ext cx="6678007" cy="3861881"/>
          </a:xfrm>
          <a:prstGeom prst="rect">
            <a:avLst/>
          </a:prstGeom>
        </p:spPr>
      </p:pic>
      <p:pic>
        <p:nvPicPr>
          <p:cNvPr id="6" name="圖片 5">
            <a:extLst>
              <a:ext uri="{FF2B5EF4-FFF2-40B4-BE49-F238E27FC236}">
                <a16:creationId xmlns:a16="http://schemas.microsoft.com/office/drawing/2014/main" id="{C26773FB-F7F7-4C5C-8B45-CA9B11A9F6A8}"/>
              </a:ext>
            </a:extLst>
          </p:cNvPr>
          <p:cNvPicPr>
            <a:picLocks noChangeAspect="1"/>
          </p:cNvPicPr>
          <p:nvPr/>
        </p:nvPicPr>
        <p:blipFill>
          <a:blip r:embed="rId4"/>
          <a:stretch>
            <a:fillRect/>
          </a:stretch>
        </p:blipFill>
        <p:spPr>
          <a:xfrm>
            <a:off x="278860" y="1702339"/>
            <a:ext cx="1810663" cy="737276"/>
          </a:xfrm>
          <a:prstGeom prst="rect">
            <a:avLst/>
          </a:prstGeom>
        </p:spPr>
      </p:pic>
      <p:sp>
        <p:nvSpPr>
          <p:cNvPr id="7" name="文字方塊 6">
            <a:extLst>
              <a:ext uri="{FF2B5EF4-FFF2-40B4-BE49-F238E27FC236}">
                <a16:creationId xmlns:a16="http://schemas.microsoft.com/office/drawing/2014/main" id="{3FA5BEC6-4D66-4794-8880-79AE6FDD68E3}"/>
              </a:ext>
            </a:extLst>
          </p:cNvPr>
          <p:cNvSpPr txBox="1"/>
          <p:nvPr/>
        </p:nvSpPr>
        <p:spPr>
          <a:xfrm>
            <a:off x="187745" y="2439615"/>
            <a:ext cx="5191651" cy="3693319"/>
          </a:xfrm>
          <a:prstGeom prst="rect">
            <a:avLst/>
          </a:prstGeom>
          <a:noFill/>
        </p:spPr>
        <p:txBody>
          <a:bodyPr wrap="square" rtlCol="0">
            <a:spAutoFit/>
          </a:bodyPr>
          <a:lstStyle/>
          <a:p>
            <a:pPr marL="342900" indent="-342900">
              <a:buFont typeface="+mj-lt"/>
              <a:buAutoNum type="arabicPeriod"/>
            </a:pPr>
            <a:r>
              <a:rPr lang="en-US" altLang="zh-TW" dirty="0">
                <a:latin typeface="Times New Roman" panose="02020603050405020304" pitchFamily="18" charset="0"/>
                <a:cs typeface="Times New Roman" panose="02020603050405020304" pitchFamily="18" charset="0"/>
              </a:rPr>
              <a:t>On behalf of the end user, the application client first grabs an access token from the authentication server by presenting credentials.</a:t>
            </a:r>
          </a:p>
          <a:p>
            <a:pPr marL="342900" indent="-342900">
              <a:buFont typeface="+mj-lt"/>
              <a:buAutoNum type="arabicPeriod"/>
            </a:pPr>
            <a:r>
              <a:rPr lang="en-US" altLang="zh-TW" dirty="0">
                <a:latin typeface="Times New Roman" panose="02020603050405020304" pitchFamily="18" charset="0"/>
                <a:cs typeface="Times New Roman" panose="02020603050405020304" pitchFamily="18" charset="0"/>
              </a:rPr>
              <a:t>This access token is then passed along with the API request in Authorization HTTP header</a:t>
            </a:r>
          </a:p>
          <a:p>
            <a:pPr marL="342900" indent="-342900">
              <a:buFont typeface="+mj-lt"/>
              <a:buAutoNum type="arabicPeriod"/>
            </a:pPr>
            <a:r>
              <a:rPr lang="en-US" altLang="zh-TW" dirty="0">
                <a:latin typeface="Times New Roman" panose="02020603050405020304" pitchFamily="18" charset="0"/>
                <a:cs typeface="Times New Roman" panose="02020603050405020304" pitchFamily="18" charset="0"/>
              </a:rPr>
              <a:t>The API Gateway then validates the access token with the authorization server.</a:t>
            </a:r>
          </a:p>
          <a:p>
            <a:pPr marL="342900" indent="-342900">
              <a:buFont typeface="+mj-lt"/>
              <a:buAutoNum type="arabicPeriod"/>
            </a:pPr>
            <a:r>
              <a:rPr lang="en-US" altLang="zh-TW" dirty="0">
                <a:latin typeface="Times New Roman" panose="02020603050405020304" pitchFamily="18" charset="0"/>
                <a:cs typeface="Times New Roman" panose="02020603050405020304" pitchFamily="18" charset="0"/>
              </a:rPr>
              <a:t>5.</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The JWT token, which contains the claims for the user, is then passed to backend microservices. Backend microservices then use the information inside the JWT token for authorization purpose. </a:t>
            </a:r>
          </a:p>
          <a:p>
            <a:pPr marL="342900" indent="-342900">
              <a:buFont typeface="+mj-lt"/>
              <a:buAutoNum type="arabicPeriod"/>
            </a:pPr>
            <a:endParaRPr lang="en-US" altLang="zh-TW" dirty="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p:sp>
        <p:nvSpPr>
          <p:cNvPr id="8" name="文字方塊 7">
            <a:extLst>
              <a:ext uri="{FF2B5EF4-FFF2-40B4-BE49-F238E27FC236}">
                <a16:creationId xmlns:a16="http://schemas.microsoft.com/office/drawing/2014/main" id="{CB57A840-1AC5-4E23-A34A-CFB1C3972534}"/>
              </a:ext>
            </a:extLst>
          </p:cNvPr>
          <p:cNvSpPr txBox="1"/>
          <p:nvPr/>
        </p:nvSpPr>
        <p:spPr>
          <a:xfrm>
            <a:off x="389108" y="5848921"/>
            <a:ext cx="7027692" cy="646331"/>
          </a:xfrm>
          <a:prstGeom prst="rect">
            <a:avLst/>
          </a:prstGeom>
          <a:noFill/>
        </p:spPr>
        <p:txBody>
          <a:bodyPr wrap="square" rtlCol="0">
            <a:spAutoFit/>
          </a:bodyPr>
          <a:lstStyle/>
          <a:p>
            <a:r>
              <a:rPr lang="en-US" altLang="zh-TW" dirty="0">
                <a:latin typeface="Times New Roman" panose="02020603050405020304" pitchFamily="18" charset="0"/>
                <a:cs typeface="Times New Roman" panose="02020603050405020304" pitchFamily="18" charset="0"/>
              </a:rPr>
              <a:t>The same JWT token is passed along when one microservice communicates with another microservice.</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26593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Security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13</a:t>
            </a:fld>
            <a:endParaRPr lang="en-US" altLang="zh-TW" dirty="0">
              <a:ea typeface="新細明體" charset="-120"/>
            </a:endParaRPr>
          </a:p>
        </p:txBody>
      </p:sp>
      <p:sp>
        <p:nvSpPr>
          <p:cNvPr id="5" name="內容版面配置區 4"/>
          <p:cNvSpPr>
            <a:spLocks noGrp="1"/>
          </p:cNvSpPr>
          <p:nvPr>
            <p:ph idx="1"/>
          </p:nvPr>
        </p:nvSpPr>
        <p:spPr>
          <a:xfrm>
            <a:off x="508000" y="1522380"/>
            <a:ext cx="10972800" cy="4525963"/>
          </a:xfrm>
        </p:spPr>
        <p:txBody>
          <a:bodyPr/>
          <a:lstStyle/>
          <a:p>
            <a:r>
              <a:rPr lang="en-US" altLang="zh-TW" dirty="0">
                <a:latin typeface="Times New Roman" panose="02020603050405020304" pitchFamily="18" charset="0"/>
                <a:cs typeface="Times New Roman" panose="02020603050405020304" pitchFamily="18" charset="0"/>
              </a:rPr>
              <a:t>The flow above has the potential to be a ”confused deputy problem,” as every microservice is relying on the API Gateway for authentication.</a:t>
            </a:r>
          </a:p>
          <a:p>
            <a:r>
              <a:rPr lang="en-US" altLang="zh-TW" dirty="0">
                <a:latin typeface="Times New Roman" panose="02020603050405020304" pitchFamily="18" charset="0"/>
                <a:cs typeface="Times New Roman" panose="02020603050405020304" pitchFamily="18" charset="0"/>
              </a:rPr>
              <a:t>Ideally, every microservice should authenticate the token as received from its caller (gateway or microservice).</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561441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Security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14</a:t>
            </a:fld>
            <a:endParaRPr lang="en-US" altLang="zh-TW" dirty="0">
              <a:ea typeface="新細明體" charset="-120"/>
            </a:endParaRPr>
          </a:p>
        </p:txBody>
      </p:sp>
      <p:sp>
        <p:nvSpPr>
          <p:cNvPr id="6" name="文字方塊 5">
            <a:extLst>
              <a:ext uri="{FF2B5EF4-FFF2-40B4-BE49-F238E27FC236}">
                <a16:creationId xmlns:a16="http://schemas.microsoft.com/office/drawing/2014/main" id="{3AA4AAB8-7100-45A7-B707-87E809D82C19}"/>
              </a:ext>
            </a:extLst>
          </p:cNvPr>
          <p:cNvSpPr txBox="1"/>
          <p:nvPr/>
        </p:nvSpPr>
        <p:spPr>
          <a:xfrm>
            <a:off x="256467" y="1612691"/>
            <a:ext cx="5795882" cy="584775"/>
          </a:xfrm>
          <a:prstGeom prst="rect">
            <a:avLst/>
          </a:prstGeom>
          <a:noFill/>
        </p:spPr>
        <p:txBody>
          <a:bodyPr wrap="none" rtlCol="0">
            <a:spAutoFit/>
          </a:bodyPr>
          <a:lstStyle/>
          <a:p>
            <a:r>
              <a:rPr lang="en-US" altLang="zh-TW" sz="3200" b="1" dirty="0">
                <a:latin typeface="Times New Roman" panose="02020603050405020304" pitchFamily="18" charset="0"/>
                <a:cs typeface="Times New Roman" panose="02020603050405020304" pitchFamily="18" charset="0"/>
              </a:rPr>
              <a:t>2. Threat Protection from DDoS</a:t>
            </a:r>
            <a:endParaRPr lang="zh-TW" altLang="en-US" sz="3200" b="1" dirty="0">
              <a:latin typeface="Times New Roman" panose="02020603050405020304" pitchFamily="18" charset="0"/>
              <a:cs typeface="Times New Roman" panose="02020603050405020304" pitchFamily="18" charset="0"/>
            </a:endParaRPr>
          </a:p>
        </p:txBody>
      </p:sp>
      <p:sp>
        <p:nvSpPr>
          <p:cNvPr id="7" name="內容版面配置區 4">
            <a:extLst>
              <a:ext uri="{FF2B5EF4-FFF2-40B4-BE49-F238E27FC236}">
                <a16:creationId xmlns:a16="http://schemas.microsoft.com/office/drawing/2014/main" id="{944A5173-199E-4724-BE32-FFD1FF49C5BB}"/>
              </a:ext>
            </a:extLst>
          </p:cNvPr>
          <p:cNvSpPr>
            <a:spLocks noGrp="1"/>
          </p:cNvSpPr>
          <p:nvPr>
            <p:ph idx="1"/>
          </p:nvPr>
        </p:nvSpPr>
        <p:spPr>
          <a:xfrm>
            <a:off x="609600" y="2408760"/>
            <a:ext cx="10972800" cy="4525963"/>
          </a:xfrm>
        </p:spPr>
        <p:txBody>
          <a:bodyPr/>
          <a:lstStyle/>
          <a:p>
            <a:r>
              <a:rPr lang="en-US" altLang="zh-TW" sz="2800" dirty="0">
                <a:latin typeface="Times New Roman" panose="02020603050405020304" pitchFamily="18" charset="0"/>
                <a:cs typeface="Times New Roman" panose="02020603050405020304" pitchFamily="18" charset="0"/>
              </a:rPr>
              <a:t>Most of the API Gateway provides (either integral or addon packages) features that can handle DDoS attacks, by regulating and controlling the traffic as it proceeds to backend microservices. Consider configuring the following traffic regulating parameters for the API Gateway</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927637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Security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15</a:t>
            </a:fld>
            <a:endParaRPr lang="en-US" altLang="zh-TW" dirty="0">
              <a:ea typeface="新細明體" charset="-120"/>
            </a:endParaRPr>
          </a:p>
        </p:txBody>
      </p:sp>
      <p:sp>
        <p:nvSpPr>
          <p:cNvPr id="5" name="內容版面配置區 4"/>
          <p:cNvSpPr>
            <a:spLocks noGrp="1"/>
          </p:cNvSpPr>
          <p:nvPr>
            <p:ph idx="1"/>
          </p:nvPr>
        </p:nvSpPr>
        <p:spPr>
          <a:xfrm>
            <a:off x="508000" y="1522380"/>
            <a:ext cx="10972800" cy="4525963"/>
          </a:xfrm>
        </p:spPr>
        <p:txBody>
          <a:bodyPr/>
          <a:lstStyle/>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Limiting the rate of requests. You might decide that an API may be accessed only once a day, by an authenticated user from a specific mobile application.</a:t>
            </a:r>
          </a:p>
          <a:p>
            <a:pPr marL="514350" indent="-514350">
              <a:buFont typeface="+mj-lt"/>
              <a:buAutoNum type="arabicPeriod"/>
            </a:pPr>
            <a:r>
              <a:rPr lang="en-US" altLang="zh-TW" sz="2800" dirty="0">
                <a:solidFill>
                  <a:srgbClr val="17375E"/>
                </a:solidFill>
                <a:latin typeface="Times New Roman" panose="02020603050405020304" pitchFamily="18" charset="0"/>
                <a:cs typeface="Times New Roman" panose="02020603050405020304" pitchFamily="18" charset="0"/>
              </a:rPr>
              <a:t>Limiting</a:t>
            </a:r>
            <a:r>
              <a:rPr lang="en-US" altLang="zh-TW" sz="2800" dirty="0">
                <a:latin typeface="Times New Roman" panose="02020603050405020304" pitchFamily="18" charset="0"/>
                <a:cs typeface="Times New Roman" panose="02020603050405020304" pitchFamily="18" charset="0"/>
              </a:rPr>
              <a:t> the number of connections</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Closing slow connections </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Black list / White list IP addresses</a:t>
            </a:r>
          </a:p>
          <a:p>
            <a:pPr marL="514350" indent="-514350">
              <a:buFont typeface="+mj-lt"/>
              <a:buAutoNum type="arabicPeriod"/>
            </a:pPr>
            <a:r>
              <a:rPr lang="en-US" altLang="zh-TW" sz="2800" dirty="0">
                <a:latin typeface="Times New Roman" panose="02020603050405020304" pitchFamily="18" charset="0"/>
                <a:cs typeface="Times New Roman" panose="02020603050405020304" pitchFamily="18" charset="0"/>
              </a:rPr>
              <a:t>Limiting the connections to backend microservices</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166023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Security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16</a:t>
            </a:fld>
            <a:endParaRPr lang="en-US" altLang="zh-TW" dirty="0">
              <a:ea typeface="新細明體" charset="-120"/>
            </a:endParaRPr>
          </a:p>
        </p:txBody>
      </p:sp>
      <p:sp>
        <p:nvSpPr>
          <p:cNvPr id="5" name="內容版面配置區 4"/>
          <p:cNvSpPr>
            <a:spLocks noGrp="1"/>
          </p:cNvSpPr>
          <p:nvPr>
            <p:ph idx="1"/>
          </p:nvPr>
        </p:nvSpPr>
        <p:spPr>
          <a:xfrm>
            <a:off x="508000" y="1522380"/>
            <a:ext cx="10972800" cy="4525963"/>
          </a:xfrm>
        </p:spPr>
        <p:txBody>
          <a:bodyPr/>
          <a:lstStyle/>
          <a:p>
            <a:pPr marL="0" indent="0">
              <a:buNone/>
            </a:pPr>
            <a:r>
              <a:rPr lang="en-US" altLang="zh-TW" sz="2800" dirty="0">
                <a:latin typeface="Times New Roman" panose="02020603050405020304" pitchFamily="18" charset="0"/>
                <a:cs typeface="Times New Roman" panose="02020603050405020304" pitchFamily="18" charset="0"/>
              </a:rPr>
              <a:t>6.</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Blocking requests</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a:t>
            </a:r>
            <a:r>
              <a:rPr lang="zh-TW" altLang="en-US" sz="2800" dirty="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	</a:t>
            </a:r>
          </a:p>
          <a:p>
            <a:pPr lvl="1">
              <a:buFont typeface="Wingdings" panose="05000000000000000000" pitchFamily="2" charset="2"/>
              <a:buChar char="l"/>
            </a:pPr>
            <a:r>
              <a:rPr lang="en-US" altLang="zh-TW" sz="2400" dirty="0">
                <a:solidFill>
                  <a:schemeClr val="tx2"/>
                </a:solidFill>
                <a:latin typeface="Times New Roman" panose="02020603050405020304" pitchFamily="18" charset="0"/>
                <a:cs typeface="Times New Roman" panose="02020603050405020304" pitchFamily="18" charset="0"/>
              </a:rPr>
              <a:t>that seem to target a specific API </a:t>
            </a:r>
          </a:p>
          <a:p>
            <a:pPr lvl="1">
              <a:buFont typeface="Wingdings" panose="05000000000000000000" pitchFamily="2" charset="2"/>
              <a:buChar char="l"/>
            </a:pPr>
            <a:r>
              <a:rPr lang="en-US" altLang="zh-TW" sz="2400" dirty="0">
                <a:solidFill>
                  <a:schemeClr val="tx2"/>
                </a:solidFill>
                <a:latin typeface="Times New Roman" panose="02020603050405020304" pitchFamily="18" charset="0"/>
                <a:cs typeface="Times New Roman" panose="02020603050405020304" pitchFamily="18" charset="0"/>
              </a:rPr>
              <a:t>that have a User-Agent header, set to a value that does not correspond to normal client traffic </a:t>
            </a:r>
          </a:p>
          <a:p>
            <a:pPr lvl="1">
              <a:buFont typeface="Wingdings" panose="05000000000000000000" pitchFamily="2" charset="2"/>
              <a:buChar char="l"/>
            </a:pPr>
            <a:r>
              <a:rPr lang="en-US" altLang="zh-TW" sz="2400" dirty="0">
                <a:solidFill>
                  <a:schemeClr val="tx2"/>
                </a:solidFill>
                <a:latin typeface="Times New Roman" panose="02020603050405020304" pitchFamily="18" charset="0"/>
                <a:cs typeface="Times New Roman" panose="02020603050405020304" pitchFamily="18" charset="0"/>
              </a:rPr>
              <a:t>that have a referrer header, set to a value that can be associated with an attack </a:t>
            </a:r>
          </a:p>
          <a:p>
            <a:pPr lvl="1">
              <a:buFont typeface="Wingdings" panose="05000000000000000000" pitchFamily="2" charset="2"/>
              <a:buChar char="l"/>
            </a:pPr>
            <a:r>
              <a:rPr lang="en-US" altLang="zh-TW" sz="2400" dirty="0">
                <a:solidFill>
                  <a:schemeClr val="tx2"/>
                </a:solidFill>
                <a:latin typeface="Times New Roman" panose="02020603050405020304" pitchFamily="18" charset="0"/>
                <a:cs typeface="Times New Roman" panose="02020603050405020304" pitchFamily="18" charset="0"/>
              </a:rPr>
              <a:t>that have other headers with values that can be associated with an attack</a:t>
            </a:r>
          </a:p>
          <a:p>
            <a:pPr marL="0" indent="0">
              <a:buNone/>
            </a:pPr>
            <a:endParaRPr lang="zh-TW" altLang="en-US" sz="2800" dirty="0"/>
          </a:p>
        </p:txBody>
      </p:sp>
    </p:spTree>
    <p:extLst>
      <p:ext uri="{BB962C8B-B14F-4D97-AF65-F5344CB8AC3E}">
        <p14:creationId xmlns:p14="http://schemas.microsoft.com/office/powerpoint/2010/main" val="52479440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Security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17</a:t>
            </a:fld>
            <a:endParaRPr lang="en-US" altLang="zh-TW" dirty="0">
              <a:ea typeface="新細明體" charset="-120"/>
            </a:endParaRPr>
          </a:p>
        </p:txBody>
      </p:sp>
      <p:sp>
        <p:nvSpPr>
          <p:cNvPr id="6" name="文字方塊 5">
            <a:extLst>
              <a:ext uri="{FF2B5EF4-FFF2-40B4-BE49-F238E27FC236}">
                <a16:creationId xmlns:a16="http://schemas.microsoft.com/office/drawing/2014/main" id="{3AA4AAB8-7100-45A7-B707-87E809D82C19}"/>
              </a:ext>
            </a:extLst>
          </p:cNvPr>
          <p:cNvSpPr txBox="1"/>
          <p:nvPr/>
        </p:nvSpPr>
        <p:spPr>
          <a:xfrm>
            <a:off x="256467" y="1612691"/>
            <a:ext cx="4803494" cy="584775"/>
          </a:xfrm>
          <a:prstGeom prst="rect">
            <a:avLst/>
          </a:prstGeom>
          <a:noFill/>
        </p:spPr>
        <p:txBody>
          <a:bodyPr wrap="none" rtlCol="0">
            <a:spAutoFit/>
          </a:bodyPr>
          <a:lstStyle/>
          <a:p>
            <a:r>
              <a:rPr lang="en-US" altLang="zh-TW" sz="3200" b="1" dirty="0">
                <a:latin typeface="Times New Roman" panose="02020603050405020304" pitchFamily="18" charset="0"/>
                <a:cs typeface="Times New Roman" panose="02020603050405020304" pitchFamily="18" charset="0"/>
              </a:rPr>
              <a:t>3. Secure Communication </a:t>
            </a:r>
            <a:endParaRPr lang="zh-TW" altLang="en-US" sz="3200" b="1" dirty="0">
              <a:latin typeface="Times New Roman" panose="02020603050405020304" pitchFamily="18" charset="0"/>
              <a:cs typeface="Times New Roman" panose="02020603050405020304" pitchFamily="18" charset="0"/>
            </a:endParaRPr>
          </a:p>
        </p:txBody>
      </p:sp>
      <p:sp>
        <p:nvSpPr>
          <p:cNvPr id="7" name="內容版面配置區 4">
            <a:extLst>
              <a:ext uri="{FF2B5EF4-FFF2-40B4-BE49-F238E27FC236}">
                <a16:creationId xmlns:a16="http://schemas.microsoft.com/office/drawing/2014/main" id="{944A5173-199E-4724-BE32-FFD1FF49C5BB}"/>
              </a:ext>
            </a:extLst>
          </p:cNvPr>
          <p:cNvSpPr>
            <a:spLocks noGrp="1"/>
          </p:cNvSpPr>
          <p:nvPr>
            <p:ph idx="1"/>
          </p:nvPr>
        </p:nvSpPr>
        <p:spPr>
          <a:xfrm>
            <a:off x="609600" y="2408760"/>
            <a:ext cx="10972800" cy="4525963"/>
          </a:xfrm>
        </p:spPr>
        <p:txBody>
          <a:bodyPr/>
          <a:lstStyle/>
          <a:p>
            <a:r>
              <a:rPr lang="en-US" altLang="zh-TW" sz="2800" dirty="0">
                <a:latin typeface="Times New Roman" panose="02020603050405020304" pitchFamily="18" charset="0"/>
                <a:cs typeface="Times New Roman" panose="02020603050405020304" pitchFamily="18" charset="0"/>
              </a:rPr>
              <a:t>It is always desirable to have SSL/TLS compliant endpoints at the API Gateway, as well as at the microservices layer, to safeguard against man-in-middle attacks, and bi-directional encryption of message data to protect against tampering. </a:t>
            </a:r>
          </a:p>
          <a:p>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853957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Security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18</a:t>
            </a:fld>
            <a:endParaRPr lang="en-US" altLang="zh-TW" dirty="0">
              <a:ea typeface="新細明體" charset="-120"/>
            </a:endParaRPr>
          </a:p>
        </p:txBody>
      </p:sp>
      <p:sp>
        <p:nvSpPr>
          <p:cNvPr id="6" name="文字方塊 5">
            <a:extLst>
              <a:ext uri="{FF2B5EF4-FFF2-40B4-BE49-F238E27FC236}">
                <a16:creationId xmlns:a16="http://schemas.microsoft.com/office/drawing/2014/main" id="{3AA4AAB8-7100-45A7-B707-87E809D82C19}"/>
              </a:ext>
            </a:extLst>
          </p:cNvPr>
          <p:cNvSpPr txBox="1"/>
          <p:nvPr/>
        </p:nvSpPr>
        <p:spPr>
          <a:xfrm>
            <a:off x="256467" y="1612691"/>
            <a:ext cx="5564344" cy="584775"/>
          </a:xfrm>
          <a:prstGeom prst="rect">
            <a:avLst/>
          </a:prstGeom>
          <a:noFill/>
        </p:spPr>
        <p:txBody>
          <a:bodyPr wrap="none" rtlCol="0">
            <a:spAutoFit/>
          </a:bodyPr>
          <a:lstStyle/>
          <a:p>
            <a:r>
              <a:rPr lang="en-US" altLang="zh-TW" sz="3200" b="1" dirty="0">
                <a:latin typeface="Times New Roman" panose="02020603050405020304" pitchFamily="18" charset="0"/>
                <a:cs typeface="Times New Roman" panose="02020603050405020304" pitchFamily="18" charset="0"/>
              </a:rPr>
              <a:t>4. Deployment Considerations </a:t>
            </a:r>
            <a:endParaRPr lang="zh-TW" altLang="en-US" sz="3200" b="1" dirty="0">
              <a:latin typeface="Times New Roman" panose="02020603050405020304" pitchFamily="18" charset="0"/>
              <a:cs typeface="Times New Roman" panose="02020603050405020304" pitchFamily="18" charset="0"/>
            </a:endParaRPr>
          </a:p>
        </p:txBody>
      </p:sp>
      <p:sp>
        <p:nvSpPr>
          <p:cNvPr id="7" name="內容版面配置區 4">
            <a:extLst>
              <a:ext uri="{FF2B5EF4-FFF2-40B4-BE49-F238E27FC236}">
                <a16:creationId xmlns:a16="http://schemas.microsoft.com/office/drawing/2014/main" id="{944A5173-199E-4724-BE32-FFD1FF49C5BB}"/>
              </a:ext>
            </a:extLst>
          </p:cNvPr>
          <p:cNvSpPr>
            <a:spLocks noGrp="1"/>
          </p:cNvSpPr>
          <p:nvPr>
            <p:ph idx="1"/>
          </p:nvPr>
        </p:nvSpPr>
        <p:spPr>
          <a:xfrm>
            <a:off x="609600" y="2397553"/>
            <a:ext cx="10972800" cy="4525963"/>
          </a:xfrm>
        </p:spPr>
        <p:txBody>
          <a:bodyPr/>
          <a:lstStyle/>
          <a:p>
            <a:r>
              <a:rPr lang="en-US" altLang="zh-TW" sz="2800" dirty="0">
                <a:latin typeface="Times New Roman" panose="02020603050405020304" pitchFamily="18" charset="0"/>
                <a:cs typeface="Times New Roman" panose="02020603050405020304" pitchFamily="18" charset="0"/>
              </a:rPr>
              <a:t>To strengthen security further, you should host all microservices on private subnet and whitelist the gateway IP at the microservices layer. If it is not possible to have microservices on private subnet, then you should validate each token with the authorization server per service call, however, this will impact performance.</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705716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Service Registry and Service Discovery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19</a:t>
            </a:fld>
            <a:endParaRPr lang="en-US" altLang="zh-TW" dirty="0">
              <a:ea typeface="新細明體" charset="-120"/>
            </a:endParaRPr>
          </a:p>
        </p:txBody>
      </p:sp>
      <p:sp>
        <p:nvSpPr>
          <p:cNvPr id="5" name="內容版面配置區 4"/>
          <p:cNvSpPr>
            <a:spLocks noGrp="1"/>
          </p:cNvSpPr>
          <p:nvPr>
            <p:ph idx="1"/>
          </p:nvPr>
        </p:nvSpPr>
        <p:spPr>
          <a:xfrm>
            <a:off x="508000" y="2012950"/>
            <a:ext cx="10972800" cy="4525963"/>
          </a:xfrm>
        </p:spPr>
        <p:txBody>
          <a:bodyPr/>
          <a:lstStyle/>
          <a:p>
            <a:r>
              <a:rPr lang="en-US" altLang="zh-TW" sz="2800" dirty="0">
                <a:latin typeface="Times New Roman" panose="02020603050405020304" pitchFamily="18" charset="0"/>
                <a:cs typeface="Times New Roman" panose="02020603050405020304" pitchFamily="18" charset="0"/>
              </a:rPr>
              <a:t>Ease in scaling is one of the key advantage of microservice architecture. You will keep adding or removing microservice instances to adapt to incoming traffic.</a:t>
            </a:r>
          </a:p>
          <a:p>
            <a:r>
              <a:rPr lang="en-US" altLang="zh-TW" sz="2800" dirty="0">
                <a:latin typeface="Times New Roman" panose="02020603050405020304" pitchFamily="18" charset="0"/>
                <a:cs typeface="Times New Roman" panose="02020603050405020304" pitchFamily="18" charset="0"/>
              </a:rPr>
              <a:t>Service instances have dynamically assigned network locations.</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980917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latin typeface="Times New Roman" panose="02020603050405020304" pitchFamily="18" charset="0"/>
                <a:cs typeface="Times New Roman" panose="02020603050405020304" pitchFamily="18" charset="0"/>
              </a:rPr>
              <a:t>OUTLINE</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idx="1"/>
          </p:nvPr>
        </p:nvSpPr>
        <p:spPr>
          <a:xfrm>
            <a:off x="609600" y="1518139"/>
            <a:ext cx="9799320" cy="4929809"/>
          </a:xfrm>
        </p:spPr>
        <p:txBody>
          <a:bodyPr/>
          <a:lstStyle/>
          <a:p>
            <a:pPr marL="340995" indent="-340995"/>
            <a:r>
              <a:rPr lang="en-US" altLang="zh-TW" sz="2600" dirty="0">
                <a:latin typeface="Times New Roman" panose="02020603050405020304" pitchFamily="18" charset="0"/>
                <a:cs typeface="Times New Roman" panose="02020603050405020304" pitchFamily="18" charset="0"/>
              </a:rPr>
              <a:t>Introduction</a:t>
            </a:r>
            <a:endParaRPr lang="en-US" altLang="zh-TW" dirty="0"/>
          </a:p>
          <a:p>
            <a:pPr marL="340995" indent="-340995"/>
            <a:r>
              <a:rPr lang="en-US" altLang="zh-TW" sz="2600" dirty="0">
                <a:latin typeface="Times New Roman" panose="02020603050405020304" pitchFamily="18" charset="0"/>
                <a:cs typeface="Times New Roman" panose="02020603050405020304" pitchFamily="18" charset="0"/>
              </a:rPr>
              <a:t>The What and Why of API Gateways</a:t>
            </a:r>
          </a:p>
          <a:p>
            <a:pPr marL="340995" indent="-340995"/>
            <a:r>
              <a:rPr lang="en-US" altLang="zh-TW" sz="2600" dirty="0">
                <a:latin typeface="Times New Roman" panose="02020603050405020304" pitchFamily="18" charset="0"/>
                <a:cs typeface="Times New Roman" panose="02020603050405020304" pitchFamily="18" charset="0"/>
              </a:rPr>
              <a:t>Security</a:t>
            </a:r>
          </a:p>
          <a:p>
            <a:pPr marL="340995" indent="-340995"/>
            <a:r>
              <a:rPr lang="en-US" altLang="zh-TW" sz="2600" dirty="0">
                <a:latin typeface="Times New Roman" panose="02020603050405020304" pitchFamily="18" charset="0"/>
                <a:cs typeface="Times New Roman" panose="02020603050405020304" pitchFamily="18" charset="0"/>
              </a:rPr>
              <a:t>Service Registry and Service Discovery</a:t>
            </a:r>
          </a:p>
          <a:p>
            <a:pPr marL="340995" indent="-340995"/>
            <a:r>
              <a:rPr lang="en-US" altLang="zh-TW" sz="2600" dirty="0">
                <a:latin typeface="Times New Roman" panose="02020603050405020304" pitchFamily="18" charset="0"/>
                <a:cs typeface="Times New Roman" panose="02020603050405020304" pitchFamily="18" charset="0"/>
              </a:rPr>
              <a:t>Orchestration</a:t>
            </a:r>
          </a:p>
          <a:p>
            <a:pPr marL="340995" indent="-340995"/>
            <a:r>
              <a:rPr lang="en-US" altLang="zh-TW" sz="2600" dirty="0">
                <a:latin typeface="Times New Roman" panose="02020603050405020304" pitchFamily="18" charset="0"/>
                <a:cs typeface="Times New Roman" panose="02020603050405020304" pitchFamily="18" charset="0"/>
              </a:rPr>
              <a:t>Transformation</a:t>
            </a:r>
          </a:p>
          <a:p>
            <a:pPr marL="340995" indent="-340995"/>
            <a:r>
              <a:rPr lang="en-US" altLang="zh-TW" sz="2600" dirty="0">
                <a:latin typeface="Times New Roman" panose="02020603050405020304" pitchFamily="18" charset="0"/>
                <a:cs typeface="Times New Roman" panose="02020603050405020304" pitchFamily="18" charset="0"/>
              </a:rPr>
              <a:t>Monitoring</a:t>
            </a:r>
          </a:p>
          <a:p>
            <a:pPr marL="340995" indent="-340995"/>
            <a:r>
              <a:rPr lang="en-US" altLang="zh-TW" sz="2600" dirty="0">
                <a:latin typeface="Times New Roman" panose="02020603050405020304" pitchFamily="18" charset="0"/>
                <a:cs typeface="Times New Roman" panose="02020603050405020304" pitchFamily="18" charset="0"/>
              </a:rPr>
              <a:t>Load Balancing and Scaling</a:t>
            </a:r>
          </a:p>
          <a:p>
            <a:pPr marL="340995" indent="-340995"/>
            <a:r>
              <a:rPr lang="en-US" altLang="zh-TW" sz="2600" dirty="0">
                <a:latin typeface="Times New Roman" panose="02020603050405020304" pitchFamily="18" charset="0"/>
                <a:cs typeface="Times New Roman" panose="02020603050405020304" pitchFamily="18" charset="0"/>
              </a:rPr>
              <a:t>High Availability and Failover</a:t>
            </a:r>
          </a:p>
          <a:p>
            <a:pPr marL="340995" indent="-340995"/>
            <a:r>
              <a:rPr lang="en-US" altLang="zh-TW" sz="2600" dirty="0">
                <a:latin typeface="Times New Roman" panose="02020603050405020304" pitchFamily="18" charset="0"/>
                <a:cs typeface="Times New Roman" panose="02020603050405020304" pitchFamily="18" charset="0"/>
              </a:rPr>
              <a:t>Governance</a:t>
            </a:r>
          </a:p>
          <a:p>
            <a:pPr marL="340995" indent="-340995"/>
            <a:r>
              <a:rPr lang="en-US" altLang="zh-TW" sz="2600" dirty="0">
                <a:latin typeface="Times New Roman" panose="02020603050405020304" pitchFamily="18" charset="0"/>
                <a:cs typeface="Times New Roman" panose="02020603050405020304" pitchFamily="18" charset="0"/>
              </a:rPr>
              <a:t>Conclusion and References</a:t>
            </a:r>
            <a:endParaRPr lang="en-US" altLang="zh-TW" sz="2800" dirty="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a:t>
            </a:fld>
            <a:endParaRPr lang="en-US" altLang="zh-TW" dirty="0">
              <a:ea typeface="新細明體" charset="-120"/>
            </a:endParaRPr>
          </a:p>
        </p:txBody>
      </p:sp>
    </p:spTree>
    <p:extLst>
      <p:ext uri="{BB962C8B-B14F-4D97-AF65-F5344CB8AC3E}">
        <p14:creationId xmlns:p14="http://schemas.microsoft.com/office/powerpoint/2010/main" val="318102466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Service Registry and Service Discovery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20</a:t>
            </a:fld>
            <a:endParaRPr lang="en-US" altLang="zh-TW" dirty="0">
              <a:ea typeface="新細明體" charset="-120"/>
            </a:endParaRPr>
          </a:p>
        </p:txBody>
      </p:sp>
      <p:sp>
        <p:nvSpPr>
          <p:cNvPr id="6" name="文字方塊 5">
            <a:extLst>
              <a:ext uri="{FF2B5EF4-FFF2-40B4-BE49-F238E27FC236}">
                <a16:creationId xmlns:a16="http://schemas.microsoft.com/office/drawing/2014/main" id="{3AA4AAB8-7100-45A7-B707-87E809D82C19}"/>
              </a:ext>
            </a:extLst>
          </p:cNvPr>
          <p:cNvSpPr txBox="1"/>
          <p:nvPr/>
        </p:nvSpPr>
        <p:spPr>
          <a:xfrm>
            <a:off x="256467" y="1612691"/>
            <a:ext cx="3457998" cy="584775"/>
          </a:xfrm>
          <a:prstGeom prst="rect">
            <a:avLst/>
          </a:prstGeom>
          <a:noFill/>
        </p:spPr>
        <p:txBody>
          <a:bodyPr wrap="none" rtlCol="0">
            <a:spAutoFit/>
          </a:bodyPr>
          <a:lstStyle/>
          <a:p>
            <a:r>
              <a:rPr lang="en-US" altLang="zh-TW" sz="3200" b="1" dirty="0">
                <a:latin typeface="Times New Roman" panose="02020603050405020304" pitchFamily="18" charset="0"/>
                <a:cs typeface="Times New Roman" panose="02020603050405020304" pitchFamily="18" charset="0"/>
              </a:rPr>
              <a:t>1. Service Registry</a:t>
            </a:r>
            <a:endParaRPr lang="zh-TW" altLang="en-US" sz="3200" b="1" dirty="0">
              <a:latin typeface="Times New Roman" panose="02020603050405020304" pitchFamily="18" charset="0"/>
              <a:cs typeface="Times New Roman" panose="02020603050405020304" pitchFamily="18" charset="0"/>
            </a:endParaRPr>
          </a:p>
        </p:txBody>
      </p:sp>
      <p:sp>
        <p:nvSpPr>
          <p:cNvPr id="7" name="內容版面配置區 4">
            <a:extLst>
              <a:ext uri="{FF2B5EF4-FFF2-40B4-BE49-F238E27FC236}">
                <a16:creationId xmlns:a16="http://schemas.microsoft.com/office/drawing/2014/main" id="{944A5173-199E-4724-BE32-FFD1FF49C5BB}"/>
              </a:ext>
            </a:extLst>
          </p:cNvPr>
          <p:cNvSpPr>
            <a:spLocks noGrp="1"/>
          </p:cNvSpPr>
          <p:nvPr>
            <p:ph idx="1"/>
          </p:nvPr>
        </p:nvSpPr>
        <p:spPr>
          <a:xfrm>
            <a:off x="609600" y="2397553"/>
            <a:ext cx="10972800" cy="4525963"/>
          </a:xfrm>
        </p:spPr>
        <p:txBody>
          <a:bodyPr/>
          <a:lstStyle/>
          <a:p>
            <a:r>
              <a:rPr lang="en-US" altLang="zh-TW" sz="2800" dirty="0">
                <a:latin typeface="Times New Roman" panose="02020603050405020304" pitchFamily="18" charset="0"/>
                <a:cs typeface="Times New Roman" panose="02020603050405020304" pitchFamily="18" charset="0"/>
              </a:rPr>
              <a:t>The service registry helps to keep track of these instances.</a:t>
            </a:r>
          </a:p>
          <a:p>
            <a:r>
              <a:rPr lang="en-US" altLang="zh-TW" sz="2800" dirty="0">
                <a:latin typeface="Times New Roman" panose="02020603050405020304" pitchFamily="18" charset="0"/>
                <a:cs typeface="Times New Roman" panose="02020603050405020304" pitchFamily="18" charset="0"/>
              </a:rPr>
              <a:t>Every service instance registers itself on start-up and de-registers on shutdown.</a:t>
            </a:r>
          </a:p>
          <a:p>
            <a:r>
              <a:rPr lang="en-US" altLang="zh-TW" sz="2800" dirty="0">
                <a:latin typeface="Times New Roman" panose="02020603050405020304" pitchFamily="18" charset="0"/>
                <a:cs typeface="Times New Roman" panose="02020603050405020304" pitchFamily="18" charset="0"/>
              </a:rPr>
              <a:t>The API Gateway uses this information during service discovery.</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395958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Service Registry and Service Discovery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21</a:t>
            </a:fld>
            <a:endParaRPr lang="en-US" altLang="zh-TW" dirty="0">
              <a:ea typeface="新細明體" charset="-120"/>
            </a:endParaRPr>
          </a:p>
        </p:txBody>
      </p:sp>
      <p:sp>
        <p:nvSpPr>
          <p:cNvPr id="5" name="內容版面配置區 4"/>
          <p:cNvSpPr>
            <a:spLocks noGrp="1"/>
          </p:cNvSpPr>
          <p:nvPr>
            <p:ph idx="1"/>
          </p:nvPr>
        </p:nvSpPr>
        <p:spPr>
          <a:xfrm>
            <a:off x="508000" y="1522380"/>
            <a:ext cx="10972800" cy="4525963"/>
          </a:xfrm>
        </p:spPr>
        <p:txBody>
          <a:bodyPr/>
          <a:lstStyle/>
          <a:p>
            <a:r>
              <a:rPr lang="en-US" altLang="zh-TW" sz="2800" dirty="0">
                <a:latin typeface="Times New Roman" panose="02020603050405020304" pitchFamily="18" charset="0"/>
                <a:cs typeface="Times New Roman" panose="02020603050405020304" pitchFamily="18" charset="0"/>
              </a:rPr>
              <a:t>There are two models for checking the status of a service: pull model and push model.</a:t>
            </a:r>
          </a:p>
          <a:p>
            <a:r>
              <a:rPr lang="en-US" altLang="zh-TW" sz="2800" dirty="0">
                <a:latin typeface="Times New Roman" panose="02020603050405020304" pitchFamily="18" charset="0"/>
                <a:cs typeface="Times New Roman" panose="02020603050405020304" pitchFamily="18" charset="0"/>
              </a:rPr>
              <a:t>Moreover, it is the service’s responsibility to update the registry about its availability/ unavailability to serve the request. </a:t>
            </a:r>
            <a:endParaRPr lang="zh-TW" alt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755447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Service Registry and Service Discovery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22</a:t>
            </a:fld>
            <a:endParaRPr lang="en-US" altLang="zh-TW" dirty="0">
              <a:ea typeface="新細明體" charset="-120"/>
            </a:endParaRPr>
          </a:p>
        </p:txBody>
      </p:sp>
      <p:pic>
        <p:nvPicPr>
          <p:cNvPr id="6" name="圖片 5"/>
          <p:cNvPicPr>
            <a:picLocks noChangeAspect="1"/>
          </p:cNvPicPr>
          <p:nvPr/>
        </p:nvPicPr>
        <p:blipFill>
          <a:blip r:embed="rId3">
            <a:clrChange>
              <a:clrFrom>
                <a:srgbClr val="FFFFFF"/>
              </a:clrFrom>
              <a:clrTo>
                <a:srgbClr val="FFFFFF">
                  <a:alpha val="0"/>
                </a:srgbClr>
              </a:clrTo>
            </a:clrChange>
          </a:blip>
          <a:stretch>
            <a:fillRect/>
          </a:stretch>
        </p:blipFill>
        <p:spPr>
          <a:xfrm>
            <a:off x="959173" y="1643062"/>
            <a:ext cx="10730859" cy="4609148"/>
          </a:xfrm>
          <a:prstGeom prst="rect">
            <a:avLst/>
          </a:prstGeom>
        </p:spPr>
      </p:pic>
    </p:spTree>
    <p:extLst>
      <p:ext uri="{BB962C8B-B14F-4D97-AF65-F5344CB8AC3E}">
        <p14:creationId xmlns:p14="http://schemas.microsoft.com/office/powerpoint/2010/main" val="316180439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Service Registry and Service Discovery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23</a:t>
            </a:fld>
            <a:endParaRPr lang="en-US" altLang="zh-TW" dirty="0">
              <a:ea typeface="新細明體" charset="-120"/>
            </a:endParaRPr>
          </a:p>
        </p:txBody>
      </p:sp>
      <p:sp>
        <p:nvSpPr>
          <p:cNvPr id="5" name="內容版面配置區 4"/>
          <p:cNvSpPr>
            <a:spLocks noGrp="1"/>
          </p:cNvSpPr>
          <p:nvPr>
            <p:ph idx="1"/>
          </p:nvPr>
        </p:nvSpPr>
        <p:spPr>
          <a:xfrm>
            <a:off x="508000" y="1522380"/>
            <a:ext cx="10972800" cy="4525963"/>
          </a:xfrm>
        </p:spPr>
        <p:txBody>
          <a:bodyPr/>
          <a:lstStyle/>
          <a:p>
            <a:r>
              <a:rPr lang="en-US" altLang="zh-TW" dirty="0">
                <a:latin typeface="Times New Roman" panose="02020603050405020304" pitchFamily="18" charset="0"/>
                <a:cs typeface="Times New Roman" panose="02020603050405020304" pitchFamily="18" charset="0"/>
              </a:rPr>
              <a:t>As a critical component, the service registry needs to be highly available.</a:t>
            </a:r>
          </a:p>
          <a:p>
            <a:r>
              <a:rPr lang="en-US" altLang="zh-TW" dirty="0">
                <a:latin typeface="Times New Roman" panose="02020603050405020304" pitchFamily="18" charset="0"/>
                <a:cs typeface="Times New Roman" panose="02020603050405020304" pitchFamily="18" charset="0"/>
              </a:rPr>
              <a:t>You should plan for a cluster of registries that uses replication to maintain consistency. </a:t>
            </a:r>
          </a:p>
          <a:p>
            <a:r>
              <a:rPr lang="en-US" altLang="zh-TW" dirty="0">
                <a:latin typeface="Times New Roman" panose="02020603050405020304" pitchFamily="18" charset="0"/>
                <a:cs typeface="Times New Roman" panose="02020603050405020304" pitchFamily="18" charset="0"/>
              </a:rPr>
              <a:t>Never try to cache the network locations obtained from the registry at the registry user (API Gateway or registry aware client). </a:t>
            </a:r>
          </a:p>
          <a:p>
            <a:r>
              <a:rPr lang="en-US" altLang="zh-TW" dirty="0">
                <a:latin typeface="Times New Roman" panose="02020603050405020304" pitchFamily="18" charset="0"/>
                <a:cs typeface="Times New Roman" panose="02020603050405020304" pitchFamily="18" charset="0"/>
              </a:rPr>
              <a:t>That information eventually becomes out-of-date, causing clients to become unable to discover service instances.</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625751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Service Registry and Service Discovery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24</a:t>
            </a:fld>
            <a:endParaRPr lang="en-US" altLang="zh-TW" dirty="0">
              <a:ea typeface="新細明體" charset="-120"/>
            </a:endParaRPr>
          </a:p>
        </p:txBody>
      </p:sp>
      <p:sp>
        <p:nvSpPr>
          <p:cNvPr id="6" name="文字方塊 5">
            <a:extLst>
              <a:ext uri="{FF2B5EF4-FFF2-40B4-BE49-F238E27FC236}">
                <a16:creationId xmlns:a16="http://schemas.microsoft.com/office/drawing/2014/main" id="{3AA4AAB8-7100-45A7-B707-87E809D82C19}"/>
              </a:ext>
            </a:extLst>
          </p:cNvPr>
          <p:cNvSpPr txBox="1"/>
          <p:nvPr/>
        </p:nvSpPr>
        <p:spPr>
          <a:xfrm>
            <a:off x="256467" y="1612691"/>
            <a:ext cx="3709670" cy="584775"/>
          </a:xfrm>
          <a:prstGeom prst="rect">
            <a:avLst/>
          </a:prstGeom>
          <a:noFill/>
        </p:spPr>
        <p:txBody>
          <a:bodyPr wrap="none" rtlCol="0">
            <a:spAutoFit/>
          </a:bodyPr>
          <a:lstStyle/>
          <a:p>
            <a:r>
              <a:rPr lang="en-US" altLang="zh-TW" sz="3200" b="1" dirty="0">
                <a:latin typeface="Times New Roman" panose="02020603050405020304" pitchFamily="18" charset="0"/>
                <a:cs typeface="Times New Roman" panose="02020603050405020304" pitchFamily="18" charset="0"/>
              </a:rPr>
              <a:t>2. Service Discovery</a:t>
            </a:r>
            <a:endParaRPr lang="zh-TW" altLang="en-US" sz="3200" b="1" dirty="0">
              <a:latin typeface="Times New Roman" panose="02020603050405020304" pitchFamily="18" charset="0"/>
              <a:cs typeface="Times New Roman" panose="02020603050405020304" pitchFamily="18" charset="0"/>
            </a:endParaRPr>
          </a:p>
        </p:txBody>
      </p:sp>
      <p:sp>
        <p:nvSpPr>
          <p:cNvPr id="7" name="內容版面配置區 4">
            <a:extLst>
              <a:ext uri="{FF2B5EF4-FFF2-40B4-BE49-F238E27FC236}">
                <a16:creationId xmlns:a16="http://schemas.microsoft.com/office/drawing/2014/main" id="{944A5173-199E-4724-BE32-FFD1FF49C5BB}"/>
              </a:ext>
            </a:extLst>
          </p:cNvPr>
          <p:cNvSpPr>
            <a:spLocks noGrp="1"/>
          </p:cNvSpPr>
          <p:nvPr>
            <p:ph idx="1"/>
          </p:nvPr>
        </p:nvSpPr>
        <p:spPr>
          <a:xfrm>
            <a:off x="609600" y="2397553"/>
            <a:ext cx="10972800" cy="4525963"/>
          </a:xfrm>
        </p:spPr>
        <p:txBody>
          <a:bodyPr/>
          <a:lstStyle/>
          <a:p>
            <a:r>
              <a:rPr lang="en-US" altLang="zh-TW" sz="2800" dirty="0">
                <a:latin typeface="Times New Roman" panose="02020603050405020304" pitchFamily="18" charset="0"/>
                <a:cs typeface="Times New Roman" panose="02020603050405020304" pitchFamily="18" charset="0"/>
              </a:rPr>
              <a:t>The number and location of service instances is dynamic. </a:t>
            </a:r>
          </a:p>
          <a:p>
            <a:endParaRPr lang="en-US" altLang="zh-TW" sz="2800" dirty="0">
              <a:latin typeface="Times New Roman" panose="02020603050405020304" pitchFamily="18" charset="0"/>
              <a:cs typeface="Times New Roman" panose="02020603050405020304" pitchFamily="18" charset="0"/>
            </a:endParaRPr>
          </a:p>
          <a:p>
            <a:r>
              <a:rPr lang="en-US" altLang="zh-TW" sz="2800" dirty="0">
                <a:latin typeface="Times New Roman" panose="02020603050405020304" pitchFamily="18" charset="0"/>
                <a:cs typeface="Times New Roman" panose="02020603050405020304" pitchFamily="18" charset="0"/>
              </a:rPr>
              <a:t>There are two main service discovery patterns: client-side discovery and </a:t>
            </a:r>
            <a:r>
              <a:rPr lang="en-US" altLang="zh-TW" sz="2800" dirty="0" err="1">
                <a:latin typeface="Times New Roman" panose="02020603050405020304" pitchFamily="18" charset="0"/>
                <a:cs typeface="Times New Roman" panose="02020603050405020304" pitchFamily="18" charset="0"/>
              </a:rPr>
              <a:t>serverside</a:t>
            </a:r>
            <a:r>
              <a:rPr lang="en-US" altLang="zh-TW" sz="2800" dirty="0">
                <a:latin typeface="Times New Roman" panose="02020603050405020304" pitchFamily="18" charset="0"/>
                <a:cs typeface="Times New Roman" panose="02020603050405020304" pitchFamily="18" charset="0"/>
              </a:rPr>
              <a:t> discovery, as shown in the figure below.</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58668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Service Registry and Service Discovery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25</a:t>
            </a:fld>
            <a:endParaRPr lang="en-US" altLang="zh-TW" dirty="0">
              <a:ea typeface="新細明體" charset="-120"/>
            </a:endParaRPr>
          </a:p>
        </p:txBody>
      </p:sp>
      <p:sp>
        <p:nvSpPr>
          <p:cNvPr id="5" name="內容版面配置區 4"/>
          <p:cNvSpPr>
            <a:spLocks noGrp="1"/>
          </p:cNvSpPr>
          <p:nvPr>
            <p:ph idx="1"/>
          </p:nvPr>
        </p:nvSpPr>
        <p:spPr>
          <a:xfrm>
            <a:off x="508000" y="1522380"/>
            <a:ext cx="10972800" cy="4525963"/>
          </a:xfrm>
        </p:spPr>
        <p:txBody>
          <a:bodyPr/>
          <a:lstStyle/>
          <a:p>
            <a:pPr>
              <a:lnSpc>
                <a:spcPct val="150000"/>
              </a:lnSpc>
            </a:pPr>
            <a:r>
              <a:rPr lang="en-US" altLang="zh-TW" dirty="0">
                <a:latin typeface="Times New Roman" panose="02020603050405020304" pitchFamily="18" charset="0"/>
                <a:cs typeface="Times New Roman" panose="02020603050405020304" pitchFamily="18" charset="0"/>
              </a:rPr>
              <a:t>Server-side discovery is preferred for various reasons: </a:t>
            </a:r>
          </a:p>
          <a:p>
            <a:pPr>
              <a:lnSpc>
                <a:spcPct val="150000"/>
              </a:lnSpc>
              <a:buFont typeface="Wingdings" panose="05000000000000000000" pitchFamily="2" charset="2"/>
              <a:buChar char="l"/>
            </a:pPr>
            <a:r>
              <a:rPr lang="en-US" altLang="zh-TW" sz="2400" dirty="0">
                <a:latin typeface="Times New Roman" panose="02020603050405020304" pitchFamily="18" charset="0"/>
                <a:cs typeface="Times New Roman" panose="02020603050405020304" pitchFamily="18" charset="0"/>
              </a:rPr>
              <a:t>It removes the discovery burden from the client so it can focus on business functions. </a:t>
            </a:r>
          </a:p>
          <a:p>
            <a:pPr>
              <a:lnSpc>
                <a:spcPct val="150000"/>
              </a:lnSpc>
              <a:buFont typeface="Wingdings" panose="05000000000000000000" pitchFamily="2" charset="2"/>
              <a:buChar char="l"/>
            </a:pPr>
            <a:r>
              <a:rPr lang="en-US" altLang="zh-TW" sz="2400" dirty="0">
                <a:latin typeface="Times New Roman" panose="02020603050405020304" pitchFamily="18" charset="0"/>
                <a:cs typeface="Times New Roman" panose="02020603050405020304" pitchFamily="18" charset="0"/>
              </a:rPr>
              <a:t>If you have multiple clients, then you need to code and maintain the discovery code for each client. </a:t>
            </a:r>
          </a:p>
          <a:p>
            <a:pPr>
              <a:lnSpc>
                <a:spcPct val="150000"/>
              </a:lnSpc>
              <a:buFont typeface="Wingdings" panose="05000000000000000000" pitchFamily="2" charset="2"/>
              <a:buChar char="l"/>
            </a:pPr>
            <a:r>
              <a:rPr lang="en-US" altLang="zh-TW" sz="2400" dirty="0">
                <a:latin typeface="Times New Roman" panose="02020603050405020304" pitchFamily="18" charset="0"/>
                <a:cs typeface="Times New Roman" panose="02020603050405020304" pitchFamily="18" charset="0"/>
              </a:rPr>
              <a:t>It reduces number of calls over the internet.</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653873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Service Registry and Service Discovery</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26</a:t>
            </a:fld>
            <a:endParaRPr lang="en-US" altLang="zh-TW" dirty="0">
              <a:ea typeface="新細明體" charset="-120"/>
            </a:endParaRPr>
          </a:p>
        </p:txBody>
      </p:sp>
      <p:pic>
        <p:nvPicPr>
          <p:cNvPr id="6" name="圖片 5"/>
          <p:cNvPicPr>
            <a:picLocks noChangeAspect="1"/>
          </p:cNvPicPr>
          <p:nvPr/>
        </p:nvPicPr>
        <p:blipFill rotWithShape="1">
          <a:blip r:embed="rId3">
            <a:clrChange>
              <a:clrFrom>
                <a:srgbClr val="FFFFFF"/>
              </a:clrFrom>
              <a:clrTo>
                <a:srgbClr val="FFFFFF">
                  <a:alpha val="0"/>
                </a:srgbClr>
              </a:clrTo>
            </a:clrChange>
          </a:blip>
          <a:srcRect l="21203"/>
          <a:stretch/>
        </p:blipFill>
        <p:spPr>
          <a:xfrm>
            <a:off x="1874520" y="1417638"/>
            <a:ext cx="7909560" cy="5403064"/>
          </a:xfrm>
          <a:prstGeom prst="rect">
            <a:avLst/>
          </a:prstGeom>
        </p:spPr>
      </p:pic>
      <p:pic>
        <p:nvPicPr>
          <p:cNvPr id="7" name="圖片 6"/>
          <p:cNvPicPr>
            <a:picLocks noChangeAspect="1"/>
          </p:cNvPicPr>
          <p:nvPr/>
        </p:nvPicPr>
        <p:blipFill>
          <a:blip r:embed="rId4"/>
          <a:stretch>
            <a:fillRect/>
          </a:stretch>
        </p:blipFill>
        <p:spPr>
          <a:xfrm>
            <a:off x="207010" y="1872457"/>
            <a:ext cx="2135644" cy="1636553"/>
          </a:xfrm>
          <a:prstGeom prst="rect">
            <a:avLst/>
          </a:prstGeom>
        </p:spPr>
      </p:pic>
    </p:spTree>
    <p:extLst>
      <p:ext uri="{BB962C8B-B14F-4D97-AF65-F5344CB8AC3E}">
        <p14:creationId xmlns:p14="http://schemas.microsoft.com/office/powerpoint/2010/main" val="401599161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Orchestration</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27</a:t>
            </a:fld>
            <a:endParaRPr lang="en-US" altLang="zh-TW" dirty="0">
              <a:ea typeface="新細明體" charset="-120"/>
            </a:endParaRPr>
          </a:p>
        </p:txBody>
      </p:sp>
      <p:sp>
        <p:nvSpPr>
          <p:cNvPr id="5" name="內容版面配置區 4"/>
          <p:cNvSpPr>
            <a:spLocks noGrp="1"/>
          </p:cNvSpPr>
          <p:nvPr>
            <p:ph idx="1"/>
          </p:nvPr>
        </p:nvSpPr>
        <p:spPr>
          <a:xfrm>
            <a:off x="508000" y="1522380"/>
            <a:ext cx="10972800" cy="4525963"/>
          </a:xfrm>
        </p:spPr>
        <p:txBody>
          <a:bodyPr/>
          <a:lstStyle/>
          <a:p>
            <a:r>
              <a:rPr lang="en-US" altLang="zh-TW" sz="2800" dirty="0">
                <a:latin typeface="Times New Roman" panose="02020603050405020304" pitchFamily="18" charset="0"/>
                <a:cs typeface="Times New Roman" panose="02020603050405020304" pitchFamily="18" charset="0"/>
              </a:rPr>
              <a:t>It is often necessary to orchestrate across multiple fine grained </a:t>
            </a:r>
            <a:r>
              <a:rPr lang="en-US" altLang="zh-TW" sz="2800" dirty="0" err="1">
                <a:latin typeface="Times New Roman" panose="02020603050405020304" pitchFamily="18" charset="0"/>
                <a:cs typeface="Times New Roman" panose="02020603050405020304" pitchFamily="18" charset="0"/>
              </a:rPr>
              <a:t>microservices</a:t>
            </a:r>
            <a:r>
              <a:rPr lang="en-US" altLang="zh-TW" sz="2800" dirty="0">
                <a:latin typeface="Times New Roman" panose="02020603050405020304" pitchFamily="18" charset="0"/>
                <a:cs typeface="Times New Roman" panose="02020603050405020304" pitchFamily="18" charset="0"/>
              </a:rPr>
              <a:t> to accomplish a business use case. </a:t>
            </a:r>
          </a:p>
          <a:p>
            <a:r>
              <a:rPr lang="en-US" altLang="zh-TW" sz="2800" dirty="0">
                <a:latin typeface="Times New Roman" panose="02020603050405020304" pitchFamily="18" charset="0"/>
                <a:cs typeface="Times New Roman" panose="02020603050405020304" pitchFamily="18" charset="0"/>
              </a:rPr>
              <a:t>As shown in the figure below, there are two options for implementing the orchestration: using the API Gateway as the orchestration layer or coding orchestration in a separate </a:t>
            </a:r>
            <a:r>
              <a:rPr lang="en-US" altLang="zh-TW" sz="2800" dirty="0" err="1">
                <a:latin typeface="Times New Roman" panose="02020603050405020304" pitchFamily="18" charset="0"/>
                <a:cs typeface="Times New Roman" panose="02020603050405020304" pitchFamily="18" charset="0"/>
              </a:rPr>
              <a:t>microservice</a:t>
            </a:r>
            <a:r>
              <a:rPr lang="en-US" altLang="zh-TW" sz="2800" dirty="0">
                <a:latin typeface="Times New Roman" panose="02020603050405020304" pitchFamily="18" charset="0"/>
                <a:cs typeface="Times New Roman" panose="02020603050405020304" pitchFamily="18" charset="0"/>
              </a:rPr>
              <a:t>.</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9659239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Orchestration</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28</a:t>
            </a:fld>
            <a:endParaRPr lang="en-US" altLang="zh-TW" dirty="0">
              <a:ea typeface="新細明體" charset="-120"/>
            </a:endParaRPr>
          </a:p>
        </p:txBody>
      </p:sp>
      <p:sp>
        <p:nvSpPr>
          <p:cNvPr id="3" name="內容版面配置區 2"/>
          <p:cNvSpPr>
            <a:spLocks noGrp="1"/>
          </p:cNvSpPr>
          <p:nvPr>
            <p:ph idx="1"/>
          </p:nvPr>
        </p:nvSpPr>
        <p:spPr/>
        <p:txBody>
          <a:bodyPr/>
          <a:lstStyle/>
          <a:p>
            <a:r>
              <a:rPr lang="en-US" altLang="zh-TW" sz="2800" dirty="0"/>
              <a:t>You should avoid orchestration at the gateway layer. </a:t>
            </a:r>
          </a:p>
          <a:p>
            <a:r>
              <a:rPr lang="en-US" altLang="zh-TW" sz="2800" dirty="0"/>
              <a:t>It violates the single responsibility principle and, in the case of scaling the API, you will have to scale the gateway along with orchestrated microservices. </a:t>
            </a:r>
          </a:p>
          <a:p>
            <a:r>
              <a:rPr lang="en-US" altLang="zh-TW" sz="2800" dirty="0"/>
              <a:t>Some of the API Gateways have little to no capability for orchestration.</a:t>
            </a:r>
          </a:p>
          <a:p>
            <a:endParaRPr lang="zh-TW" altLang="en-US" sz="2800" dirty="0"/>
          </a:p>
        </p:txBody>
      </p:sp>
    </p:spTree>
    <p:extLst>
      <p:ext uri="{BB962C8B-B14F-4D97-AF65-F5344CB8AC3E}">
        <p14:creationId xmlns:p14="http://schemas.microsoft.com/office/powerpoint/2010/main" val="30313085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Orchestration</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29</a:t>
            </a:fld>
            <a:endParaRPr lang="en-US" altLang="zh-TW" dirty="0">
              <a:ea typeface="新細明體" charset="-120"/>
            </a:endParaRPr>
          </a:p>
        </p:txBody>
      </p:sp>
      <p:pic>
        <p:nvPicPr>
          <p:cNvPr id="5" name="圖片 4"/>
          <p:cNvPicPr>
            <a:picLocks noChangeAspect="1"/>
          </p:cNvPicPr>
          <p:nvPr/>
        </p:nvPicPr>
        <p:blipFill>
          <a:blip r:embed="rId3">
            <a:clrChange>
              <a:clrFrom>
                <a:srgbClr val="FFFFFF"/>
              </a:clrFrom>
              <a:clrTo>
                <a:srgbClr val="FFFFFF">
                  <a:alpha val="0"/>
                </a:srgbClr>
              </a:clrTo>
            </a:clrChange>
          </a:blip>
          <a:stretch>
            <a:fillRect/>
          </a:stretch>
        </p:blipFill>
        <p:spPr>
          <a:xfrm>
            <a:off x="929640" y="1557338"/>
            <a:ext cx="10397490" cy="4559181"/>
          </a:xfrm>
          <a:prstGeom prst="rect">
            <a:avLst/>
          </a:prstGeom>
        </p:spPr>
      </p:pic>
    </p:spTree>
    <p:extLst>
      <p:ext uri="{BB962C8B-B14F-4D97-AF65-F5344CB8AC3E}">
        <p14:creationId xmlns:p14="http://schemas.microsoft.com/office/powerpoint/2010/main" val="238191444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Introduction</a:t>
            </a:r>
            <a:endParaRPr lang="en-US" altLang="zh-TW"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a:t>
            </a:fld>
            <a:endParaRPr lang="en-US" altLang="zh-TW" dirty="0">
              <a:ea typeface="新細明體" charset="-120"/>
            </a:endParaRPr>
          </a:p>
        </p:txBody>
      </p:sp>
      <p:sp>
        <p:nvSpPr>
          <p:cNvPr id="5" name="內容版面配置區 4"/>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In today’s extremely competitive business environment, customers are more demanding than ever and will abandon a business that is too slow to respond.</a:t>
            </a:r>
          </a:p>
          <a:p>
            <a:r>
              <a:rPr lang="en-US" altLang="zh-TW" dirty="0">
                <a:latin typeface="Times New Roman" panose="02020603050405020304" pitchFamily="18" charset="0"/>
                <a:cs typeface="Times New Roman" panose="02020603050405020304" pitchFamily="18" charset="0"/>
              </a:rPr>
              <a:t>Microservice architecture has the potential to address this business challenge; it is all about achieving speed and safety at scale and it provides the flexibility to pick and choose technology for implementing a solution</a:t>
            </a:r>
          </a:p>
          <a:p>
            <a:r>
              <a:rPr lang="en-US" altLang="zh-TW" dirty="0">
                <a:latin typeface="Times New Roman" panose="02020603050405020304" pitchFamily="18" charset="0"/>
                <a:cs typeface="Times New Roman" panose="02020603050405020304" pitchFamily="18" charset="0"/>
              </a:rPr>
              <a:t>Microservice architecture consists of a suite of independently deployable, small, modular, and compassable (composable) services.</a:t>
            </a:r>
          </a:p>
          <a:p>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728738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Transformation</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30</a:t>
            </a:fld>
            <a:endParaRPr lang="en-US" altLang="zh-TW" dirty="0">
              <a:ea typeface="新細明體" charset="-120"/>
            </a:endParaRPr>
          </a:p>
        </p:txBody>
      </p:sp>
      <p:sp>
        <p:nvSpPr>
          <p:cNvPr id="5" name="內容版面配置區 4"/>
          <p:cNvSpPr>
            <a:spLocks noGrp="1"/>
          </p:cNvSpPr>
          <p:nvPr>
            <p:ph idx="1"/>
          </p:nvPr>
        </p:nvSpPr>
        <p:spPr>
          <a:xfrm>
            <a:off x="508000" y="1522380"/>
            <a:ext cx="10972800" cy="4525963"/>
          </a:xfrm>
        </p:spPr>
        <p:txBody>
          <a:bodyPr/>
          <a:lstStyle/>
          <a:p>
            <a:r>
              <a:rPr lang="en-US" altLang="zh-TW" sz="2800" dirty="0">
                <a:latin typeface="Times New Roman" panose="02020603050405020304" pitchFamily="18" charset="0"/>
                <a:cs typeface="Times New Roman" panose="02020603050405020304" pitchFamily="18" charset="0"/>
              </a:rPr>
              <a:t>Often microservices have to deal with different clients on the front end. They have different needs, from both protocol (SOAP, REST, </a:t>
            </a:r>
            <a:r>
              <a:rPr lang="en-US" altLang="zh-TW" sz="2800" dirty="0" err="1">
                <a:latin typeface="Times New Roman" panose="02020603050405020304" pitchFamily="18" charset="0"/>
                <a:cs typeface="Times New Roman" panose="02020603050405020304" pitchFamily="18" charset="0"/>
              </a:rPr>
              <a:t>JSON,and</a:t>
            </a:r>
            <a:r>
              <a:rPr lang="en-US" altLang="zh-TW" sz="2800" dirty="0">
                <a:latin typeface="Times New Roman" panose="02020603050405020304" pitchFamily="18" charset="0"/>
                <a:cs typeface="Times New Roman" panose="02020603050405020304" pitchFamily="18" charset="0"/>
              </a:rPr>
              <a:t> XML) and data perspective.</a:t>
            </a:r>
          </a:p>
          <a:p>
            <a:r>
              <a:rPr lang="en-US" altLang="zh-TW" sz="2800" dirty="0">
                <a:latin typeface="Times New Roman" panose="02020603050405020304" pitchFamily="18" charset="0"/>
                <a:cs typeface="Times New Roman" panose="02020603050405020304" pitchFamily="18" charset="0"/>
              </a:rPr>
              <a:t>when you are moving from monolith to microservices, backend services may understand different protocols (SOAP, REST, AMQP etc.).</a:t>
            </a:r>
          </a:p>
          <a:p>
            <a:r>
              <a:rPr lang="en-US" altLang="zh-TW" sz="2800" dirty="0">
                <a:latin typeface="Times New Roman" panose="02020603050405020304" pitchFamily="18" charset="0"/>
                <a:cs typeface="Times New Roman" panose="02020603050405020304" pitchFamily="18" charset="0"/>
              </a:rPr>
              <a:t>The API Gateway provides a place for data transformation, where messages can be translated between backend, API, and app formats and protocols.</a:t>
            </a:r>
          </a:p>
          <a:p>
            <a:r>
              <a:rPr lang="en-US" altLang="zh-TW" sz="2800" dirty="0">
                <a:latin typeface="Times New Roman" panose="02020603050405020304" pitchFamily="18" charset="0"/>
                <a:cs typeface="Times New Roman" panose="02020603050405020304" pitchFamily="18" charset="0"/>
              </a:rPr>
              <a:t>The gateway provides a central data transformation point through which all traffic is translated for:</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801969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Transformation</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31</a:t>
            </a:fld>
            <a:endParaRPr lang="en-US" altLang="zh-TW" dirty="0">
              <a:ea typeface="新細明體" charset="-120"/>
            </a:endParaRPr>
          </a:p>
        </p:txBody>
      </p:sp>
      <p:sp>
        <p:nvSpPr>
          <p:cNvPr id="6" name="內容版面配置區 5">
            <a:extLst>
              <a:ext uri="{FF2B5EF4-FFF2-40B4-BE49-F238E27FC236}">
                <a16:creationId xmlns:a16="http://schemas.microsoft.com/office/drawing/2014/main" id="{46EEBA67-4777-44FF-B270-F44B2CFB14A9}"/>
              </a:ext>
            </a:extLst>
          </p:cNvPr>
          <p:cNvSpPr>
            <a:spLocks noGrp="1"/>
          </p:cNvSpPr>
          <p:nvPr>
            <p:ph idx="1"/>
          </p:nvPr>
        </p:nvSpPr>
        <p:spPr/>
        <p:txBody>
          <a:bodyPr/>
          <a:lstStyle/>
          <a:p>
            <a:r>
              <a:rPr lang="en-US" altLang="zh-TW" dirty="0"/>
              <a:t>• Requested payload transformations</a:t>
            </a:r>
          </a:p>
          <a:p>
            <a:r>
              <a:rPr lang="en-US" altLang="zh-TW" dirty="0"/>
              <a:t>• Header transformations</a:t>
            </a:r>
          </a:p>
          <a:p>
            <a:r>
              <a:rPr lang="en-US" altLang="zh-TW" dirty="0"/>
              <a:t>• Protocol transformations</a:t>
            </a:r>
            <a:endParaRPr lang="zh-TW" altLang="en-US" dirty="0"/>
          </a:p>
        </p:txBody>
      </p:sp>
    </p:spTree>
    <p:extLst>
      <p:ext uri="{BB962C8B-B14F-4D97-AF65-F5344CB8AC3E}">
        <p14:creationId xmlns:p14="http://schemas.microsoft.com/office/powerpoint/2010/main" val="250821625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Monitoring</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32</a:t>
            </a:fld>
            <a:endParaRPr lang="en-US" altLang="zh-TW" dirty="0">
              <a:ea typeface="新細明體" charset="-120"/>
            </a:endParaRPr>
          </a:p>
        </p:txBody>
      </p:sp>
      <p:sp>
        <p:nvSpPr>
          <p:cNvPr id="5" name="內容版面配置區 4"/>
          <p:cNvSpPr>
            <a:spLocks noGrp="1"/>
          </p:cNvSpPr>
          <p:nvPr>
            <p:ph idx="1"/>
          </p:nvPr>
        </p:nvSpPr>
        <p:spPr>
          <a:xfrm>
            <a:off x="609600" y="2332355"/>
            <a:ext cx="10972800" cy="4525963"/>
          </a:xfrm>
        </p:spPr>
        <p:txBody>
          <a:bodyPr/>
          <a:lstStyle/>
          <a:p>
            <a:r>
              <a:rPr lang="en-US" altLang="zh-TW" sz="2800" dirty="0"/>
              <a:t>• System status and health (CPU, Memory, Thread usage) </a:t>
            </a:r>
          </a:p>
          <a:p>
            <a:r>
              <a:rPr lang="en-US" altLang="zh-TW" sz="2800" dirty="0"/>
              <a:t>• Network connectivity </a:t>
            </a:r>
          </a:p>
          <a:p>
            <a:r>
              <a:rPr lang="en-US" altLang="zh-TW" sz="2800" dirty="0"/>
              <a:t>• Security alerts</a:t>
            </a:r>
          </a:p>
          <a:p>
            <a:r>
              <a:rPr lang="en-US" altLang="zh-TW" sz="2800" dirty="0"/>
              <a:t>• Backups and recovery </a:t>
            </a:r>
          </a:p>
          <a:p>
            <a:r>
              <a:rPr lang="en-US" altLang="zh-TW" sz="2800" dirty="0"/>
              <a:t>• Maintenance of logs</a:t>
            </a:r>
            <a:endParaRPr lang="zh-TW" altLang="en-US" sz="2800" dirty="0"/>
          </a:p>
        </p:txBody>
      </p:sp>
      <p:sp>
        <p:nvSpPr>
          <p:cNvPr id="6" name="文字方塊 5">
            <a:extLst>
              <a:ext uri="{FF2B5EF4-FFF2-40B4-BE49-F238E27FC236}">
                <a16:creationId xmlns:a16="http://schemas.microsoft.com/office/drawing/2014/main" id="{3AA4AAB8-7100-45A7-B707-87E809D82C19}"/>
              </a:ext>
            </a:extLst>
          </p:cNvPr>
          <p:cNvSpPr txBox="1"/>
          <p:nvPr/>
        </p:nvSpPr>
        <p:spPr>
          <a:xfrm>
            <a:off x="256467" y="1612691"/>
            <a:ext cx="3887603" cy="584775"/>
          </a:xfrm>
          <a:prstGeom prst="rect">
            <a:avLst/>
          </a:prstGeom>
          <a:noFill/>
        </p:spPr>
        <p:txBody>
          <a:bodyPr wrap="none" rtlCol="0">
            <a:spAutoFit/>
          </a:bodyPr>
          <a:lstStyle/>
          <a:p>
            <a:r>
              <a:rPr lang="en-US" altLang="zh-TW" sz="3200" b="1" dirty="0">
                <a:latin typeface="Times New Roman" panose="02020603050405020304" pitchFamily="18" charset="0"/>
                <a:cs typeface="Times New Roman" panose="02020603050405020304" pitchFamily="18" charset="0"/>
              </a:rPr>
              <a:t>1. Health Monitoring</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77569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Monitoring</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33</a:t>
            </a:fld>
            <a:endParaRPr lang="en-US" altLang="zh-TW" dirty="0">
              <a:ea typeface="新細明體" charset="-120"/>
            </a:endParaRPr>
          </a:p>
        </p:txBody>
      </p:sp>
      <p:sp>
        <p:nvSpPr>
          <p:cNvPr id="5" name="內容版面配置區 4"/>
          <p:cNvSpPr>
            <a:spLocks noGrp="1"/>
          </p:cNvSpPr>
          <p:nvPr>
            <p:ph idx="1"/>
          </p:nvPr>
        </p:nvSpPr>
        <p:spPr>
          <a:xfrm>
            <a:off x="609600" y="2332355"/>
            <a:ext cx="10972800" cy="4525963"/>
          </a:xfrm>
        </p:spPr>
        <p:txBody>
          <a:bodyPr/>
          <a:lstStyle/>
          <a:p>
            <a:r>
              <a:rPr lang="en-US" altLang="zh-TW" sz="2800" dirty="0"/>
              <a:t>You should consider monitoring the following basic metrics:</a:t>
            </a:r>
          </a:p>
          <a:p>
            <a:r>
              <a:rPr lang="en-US" altLang="zh-TW" sz="2800" dirty="0"/>
              <a:t>• Number of requests per API</a:t>
            </a:r>
          </a:p>
          <a:p>
            <a:r>
              <a:rPr lang="en-US" altLang="zh-TW" sz="2800" dirty="0"/>
              <a:t>• Request categorization by criteria (for example, </a:t>
            </a:r>
            <a:r>
              <a:rPr lang="en-US" altLang="zh-TW" sz="2800" dirty="0" err="1"/>
              <a:t>remotehost</a:t>
            </a:r>
            <a:r>
              <a:rPr lang="en-US" altLang="zh-TW" sz="2800" dirty="0"/>
              <a:t>)</a:t>
            </a:r>
          </a:p>
          <a:p>
            <a:r>
              <a:rPr lang="en-US" altLang="zh-TW" sz="2800" dirty="0"/>
              <a:t>• Performance statistics</a:t>
            </a:r>
          </a:p>
          <a:p>
            <a:r>
              <a:rPr lang="en-US" altLang="zh-TW" sz="2800" dirty="0"/>
              <a:t>• Successful and exception messages</a:t>
            </a:r>
          </a:p>
          <a:p>
            <a:r>
              <a:rPr lang="en-US" altLang="zh-TW" sz="2800" dirty="0"/>
              <a:t>• Blocked messages breaching gateway policies</a:t>
            </a:r>
          </a:p>
        </p:txBody>
      </p:sp>
      <p:sp>
        <p:nvSpPr>
          <p:cNvPr id="6" name="文字方塊 5">
            <a:extLst>
              <a:ext uri="{FF2B5EF4-FFF2-40B4-BE49-F238E27FC236}">
                <a16:creationId xmlns:a16="http://schemas.microsoft.com/office/drawing/2014/main" id="{3AA4AAB8-7100-45A7-B707-87E809D82C19}"/>
              </a:ext>
            </a:extLst>
          </p:cNvPr>
          <p:cNvSpPr txBox="1"/>
          <p:nvPr/>
        </p:nvSpPr>
        <p:spPr>
          <a:xfrm>
            <a:off x="256467" y="1612691"/>
            <a:ext cx="5604996" cy="584775"/>
          </a:xfrm>
          <a:prstGeom prst="rect">
            <a:avLst/>
          </a:prstGeom>
          <a:noFill/>
        </p:spPr>
        <p:txBody>
          <a:bodyPr wrap="none" rtlCol="0">
            <a:spAutoFit/>
          </a:bodyPr>
          <a:lstStyle/>
          <a:p>
            <a:r>
              <a:rPr lang="en-US" altLang="zh-TW" sz="3200" b="1" dirty="0">
                <a:latin typeface="Times New Roman" panose="02020603050405020304" pitchFamily="18" charset="0"/>
                <a:cs typeface="Times New Roman" panose="02020603050405020304" pitchFamily="18" charset="0"/>
              </a:rPr>
              <a:t>2.</a:t>
            </a:r>
            <a:r>
              <a:rPr lang="zh-TW" altLang="en-US" sz="3200" b="1" dirty="0">
                <a:latin typeface="Times New Roman" panose="02020603050405020304" pitchFamily="18" charset="0"/>
                <a:cs typeface="Times New Roman" panose="02020603050405020304" pitchFamily="18" charset="0"/>
              </a:rPr>
              <a:t> </a:t>
            </a:r>
            <a:r>
              <a:rPr lang="en-US" altLang="zh-TW" sz="3200" b="1" dirty="0">
                <a:latin typeface="Times New Roman" panose="02020603050405020304" pitchFamily="18" charset="0"/>
                <a:cs typeface="Times New Roman" panose="02020603050405020304" pitchFamily="18" charset="0"/>
              </a:rPr>
              <a:t>Traffic and Data Monitoring</a:t>
            </a:r>
            <a:endParaRPr lang="zh-TW"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8824417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Load Balancing and Scaling</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34</a:t>
            </a:fld>
            <a:endParaRPr lang="en-US" altLang="zh-TW" dirty="0">
              <a:ea typeface="新細明體" charset="-120"/>
            </a:endParaRPr>
          </a:p>
        </p:txBody>
      </p:sp>
      <p:sp>
        <p:nvSpPr>
          <p:cNvPr id="5" name="內容版面配置區 4"/>
          <p:cNvSpPr>
            <a:spLocks noGrp="1"/>
          </p:cNvSpPr>
          <p:nvPr>
            <p:ph idx="1"/>
          </p:nvPr>
        </p:nvSpPr>
        <p:spPr>
          <a:xfrm>
            <a:off x="508000" y="1522380"/>
            <a:ext cx="10972800" cy="4525963"/>
          </a:xfrm>
        </p:spPr>
        <p:txBody>
          <a:bodyPr/>
          <a:lstStyle/>
          <a:p>
            <a:r>
              <a:rPr lang="en-US" altLang="zh-TW" sz="2800" dirty="0">
                <a:latin typeface="Times New Roman" panose="02020603050405020304" pitchFamily="18" charset="0"/>
                <a:cs typeface="Times New Roman" panose="02020603050405020304" pitchFamily="18" charset="0"/>
              </a:rPr>
              <a:t>An API Gateway being load balanced runs the same configuration to virtualize the same APIs, and executes the same policies. If multiple API Gateway groups are deployed, load balancing should be across groups.</a:t>
            </a:r>
            <a:endParaRPr lang="zh-TW" altLang="en-US" sz="2800" dirty="0">
              <a:latin typeface="Times New Roman" panose="02020603050405020304" pitchFamily="18" charset="0"/>
              <a:cs typeface="Times New Roman" panose="02020603050405020304" pitchFamily="18" charset="0"/>
            </a:endParaRPr>
          </a:p>
        </p:txBody>
      </p:sp>
      <p:pic>
        <p:nvPicPr>
          <p:cNvPr id="6" name="圖片 5">
            <a:extLst>
              <a:ext uri="{FF2B5EF4-FFF2-40B4-BE49-F238E27FC236}">
                <a16:creationId xmlns:a16="http://schemas.microsoft.com/office/drawing/2014/main" id="{6D7448D4-F468-444E-B8A9-7D525C1C5C5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886075" y="2938931"/>
            <a:ext cx="7029144" cy="3644431"/>
          </a:xfrm>
          <a:prstGeom prst="rect">
            <a:avLst/>
          </a:prstGeom>
        </p:spPr>
      </p:pic>
      <p:pic>
        <p:nvPicPr>
          <p:cNvPr id="7" name="圖片 6">
            <a:extLst>
              <a:ext uri="{FF2B5EF4-FFF2-40B4-BE49-F238E27FC236}">
                <a16:creationId xmlns:a16="http://schemas.microsoft.com/office/drawing/2014/main" id="{C1CEFBF4-8DB0-43A6-A443-1179EF3AF933}"/>
              </a:ext>
            </a:extLst>
          </p:cNvPr>
          <p:cNvPicPr>
            <a:picLocks noChangeAspect="1"/>
          </p:cNvPicPr>
          <p:nvPr/>
        </p:nvPicPr>
        <p:blipFill>
          <a:blip r:embed="rId4"/>
          <a:stretch>
            <a:fillRect/>
          </a:stretch>
        </p:blipFill>
        <p:spPr>
          <a:xfrm>
            <a:off x="508000" y="3429000"/>
            <a:ext cx="1955459" cy="947738"/>
          </a:xfrm>
          <a:prstGeom prst="rect">
            <a:avLst/>
          </a:prstGeom>
        </p:spPr>
      </p:pic>
    </p:spTree>
    <p:extLst>
      <p:ext uri="{BB962C8B-B14F-4D97-AF65-F5344CB8AC3E}">
        <p14:creationId xmlns:p14="http://schemas.microsoft.com/office/powerpoint/2010/main" val="392052281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Load Balancing and Scaling</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35</a:t>
            </a:fld>
            <a:endParaRPr lang="en-US" altLang="zh-TW" dirty="0">
              <a:ea typeface="新細明體" charset="-120"/>
            </a:endParaRPr>
          </a:p>
        </p:txBody>
      </p:sp>
      <p:sp>
        <p:nvSpPr>
          <p:cNvPr id="6" name="內容版面配置區 5">
            <a:extLst>
              <a:ext uri="{FF2B5EF4-FFF2-40B4-BE49-F238E27FC236}">
                <a16:creationId xmlns:a16="http://schemas.microsoft.com/office/drawing/2014/main" id="{CA2FF42A-C6F9-4DB2-B139-545E9E2F0316}"/>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Loads are balanced on a number of characteristics including the response time or system load.</a:t>
            </a:r>
          </a:p>
          <a:p>
            <a:r>
              <a:rPr lang="en-US" altLang="zh-TW" sz="2800" dirty="0">
                <a:latin typeface="Times New Roman" panose="02020603050405020304" pitchFamily="18" charset="0"/>
                <a:cs typeface="Times New Roman" panose="02020603050405020304" pitchFamily="18" charset="0"/>
              </a:rPr>
              <a:t>The distributed state poses a certain restriction in terms of active/active and active/passive clustering.</a:t>
            </a:r>
          </a:p>
          <a:p>
            <a:r>
              <a:rPr lang="en-US" altLang="zh-TW" sz="2800" dirty="0">
                <a:latin typeface="Times New Roman" panose="02020603050405020304" pitchFamily="18" charset="0"/>
                <a:cs typeface="Times New Roman" panose="02020603050405020304" pitchFamily="18" charset="0"/>
              </a:rPr>
              <a:t>This means that for a resilient </a:t>
            </a:r>
            <a:r>
              <a:rPr lang="en-US" altLang="zh-TW" sz="2800" dirty="0" err="1">
                <a:latin typeface="Times New Roman" panose="02020603050405020304" pitchFamily="18" charset="0"/>
                <a:cs typeface="Times New Roman" panose="02020603050405020304" pitchFamily="18" charset="0"/>
              </a:rPr>
              <a:t>highavailability</a:t>
            </a:r>
            <a:r>
              <a:rPr lang="en-US" altLang="zh-TW" sz="2800" dirty="0">
                <a:latin typeface="Times New Roman" panose="02020603050405020304" pitchFamily="18" charset="0"/>
                <a:cs typeface="Times New Roman" panose="02020603050405020304" pitchFamily="18" charset="0"/>
              </a:rPr>
              <a:t> system, you should employ a minimum of at least two active API gateways at any given time, extra in passive mode.</a:t>
            </a:r>
          </a:p>
          <a:p>
            <a:r>
              <a:rPr lang="en-US" altLang="zh-TW" sz="2800" dirty="0">
                <a:latin typeface="Times New Roman" panose="02020603050405020304" pitchFamily="18" charset="0"/>
                <a:cs typeface="Times New Roman" panose="02020603050405020304" pitchFamily="18" charset="0"/>
              </a:rPr>
              <a:t>The API Gateway also ensures zero downtime by implementing configuration deployment in a rolling fashion.</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243561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Load Balancing and Scaling</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36</a:t>
            </a:fld>
            <a:endParaRPr lang="en-US" altLang="zh-TW" dirty="0">
              <a:ea typeface="新細明體" charset="-120"/>
            </a:endParaRPr>
          </a:p>
        </p:txBody>
      </p:sp>
      <p:sp>
        <p:nvSpPr>
          <p:cNvPr id="6" name="內容版面配置區 5">
            <a:extLst>
              <a:ext uri="{FF2B5EF4-FFF2-40B4-BE49-F238E27FC236}">
                <a16:creationId xmlns:a16="http://schemas.microsoft.com/office/drawing/2014/main" id="{CA2FF42A-C6F9-4DB2-B139-545E9E2F0316}"/>
              </a:ext>
            </a:extLst>
          </p:cNvPr>
          <p:cNvSpPr>
            <a:spLocks noGrp="1"/>
          </p:cNvSpPr>
          <p:nvPr>
            <p:ph idx="1"/>
          </p:nvPr>
        </p:nvSpPr>
        <p:spPr/>
        <p:txBody>
          <a:bodyPr/>
          <a:lstStyle/>
          <a:p>
            <a:r>
              <a:rPr lang="en-US" altLang="zh-TW" sz="2800" dirty="0">
                <a:latin typeface="Times New Roman" panose="02020603050405020304" pitchFamily="18" charset="0"/>
                <a:cs typeface="Times New Roman" panose="02020603050405020304" pitchFamily="18" charset="0"/>
              </a:rPr>
              <a:t>This means, while each API Gateway instance in the cluster or group takes a few seconds to update its configuration, it stops serving new requests, but all existing in-flight requests are honored.</a:t>
            </a:r>
          </a:p>
          <a:p>
            <a:r>
              <a:rPr lang="en-US" altLang="zh-TW" sz="2800" dirty="0">
                <a:latin typeface="Times New Roman" panose="02020603050405020304" pitchFamily="18" charset="0"/>
                <a:cs typeface="Times New Roman" panose="02020603050405020304" pitchFamily="18" charset="0"/>
              </a:rPr>
              <a:t>Meanwhile, the rest of the cluster or group can still receive new requests. </a:t>
            </a:r>
          </a:p>
          <a:p>
            <a:r>
              <a:rPr lang="en-US" altLang="zh-TW" sz="2800" dirty="0">
                <a:latin typeface="Times New Roman" panose="02020603050405020304" pitchFamily="18" charset="0"/>
                <a:cs typeface="Times New Roman" panose="02020603050405020304" pitchFamily="18" charset="0"/>
              </a:rPr>
              <a:t>The load balancer ensures that requests are pushed to the nodes that are still receiving requests. </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513436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High Availability and Failover</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37</a:t>
            </a:fld>
            <a:endParaRPr lang="en-US" altLang="zh-TW" dirty="0">
              <a:ea typeface="新細明體" charset="-120"/>
            </a:endParaRPr>
          </a:p>
        </p:txBody>
      </p:sp>
      <p:sp>
        <p:nvSpPr>
          <p:cNvPr id="5" name="內容版面配置區 4"/>
          <p:cNvSpPr>
            <a:spLocks noGrp="1"/>
          </p:cNvSpPr>
          <p:nvPr>
            <p:ph idx="1"/>
          </p:nvPr>
        </p:nvSpPr>
        <p:spPr>
          <a:xfrm>
            <a:off x="508000" y="1624013"/>
            <a:ext cx="10972800" cy="4525963"/>
          </a:xfrm>
        </p:spPr>
        <p:txBody>
          <a:bodyPr/>
          <a:lstStyle/>
          <a:p>
            <a:r>
              <a:rPr lang="en-US" altLang="zh-TW" sz="2800" dirty="0">
                <a:latin typeface="Times New Roman" panose="02020603050405020304" pitchFamily="18" charset="0"/>
                <a:cs typeface="Times New Roman" panose="02020603050405020304" pitchFamily="18" charset="0"/>
              </a:rPr>
              <a:t>Being a critical component and ONLY entry point in microservice architecture, you should deploy the API gateway in High Availability (HA) mode. </a:t>
            </a:r>
          </a:p>
          <a:p>
            <a:r>
              <a:rPr lang="en-US" altLang="zh-TW" sz="2800" dirty="0">
                <a:latin typeface="Times New Roman" panose="02020603050405020304" pitchFamily="18" charset="0"/>
                <a:cs typeface="Times New Roman" panose="02020603050405020304" pitchFamily="18" charset="0"/>
              </a:rPr>
              <a:t>API Gateway instances are usually deployed behind standard load balancers, which periodically query the state of the API Gateway. </a:t>
            </a:r>
          </a:p>
          <a:p>
            <a:r>
              <a:rPr lang="en-US" altLang="zh-TW" sz="2800" dirty="0">
                <a:latin typeface="Times New Roman" panose="02020603050405020304" pitchFamily="18" charset="0"/>
                <a:cs typeface="Times New Roman" panose="02020603050405020304" pitchFamily="18" charset="0"/>
              </a:rPr>
              <a:t>If a problem occurs, the load balancer redirects traffic to the hot stand-by instance</a:t>
            </a:r>
            <a:r>
              <a:rPr lang="en-US" altLang="zh-TW" sz="2800" dirty="0" smtClean="0">
                <a:latin typeface="Times New Roman" panose="02020603050405020304" pitchFamily="18" charset="0"/>
                <a:cs typeface="Times New Roman" panose="02020603050405020304" pitchFamily="18" charset="0"/>
              </a:rPr>
              <a:t>.</a:t>
            </a:r>
            <a:endParaRPr lang="en-US" altLang="zh-TW"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26912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High Availability and Failover</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38</a:t>
            </a:fld>
            <a:endParaRPr lang="en-US" altLang="zh-TW" dirty="0">
              <a:ea typeface="新細明體" charset="-120"/>
            </a:endParaRPr>
          </a:p>
        </p:txBody>
      </p:sp>
      <p:sp>
        <p:nvSpPr>
          <p:cNvPr id="5" name="內容版面配置區 4"/>
          <p:cNvSpPr>
            <a:spLocks noGrp="1"/>
          </p:cNvSpPr>
          <p:nvPr>
            <p:ph idx="1"/>
          </p:nvPr>
        </p:nvSpPr>
        <p:spPr>
          <a:xfrm>
            <a:off x="508000" y="1600126"/>
            <a:ext cx="10972800" cy="4525963"/>
          </a:xfrm>
        </p:spPr>
        <p:txBody>
          <a:bodyPr/>
          <a:lstStyle/>
          <a:p>
            <a:r>
              <a:rPr lang="en-US" altLang="zh-TW" sz="2800" dirty="0">
                <a:latin typeface="Times New Roman" panose="02020603050405020304" pitchFamily="18" charset="0"/>
                <a:cs typeface="Times New Roman" panose="02020603050405020304" pitchFamily="18" charset="0"/>
              </a:rPr>
              <a:t>High Availability can be maintained using either of these options: Active/Active, Active/Standby, or Active/Active Systems. These are described as follows</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smtClean="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Active/Standby: System is turned off</a:t>
            </a:r>
          </a:p>
          <a:p>
            <a:r>
              <a:rPr lang="en-US" altLang="zh-TW" sz="2800" dirty="0">
                <a:latin typeface="Times New Roman" panose="02020603050405020304" pitchFamily="18" charset="0"/>
                <a:cs typeface="Times New Roman" panose="02020603050405020304" pitchFamily="18" charset="0"/>
              </a:rPr>
              <a:t>• Active/Passive: System is operational but not containing state</a:t>
            </a:r>
          </a:p>
          <a:p>
            <a:r>
              <a:rPr lang="en-US" altLang="zh-TW" sz="2800" dirty="0">
                <a:latin typeface="Times New Roman" panose="02020603050405020304" pitchFamily="18" charset="0"/>
                <a:cs typeface="Times New Roman" panose="02020603050405020304" pitchFamily="18" charset="0"/>
              </a:rPr>
              <a:t>• Active/Active: System is fully operational and with current system state</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959287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High Availability and Failover</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39</a:t>
            </a:fld>
            <a:endParaRPr lang="en-US" altLang="zh-TW" dirty="0">
              <a:ea typeface="新細明體" charset="-120"/>
            </a:endParaRPr>
          </a:p>
        </p:txBody>
      </p:sp>
      <p:sp>
        <p:nvSpPr>
          <p:cNvPr id="5" name="內容版面配置區 4"/>
          <p:cNvSpPr>
            <a:spLocks noGrp="1"/>
          </p:cNvSpPr>
          <p:nvPr>
            <p:ph idx="1"/>
          </p:nvPr>
        </p:nvSpPr>
        <p:spPr>
          <a:xfrm>
            <a:off x="508000" y="2273191"/>
            <a:ext cx="10972800" cy="4525963"/>
          </a:xfrm>
        </p:spPr>
        <p:txBody>
          <a:bodyPr/>
          <a:lstStyle/>
          <a:p>
            <a:r>
              <a:rPr lang="en-US" altLang="zh-TW" sz="2800" dirty="0">
                <a:latin typeface="Times New Roman" panose="02020603050405020304" pitchFamily="18" charset="0"/>
                <a:cs typeface="Times New Roman" panose="02020603050405020304" pitchFamily="18" charset="0"/>
              </a:rPr>
              <a:t>• To achieve maximum availability, API Gateway should be used in Active/ Active for each production API Gateway</a:t>
            </a:r>
          </a:p>
          <a:p>
            <a:r>
              <a:rPr lang="en-US" altLang="zh-TW" sz="2800" dirty="0">
                <a:latin typeface="Times New Roman" panose="02020603050405020304" pitchFamily="18" charset="0"/>
                <a:cs typeface="Times New Roman" panose="02020603050405020304" pitchFamily="18" charset="0"/>
              </a:rPr>
              <a:t>• Proper traffic analysis, to limit traffic to backend services, to protect against message flooding. This is particularly important with legacy systems that have been recently service-enabled. Legacy systems may not have been designed for the traffic patterns to which they are now subjected</a:t>
            </a:r>
            <a:r>
              <a:rPr lang="en-US" altLang="zh-TW" sz="2800" dirty="0" smtClean="0">
                <a:latin typeface="Times New Roman" panose="02020603050405020304" pitchFamily="18" charset="0"/>
                <a:cs typeface="Times New Roman" panose="02020603050405020304" pitchFamily="18" charset="0"/>
              </a:rPr>
              <a:t>.</a:t>
            </a:r>
          </a:p>
          <a:p>
            <a:r>
              <a:rPr lang="en-US" altLang="zh-TW" sz="2800" dirty="0">
                <a:latin typeface="Times New Roman" panose="02020603050405020304" pitchFamily="18" charset="0"/>
                <a:cs typeface="Times New Roman" panose="02020603050405020304" pitchFamily="18" charset="0"/>
              </a:rPr>
              <a:t>• Monitor the network infrastructure carefully, to identify any issues early on.</a:t>
            </a:r>
            <a:endParaRPr lang="zh-TW" altLang="en-US" sz="2800" dirty="0">
              <a:latin typeface="Times New Roman" panose="02020603050405020304" pitchFamily="18" charset="0"/>
              <a:cs typeface="Times New Roman" panose="02020603050405020304" pitchFamily="18" charset="0"/>
            </a:endParaRPr>
          </a:p>
        </p:txBody>
      </p:sp>
      <p:sp>
        <p:nvSpPr>
          <p:cNvPr id="3" name="矩形 2"/>
          <p:cNvSpPr/>
          <p:nvPr/>
        </p:nvSpPr>
        <p:spPr>
          <a:xfrm>
            <a:off x="288095" y="1745697"/>
            <a:ext cx="4456028" cy="523220"/>
          </a:xfrm>
          <a:prstGeom prst="rect">
            <a:avLst/>
          </a:prstGeom>
        </p:spPr>
        <p:txBody>
          <a:bodyPr wrap="none">
            <a:spAutoFit/>
          </a:bodyPr>
          <a:lstStyle/>
          <a:p>
            <a:r>
              <a:rPr lang="en-US" altLang="zh-TW" sz="2800" b="1" dirty="0">
                <a:latin typeface="Times New Roman" panose="02020603050405020304" pitchFamily="18" charset="0"/>
                <a:cs typeface="Times New Roman" panose="02020603050405020304" pitchFamily="18" charset="0"/>
              </a:rPr>
              <a:t>HA and Failover Guidelines</a:t>
            </a:r>
          </a:p>
        </p:txBody>
      </p:sp>
    </p:spTree>
    <p:extLst>
      <p:ext uri="{BB962C8B-B14F-4D97-AF65-F5344CB8AC3E}">
        <p14:creationId xmlns:p14="http://schemas.microsoft.com/office/powerpoint/2010/main" val="211888139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Introduction</a:t>
            </a:r>
            <a:endParaRPr lang="en-US" altLang="zh-TW"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4</a:t>
            </a:fld>
            <a:endParaRPr lang="en-US" altLang="zh-TW" dirty="0">
              <a:ea typeface="新細明體" charset="-120"/>
            </a:endParaRPr>
          </a:p>
        </p:txBody>
      </p:sp>
      <p:sp>
        <p:nvSpPr>
          <p:cNvPr id="5" name="內容版面配置區 4"/>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Each service runs a unique process and communicates through a well-defined, lightweight mechanism to serve a business goal.</a:t>
            </a:r>
          </a:p>
          <a:p>
            <a:r>
              <a:rPr lang="en-US" altLang="zh-TW" dirty="0">
                <a:latin typeface="Times New Roman" panose="02020603050405020304" pitchFamily="18" charset="0"/>
                <a:cs typeface="Times New Roman" panose="02020603050405020304" pitchFamily="18" charset="0"/>
              </a:rPr>
              <a:t>It aligns with the business to deal with changes in agile fashion, matches business changes with agile response, and delivers solutions in a decentralized manner.</a:t>
            </a:r>
          </a:p>
          <a:p>
            <a:r>
              <a:rPr lang="en-US" altLang="zh-TW" dirty="0">
                <a:latin typeface="Times New Roman" panose="02020603050405020304" pitchFamily="18" charset="0"/>
                <a:cs typeface="Times New Roman" panose="02020603050405020304" pitchFamily="18" charset="0"/>
              </a:rPr>
              <a:t>In addition to modular services, the API gateway and other elements are integral parts of microservice architecture (see figure below).</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031935"/>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Governance</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40</a:t>
            </a:fld>
            <a:endParaRPr lang="en-US" altLang="zh-TW" dirty="0">
              <a:ea typeface="新細明體" charset="-120"/>
            </a:endParaRPr>
          </a:p>
        </p:txBody>
      </p:sp>
      <p:sp>
        <p:nvSpPr>
          <p:cNvPr id="5" name="內容版面配置區 4"/>
          <p:cNvSpPr>
            <a:spLocks noGrp="1"/>
          </p:cNvSpPr>
          <p:nvPr>
            <p:ph idx="1"/>
          </p:nvPr>
        </p:nvSpPr>
        <p:spPr>
          <a:xfrm>
            <a:off x="508000" y="1522380"/>
            <a:ext cx="10972800" cy="4525963"/>
          </a:xfrm>
        </p:spPr>
        <p:txBody>
          <a:bodyPr/>
          <a:lstStyle/>
          <a:p>
            <a:r>
              <a:rPr lang="en-US" altLang="zh-TW" sz="2800" dirty="0">
                <a:latin typeface="Times New Roman" panose="02020603050405020304" pitchFamily="18" charset="0"/>
                <a:cs typeface="Times New Roman" panose="02020603050405020304" pitchFamily="18" charset="0"/>
              </a:rPr>
              <a:t>As the number of APIs keep on increasing, it is essential to establish policies and monitoring. The policies can broadly be categorized as </a:t>
            </a:r>
            <a:r>
              <a:rPr lang="en-US" altLang="zh-TW" sz="2800" dirty="0" smtClean="0">
                <a:latin typeface="Times New Roman" panose="02020603050405020304" pitchFamily="18" charset="0"/>
                <a:cs typeface="Times New Roman" panose="02020603050405020304" pitchFamily="18" charset="0"/>
              </a:rPr>
              <a:t>design-time </a:t>
            </a:r>
            <a:r>
              <a:rPr lang="en-US" altLang="zh-TW" sz="2800" dirty="0">
                <a:latin typeface="Times New Roman" panose="02020603050405020304" pitchFamily="18" charset="0"/>
                <a:cs typeface="Times New Roman" panose="02020603050405020304" pitchFamily="18" charset="0"/>
              </a:rPr>
              <a:t>governance and runtime governance</a:t>
            </a:r>
            <a:r>
              <a:rPr lang="en-US" altLang="zh-TW" sz="2800"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4897940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Governance</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41</a:t>
            </a:fld>
            <a:endParaRPr lang="en-US" altLang="zh-TW" dirty="0">
              <a:ea typeface="新細明體" charset="-120"/>
            </a:endParaRPr>
          </a:p>
        </p:txBody>
      </p:sp>
      <p:sp>
        <p:nvSpPr>
          <p:cNvPr id="5" name="內容版面配置區 4"/>
          <p:cNvSpPr>
            <a:spLocks noGrp="1"/>
          </p:cNvSpPr>
          <p:nvPr>
            <p:ph idx="1"/>
          </p:nvPr>
        </p:nvSpPr>
        <p:spPr>
          <a:xfrm>
            <a:off x="508000" y="2195513"/>
            <a:ext cx="10972800" cy="4525963"/>
          </a:xfrm>
        </p:spPr>
        <p:txBody>
          <a:bodyPr/>
          <a:lstStyle/>
          <a:p>
            <a:r>
              <a:rPr lang="en-US" altLang="zh-TW" sz="2800" dirty="0">
                <a:latin typeface="Times New Roman" panose="02020603050405020304" pitchFamily="18" charset="0"/>
                <a:cs typeface="Times New Roman" panose="02020603050405020304" pitchFamily="18" charset="0"/>
              </a:rPr>
              <a:t>Tracking the life cycle of APIs:</a:t>
            </a:r>
          </a:p>
          <a:p>
            <a:r>
              <a:rPr lang="en-US" altLang="zh-TW" sz="2800" dirty="0">
                <a:latin typeface="Times New Roman" panose="02020603050405020304" pitchFamily="18" charset="0"/>
                <a:cs typeface="Times New Roman" panose="02020603050405020304" pitchFamily="18" charset="0"/>
              </a:rPr>
              <a:t>• Handling routing, blocking, and processing</a:t>
            </a:r>
          </a:p>
          <a:p>
            <a:r>
              <a:rPr lang="en-US" altLang="zh-TW" sz="2800" dirty="0">
                <a:latin typeface="Times New Roman" panose="02020603050405020304" pitchFamily="18" charset="0"/>
                <a:cs typeface="Times New Roman" panose="02020603050405020304" pitchFamily="18" charset="0"/>
              </a:rPr>
              <a:t>• Understanding the API utilization and raising the alerts/ alarms in case usage crosses the threshold</a:t>
            </a:r>
          </a:p>
          <a:p>
            <a:r>
              <a:rPr lang="en-US" altLang="zh-TW" sz="2800" dirty="0">
                <a:latin typeface="Times New Roman" panose="02020603050405020304" pitchFamily="18" charset="0"/>
                <a:cs typeface="Times New Roman" panose="02020603050405020304" pitchFamily="18" charset="0"/>
              </a:rPr>
              <a:t>• Traffic throttling, smoothing, and load balancing</a:t>
            </a:r>
          </a:p>
          <a:p>
            <a:r>
              <a:rPr lang="en-US" altLang="zh-TW" sz="2800" dirty="0">
                <a:latin typeface="Times New Roman" panose="02020603050405020304" pitchFamily="18" charset="0"/>
                <a:cs typeface="Times New Roman" panose="02020603050405020304" pitchFamily="18" charset="0"/>
              </a:rPr>
              <a:t>• Rate limiting per-API usage</a:t>
            </a:r>
          </a:p>
          <a:p>
            <a:r>
              <a:rPr lang="en-US" altLang="zh-TW" sz="2800" dirty="0">
                <a:latin typeface="Times New Roman" panose="02020603050405020304" pitchFamily="18" charset="0"/>
                <a:cs typeface="Times New Roman" panose="02020603050405020304" pitchFamily="18" charset="0"/>
              </a:rPr>
              <a:t>• API versioning</a:t>
            </a:r>
          </a:p>
          <a:p>
            <a:r>
              <a:rPr lang="en-US" altLang="zh-TW" sz="2800" dirty="0">
                <a:latin typeface="Times New Roman" panose="02020603050405020304" pitchFamily="18" charset="0"/>
                <a:cs typeface="Times New Roman" panose="02020603050405020304" pitchFamily="18" charset="0"/>
              </a:rPr>
              <a:t>• Schema versioning for input/ output request parameters</a:t>
            </a:r>
            <a:endParaRPr lang="zh-TW" altLang="en-US" sz="2800" dirty="0">
              <a:latin typeface="Times New Roman" panose="02020603050405020304" pitchFamily="18" charset="0"/>
              <a:cs typeface="Times New Roman" panose="02020603050405020304" pitchFamily="18" charset="0"/>
            </a:endParaRPr>
          </a:p>
        </p:txBody>
      </p:sp>
      <p:sp>
        <p:nvSpPr>
          <p:cNvPr id="3" name="矩形 2"/>
          <p:cNvSpPr/>
          <p:nvPr/>
        </p:nvSpPr>
        <p:spPr>
          <a:xfrm>
            <a:off x="255013" y="1610738"/>
            <a:ext cx="3706464" cy="584775"/>
          </a:xfrm>
          <a:prstGeom prst="rect">
            <a:avLst/>
          </a:prstGeom>
        </p:spPr>
        <p:txBody>
          <a:bodyPr wrap="none">
            <a:spAutoFit/>
          </a:bodyPr>
          <a:lstStyle/>
          <a:p>
            <a:r>
              <a:rPr lang="en-US" altLang="zh-TW" sz="3200" b="1" dirty="0">
                <a:latin typeface="Times New Roman" panose="02020603050405020304" pitchFamily="18" charset="0"/>
                <a:cs typeface="Times New Roman" panose="02020603050405020304" pitchFamily="18" charset="0"/>
              </a:rPr>
              <a:t>runtime governance</a:t>
            </a:r>
            <a:endParaRPr lang="zh-TW" altLang="en-US" sz="3200" b="1" dirty="0"/>
          </a:p>
        </p:txBody>
      </p:sp>
    </p:spTree>
    <p:extLst>
      <p:ext uri="{BB962C8B-B14F-4D97-AF65-F5344CB8AC3E}">
        <p14:creationId xmlns:p14="http://schemas.microsoft.com/office/powerpoint/2010/main" val="204447692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Governance</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42</a:t>
            </a:fld>
            <a:endParaRPr lang="en-US" altLang="zh-TW" dirty="0">
              <a:ea typeface="新細明體" charset="-120"/>
            </a:endParaRPr>
          </a:p>
        </p:txBody>
      </p:sp>
      <p:sp>
        <p:nvSpPr>
          <p:cNvPr id="5" name="內容版面配置區 4"/>
          <p:cNvSpPr>
            <a:spLocks noGrp="1"/>
          </p:cNvSpPr>
          <p:nvPr>
            <p:ph idx="1"/>
          </p:nvPr>
        </p:nvSpPr>
        <p:spPr>
          <a:xfrm>
            <a:off x="508000" y="2195513"/>
            <a:ext cx="10972800" cy="4525963"/>
          </a:xfrm>
        </p:spPr>
        <p:txBody>
          <a:bodyPr/>
          <a:lstStyle/>
          <a:p>
            <a:r>
              <a:rPr lang="en-US" altLang="zh-TW" sz="2800" dirty="0">
                <a:latin typeface="Times New Roman" panose="02020603050405020304" pitchFamily="18" charset="0"/>
                <a:cs typeface="Times New Roman" panose="02020603050405020304" pitchFamily="18" charset="0"/>
              </a:rPr>
              <a:t>• Defining the standards for API definitions (example: Swagger)</a:t>
            </a:r>
          </a:p>
          <a:p>
            <a:r>
              <a:rPr lang="en-US" altLang="zh-TW" sz="2800" dirty="0">
                <a:latin typeface="Times New Roman" panose="02020603050405020304" pitchFamily="18" charset="0"/>
                <a:cs typeface="Times New Roman" panose="02020603050405020304" pitchFamily="18" charset="0"/>
              </a:rPr>
              <a:t>• Keyword tags used to categorize APIs</a:t>
            </a:r>
          </a:p>
          <a:p>
            <a:r>
              <a:rPr lang="en-US" altLang="zh-TW" sz="2800" dirty="0">
                <a:latin typeface="Times New Roman" panose="02020603050405020304" pitchFamily="18" charset="0"/>
                <a:cs typeface="Times New Roman" panose="02020603050405020304" pitchFamily="18" charset="0"/>
              </a:rPr>
              <a:t>• Conformance to REST API design guidelines </a:t>
            </a:r>
            <a:r>
              <a:rPr lang="en-US" altLang="zh-TW" sz="2800" dirty="0" err="1" smtClean="0">
                <a:latin typeface="Times New Roman" panose="02020603050405020304" pitchFamily="18" charset="0"/>
                <a:cs typeface="Times New Roman" panose="02020603050405020304" pitchFamily="18" charset="0"/>
              </a:rPr>
              <a:t>Microservice</a:t>
            </a:r>
            <a:r>
              <a:rPr lang="zh-TW" altLang="en-US" sz="2800" dirty="0" smtClean="0">
                <a:latin typeface="Times New Roman" panose="02020603050405020304" pitchFamily="18" charset="0"/>
                <a:cs typeface="Times New Roman" panose="02020603050405020304" pitchFamily="18" charset="0"/>
              </a:rPr>
              <a:t> </a:t>
            </a:r>
            <a:r>
              <a:rPr lang="en-US" altLang="zh-TW" sz="2800" dirty="0" smtClean="0">
                <a:latin typeface="Times New Roman" panose="02020603050405020304" pitchFamily="18" charset="0"/>
                <a:cs typeface="Times New Roman" panose="02020603050405020304" pitchFamily="18" charset="0"/>
              </a:rPr>
              <a:t>Architecture</a:t>
            </a:r>
            <a:r>
              <a:rPr lang="en-US" altLang="zh-TW" sz="2800" dirty="0">
                <a:latin typeface="Times New Roman" panose="02020603050405020304" pitchFamily="18" charset="0"/>
                <a:cs typeface="Times New Roman" panose="02020603050405020304" pitchFamily="18" charset="0"/>
              </a:rPr>
              <a:t>: API Gateway Considerations</a:t>
            </a:r>
            <a:endParaRPr lang="zh-TW" altLang="en-US" sz="2800" dirty="0">
              <a:latin typeface="Times New Roman" panose="02020603050405020304" pitchFamily="18" charset="0"/>
              <a:cs typeface="Times New Roman" panose="02020603050405020304" pitchFamily="18" charset="0"/>
            </a:endParaRPr>
          </a:p>
        </p:txBody>
      </p:sp>
      <p:sp>
        <p:nvSpPr>
          <p:cNvPr id="3" name="矩形 2"/>
          <p:cNvSpPr/>
          <p:nvPr/>
        </p:nvSpPr>
        <p:spPr>
          <a:xfrm>
            <a:off x="255013" y="1610738"/>
            <a:ext cx="4357283" cy="584775"/>
          </a:xfrm>
          <a:prstGeom prst="rect">
            <a:avLst/>
          </a:prstGeom>
        </p:spPr>
        <p:txBody>
          <a:bodyPr wrap="none">
            <a:spAutoFit/>
          </a:bodyPr>
          <a:lstStyle/>
          <a:p>
            <a:r>
              <a:rPr lang="en-US" altLang="zh-TW" sz="3200" b="1" dirty="0">
                <a:latin typeface="Times New Roman" panose="02020603050405020304" pitchFamily="18" charset="0"/>
                <a:cs typeface="Times New Roman" panose="02020603050405020304" pitchFamily="18" charset="0"/>
              </a:rPr>
              <a:t>Design time governance</a:t>
            </a:r>
            <a:endParaRPr lang="zh-TW" altLang="en-US" sz="3200" b="1" dirty="0"/>
          </a:p>
        </p:txBody>
      </p:sp>
    </p:spTree>
    <p:extLst>
      <p:ext uri="{BB962C8B-B14F-4D97-AF65-F5344CB8AC3E}">
        <p14:creationId xmlns:p14="http://schemas.microsoft.com/office/powerpoint/2010/main" val="400121729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Conclusion</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43</a:t>
            </a:fld>
            <a:endParaRPr lang="en-US" altLang="zh-TW" dirty="0">
              <a:ea typeface="新細明體" charset="-120"/>
            </a:endParaRPr>
          </a:p>
        </p:txBody>
      </p:sp>
      <p:sp>
        <p:nvSpPr>
          <p:cNvPr id="5" name="內容版面配置區 4"/>
          <p:cNvSpPr>
            <a:spLocks noGrp="1"/>
          </p:cNvSpPr>
          <p:nvPr>
            <p:ph idx="1"/>
          </p:nvPr>
        </p:nvSpPr>
        <p:spPr>
          <a:xfrm>
            <a:off x="508000" y="1522380"/>
            <a:ext cx="10972800" cy="4525963"/>
          </a:xfrm>
        </p:spPr>
        <p:txBody>
          <a:bodyPr/>
          <a:lstStyle/>
          <a:p>
            <a:r>
              <a:rPr lang="en-US" altLang="zh-TW" sz="2800" dirty="0"/>
              <a:t>The API Gateway is the essential component of </a:t>
            </a:r>
            <a:r>
              <a:rPr lang="en-US" altLang="zh-TW" sz="2800" dirty="0" err="1"/>
              <a:t>microservices</a:t>
            </a:r>
            <a:r>
              <a:rPr lang="en-US" altLang="zh-TW" sz="2800" dirty="0"/>
              <a:t> architecture. It helps to:</a:t>
            </a:r>
          </a:p>
          <a:p>
            <a:r>
              <a:rPr lang="en-US" altLang="zh-TW" sz="2800" dirty="0"/>
              <a:t>• Decouple consumers of the services from backend services</a:t>
            </a:r>
          </a:p>
          <a:p>
            <a:r>
              <a:rPr lang="en-US" altLang="zh-TW" sz="2800" dirty="0"/>
              <a:t>• Implement policies in one place</a:t>
            </a:r>
          </a:p>
          <a:p>
            <a:r>
              <a:rPr lang="en-US" altLang="zh-TW" sz="2800" dirty="0"/>
              <a:t>• Achieve reusability</a:t>
            </a:r>
          </a:p>
          <a:p>
            <a:r>
              <a:rPr lang="en-US" altLang="zh-TW" sz="2800" dirty="0"/>
              <a:t>• Monitor the entire technology platform performance</a:t>
            </a:r>
          </a:p>
          <a:p>
            <a:r>
              <a:rPr lang="en-US" altLang="zh-TW" sz="2800" dirty="0"/>
              <a:t>• Enable easy scaling of services</a:t>
            </a:r>
            <a:endParaRPr lang="zh-TW" altLang="en-US" sz="2800" dirty="0"/>
          </a:p>
        </p:txBody>
      </p:sp>
    </p:spTree>
    <p:extLst>
      <p:ext uri="{BB962C8B-B14F-4D97-AF65-F5344CB8AC3E}">
        <p14:creationId xmlns:p14="http://schemas.microsoft.com/office/powerpoint/2010/main" val="97715300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References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44</a:t>
            </a:fld>
            <a:endParaRPr lang="en-US" altLang="zh-TW" dirty="0">
              <a:ea typeface="新細明體" charset="-120"/>
            </a:endParaRPr>
          </a:p>
        </p:txBody>
      </p:sp>
      <p:sp>
        <p:nvSpPr>
          <p:cNvPr id="5" name="內容版面配置區 4"/>
          <p:cNvSpPr>
            <a:spLocks noGrp="1"/>
          </p:cNvSpPr>
          <p:nvPr>
            <p:ph idx="1"/>
          </p:nvPr>
        </p:nvSpPr>
        <p:spPr>
          <a:xfrm>
            <a:off x="508000" y="1522380"/>
            <a:ext cx="10972800" cy="4525963"/>
          </a:xfrm>
        </p:spPr>
        <p:txBody>
          <a:bodyPr/>
          <a:lstStyle/>
          <a:p>
            <a:r>
              <a:rPr lang="en-US" altLang="zh-TW" sz="2800" dirty="0">
                <a:latin typeface="Times New Roman" panose="02020603050405020304" pitchFamily="18" charset="0"/>
                <a:cs typeface="Times New Roman" panose="02020603050405020304" pitchFamily="18" charset="0"/>
              </a:rPr>
              <a:t>• Pattern: API Gateway / Backend for Front-End (Microservices.io)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Building </a:t>
            </a:r>
            <a:r>
              <a:rPr lang="en-US" altLang="zh-TW" sz="2800" dirty="0" err="1">
                <a:latin typeface="Times New Roman" panose="02020603050405020304" pitchFamily="18" charset="0"/>
                <a:cs typeface="Times New Roman" panose="02020603050405020304" pitchFamily="18" charset="0"/>
              </a:rPr>
              <a:t>Microservices</a:t>
            </a:r>
            <a:r>
              <a:rPr lang="en-US" altLang="zh-TW" sz="2800" dirty="0">
                <a:latin typeface="Times New Roman" panose="02020603050405020304" pitchFamily="18" charset="0"/>
                <a:cs typeface="Times New Roman" panose="02020603050405020304" pitchFamily="18" charset="0"/>
              </a:rPr>
              <a:t>: Using an API Gateway (NGINX)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Enabling </a:t>
            </a:r>
            <a:r>
              <a:rPr lang="en-US" altLang="zh-TW" sz="2800" dirty="0" err="1">
                <a:latin typeface="Times New Roman" panose="02020603050405020304" pitchFamily="18" charset="0"/>
                <a:cs typeface="Times New Roman" panose="02020603050405020304" pitchFamily="18" charset="0"/>
              </a:rPr>
              <a:t>Microservice</a:t>
            </a:r>
            <a:r>
              <a:rPr lang="en-US" altLang="zh-TW" sz="2800" dirty="0">
                <a:latin typeface="Times New Roman" panose="02020603050405020304" pitchFamily="18" charset="0"/>
                <a:cs typeface="Times New Roman" panose="02020603050405020304" pitchFamily="18" charset="0"/>
              </a:rPr>
              <a:t> Architecture with Middleware (WSO2 Blog)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Welcome to IdentityServer4 (IdentityServer4) </a:t>
            </a:r>
            <a:endParaRPr lang="en-US" altLang="zh-TW" sz="2800" dirty="0" smtClean="0">
              <a:latin typeface="Times New Roman" panose="02020603050405020304" pitchFamily="18" charset="0"/>
              <a:cs typeface="Times New Roman" panose="02020603050405020304" pitchFamily="18" charset="0"/>
            </a:endParaRPr>
          </a:p>
          <a:p>
            <a:r>
              <a:rPr lang="en-US" altLang="zh-TW" sz="2800" dirty="0" smtClean="0">
                <a:latin typeface="Times New Roman" panose="02020603050405020304" pitchFamily="18" charset="0"/>
                <a:cs typeface="Times New Roman" panose="02020603050405020304" pitchFamily="18" charset="0"/>
              </a:rPr>
              <a:t>• </a:t>
            </a:r>
            <a:r>
              <a:rPr lang="en-US" altLang="zh-TW" sz="2800" dirty="0">
                <a:latin typeface="Times New Roman" panose="02020603050405020304" pitchFamily="18" charset="0"/>
                <a:cs typeface="Times New Roman" panose="02020603050405020304" pitchFamily="18" charset="0"/>
              </a:rPr>
              <a:t>Oracle® Fusion Middleware Part 1. API Gateway administration (Oracle)</a:t>
            </a:r>
            <a:endParaRPr lang="zh-TW" alt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226518"/>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latin typeface="Times New Roman" panose="02020603050405020304" pitchFamily="18" charset="0"/>
                <a:cs typeface="Times New Roman" panose="02020603050405020304" pitchFamily="18" charset="0"/>
              </a:rPr>
              <a:t>Introduction</a:t>
            </a:r>
            <a:endParaRPr lang="en-US" altLang="zh-TW" dirty="0"/>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5</a:t>
            </a:fld>
            <a:endParaRPr lang="en-US" altLang="zh-TW" dirty="0">
              <a:ea typeface="新細明體" charset="-120"/>
            </a:endParaRPr>
          </a:p>
        </p:txBody>
      </p:sp>
      <p:pic>
        <p:nvPicPr>
          <p:cNvPr id="8" name="圖片 7">
            <a:extLst>
              <a:ext uri="{FF2B5EF4-FFF2-40B4-BE49-F238E27FC236}">
                <a16:creationId xmlns:a16="http://schemas.microsoft.com/office/drawing/2014/main" id="{514F9E9E-5548-4E37-B981-58C45D3AF6B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72664" y="1662113"/>
            <a:ext cx="9896475" cy="4876800"/>
          </a:xfrm>
          <a:prstGeom prst="rect">
            <a:avLst/>
          </a:prstGeom>
        </p:spPr>
      </p:pic>
    </p:spTree>
    <p:extLst>
      <p:ext uri="{BB962C8B-B14F-4D97-AF65-F5344CB8AC3E}">
        <p14:creationId xmlns:p14="http://schemas.microsoft.com/office/powerpoint/2010/main" val="121481067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The What and Why of API Gateways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6</a:t>
            </a:fld>
            <a:endParaRPr lang="en-US" altLang="zh-TW" dirty="0">
              <a:ea typeface="新細明體" charset="-120"/>
            </a:endParaRPr>
          </a:p>
        </p:txBody>
      </p:sp>
      <p:sp>
        <p:nvSpPr>
          <p:cNvPr id="5" name="內容版面配置區 4"/>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Basically, the API Gateway is a reverse proxy to microservices and acts as a single-entry point into the system.</a:t>
            </a:r>
          </a:p>
          <a:p>
            <a:r>
              <a:rPr lang="en-US" altLang="zh-TW" dirty="0">
                <a:latin typeface="Times New Roman" panose="02020603050405020304" pitchFamily="18" charset="0"/>
                <a:cs typeface="Times New Roman" panose="02020603050405020304" pitchFamily="18" charset="0"/>
              </a:rPr>
              <a:t>It is similar to a Facade pattern from object-oriented design and similar to the notion of an “Anti-Corruption Layer” in Domain Driven Design.</a:t>
            </a:r>
          </a:p>
          <a:p>
            <a:r>
              <a:rPr lang="en-US" altLang="zh-TW" dirty="0">
                <a:latin typeface="Times New Roman" panose="02020603050405020304" pitchFamily="18" charset="0"/>
                <a:cs typeface="Times New Roman" panose="02020603050405020304" pitchFamily="18" charset="0"/>
              </a:rPr>
              <a:t>It makes the processes of API design, implementation, and management considerably simpler and more consistent. The gateway helps to address some of the key concerns, including:</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677371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The What and Why of API Gateways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7</a:t>
            </a:fld>
            <a:endParaRPr lang="en-US" altLang="zh-TW" dirty="0">
              <a:ea typeface="新細明體" charset="-120"/>
            </a:endParaRPr>
          </a:p>
        </p:txBody>
      </p:sp>
      <p:sp>
        <p:nvSpPr>
          <p:cNvPr id="5" name="內容版面配置區 4"/>
          <p:cNvSpPr>
            <a:spLocks noGrp="1"/>
          </p:cNvSpPr>
          <p:nvPr>
            <p:ph idx="1"/>
          </p:nvPr>
        </p:nvSpPr>
        <p:spPr/>
        <p:txBody>
          <a:bodyPr/>
          <a:lstStyle/>
          <a:p>
            <a:pPr marL="514350" indent="-514350">
              <a:lnSpc>
                <a:spcPct val="150000"/>
              </a:lnSpc>
              <a:buFont typeface="+mj-lt"/>
              <a:buAutoNum type="arabicPeriod"/>
            </a:pPr>
            <a:r>
              <a:rPr lang="en-US" altLang="zh-TW" sz="2400" dirty="0">
                <a:latin typeface="Times New Roman" panose="02020603050405020304" pitchFamily="18" charset="0"/>
                <a:cs typeface="Times New Roman" panose="02020603050405020304" pitchFamily="18" charset="0"/>
              </a:rPr>
              <a:t>How to deal with features such as security, throttling, caching and monitoring at one place</a:t>
            </a:r>
          </a:p>
          <a:p>
            <a:pPr marL="514350" indent="-514350">
              <a:lnSpc>
                <a:spcPct val="150000"/>
              </a:lnSpc>
              <a:buFont typeface="+mj-lt"/>
              <a:buAutoNum type="arabicPeriod"/>
            </a:pPr>
            <a:r>
              <a:rPr lang="en-US" altLang="zh-TW" sz="2400" dirty="0">
                <a:latin typeface="Times New Roman" panose="02020603050405020304" pitchFamily="18" charset="0"/>
                <a:cs typeface="Times New Roman" panose="02020603050405020304" pitchFamily="18" charset="0"/>
              </a:rPr>
              <a:t>How to avoid chatty communication between clients and microservices</a:t>
            </a:r>
          </a:p>
          <a:p>
            <a:pPr marL="514350" indent="-514350">
              <a:lnSpc>
                <a:spcPct val="150000"/>
              </a:lnSpc>
              <a:buFont typeface="+mj-lt"/>
              <a:buAutoNum type="arabicPeriod"/>
            </a:pPr>
            <a:r>
              <a:rPr lang="en-US" altLang="zh-TW" sz="2400" dirty="0">
                <a:latin typeface="Times New Roman" panose="02020603050405020304" pitchFamily="18" charset="0"/>
                <a:cs typeface="Times New Roman" panose="02020603050405020304" pitchFamily="18" charset="0"/>
              </a:rPr>
              <a:t>How to satisfy the needs of heterogeneous clients </a:t>
            </a:r>
          </a:p>
          <a:p>
            <a:pPr marL="514350" indent="-514350">
              <a:lnSpc>
                <a:spcPct val="150000"/>
              </a:lnSpc>
              <a:buFont typeface="+mj-lt"/>
              <a:buAutoNum type="arabicPeriod"/>
            </a:pPr>
            <a:r>
              <a:rPr lang="en-US" altLang="zh-TW" sz="2400" dirty="0">
                <a:latin typeface="Times New Roman" panose="02020603050405020304" pitchFamily="18" charset="0"/>
                <a:cs typeface="Times New Roman" panose="02020603050405020304" pitchFamily="18" charset="0"/>
              </a:rPr>
              <a:t>How to route requests to backend microservices </a:t>
            </a:r>
          </a:p>
          <a:p>
            <a:pPr marL="514350" indent="-514350">
              <a:lnSpc>
                <a:spcPct val="150000"/>
              </a:lnSpc>
              <a:buFont typeface="+mj-lt"/>
              <a:buAutoNum type="arabicPeriod"/>
            </a:pPr>
            <a:r>
              <a:rPr lang="en-US" altLang="zh-TW" sz="2400" dirty="0">
                <a:latin typeface="Times New Roman" panose="02020603050405020304" pitchFamily="18" charset="0"/>
                <a:cs typeface="Times New Roman" panose="02020603050405020304" pitchFamily="18" charset="0"/>
              </a:rPr>
              <a:t>How to discover working microservice instances</a:t>
            </a:r>
          </a:p>
          <a:p>
            <a:pPr marL="514350" indent="-514350">
              <a:lnSpc>
                <a:spcPct val="150000"/>
              </a:lnSpc>
              <a:buFont typeface="+mj-lt"/>
              <a:buAutoNum type="arabicPeriod"/>
            </a:pPr>
            <a:r>
              <a:rPr lang="en-US" altLang="zh-TW" sz="2400" dirty="0">
                <a:latin typeface="Times New Roman" panose="02020603050405020304" pitchFamily="18" charset="0"/>
                <a:cs typeface="Times New Roman" panose="02020603050405020304" pitchFamily="18" charset="0"/>
              </a:rPr>
              <a:t>How to discover when a microservice instance is not running</a:t>
            </a:r>
            <a:endParaRPr lang="zh-TW"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138452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The What and Why of API Gateways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8</a:t>
            </a:fld>
            <a:endParaRPr lang="en-US" altLang="zh-TW" dirty="0">
              <a:ea typeface="新細明體" charset="-120"/>
            </a:endParaRPr>
          </a:p>
        </p:txBody>
      </p:sp>
      <p:sp>
        <p:nvSpPr>
          <p:cNvPr id="5" name="內容版面配置區 4"/>
          <p:cNvSpPr>
            <a:spLocks noGrp="1"/>
          </p:cNvSpPr>
          <p:nvPr>
            <p:ph idx="1"/>
          </p:nvPr>
        </p:nvSpPr>
        <p:spPr/>
        <p:txBody>
          <a:bodyPr/>
          <a:lstStyle/>
          <a:p>
            <a:r>
              <a:rPr lang="en-US" altLang="zh-TW" dirty="0">
                <a:latin typeface="Times New Roman" panose="02020603050405020304" pitchFamily="18" charset="0"/>
                <a:cs typeface="Times New Roman" panose="02020603050405020304" pitchFamily="18" charset="0"/>
              </a:rPr>
              <a:t>With a single-entry point into the system, it becomes easy (and manageable) to enforce runtime governance such as common security requirements, common design decisions (e.g. every consumer of the service should have X-Correlation-ID header), and real-time policies such as monitoring, auditing and measuring API usage, and throttling.</a:t>
            </a:r>
          </a:p>
          <a:p>
            <a:r>
              <a:rPr lang="en-US" altLang="zh-TW" dirty="0">
                <a:latin typeface="Times New Roman" panose="02020603050405020304" pitchFamily="18" charset="0"/>
                <a:cs typeface="Times New Roman" panose="02020603050405020304" pitchFamily="18" charset="0"/>
              </a:rPr>
              <a:t>There may be an instance when different consumers of the service require particular data and/or have it in a special format. </a:t>
            </a:r>
          </a:p>
          <a:p>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835006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marL="340995" indent="-340995"/>
            <a:r>
              <a:rPr lang="en-US" altLang="zh-TW" dirty="0"/>
              <a:t>The What and Why of API Gateways</a:t>
            </a:r>
          </a:p>
        </p:txBody>
      </p:sp>
      <p:sp>
        <p:nvSpPr>
          <p:cNvPr id="4" name="投影片編號版面配置區 3"/>
          <p:cNvSpPr>
            <a:spLocks noGrp="1"/>
          </p:cNvSpPr>
          <p:nvPr>
            <p:ph type="sldNum" sz="quarter" idx="12"/>
          </p:nvPr>
        </p:nvSpPr>
        <p:spPr/>
        <p:txBody>
          <a:bodyPr/>
          <a:lstStyle/>
          <a:p>
            <a:pPr fontAlgn="base">
              <a:spcBef>
                <a:spcPct val="0"/>
              </a:spcBef>
              <a:spcAft>
                <a:spcPct val="0"/>
              </a:spcAft>
            </a:pPr>
            <a:fld id="{52E38B42-96A3-412A-9CD3-7D6C2689CFF8}" type="slidenum">
              <a:rPr lang="en-US" altLang="zh-TW">
                <a:ea typeface="新細明體" charset="-120"/>
              </a:rPr>
              <a:pPr fontAlgn="base">
                <a:spcBef>
                  <a:spcPct val="0"/>
                </a:spcBef>
                <a:spcAft>
                  <a:spcPct val="0"/>
                </a:spcAft>
              </a:pPr>
              <a:t>9</a:t>
            </a:fld>
            <a:endParaRPr lang="en-US" altLang="zh-TW" dirty="0">
              <a:ea typeface="新細明體" charset="-120"/>
            </a:endParaRPr>
          </a:p>
        </p:txBody>
      </p:sp>
      <p:sp>
        <p:nvSpPr>
          <p:cNvPr id="5" name="內容版面配置區 4"/>
          <p:cNvSpPr>
            <a:spLocks noGrp="1"/>
          </p:cNvSpPr>
          <p:nvPr>
            <p:ph idx="1"/>
          </p:nvPr>
        </p:nvSpPr>
        <p:spPr>
          <a:xfrm>
            <a:off x="508000" y="1522380"/>
            <a:ext cx="10972800" cy="4525963"/>
          </a:xfrm>
        </p:spPr>
        <p:txBody>
          <a:bodyPr/>
          <a:lstStyle/>
          <a:p>
            <a:r>
              <a:rPr lang="en-US" altLang="zh-TW" dirty="0">
                <a:latin typeface="Times New Roman" panose="02020603050405020304" pitchFamily="18" charset="0"/>
                <a:cs typeface="Times New Roman" panose="02020603050405020304" pitchFamily="18" charset="0"/>
              </a:rPr>
              <a:t>The API Gateway is the best place to address these transformation requirements, which can be accomplished by providing application-specific APIs for the same business feature at the gateway level.</a:t>
            </a:r>
          </a:p>
          <a:p>
            <a:r>
              <a:rPr lang="en-US" altLang="zh-TW" dirty="0">
                <a:latin typeface="Times New Roman" panose="02020603050405020304" pitchFamily="18" charset="0"/>
                <a:cs typeface="Times New Roman" panose="02020603050405020304" pitchFamily="18" charset="0"/>
              </a:rPr>
              <a:t>The gateway also helps by recording data for analysis and auditing purposes, load balancing, caching, and static response handling. The diagram below shows how the gateway typically fits into the overall microservice architecture.</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475283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theme/theme1.xml><?xml version="1.0" encoding="utf-8"?>
<a:theme xmlns:a="http://schemas.openxmlformats.org/drawingml/2006/main" name="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2.xml><?xml version="1.0" encoding="utf-8"?>
<a:theme xmlns:a="http://schemas.openxmlformats.org/drawingml/2006/main" name="1_佈景主題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佈景主題1" id="{B8710126-D88A-45AB-86A0-8244245A5D48}" vid="{46713BCF-7298-46F0-A890-1E413A928568}"/>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31895</TotalTime>
  <Words>4664</Words>
  <Application>Microsoft Office PowerPoint</Application>
  <PresentationFormat>寬螢幕</PresentationFormat>
  <Paragraphs>539</Paragraphs>
  <Slides>44</Slides>
  <Notes>44</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44</vt:i4>
      </vt:variant>
    </vt:vector>
  </HeadingPairs>
  <TitlesOfParts>
    <vt:vector size="52" baseType="lpstr">
      <vt:lpstr>微軟正黑體</vt:lpstr>
      <vt:lpstr>新細明體</vt:lpstr>
      <vt:lpstr>Arial</vt:lpstr>
      <vt:lpstr>Calibri</vt:lpstr>
      <vt:lpstr>Times New Roman</vt:lpstr>
      <vt:lpstr>Wingdings</vt:lpstr>
      <vt:lpstr>佈景主題1</vt:lpstr>
      <vt:lpstr>1_佈景主題1</vt:lpstr>
      <vt:lpstr>Microservice Architecture: API Gateway Considerations</vt:lpstr>
      <vt:lpstr>OUTLINE</vt:lpstr>
      <vt:lpstr>Introduction</vt:lpstr>
      <vt:lpstr>Introduction</vt:lpstr>
      <vt:lpstr>Introduction</vt:lpstr>
      <vt:lpstr>The What and Why of API Gateways</vt:lpstr>
      <vt:lpstr>The What and Why of API Gateways</vt:lpstr>
      <vt:lpstr>The What and Why of API Gateways</vt:lpstr>
      <vt:lpstr>The What and Why of API Gateways</vt:lpstr>
      <vt:lpstr>The What and Why of API Gateways</vt:lpstr>
      <vt:lpstr>Security</vt:lpstr>
      <vt:lpstr>Security</vt:lpstr>
      <vt:lpstr>Security</vt:lpstr>
      <vt:lpstr>Security</vt:lpstr>
      <vt:lpstr>Security</vt:lpstr>
      <vt:lpstr>Security</vt:lpstr>
      <vt:lpstr>Security</vt:lpstr>
      <vt:lpstr>Security</vt:lpstr>
      <vt:lpstr>Service Registry and Service Discovery</vt:lpstr>
      <vt:lpstr>Service Registry and Service Discovery</vt:lpstr>
      <vt:lpstr>Service Registry and Service Discovery</vt:lpstr>
      <vt:lpstr>Service Registry and Service Discovery</vt:lpstr>
      <vt:lpstr>Service Registry and Service Discovery</vt:lpstr>
      <vt:lpstr>Service Registry and Service Discovery</vt:lpstr>
      <vt:lpstr>Service Registry and Service Discovery</vt:lpstr>
      <vt:lpstr>Service Registry and Service Discovery</vt:lpstr>
      <vt:lpstr>Orchestration</vt:lpstr>
      <vt:lpstr>Orchestration</vt:lpstr>
      <vt:lpstr>Orchestration</vt:lpstr>
      <vt:lpstr>Transformation</vt:lpstr>
      <vt:lpstr>Transformation</vt:lpstr>
      <vt:lpstr>Monitoring</vt:lpstr>
      <vt:lpstr>Monitoring</vt:lpstr>
      <vt:lpstr>Load Balancing and Scaling</vt:lpstr>
      <vt:lpstr>Load Balancing and Scaling</vt:lpstr>
      <vt:lpstr>Load Balancing and Scaling</vt:lpstr>
      <vt:lpstr>High Availability and Failover</vt:lpstr>
      <vt:lpstr>High Availability and Failover</vt:lpstr>
      <vt:lpstr>High Availability and Failover</vt:lpstr>
      <vt:lpstr>Governance</vt:lpstr>
      <vt:lpstr>Governance</vt:lpstr>
      <vt:lpstr>Governance</vt:lpstr>
      <vt:lpstr>Conclusion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Towards an efficient VNF placement in network function virtualization</dc:title>
  <dc:creator>lab409</dc:creator>
  <cp:lastModifiedBy>user</cp:lastModifiedBy>
  <cp:revision>787</cp:revision>
  <cp:lastPrinted>2020-05-04T09:21:17Z</cp:lastPrinted>
  <dcterms:created xsi:type="dcterms:W3CDTF">2019-11-04T09:26:48Z</dcterms:created>
  <dcterms:modified xsi:type="dcterms:W3CDTF">2020-10-12T00:58:53Z</dcterms:modified>
</cp:coreProperties>
</file>