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62"/>
  </p:notesMasterIdLst>
  <p:sldIdLst>
    <p:sldId id="257" r:id="rId4"/>
    <p:sldId id="258" r:id="rId5"/>
    <p:sldId id="389" r:id="rId6"/>
    <p:sldId id="435" r:id="rId7"/>
    <p:sldId id="436" r:id="rId8"/>
    <p:sldId id="390" r:id="rId9"/>
    <p:sldId id="259" r:id="rId10"/>
    <p:sldId id="260" r:id="rId11"/>
    <p:sldId id="301" r:id="rId12"/>
    <p:sldId id="302" r:id="rId13"/>
    <p:sldId id="381" r:id="rId14"/>
    <p:sldId id="384" r:id="rId15"/>
    <p:sldId id="385" r:id="rId16"/>
    <p:sldId id="388" r:id="rId17"/>
    <p:sldId id="392" r:id="rId18"/>
    <p:sldId id="393" r:id="rId19"/>
    <p:sldId id="399" r:id="rId20"/>
    <p:sldId id="391" r:id="rId21"/>
    <p:sldId id="400" r:id="rId22"/>
    <p:sldId id="401" r:id="rId23"/>
    <p:sldId id="404" r:id="rId24"/>
    <p:sldId id="406" r:id="rId25"/>
    <p:sldId id="405" r:id="rId26"/>
    <p:sldId id="394" r:id="rId27"/>
    <p:sldId id="407" r:id="rId28"/>
    <p:sldId id="402" r:id="rId29"/>
    <p:sldId id="403" r:id="rId30"/>
    <p:sldId id="398" r:id="rId31"/>
    <p:sldId id="396" r:id="rId32"/>
    <p:sldId id="432" r:id="rId33"/>
    <p:sldId id="433" r:id="rId34"/>
    <p:sldId id="395" r:id="rId35"/>
    <p:sldId id="408" r:id="rId36"/>
    <p:sldId id="409" r:id="rId37"/>
    <p:sldId id="410" r:id="rId38"/>
    <p:sldId id="415" r:id="rId39"/>
    <p:sldId id="416" r:id="rId40"/>
    <p:sldId id="411" r:id="rId41"/>
    <p:sldId id="417" r:id="rId42"/>
    <p:sldId id="423" r:id="rId43"/>
    <p:sldId id="434" r:id="rId44"/>
    <p:sldId id="418" r:id="rId45"/>
    <p:sldId id="425" r:id="rId46"/>
    <p:sldId id="424" r:id="rId47"/>
    <p:sldId id="419" r:id="rId48"/>
    <p:sldId id="421" r:id="rId49"/>
    <p:sldId id="422" r:id="rId50"/>
    <p:sldId id="420" r:id="rId51"/>
    <p:sldId id="414" r:id="rId52"/>
    <p:sldId id="426" r:id="rId53"/>
    <p:sldId id="427" r:id="rId54"/>
    <p:sldId id="428" r:id="rId55"/>
    <p:sldId id="429" r:id="rId56"/>
    <p:sldId id="430" r:id="rId57"/>
    <p:sldId id="431" r:id="rId58"/>
    <p:sldId id="438" r:id="rId59"/>
    <p:sldId id="266" r:id="rId60"/>
    <p:sldId id="437" r:id="rId6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逸嘉 柯" initials="逸嘉" lastIdx="1" clrIdx="0">
    <p:extLst>
      <p:ext uri="{19B8F6BF-5375-455C-9EA6-DF929625EA0E}">
        <p15:presenceInfo xmlns:p15="http://schemas.microsoft.com/office/powerpoint/2012/main" userId="a1d0a6e3261d9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1" autoAdjust="0"/>
    <p:restoredTop sz="71533" autoAdjust="0"/>
  </p:normalViewPr>
  <p:slideViewPr>
    <p:cSldViewPr snapToGrid="0">
      <p:cViewPr varScale="1">
        <p:scale>
          <a:sx n="63" d="100"/>
          <a:sy n="63" d="100"/>
        </p:scale>
        <p:origin x="1315" y="62"/>
      </p:cViewPr>
      <p:guideLst/>
    </p:cSldViewPr>
  </p:slideViewPr>
  <p:outlineViewPr>
    <p:cViewPr>
      <p:scale>
        <a:sx n="33" d="100"/>
        <a:sy n="33" d="100"/>
      </p:scale>
      <p:origin x="0" y="-137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2020/7/6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SWITCH</a:t>
            </a:r>
            <a:r>
              <a:rPr lang="en-US" altLang="zh-TW" sz="1200" b="0" i="0" kern="1200" baseline="0" dirty="0" smtClean="0">
                <a:solidFill>
                  <a:schemeClr val="tx1"/>
                </a:solidFill>
                <a:effectLst/>
                <a:latin typeface="+mn-lt"/>
                <a:ea typeface="+mn-ea"/>
                <a:cs typeface="+mn-cs"/>
              </a:rPr>
              <a:t> workbench </a:t>
            </a:r>
            <a:r>
              <a:rPr lang="zh-TW" altLang="en-US" sz="1200" b="0" i="0" kern="1200" baseline="0" dirty="0" smtClean="0">
                <a:solidFill>
                  <a:schemeClr val="tx1"/>
                </a:solidFill>
                <a:effectLst/>
                <a:latin typeface="+mn-lt"/>
                <a:ea typeface="+mn-ea"/>
                <a:cs typeface="+mn-cs"/>
              </a:rPr>
              <a:t>是由很多</a:t>
            </a:r>
            <a:r>
              <a:rPr lang="en-US" altLang="zh-TW" sz="1200" b="0" i="0" kern="1200" baseline="0" dirty="0" smtClean="0">
                <a:solidFill>
                  <a:schemeClr val="tx1"/>
                </a:solidFill>
                <a:effectLst/>
                <a:latin typeface="+mn-lt"/>
                <a:ea typeface="+mn-ea"/>
                <a:cs typeface="+mn-cs"/>
              </a:rPr>
              <a:t>group</a:t>
            </a:r>
            <a:r>
              <a:rPr lang="zh-TW" altLang="en-US" sz="1200" b="0" i="0" kern="1200" baseline="0" dirty="0" smtClean="0">
                <a:solidFill>
                  <a:schemeClr val="tx1"/>
                </a:solidFill>
                <a:effectLst/>
                <a:latin typeface="+mn-lt"/>
                <a:ea typeface="+mn-ea"/>
                <a:cs typeface="+mn-cs"/>
              </a:rPr>
              <a:t>合作的計畫</a:t>
            </a:r>
            <a:endParaRPr lang="en-US" altLang="zh-TW" sz="1200" b="0" i="0" kern="1200" baseline="0" smtClean="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SWITCH</a:t>
            </a:r>
            <a:r>
              <a:rPr lang="en-US" altLang="zh-TW" baseline="0" dirty="0" smtClean="0"/>
              <a:t> </a:t>
            </a:r>
            <a:r>
              <a:rPr lang="zh-TW" altLang="en-US" baseline="0" dirty="0" smtClean="0"/>
              <a:t>主要 專注在應用程式組合</a:t>
            </a:r>
            <a:r>
              <a:rPr lang="en-US" altLang="zh-TW" baseline="0" dirty="0" smtClean="0"/>
              <a:t>, </a:t>
            </a:r>
            <a:r>
              <a:rPr lang="zh-TW" altLang="en-US" baseline="0" dirty="0" smtClean="0"/>
              <a:t>使用</a:t>
            </a:r>
            <a:r>
              <a:rPr lang="en-US" altLang="zh-TW" baseline="0" dirty="0" smtClean="0"/>
              <a:t>modelling graph </a:t>
            </a:r>
            <a:r>
              <a:rPr lang="zh-TW" altLang="en-US" baseline="0" dirty="0" smtClean="0"/>
              <a:t>和 重新配置底層雲端基礎設施</a:t>
            </a:r>
            <a:r>
              <a:rPr lang="en-US" altLang="zh-TW" baseline="0" dirty="0" smtClean="0"/>
              <a:t/>
            </a:r>
            <a:br>
              <a:rPr lang="en-US" altLang="zh-TW" baseline="0" dirty="0" smtClean="0"/>
            </a:br>
            <a:r>
              <a:rPr lang="zh-TW" altLang="en-US" baseline="0" dirty="0" smtClean="0"/>
              <a:t>應用基礎設施協同程式設計的概念</a:t>
            </a:r>
            <a:endParaRPr lang="en-US" altLang="zh-TW" baseline="0" dirty="0" smtClean="0"/>
          </a:p>
          <a:p>
            <a:r>
              <a:rPr lang="zh-TW" altLang="en-US" baseline="0" dirty="0" smtClean="0"/>
              <a:t>是藉由網路和雲端環境的狀況 提供快速基礎設施配置、部署和重新配置。</a:t>
            </a:r>
            <a:endParaRPr lang="en-US" altLang="zh-TW" baseline="0" dirty="0" smtClean="0"/>
          </a:p>
          <a:p>
            <a:r>
              <a:rPr lang="zh-TW" altLang="en-US" dirty="0" smtClean="0"/>
              <a:t>除了應用程式組合，還必須監控應用程式，根據軟體發展人員指定的標準對其進行調整。</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12</a:t>
            </a:fld>
            <a:endParaRPr lang="zh-TW" altLang="en-US"/>
          </a:p>
        </p:txBody>
      </p:sp>
    </p:spTree>
    <p:extLst>
      <p:ext uri="{BB962C8B-B14F-4D97-AF65-F5344CB8AC3E}">
        <p14:creationId xmlns:p14="http://schemas.microsoft.com/office/powerpoint/2010/main" val="161706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儘管 </a:t>
            </a:r>
            <a:r>
              <a:rPr lang="en-US" altLang="zh-TW" dirty="0" smtClean="0"/>
              <a:t>SWITCH</a:t>
            </a:r>
            <a:r>
              <a:rPr lang="zh-TW" altLang="en-US" dirty="0" smtClean="0"/>
              <a:t>方法的某些元素已出現在先前的工作和</a:t>
            </a:r>
            <a:endParaRPr lang="en-US" altLang="zh-TW" dirty="0" smtClean="0"/>
          </a:p>
          <a:p>
            <a:r>
              <a:rPr lang="zh-TW" altLang="en-US" dirty="0" smtClean="0"/>
              <a:t>系統中</a:t>
            </a:r>
            <a:r>
              <a:rPr lang="en-US" altLang="zh-TW" dirty="0" smtClean="0"/>
              <a:t>, </a:t>
            </a:r>
            <a:r>
              <a:rPr lang="zh-TW" altLang="en-US" dirty="0" smtClean="0"/>
              <a:t>但</a:t>
            </a:r>
            <a:r>
              <a:rPr lang="en-US" altLang="zh-TW" dirty="0" smtClean="0"/>
              <a:t>SWITCH</a:t>
            </a:r>
            <a:r>
              <a:rPr lang="zh-TW" altLang="en-US" dirty="0" smtClean="0"/>
              <a:t>將他們組合在一起 </a:t>
            </a:r>
            <a:r>
              <a:rPr lang="en-US" altLang="zh-TW" dirty="0" smtClean="0"/>
              <a:t>,</a:t>
            </a:r>
            <a:r>
              <a:rPr lang="zh-TW" altLang="en-US" dirty="0" smtClean="0"/>
              <a:t>並為具有 </a:t>
            </a:r>
            <a:r>
              <a:rPr lang="en-US" altLang="zh-TW" dirty="0" smtClean="0"/>
              <a:t>time-critical</a:t>
            </a:r>
            <a:r>
              <a:rPr lang="en-US" altLang="zh-TW" baseline="0" dirty="0" smtClean="0"/>
              <a:t> </a:t>
            </a:r>
            <a:r>
              <a:rPr lang="zh-TW" altLang="en-US" baseline="0" dirty="0" smtClean="0"/>
              <a:t>的應用程式</a:t>
            </a:r>
            <a:endParaRPr lang="en-US" altLang="zh-TW" baseline="0" dirty="0" smtClean="0"/>
          </a:p>
          <a:p>
            <a:r>
              <a:rPr lang="zh-TW" altLang="en-US" baseline="0" dirty="0" smtClean="0"/>
              <a:t>提供了整合的架構和環境</a:t>
            </a:r>
            <a:endParaRPr lang="en-US" altLang="zh-TW" baseline="0" dirty="0" smtClean="0"/>
          </a:p>
          <a:p>
            <a:r>
              <a:rPr lang="zh-TW" altLang="en-US" dirty="0" smtClean="0"/>
              <a:t> </a:t>
            </a:r>
            <a:r>
              <a:rPr lang="en-US" altLang="zh-TW" dirty="0" smtClean="0"/>
              <a:t>application-infrastructure</a:t>
            </a:r>
            <a:r>
              <a:rPr lang="en-US" altLang="zh-TW" baseline="0" dirty="0" smtClean="0"/>
              <a:t> co-programming</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13</a:t>
            </a:fld>
            <a:endParaRPr lang="zh-TW" altLang="en-US"/>
          </a:p>
        </p:txBody>
      </p:sp>
    </p:spTree>
    <p:extLst>
      <p:ext uri="{BB962C8B-B14F-4D97-AF65-F5344CB8AC3E}">
        <p14:creationId xmlns:p14="http://schemas.microsoft.com/office/powerpoint/2010/main" val="2327423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一些參與者參與開發複雜的系統</a:t>
            </a:r>
            <a:endParaRPr lang="en-US" altLang="zh-TW" dirty="0" smtClean="0"/>
          </a:p>
          <a:p>
            <a:endParaRPr lang="en-US" altLang="zh-TW" dirty="0" smtClean="0"/>
          </a:p>
          <a:p>
            <a:r>
              <a:rPr lang="en-US" altLang="zh-TW" dirty="0" smtClean="0"/>
              <a:t>Component </a:t>
            </a:r>
            <a:r>
              <a:rPr lang="zh-TW" altLang="en-US" dirty="0" smtClean="0"/>
              <a:t>開發者創建或修改應用程式元件</a:t>
            </a:r>
            <a:r>
              <a:rPr lang="en-US" altLang="zh-TW" dirty="0" smtClean="0"/>
              <a:t>, </a:t>
            </a:r>
            <a:r>
              <a:rPr lang="zh-TW" altLang="en-US" dirty="0" smtClean="0"/>
              <a:t>例如 </a:t>
            </a:r>
            <a:r>
              <a:rPr lang="en-US" altLang="zh-TW" dirty="0" smtClean="0"/>
              <a:t>database</a:t>
            </a:r>
          </a:p>
          <a:p>
            <a:r>
              <a:rPr lang="zh-TW" altLang="en-US" dirty="0" smtClean="0"/>
              <a:t>一旦</a:t>
            </a:r>
            <a:r>
              <a:rPr lang="en-US" altLang="zh-TW" dirty="0" err="1" smtClean="0"/>
              <a:t>comonent</a:t>
            </a:r>
            <a:r>
              <a:rPr lang="zh-TW" altLang="en-US" dirty="0" smtClean="0"/>
              <a:t>建立了</a:t>
            </a:r>
            <a:r>
              <a:rPr lang="en-US" altLang="zh-TW" dirty="0" smtClean="0"/>
              <a:t>, </a:t>
            </a:r>
            <a:r>
              <a:rPr lang="zh-TW" altLang="en-US" dirty="0" smtClean="0"/>
              <a:t>它會被加進儲存庫中</a:t>
            </a:r>
            <a:r>
              <a:rPr lang="en-US" altLang="zh-TW" dirty="0" smtClean="0"/>
              <a:t>,</a:t>
            </a:r>
            <a:r>
              <a:rPr lang="zh-TW" altLang="en-US" dirty="0" smtClean="0"/>
              <a:t>並且在</a:t>
            </a:r>
            <a:r>
              <a:rPr lang="en-US" altLang="zh-TW" dirty="0" smtClean="0"/>
              <a:t>SIDE</a:t>
            </a:r>
            <a:r>
              <a:rPr lang="zh-TW" altLang="en-US" dirty="0" smtClean="0"/>
              <a:t>中描述元件的需求和功能</a:t>
            </a:r>
            <a:endParaRPr lang="en-US" altLang="zh-TW" dirty="0" smtClean="0"/>
          </a:p>
          <a:p>
            <a:endParaRPr lang="en-US" altLang="zh-TW" dirty="0" smtClean="0"/>
          </a:p>
          <a:p>
            <a:r>
              <a:rPr lang="zh-TW" altLang="en-US" dirty="0" smtClean="0"/>
              <a:t>應用程式開發者 將這些欲製元件綁定到一個應用程式中</a:t>
            </a:r>
            <a:r>
              <a:rPr lang="en-US" altLang="zh-TW" dirty="0" smtClean="0"/>
              <a:t>, </a:t>
            </a:r>
            <a:r>
              <a:rPr lang="zh-TW" altLang="en-US" dirty="0" smtClean="0"/>
              <a:t> 同時決定不同的屬性</a:t>
            </a:r>
            <a:r>
              <a:rPr lang="en-US" altLang="zh-TW" dirty="0" smtClean="0"/>
              <a:t>, </a:t>
            </a:r>
            <a:br>
              <a:rPr lang="en-US" altLang="zh-TW" dirty="0" smtClean="0"/>
            </a:br>
            <a:r>
              <a:rPr lang="zh-TW" altLang="en-US" dirty="0" smtClean="0"/>
              <a:t>例如 他們屬於哪個網路或正在使用哪個</a:t>
            </a:r>
            <a:r>
              <a:rPr lang="en-US" altLang="zh-TW" dirty="0" err="1" smtClean="0"/>
              <a:t>prot</a:t>
            </a:r>
            <a:r>
              <a:rPr lang="en-US" altLang="zh-TW" dirty="0" smtClean="0"/>
              <a:t>, </a:t>
            </a:r>
            <a:r>
              <a:rPr lang="zh-TW" altLang="en-US" dirty="0" smtClean="0"/>
              <a:t>並且設置額外的參數</a:t>
            </a:r>
            <a:r>
              <a:rPr lang="en-US" altLang="zh-TW" dirty="0" smtClean="0"/>
              <a:t>, </a:t>
            </a:r>
            <a:r>
              <a:rPr lang="zh-TW" altLang="en-US" dirty="0" smtClean="0"/>
              <a:t>例如 </a:t>
            </a:r>
            <a:r>
              <a:rPr lang="en-US" altLang="zh-TW" dirty="0" smtClean="0"/>
              <a:t>alarm trigger</a:t>
            </a:r>
            <a:r>
              <a:rPr lang="zh-TW" altLang="en-US" dirty="0" smtClean="0"/>
              <a:t> 等</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14</a:t>
            </a:fld>
            <a:endParaRPr lang="zh-TW" altLang="en-US"/>
          </a:p>
        </p:txBody>
      </p:sp>
    </p:spTree>
    <p:extLst>
      <p:ext uri="{BB962C8B-B14F-4D97-AF65-F5344CB8AC3E}">
        <p14:creationId xmlns:p14="http://schemas.microsoft.com/office/powerpoint/2010/main" val="591376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一個系統的可編程性是指 使用更改其行為的指令</a:t>
            </a:r>
            <a:r>
              <a:rPr lang="en-US" altLang="zh-TW" dirty="0" smtClean="0"/>
              <a:t>(</a:t>
            </a:r>
            <a:r>
              <a:rPr lang="zh-TW" altLang="en-US" dirty="0" smtClean="0"/>
              <a:t>例如 來自 軟體開發人員的指令</a:t>
            </a:r>
            <a:r>
              <a:rPr lang="en-US" altLang="zh-TW" dirty="0" smtClean="0"/>
              <a:t>)</a:t>
            </a:r>
            <a:br>
              <a:rPr lang="en-US" altLang="zh-TW" dirty="0" smtClean="0"/>
            </a:br>
            <a:r>
              <a:rPr lang="zh-TW" altLang="en-US" dirty="0" smtClean="0"/>
              <a:t>來更改或操縱系統的能力</a:t>
            </a:r>
            <a:endParaRPr lang="en-US" altLang="zh-TW" dirty="0" smtClean="0"/>
          </a:p>
          <a:p>
            <a:endParaRPr lang="en-US" altLang="zh-TW" dirty="0" smtClean="0"/>
          </a:p>
          <a:p>
            <a:r>
              <a:rPr lang="zh-TW" altLang="en-US" dirty="0" smtClean="0"/>
              <a:t>可控性是一種屬性</a:t>
            </a:r>
            <a:r>
              <a:rPr lang="en-US" altLang="zh-TW" dirty="0" smtClean="0"/>
              <a:t>, </a:t>
            </a:r>
            <a:r>
              <a:rPr lang="zh-TW" altLang="en-US" dirty="0" smtClean="0"/>
              <a:t>藉由測量其狀態</a:t>
            </a:r>
            <a:r>
              <a:rPr lang="en-US" altLang="zh-TW" dirty="0" smtClean="0"/>
              <a:t>, </a:t>
            </a:r>
            <a:r>
              <a:rPr lang="zh-TW" altLang="en-US" dirty="0" smtClean="0"/>
              <a:t>操縱其輸出</a:t>
            </a:r>
            <a:r>
              <a:rPr lang="en-US" altLang="zh-TW" dirty="0" smtClean="0"/>
              <a:t>,</a:t>
            </a:r>
            <a:r>
              <a:rPr lang="zh-TW" altLang="en-US" dirty="0" smtClean="0"/>
              <a:t> 及監視</a:t>
            </a:r>
            <a:r>
              <a:rPr lang="en-US" altLang="zh-TW" dirty="0" smtClean="0"/>
              <a:t>/</a:t>
            </a:r>
            <a:r>
              <a:rPr lang="zh-TW" altLang="en-US" dirty="0" smtClean="0"/>
              <a:t>控制其行為</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15</a:t>
            </a:fld>
            <a:endParaRPr lang="zh-TW" altLang="en-US"/>
          </a:p>
        </p:txBody>
      </p:sp>
    </p:spTree>
    <p:extLst>
      <p:ext uri="{BB962C8B-B14F-4D97-AF65-F5344CB8AC3E}">
        <p14:creationId xmlns:p14="http://schemas.microsoft.com/office/powerpoint/2010/main" val="3740288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SWITCH</a:t>
            </a:r>
            <a:r>
              <a:rPr lang="zh-TW" altLang="en-US" dirty="0" smtClean="0"/>
              <a:t> </a:t>
            </a:r>
            <a:r>
              <a:rPr lang="en-US" altLang="zh-TW" dirty="0" smtClean="0"/>
              <a:t>workbench </a:t>
            </a:r>
            <a:r>
              <a:rPr lang="zh-TW" altLang="en-US" dirty="0" smtClean="0"/>
              <a:t>的可編程能力是由以下支持</a:t>
            </a:r>
            <a:r>
              <a:rPr lang="en-US" altLang="zh-TW" dirty="0" smtClean="0"/>
              <a:t/>
            </a:r>
            <a:br>
              <a:rPr lang="en-US" altLang="zh-TW" dirty="0" smtClean="0"/>
            </a:br>
            <a:r>
              <a:rPr lang="en-US" altLang="zh-TW" dirty="0" smtClean="0"/>
              <a:t>1.</a:t>
            </a:r>
            <a:r>
              <a:rPr lang="zh-TW" altLang="en-US" dirty="0" smtClean="0"/>
              <a:t>在考慮應用程式</a:t>
            </a:r>
            <a:r>
              <a:rPr lang="en-US" altLang="zh-TW" dirty="0" err="1" smtClean="0"/>
              <a:t>QoS</a:t>
            </a:r>
            <a:r>
              <a:rPr lang="zh-TW" altLang="en-US" dirty="0" smtClean="0"/>
              <a:t>參數時</a:t>
            </a:r>
            <a:r>
              <a:rPr lang="en-US" altLang="zh-TW" dirty="0" smtClean="0"/>
              <a:t>, </a:t>
            </a:r>
            <a:r>
              <a:rPr lang="zh-TW" altLang="en-US" dirty="0" smtClean="0"/>
              <a:t>應用程式邏輯可用 圖形化模組來設計</a:t>
            </a:r>
            <a:r>
              <a:rPr lang="en-US" altLang="zh-TW" dirty="0" smtClean="0"/>
              <a:t>,</a:t>
            </a:r>
          </a:p>
          <a:p>
            <a:r>
              <a:rPr lang="en-US" altLang="zh-TW" dirty="0" smtClean="0"/>
              <a:t>2. </a:t>
            </a:r>
            <a:r>
              <a:rPr lang="zh-TW" altLang="en-US" dirty="0" smtClean="0"/>
              <a:t>在虛擬環境運行應用程式時</a:t>
            </a:r>
            <a:r>
              <a:rPr lang="en-US" altLang="zh-TW" dirty="0" smtClean="0"/>
              <a:t>,</a:t>
            </a:r>
            <a:r>
              <a:rPr lang="zh-TW" altLang="en-US" dirty="0" smtClean="0"/>
              <a:t>可以使用</a:t>
            </a:r>
            <a:r>
              <a:rPr lang="en-US" altLang="zh-TW" dirty="0" smtClean="0"/>
              <a:t>DRIP</a:t>
            </a:r>
            <a:r>
              <a:rPr lang="zh-TW" altLang="en-US" dirty="0" smtClean="0"/>
              <a:t> 中介軟體服務來操縱和重新配置底層的基礎設施</a:t>
            </a:r>
            <a:endParaRPr lang="en-US" altLang="zh-TW" dirty="0" smtClean="0"/>
          </a:p>
          <a:p>
            <a:r>
              <a:rPr lang="en-US" altLang="zh-TW" dirty="0" smtClean="0"/>
              <a:t>3.</a:t>
            </a:r>
            <a:r>
              <a:rPr lang="zh-TW" altLang="en-US" dirty="0" smtClean="0"/>
              <a:t> 提供可編程機制 供 </a:t>
            </a:r>
            <a:r>
              <a:rPr lang="en-US" altLang="zh-TW" dirty="0" smtClean="0"/>
              <a:t>time-critical</a:t>
            </a:r>
            <a:r>
              <a:rPr lang="en-US" altLang="zh-TW" baseline="0" dirty="0" smtClean="0"/>
              <a:t> </a:t>
            </a:r>
            <a:r>
              <a:rPr lang="zh-TW" altLang="en-US" baseline="0" dirty="0" smtClean="0"/>
              <a:t>應用程式的部屬和調整</a:t>
            </a:r>
            <a:endParaRPr lang="en-US" altLang="zh-TW" baseline="0" dirty="0" smtClean="0"/>
          </a:p>
          <a:p>
            <a:r>
              <a:rPr lang="en-US" altLang="zh-TW" baseline="0" dirty="0" smtClean="0"/>
              <a:t>4.</a:t>
            </a:r>
            <a:r>
              <a:rPr lang="zh-TW" altLang="en-US" baseline="0" dirty="0" smtClean="0"/>
              <a:t>也可以用 編成的方式 將</a:t>
            </a:r>
            <a:r>
              <a:rPr lang="en-US" altLang="zh-TW" baseline="0" dirty="0" err="1" smtClean="0"/>
              <a:t>QoS</a:t>
            </a:r>
            <a:r>
              <a:rPr lang="zh-TW" altLang="en-US" baseline="0" dirty="0" smtClean="0"/>
              <a:t> 屬性附加到</a:t>
            </a:r>
            <a:r>
              <a:rPr lang="en-US" altLang="zh-TW" baseline="0" dirty="0" smtClean="0"/>
              <a:t> component</a:t>
            </a:r>
            <a:r>
              <a:rPr lang="zh-TW" altLang="en-US" baseline="0" dirty="0" smtClean="0"/>
              <a:t>上</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16</a:t>
            </a:fld>
            <a:endParaRPr lang="zh-TW" altLang="en-US"/>
          </a:p>
        </p:txBody>
      </p:sp>
    </p:spTree>
    <p:extLst>
      <p:ext uri="{BB962C8B-B14F-4D97-AF65-F5344CB8AC3E}">
        <p14:creationId xmlns:p14="http://schemas.microsoft.com/office/powerpoint/2010/main" val="3889576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相反的 </a:t>
            </a:r>
            <a:r>
              <a:rPr lang="en-US" altLang="zh-TW" dirty="0" smtClean="0"/>
              <a:t>,</a:t>
            </a:r>
            <a:r>
              <a:rPr lang="zh-TW" altLang="en-US" dirty="0" smtClean="0"/>
              <a:t>可控性是藉由</a:t>
            </a:r>
            <a:endParaRPr lang="en-US" altLang="zh-TW" dirty="0" smtClean="0"/>
          </a:p>
          <a:p>
            <a:pPr marL="228600" indent="-228600">
              <a:buAutoNum type="arabicPeriod"/>
            </a:pPr>
            <a:r>
              <a:rPr lang="zh-TW" altLang="en-US" dirty="0" smtClean="0"/>
              <a:t>在執行期間 監控 </a:t>
            </a:r>
            <a:r>
              <a:rPr lang="zh-TW" altLang="en-US" baseline="0" dirty="0" smtClean="0"/>
              <a:t>應用程式和底層的基礎設時的行為</a:t>
            </a:r>
            <a:endParaRPr lang="en-US" altLang="zh-TW" baseline="0" dirty="0" smtClean="0"/>
          </a:p>
          <a:p>
            <a:pPr marL="228600" indent="-228600">
              <a:buAutoNum type="arabicPeriod"/>
            </a:pPr>
            <a:r>
              <a:rPr lang="zh-TW" altLang="en-US" baseline="0" dirty="0" smtClean="0"/>
              <a:t>控制 </a:t>
            </a:r>
            <a:r>
              <a:rPr lang="en-US" altLang="zh-TW" baseline="0" dirty="0" smtClean="0"/>
              <a:t>component</a:t>
            </a:r>
            <a:r>
              <a:rPr lang="zh-TW" altLang="en-US" baseline="0" dirty="0" smtClean="0"/>
              <a:t>創建和 應用程式邏輯的 </a:t>
            </a:r>
            <a:r>
              <a:rPr lang="en-US" altLang="zh-TW" baseline="0" dirty="0" smtClean="0"/>
              <a:t>workflow </a:t>
            </a:r>
          </a:p>
          <a:p>
            <a:pPr marL="0" indent="0">
              <a:buNone/>
            </a:pPr>
            <a:r>
              <a:rPr lang="en-US" altLang="zh-TW" baseline="0" dirty="0" smtClean="0"/>
              <a:t>(</a:t>
            </a:r>
            <a:r>
              <a:rPr lang="zh-TW" altLang="en-US" baseline="0" dirty="0" smtClean="0"/>
              <a:t>例如</a:t>
            </a:r>
            <a:r>
              <a:rPr lang="en-US" altLang="zh-TW" baseline="0" dirty="0" smtClean="0"/>
              <a:t>: </a:t>
            </a:r>
            <a:r>
              <a:rPr lang="zh-TW" altLang="en-US" baseline="0" dirty="0" smtClean="0"/>
              <a:t>藉由驗證機制驗證應用程式邏輯的正確性</a:t>
            </a:r>
            <a:r>
              <a:rPr lang="en-US" altLang="zh-TW" baseline="0" dirty="0" smtClean="0"/>
              <a:t>)</a:t>
            </a:r>
          </a:p>
          <a:p>
            <a:pPr marL="228600" indent="-228600">
              <a:buAutoNum type="arabicPeriod"/>
            </a:pP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17</a:t>
            </a:fld>
            <a:endParaRPr lang="zh-TW" altLang="en-US"/>
          </a:p>
        </p:txBody>
      </p:sp>
    </p:spTree>
    <p:extLst>
      <p:ext uri="{BB962C8B-B14F-4D97-AF65-F5344CB8AC3E}">
        <p14:creationId xmlns:p14="http://schemas.microsoft.com/office/powerpoint/2010/main" val="598356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可編程性</a:t>
            </a:r>
            <a:r>
              <a:rPr lang="en-US" altLang="zh-TW" dirty="0" smtClean="0"/>
              <a:t>:</a:t>
            </a:r>
            <a:br>
              <a:rPr lang="en-US" altLang="zh-TW" dirty="0" smtClean="0"/>
            </a:br>
            <a:r>
              <a:rPr lang="zh-TW" altLang="en-US" dirty="0" smtClean="0"/>
              <a:t>有一些中介軟體服務</a:t>
            </a:r>
            <a:endParaRPr lang="en-US" altLang="zh-TW" dirty="0" smtClean="0"/>
          </a:p>
          <a:p>
            <a:r>
              <a:rPr lang="zh-TW" altLang="en-US" dirty="0" smtClean="0"/>
              <a:t>圖形化模組</a:t>
            </a:r>
            <a:endParaRPr lang="en-US" altLang="zh-TW" dirty="0" smtClean="0"/>
          </a:p>
          <a:p>
            <a:r>
              <a:rPr lang="zh-TW" altLang="en-US" dirty="0" smtClean="0"/>
              <a:t>托放元件 進行創立</a:t>
            </a:r>
            <a:endParaRPr lang="en-US" altLang="zh-TW" dirty="0" smtClean="0"/>
          </a:p>
          <a:p>
            <a:r>
              <a:rPr lang="zh-TW" altLang="en-US" dirty="0" smtClean="0"/>
              <a:t>托放 應用程式組合</a:t>
            </a:r>
            <a:endParaRPr lang="en-US" altLang="zh-TW" dirty="0" smtClean="0"/>
          </a:p>
          <a:p>
            <a:r>
              <a:rPr lang="en-US" altLang="zh-TW" dirty="0" err="1" smtClean="0"/>
              <a:t>QoS</a:t>
            </a:r>
            <a:r>
              <a:rPr lang="zh-TW" altLang="en-US" dirty="0" smtClean="0"/>
              <a:t>模組化的軟體元件</a:t>
            </a:r>
            <a:endParaRPr lang="en-US" altLang="zh-TW" dirty="0" smtClean="0"/>
          </a:p>
          <a:p>
            <a:r>
              <a:rPr lang="zh-TW" altLang="en-US" dirty="0" smtClean="0"/>
              <a:t>應用程式組合驗證</a:t>
            </a:r>
            <a:endParaRPr lang="en-US" altLang="zh-TW" dirty="0" smtClean="0"/>
          </a:p>
          <a:p>
            <a:r>
              <a:rPr lang="en-US" altLang="zh-TW" dirty="0" smtClean="0"/>
              <a:t>TOSCA</a:t>
            </a:r>
            <a:r>
              <a:rPr lang="en-US" altLang="zh-TW" baseline="0" dirty="0" smtClean="0"/>
              <a:t> </a:t>
            </a:r>
            <a:r>
              <a:rPr lang="zh-TW" altLang="en-US" baseline="0" dirty="0" smtClean="0"/>
              <a:t>驗證</a:t>
            </a:r>
            <a:endParaRPr lang="en-US" altLang="zh-TW" baseline="0" dirty="0" smtClean="0"/>
          </a:p>
          <a:p>
            <a:endParaRPr lang="en-US" altLang="zh-TW" baseline="0" dirty="0" smtClean="0"/>
          </a:p>
          <a:p>
            <a:r>
              <a:rPr lang="zh-TW" altLang="en-US" baseline="0" dirty="0" smtClean="0"/>
              <a:t>可控性</a:t>
            </a:r>
            <a:r>
              <a:rPr lang="en-US" altLang="zh-TW" baseline="0" dirty="0" smtClean="0"/>
              <a:t>:</a:t>
            </a:r>
            <a:br>
              <a:rPr lang="en-US" altLang="zh-TW" baseline="0" dirty="0" smtClean="0"/>
            </a:br>
            <a:r>
              <a:rPr lang="zh-TW" altLang="en-US" baseline="0" dirty="0" smtClean="0"/>
              <a:t>監控 </a:t>
            </a:r>
            <a:r>
              <a:rPr lang="en-US" altLang="zh-TW" baseline="0" dirty="0" smtClean="0"/>
              <a:t>time-critical</a:t>
            </a:r>
            <a:r>
              <a:rPr lang="zh-TW" altLang="en-US" baseline="0" dirty="0" smtClean="0"/>
              <a:t>應用程式行為</a:t>
            </a:r>
            <a:endParaRPr lang="en-US" altLang="zh-TW" baseline="0" dirty="0" smtClean="0"/>
          </a:p>
          <a:p>
            <a:r>
              <a:rPr lang="zh-TW" altLang="en-US" baseline="0" dirty="0" smtClean="0"/>
              <a:t>控制應用程式</a:t>
            </a:r>
            <a:r>
              <a:rPr lang="en-US" altLang="zh-TW" baseline="0" dirty="0" smtClean="0"/>
              <a:t>workflow </a:t>
            </a:r>
          </a:p>
          <a:p>
            <a:r>
              <a:rPr lang="zh-TW" altLang="en-US" baseline="0" dirty="0" smtClean="0"/>
              <a:t>控制整個影用程式生命週期</a:t>
            </a:r>
            <a:endParaRPr lang="en-US" altLang="zh-TW" baseline="0" dirty="0" smtClean="0"/>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18</a:t>
            </a:fld>
            <a:endParaRPr lang="zh-TW" altLang="en-US"/>
          </a:p>
        </p:txBody>
      </p:sp>
    </p:spTree>
    <p:extLst>
      <p:ext uri="{BB962C8B-B14F-4D97-AF65-F5344CB8AC3E}">
        <p14:creationId xmlns:p14="http://schemas.microsoft.com/office/powerpoint/2010/main" val="3654584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DevOps</a:t>
            </a:r>
            <a:r>
              <a:rPr lang="zh-TW" altLang="en-US" dirty="0" smtClean="0"/>
              <a:t>是文化理念</a:t>
            </a:r>
            <a:r>
              <a:rPr lang="en-US" altLang="zh-TW" dirty="0" smtClean="0"/>
              <a:t>,</a:t>
            </a:r>
            <a:r>
              <a:rPr lang="zh-TW" altLang="en-US" dirty="0" smtClean="0"/>
              <a:t> 實踐和工具的結合</a:t>
            </a:r>
            <a:r>
              <a:rPr lang="en-US" altLang="zh-TW" dirty="0" smtClean="0"/>
              <a:t>, </a:t>
            </a:r>
            <a:r>
              <a:rPr lang="zh-TW" altLang="en-US" dirty="0" smtClean="0"/>
              <a:t>為了提高應用程式 </a:t>
            </a:r>
            <a:r>
              <a:rPr lang="en-US" altLang="zh-TW" dirty="0" smtClean="0"/>
              <a:t>delivery</a:t>
            </a:r>
            <a:r>
              <a:rPr lang="zh-TW" altLang="en-US" dirty="0" smtClean="0"/>
              <a:t>的速度</a:t>
            </a:r>
            <a:endParaRPr lang="en-US" altLang="zh-TW" dirty="0" smtClean="0"/>
          </a:p>
          <a:p>
            <a:endParaRPr lang="en-US" altLang="zh-TW" dirty="0" smtClean="0"/>
          </a:p>
          <a:p>
            <a:r>
              <a:rPr lang="zh-TW" altLang="en-US" dirty="0" smtClean="0"/>
              <a:t>它自動化軟體發展和</a:t>
            </a:r>
            <a:r>
              <a:rPr lang="en-US" altLang="zh-TW" dirty="0" smtClean="0"/>
              <a:t>IT</a:t>
            </a:r>
            <a:r>
              <a:rPr lang="en-US" altLang="zh-TW" baseline="0" dirty="0" smtClean="0"/>
              <a:t> team</a:t>
            </a:r>
            <a:r>
              <a:rPr lang="zh-TW" altLang="en-US" baseline="0" dirty="0" smtClean="0"/>
              <a:t>之間的處理過程</a:t>
            </a:r>
            <a:r>
              <a:rPr lang="en-US" altLang="zh-TW" baseline="0" dirty="0" smtClean="0"/>
              <a:t>, </a:t>
            </a:r>
            <a:r>
              <a:rPr lang="zh-TW" altLang="en-US" baseline="0" dirty="0" smtClean="0"/>
              <a:t>為了更快的 構建</a:t>
            </a:r>
            <a:r>
              <a:rPr lang="en-US" altLang="zh-TW" baseline="0" dirty="0" smtClean="0"/>
              <a:t>,</a:t>
            </a:r>
            <a:r>
              <a:rPr lang="zh-TW" altLang="en-US" baseline="0" dirty="0" smtClean="0"/>
              <a:t>測試和發布軟體</a:t>
            </a:r>
            <a:endParaRPr lang="en-US" altLang="zh-TW" baseline="0" dirty="0" smtClean="0"/>
          </a:p>
          <a:p>
            <a:endParaRPr lang="en-US" altLang="zh-TW" baseline="0" dirty="0" smtClean="0"/>
          </a:p>
          <a:p>
            <a:r>
              <a:rPr lang="en-US" altLang="zh-TW" dirty="0" smtClean="0"/>
              <a:t>SDN</a:t>
            </a:r>
            <a:r>
              <a:rPr lang="zh-TW" altLang="en-US" dirty="0" smtClean="0"/>
              <a:t>提供抽象化網路</a:t>
            </a:r>
            <a:r>
              <a:rPr lang="en-US" altLang="zh-TW" dirty="0" smtClean="0"/>
              <a:t>domain</a:t>
            </a:r>
            <a:r>
              <a:rPr lang="en-US" altLang="zh-TW" baseline="0" dirty="0" smtClean="0"/>
              <a:t> </a:t>
            </a:r>
            <a:r>
              <a:rPr lang="zh-TW" altLang="en-US" baseline="0" dirty="0" smtClean="0"/>
              <a:t>並提供可編程性的網路配置</a:t>
            </a:r>
            <a:endParaRPr lang="en-US" altLang="zh-TW" baseline="0" dirty="0" smtClean="0"/>
          </a:p>
          <a:p>
            <a:endParaRPr lang="en-US" altLang="zh-TW" baseline="0" dirty="0" smtClean="0"/>
          </a:p>
          <a:p>
            <a:r>
              <a:rPr lang="zh-TW" altLang="en-US" baseline="0" dirty="0" smtClean="0"/>
              <a:t>這意味著網路因此更具彈性且能適應快速改變</a:t>
            </a:r>
            <a:endParaRPr lang="en-US" altLang="zh-TW" baseline="0" dirty="0" smtClean="0"/>
          </a:p>
          <a:p>
            <a:endParaRPr lang="en-US" altLang="zh-TW" baseline="0" dirty="0" smtClean="0"/>
          </a:p>
          <a:p>
            <a:r>
              <a:rPr lang="zh-TW" altLang="en-US" baseline="0" dirty="0" smtClean="0"/>
              <a:t>但是</a:t>
            </a:r>
            <a:r>
              <a:rPr lang="en-US" altLang="zh-TW" baseline="0" dirty="0" smtClean="0"/>
              <a:t>,</a:t>
            </a:r>
            <a:r>
              <a:rPr lang="zh-TW" altLang="en-US" baseline="0" dirty="0" smtClean="0"/>
              <a:t>這兩種方法都無法在應用程式整個生命周期時提供 應用程式邏輯和</a:t>
            </a:r>
            <a:r>
              <a:rPr lang="en-US" altLang="zh-TW" baseline="0" dirty="0" err="1" smtClean="0"/>
              <a:t>workfkow</a:t>
            </a:r>
            <a:r>
              <a:rPr lang="zh-TW" altLang="en-US" baseline="0" dirty="0" smtClean="0"/>
              <a:t>的可編程性</a:t>
            </a:r>
            <a:endParaRPr lang="en-US" altLang="zh-TW" dirty="0" smtClean="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19</a:t>
            </a:fld>
            <a:endParaRPr lang="zh-TW" altLang="en-US"/>
          </a:p>
        </p:txBody>
      </p:sp>
    </p:spTree>
    <p:extLst>
      <p:ext uri="{BB962C8B-B14F-4D97-AF65-F5344CB8AC3E}">
        <p14:creationId xmlns:p14="http://schemas.microsoft.com/office/powerpoint/2010/main" val="3489545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Co-programming </a:t>
            </a:r>
            <a:r>
              <a:rPr lang="zh-TW" altLang="zh-TW" sz="1200" kern="1200" dirty="0" smtClean="0">
                <a:solidFill>
                  <a:schemeClr val="tx1"/>
                </a:solidFill>
                <a:effectLst/>
                <a:latin typeface="+mn-lt"/>
                <a:ea typeface="+mn-ea"/>
                <a:cs typeface="+mn-cs"/>
              </a:rPr>
              <a:t>為開發人員提供了對應用</a:t>
            </a:r>
            <a:r>
              <a:rPr lang="zh-TW" altLang="en-US" sz="1200" kern="1200" dirty="0" smtClean="0">
                <a:solidFill>
                  <a:schemeClr val="tx1"/>
                </a:solidFill>
                <a:effectLst/>
                <a:latin typeface="+mn-lt"/>
                <a:ea typeface="+mn-ea"/>
                <a:cs typeface="+mn-cs"/>
              </a:rPr>
              <a:t>程式 </a:t>
            </a:r>
            <a:r>
              <a:rPr lang="en-US" altLang="zh-TW" sz="1200" kern="1200" dirty="0" smtClean="0">
                <a:solidFill>
                  <a:schemeClr val="tx1"/>
                </a:solidFill>
                <a:effectLst/>
                <a:latin typeface="+mn-lt"/>
                <a:ea typeface="+mn-ea"/>
                <a:cs typeface="+mn-cs"/>
              </a:rPr>
              <a:t>workflow </a:t>
            </a:r>
            <a:r>
              <a:rPr lang="zh-TW" altLang="zh-TW" sz="1200" kern="1200" dirty="0" smtClean="0">
                <a:solidFill>
                  <a:schemeClr val="tx1"/>
                </a:solidFill>
                <a:effectLst/>
                <a:latin typeface="+mn-lt"/>
                <a:ea typeface="+mn-ea"/>
                <a:cs typeface="+mn-cs"/>
              </a:rPr>
              <a:t>和基礎</a:t>
            </a:r>
            <a:r>
              <a:rPr lang="zh-TW" altLang="en-US" sz="1200" kern="1200" dirty="0" smtClean="0">
                <a:solidFill>
                  <a:schemeClr val="tx1"/>
                </a:solidFill>
                <a:effectLst/>
                <a:latin typeface="+mn-lt"/>
                <a:ea typeface="+mn-ea"/>
                <a:cs typeface="+mn-cs"/>
              </a:rPr>
              <a:t>設施</a:t>
            </a:r>
            <a:r>
              <a:rPr lang="zh-TW" altLang="zh-TW" sz="1200" kern="1200" dirty="0" smtClean="0">
                <a:solidFill>
                  <a:schemeClr val="tx1"/>
                </a:solidFill>
                <a:effectLst/>
                <a:latin typeface="+mn-lt"/>
                <a:ea typeface="+mn-ea"/>
                <a:cs typeface="+mn-cs"/>
              </a:rPr>
              <a:t>的控制，</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並提供了在開發過程中</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指定容器</a:t>
            </a:r>
            <a:r>
              <a:rPr lang="zh-TW" altLang="en-US" sz="1200" kern="1200" dirty="0" smtClean="0">
                <a:solidFill>
                  <a:schemeClr val="tx1"/>
                </a:solidFill>
                <a:effectLst/>
                <a:latin typeface="+mn-lt"/>
                <a:ea typeface="+mn-ea"/>
                <a:cs typeface="+mn-cs"/>
              </a:rPr>
              <a:t>元件</a:t>
            </a:r>
            <a:r>
              <a:rPr lang="zh-TW" altLang="zh-TW" sz="1200" kern="1200" dirty="0" smtClean="0">
                <a:solidFill>
                  <a:schemeClr val="tx1"/>
                </a:solidFill>
                <a:effectLst/>
                <a:latin typeface="+mn-lt"/>
                <a:ea typeface="+mn-ea"/>
                <a:cs typeface="+mn-cs"/>
              </a:rPr>
              <a:t>或系統</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的</a:t>
            </a:r>
            <a:r>
              <a:rPr lang="zh-TW" altLang="en-US" sz="1200" kern="1200" dirty="0" smtClean="0">
                <a:solidFill>
                  <a:schemeClr val="tx1"/>
                </a:solidFill>
                <a:effectLst/>
                <a:latin typeface="+mn-lt"/>
                <a:ea typeface="+mn-ea"/>
                <a:cs typeface="+mn-cs"/>
              </a:rPr>
              <a:t>限制</a:t>
            </a:r>
            <a:r>
              <a:rPr lang="zh-TW" altLang="zh-TW" sz="1200" kern="1200" dirty="0" smtClean="0">
                <a:solidFill>
                  <a:schemeClr val="tx1"/>
                </a:solidFill>
                <a:effectLst/>
                <a:latin typeface="+mn-lt"/>
                <a:ea typeface="+mn-ea"/>
                <a:cs typeface="+mn-cs"/>
              </a:rPr>
              <a:t>能力，確保了所開發的</a:t>
            </a:r>
            <a:r>
              <a:rPr lang="zh-TW" altLang="en-US" sz="1200" kern="1200" dirty="0" smtClean="0">
                <a:solidFill>
                  <a:schemeClr val="tx1"/>
                </a:solidFill>
                <a:effectLst/>
                <a:latin typeface="+mn-lt"/>
                <a:ea typeface="+mn-ea"/>
                <a:cs typeface="+mn-cs"/>
              </a:rPr>
              <a:t>元件</a:t>
            </a:r>
            <a:r>
              <a:rPr lang="zh-TW" altLang="zh-TW" sz="1200" kern="1200" dirty="0" smtClean="0">
                <a:solidFill>
                  <a:schemeClr val="tx1"/>
                </a:solidFill>
                <a:effectLst/>
                <a:latin typeface="+mn-lt"/>
                <a:ea typeface="+mn-ea"/>
                <a:cs typeface="+mn-cs"/>
              </a:rPr>
              <a:t>以</a:t>
            </a:r>
            <a:r>
              <a:rPr lang="zh-TW" altLang="en-US" sz="1200" kern="1200" dirty="0" smtClean="0">
                <a:solidFill>
                  <a:schemeClr val="tx1"/>
                </a:solidFill>
                <a:effectLst/>
                <a:latin typeface="+mn-lt"/>
                <a:ea typeface="+mn-ea"/>
                <a:cs typeface="+mn-cs"/>
              </a:rPr>
              <a:t>開發者</a:t>
            </a:r>
            <a:r>
              <a:rPr lang="zh-TW" altLang="zh-TW" sz="1200" kern="1200" dirty="0" smtClean="0">
                <a:solidFill>
                  <a:schemeClr val="tx1"/>
                </a:solidFill>
                <a:effectLst/>
                <a:latin typeface="+mn-lt"/>
                <a:ea typeface="+mn-ea"/>
                <a:cs typeface="+mn-cs"/>
              </a:rPr>
              <a:t>預期的方式</a:t>
            </a:r>
            <a:r>
              <a:rPr lang="zh-TW" altLang="en-US" sz="1200" kern="1200" dirty="0" smtClean="0">
                <a:solidFill>
                  <a:schemeClr val="tx1"/>
                </a:solidFill>
                <a:effectLst/>
                <a:latin typeface="+mn-lt"/>
                <a:ea typeface="+mn-ea"/>
                <a:cs typeface="+mn-cs"/>
              </a:rPr>
              <a:t>運作</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這樣可以最大程度地減少在創建，供應和部署過程中出現錯誤的機會。</a:t>
            </a: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20</a:t>
            </a:fld>
            <a:endParaRPr lang="zh-TW" altLang="en-US"/>
          </a:p>
        </p:txBody>
      </p:sp>
    </p:spTree>
    <p:extLst>
      <p:ext uri="{BB962C8B-B14F-4D97-AF65-F5344CB8AC3E}">
        <p14:creationId xmlns:p14="http://schemas.microsoft.com/office/powerpoint/2010/main" val="1623039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介紹</a:t>
            </a:r>
            <a:r>
              <a:rPr lang="en-US" altLang="zh-TW" dirty="0" smtClean="0"/>
              <a:t>switch </a:t>
            </a:r>
            <a:r>
              <a:rPr lang="zh-TW" altLang="en-US" dirty="0" smtClean="0"/>
              <a:t>架構的組成 </a:t>
            </a:r>
            <a:r>
              <a:rPr lang="en-US" altLang="zh-TW" dirty="0" smtClean="0"/>
              <a:t/>
            </a:r>
            <a:br>
              <a:rPr lang="en-US" altLang="zh-TW" dirty="0" smtClean="0"/>
            </a:br>
            <a:r>
              <a:rPr lang="zh-TW" altLang="en-US" dirty="0" smtClean="0"/>
              <a:t>最主要是前面三個 組成 </a:t>
            </a:r>
            <a:r>
              <a:rPr lang="en-US" altLang="zh-TW" dirty="0" smtClean="0"/>
              <a:t>,</a:t>
            </a:r>
          </a:p>
          <a:p>
            <a:r>
              <a:rPr lang="zh-TW" altLang="en-US" dirty="0" smtClean="0"/>
              <a:t>介紹 </a:t>
            </a:r>
            <a:r>
              <a:rPr lang="en-US" altLang="zh-TW" dirty="0" smtClean="0"/>
              <a:t>TOSCA</a:t>
            </a:r>
            <a:r>
              <a:rPr lang="zh-TW" altLang="en-US" dirty="0" smtClean="0"/>
              <a:t> 使用</a:t>
            </a:r>
            <a:endParaRPr lang="en-US" altLang="zh-TW" dirty="0" smtClean="0"/>
          </a:p>
          <a:p>
            <a:r>
              <a:rPr lang="en-US" altLang="zh-TW" dirty="0" smtClean="0"/>
              <a:t>TOSCA</a:t>
            </a:r>
            <a:r>
              <a:rPr lang="zh-TW" altLang="en-US" dirty="0" smtClean="0"/>
              <a:t>扮演 </a:t>
            </a:r>
            <a:r>
              <a:rPr lang="en-US" altLang="zh-TW" dirty="0" smtClean="0"/>
              <a:t>SWITCH</a:t>
            </a:r>
            <a:r>
              <a:rPr lang="en-US" altLang="zh-TW" baseline="0" dirty="0" smtClean="0"/>
              <a:t> </a:t>
            </a:r>
            <a:r>
              <a:rPr lang="zh-TW" altLang="en-US" baseline="0" dirty="0" smtClean="0"/>
              <a:t>描述的語言</a:t>
            </a:r>
            <a:endParaRPr lang="en-US" altLang="zh-TW" baseline="0" dirty="0" smtClean="0"/>
          </a:p>
          <a:p>
            <a:r>
              <a:rPr lang="en-US" altLang="zh-TW" baseline="0" dirty="0" smtClean="0"/>
              <a:t>SWITCH </a:t>
            </a:r>
            <a:r>
              <a:rPr lang="zh-TW" altLang="en-US" baseline="0" dirty="0" smtClean="0"/>
              <a:t>的</a:t>
            </a:r>
            <a:r>
              <a:rPr lang="en-US" altLang="zh-TW" baseline="0" dirty="0" err="1" smtClean="0"/>
              <a:t>wrokflow</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21</a:t>
            </a:fld>
            <a:endParaRPr lang="zh-TW" altLang="en-US"/>
          </a:p>
        </p:txBody>
      </p:sp>
    </p:spTree>
    <p:extLst>
      <p:ext uri="{BB962C8B-B14F-4D97-AF65-F5344CB8AC3E}">
        <p14:creationId xmlns:p14="http://schemas.microsoft.com/office/powerpoint/2010/main" val="176720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73120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SIDE</a:t>
            </a:r>
            <a:r>
              <a:rPr lang="zh-TW" altLang="en-US" dirty="0" smtClean="0"/>
              <a:t>是 </a:t>
            </a:r>
            <a:r>
              <a:rPr lang="en-US" altLang="zh-TW" dirty="0" smtClean="0"/>
              <a:t>SWITCH</a:t>
            </a:r>
            <a:r>
              <a:rPr lang="en-US" altLang="zh-TW" baseline="0" dirty="0" smtClean="0"/>
              <a:t> workbench</a:t>
            </a:r>
            <a:r>
              <a:rPr lang="zh-TW" altLang="en-US" baseline="0" dirty="0" smtClean="0"/>
              <a:t>的互動式</a:t>
            </a:r>
            <a:r>
              <a:rPr lang="en-US" altLang="zh-TW" baseline="0" dirty="0" smtClean="0"/>
              <a:t>GUI</a:t>
            </a:r>
          </a:p>
          <a:p>
            <a:endParaRPr lang="en-US" altLang="zh-TW" baseline="0" dirty="0" smtClean="0"/>
          </a:p>
          <a:p>
            <a:r>
              <a:rPr lang="zh-TW" altLang="en-US" dirty="0" smtClean="0"/>
              <a:t>它提供應用程式 </a:t>
            </a:r>
            <a:r>
              <a:rPr lang="en-US" altLang="zh-TW" dirty="0" smtClean="0"/>
              <a:t>workflow</a:t>
            </a:r>
            <a:r>
              <a:rPr lang="zh-TW" altLang="en-US" dirty="0" smtClean="0"/>
              <a:t> 圖形化 互動式服務 </a:t>
            </a:r>
            <a:r>
              <a:rPr lang="en-US" altLang="zh-TW" dirty="0" smtClean="0"/>
              <a:t>,</a:t>
            </a:r>
            <a:r>
              <a:rPr lang="zh-TW" altLang="en-US" dirty="0" smtClean="0"/>
              <a:t>供容器化的</a:t>
            </a:r>
            <a:r>
              <a:rPr lang="en-US" altLang="zh-TW" dirty="0" smtClean="0"/>
              <a:t>cloud-native</a:t>
            </a:r>
            <a:r>
              <a:rPr lang="zh-TW" altLang="en-US" dirty="0" smtClean="0"/>
              <a:t>應用</a:t>
            </a:r>
            <a:endParaRPr lang="en-US" altLang="zh-TW" dirty="0" smtClean="0"/>
          </a:p>
          <a:p>
            <a:r>
              <a:rPr lang="zh-TW" altLang="en-US" dirty="0" smtClean="0"/>
              <a:t>並包含以下服務</a:t>
            </a:r>
            <a:r>
              <a:rPr lang="en-US" altLang="zh-TW" dirty="0" smtClean="0"/>
              <a:t>:</a:t>
            </a:r>
            <a:r>
              <a:rPr lang="zh-TW" altLang="en-US" dirty="0" smtClean="0"/>
              <a:t>  </a:t>
            </a:r>
            <a:r>
              <a:rPr lang="en-US" altLang="zh-TW" dirty="0" smtClean="0"/>
              <a:t>component</a:t>
            </a:r>
            <a:r>
              <a:rPr lang="zh-TW" altLang="en-US" dirty="0" smtClean="0"/>
              <a:t>創建</a:t>
            </a:r>
            <a:r>
              <a:rPr lang="en-US" altLang="zh-TW" dirty="0" smtClean="0"/>
              <a:t>, </a:t>
            </a:r>
            <a:r>
              <a:rPr lang="zh-TW" altLang="en-US" dirty="0" smtClean="0"/>
              <a:t>應用程式組合</a:t>
            </a:r>
            <a:r>
              <a:rPr lang="en-US" altLang="zh-TW" dirty="0" smtClean="0"/>
              <a:t>, </a:t>
            </a:r>
            <a:r>
              <a:rPr lang="zh-TW" altLang="en-US" dirty="0" smtClean="0"/>
              <a:t>應用程式驗證</a:t>
            </a:r>
            <a:r>
              <a:rPr lang="en-US" altLang="zh-TW" dirty="0" smtClean="0"/>
              <a:t>, </a:t>
            </a:r>
            <a:r>
              <a:rPr lang="zh-TW" altLang="en-US" dirty="0" smtClean="0"/>
              <a:t>基礎設施規劃</a:t>
            </a:r>
            <a:r>
              <a:rPr lang="en-US" altLang="zh-TW" dirty="0" smtClean="0"/>
              <a:t>,</a:t>
            </a:r>
            <a:r>
              <a:rPr lang="zh-TW" altLang="en-US" dirty="0" smtClean="0"/>
              <a:t>配置</a:t>
            </a:r>
            <a:r>
              <a:rPr lang="en-US" altLang="zh-TW" dirty="0" smtClean="0"/>
              <a:t>,</a:t>
            </a:r>
            <a:r>
              <a:rPr lang="zh-TW" altLang="en-US" dirty="0" smtClean="0"/>
              <a:t>部屬</a:t>
            </a:r>
            <a:r>
              <a:rPr lang="en-US" altLang="zh-TW" dirty="0" smtClean="0"/>
              <a:t>,</a:t>
            </a:r>
            <a:r>
              <a:rPr lang="zh-TW" altLang="en-US" dirty="0" smtClean="0"/>
              <a:t>監控等</a:t>
            </a:r>
            <a:endParaRPr lang="en-US" altLang="zh-TW" dirty="0" smtClean="0"/>
          </a:p>
          <a:p>
            <a:endParaRPr lang="en-US" altLang="zh-TW" dirty="0" smtClean="0"/>
          </a:p>
          <a:p>
            <a:r>
              <a:rPr lang="en-US" altLang="zh-TW" dirty="0" smtClean="0"/>
              <a:t>SIDE</a:t>
            </a:r>
            <a:r>
              <a:rPr lang="zh-TW" altLang="en-US" dirty="0" smtClean="0"/>
              <a:t>通過向開發人員提供描述系統的需求</a:t>
            </a:r>
            <a:r>
              <a:rPr lang="en-US" altLang="zh-TW" dirty="0" smtClean="0"/>
              <a:t>,</a:t>
            </a:r>
            <a:r>
              <a:rPr lang="zh-TW" altLang="en-US" dirty="0" smtClean="0"/>
              <a:t>限制</a:t>
            </a:r>
            <a:r>
              <a:rPr lang="en-US" altLang="zh-TW" dirty="0" smtClean="0"/>
              <a:t>,</a:t>
            </a:r>
            <a:r>
              <a:rPr lang="zh-TW" altLang="en-US" dirty="0" smtClean="0"/>
              <a:t>和底層基礎設施 來 捕獲 </a:t>
            </a:r>
            <a:r>
              <a:rPr lang="en-US" altLang="zh-TW" dirty="0" smtClean="0"/>
              <a:t>application-infrastructure</a:t>
            </a:r>
            <a:r>
              <a:rPr lang="en-US" altLang="zh-TW" baseline="0" dirty="0" smtClean="0"/>
              <a:t> co-programming</a:t>
            </a:r>
            <a:r>
              <a:rPr lang="zh-TW" altLang="en-US" baseline="0" dirty="0" smtClean="0"/>
              <a:t>概念</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22</a:t>
            </a:fld>
            <a:endParaRPr lang="zh-TW" altLang="en-US"/>
          </a:p>
        </p:txBody>
      </p:sp>
    </p:spTree>
    <p:extLst>
      <p:ext uri="{BB962C8B-B14F-4D97-AF65-F5344CB8AC3E}">
        <p14:creationId xmlns:p14="http://schemas.microsoft.com/office/powerpoint/2010/main" val="435510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SIDE</a:t>
            </a:r>
            <a:r>
              <a:rPr lang="zh-TW" altLang="en-US" dirty="0" smtClean="0"/>
              <a:t>前端使用 </a:t>
            </a:r>
            <a:r>
              <a:rPr lang="en-US" altLang="zh-TW" dirty="0" err="1" smtClean="0"/>
              <a:t>EmerJS</a:t>
            </a:r>
            <a:r>
              <a:rPr lang="zh-TW" altLang="en-US" dirty="0" smtClean="0"/>
              <a:t>技術實作</a:t>
            </a:r>
            <a:r>
              <a:rPr lang="en-US" altLang="zh-TW" dirty="0" smtClean="0"/>
              <a:t>GUI</a:t>
            </a:r>
            <a:r>
              <a:rPr lang="zh-TW" altLang="en-US" dirty="0" smtClean="0"/>
              <a:t> </a:t>
            </a:r>
            <a:r>
              <a:rPr lang="en-US" altLang="zh-TW" dirty="0" smtClean="0"/>
              <a:t>,</a:t>
            </a:r>
          </a:p>
          <a:p>
            <a:r>
              <a:rPr lang="zh-TW" altLang="en-US" dirty="0" smtClean="0"/>
              <a:t>包含多個視覺圖</a:t>
            </a:r>
            <a:r>
              <a:rPr lang="en-US" altLang="zh-TW" dirty="0" smtClean="0"/>
              <a:t>, </a:t>
            </a:r>
            <a:r>
              <a:rPr lang="zh-TW" altLang="en-US" dirty="0" smtClean="0"/>
              <a:t>例如 </a:t>
            </a:r>
            <a:r>
              <a:rPr lang="en-US" altLang="zh-TW" dirty="0" smtClean="0"/>
              <a:t>component </a:t>
            </a:r>
            <a:r>
              <a:rPr lang="zh-TW" altLang="en-US" dirty="0" smtClean="0"/>
              <a:t>創建視覺圖和 應用程式組合視覺圖</a:t>
            </a:r>
            <a:endParaRPr lang="en-US" altLang="zh-TW" dirty="0" smtClean="0"/>
          </a:p>
          <a:p>
            <a:endParaRPr lang="en-US" altLang="zh-TW" dirty="0" smtClean="0"/>
          </a:p>
          <a:p>
            <a:r>
              <a:rPr lang="en-US" altLang="zh-TW" dirty="0" smtClean="0"/>
              <a:t>SIDE</a:t>
            </a:r>
            <a:r>
              <a:rPr lang="zh-TW" altLang="en-US" dirty="0" smtClean="0"/>
              <a:t> </a:t>
            </a:r>
            <a:r>
              <a:rPr lang="en-US" altLang="zh-TW" dirty="0" smtClean="0"/>
              <a:t>backend</a:t>
            </a:r>
            <a:r>
              <a:rPr lang="en-US" altLang="zh-TW" baseline="0" dirty="0" smtClean="0"/>
              <a:t> </a:t>
            </a:r>
            <a:r>
              <a:rPr lang="zh-TW" altLang="en-US" baseline="0" dirty="0" smtClean="0"/>
              <a:t>使用 </a:t>
            </a:r>
            <a:r>
              <a:rPr lang="en-US" altLang="zh-TW" baseline="0" dirty="0" smtClean="0"/>
              <a:t>Django </a:t>
            </a:r>
            <a:r>
              <a:rPr lang="zh-TW" altLang="en-US" baseline="0" dirty="0" smtClean="0"/>
              <a:t>框架</a:t>
            </a:r>
            <a:endParaRPr lang="en-US" altLang="zh-TW" baseline="0" dirty="0" smtClean="0"/>
          </a:p>
          <a:p>
            <a:endParaRPr lang="en-US" altLang="zh-TW" baseline="0" dirty="0" smtClean="0"/>
          </a:p>
          <a:p>
            <a:r>
              <a:rPr lang="zh-TW" altLang="en-US" baseline="0" dirty="0" smtClean="0"/>
              <a:t>它和 </a:t>
            </a:r>
            <a:r>
              <a:rPr lang="en-US" altLang="zh-TW" baseline="0" dirty="0" smtClean="0"/>
              <a:t>Ember</a:t>
            </a:r>
            <a:r>
              <a:rPr lang="zh-TW" altLang="en-US" baseline="0" dirty="0" smtClean="0"/>
              <a:t>模組互動</a:t>
            </a:r>
            <a:r>
              <a:rPr lang="en-US" altLang="zh-TW" baseline="0" dirty="0" smtClean="0"/>
              <a:t>,</a:t>
            </a:r>
            <a:r>
              <a:rPr lang="zh-TW" altLang="en-US" baseline="0" dirty="0" smtClean="0"/>
              <a:t> 提供有關應用程式</a:t>
            </a:r>
            <a:r>
              <a:rPr lang="en-US" altLang="zh-TW" baseline="0" dirty="0" smtClean="0"/>
              <a:t>modelling</a:t>
            </a:r>
            <a:r>
              <a:rPr lang="zh-TW" altLang="en-US" baseline="0" dirty="0" smtClean="0"/>
              <a:t> </a:t>
            </a:r>
            <a:r>
              <a:rPr lang="en-US" altLang="zh-TW" baseline="0" dirty="0" smtClean="0"/>
              <a:t>graphs</a:t>
            </a:r>
            <a:r>
              <a:rPr lang="zh-TW" altLang="en-US" baseline="0" dirty="0" smtClean="0"/>
              <a:t>的資訊</a:t>
            </a:r>
            <a:endParaRPr lang="en-US" altLang="zh-TW" baseline="0" dirty="0" smtClean="0"/>
          </a:p>
          <a:p>
            <a:r>
              <a:rPr lang="zh-TW" altLang="en-US" baseline="0" dirty="0" smtClean="0"/>
              <a:t>後端可以透過</a:t>
            </a:r>
            <a:r>
              <a:rPr lang="en-US" altLang="zh-TW" baseline="0" dirty="0" smtClean="0"/>
              <a:t>API</a:t>
            </a:r>
            <a:r>
              <a:rPr lang="zh-TW" altLang="en-US" baseline="0" dirty="0" smtClean="0"/>
              <a:t> 和 其他</a:t>
            </a:r>
            <a:r>
              <a:rPr lang="en-US" altLang="zh-TW" baseline="0" dirty="0" smtClean="0"/>
              <a:t>SWITCH </a:t>
            </a:r>
            <a:r>
              <a:rPr lang="zh-TW" altLang="en-US" baseline="0" dirty="0" smtClean="0"/>
              <a:t>子系統溝通 </a:t>
            </a:r>
            <a:r>
              <a:rPr lang="en-US" altLang="zh-TW" baseline="0" dirty="0" smtClean="0"/>
              <a:t>,</a:t>
            </a:r>
            <a:r>
              <a:rPr lang="zh-TW" altLang="en-US" baseline="0" dirty="0" smtClean="0"/>
              <a:t> 像是 </a:t>
            </a:r>
            <a:r>
              <a:rPr lang="en-US" altLang="zh-TW" baseline="0" dirty="0" smtClean="0"/>
              <a:t>DRIP</a:t>
            </a:r>
            <a:r>
              <a:rPr lang="zh-TW" altLang="en-US" baseline="0" dirty="0" smtClean="0"/>
              <a:t>和</a:t>
            </a:r>
            <a:r>
              <a:rPr lang="en-US" altLang="zh-TW" baseline="0" dirty="0" smtClean="0"/>
              <a:t>ASAP</a:t>
            </a:r>
          </a:p>
          <a:p>
            <a:r>
              <a:rPr lang="zh-TW" altLang="en-US" baseline="0" dirty="0" smtClean="0"/>
              <a:t> </a:t>
            </a:r>
            <a:r>
              <a:rPr lang="en-US" altLang="zh-TW" baseline="0" dirty="0" smtClean="0"/>
              <a:t>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23</a:t>
            </a:fld>
            <a:endParaRPr lang="zh-TW" altLang="en-US"/>
          </a:p>
        </p:txBody>
      </p:sp>
    </p:spTree>
    <p:extLst>
      <p:ext uri="{BB962C8B-B14F-4D97-AF65-F5344CB8AC3E}">
        <p14:creationId xmlns:p14="http://schemas.microsoft.com/office/powerpoint/2010/main" val="4111272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SIDE</a:t>
            </a:r>
            <a:r>
              <a:rPr lang="zh-TW" altLang="en-US" dirty="0" smtClean="0"/>
              <a:t>前端使用 </a:t>
            </a:r>
            <a:r>
              <a:rPr lang="en-US" altLang="zh-TW" dirty="0" err="1" smtClean="0"/>
              <a:t>EmerJS</a:t>
            </a:r>
            <a:r>
              <a:rPr lang="zh-TW" altLang="en-US" dirty="0" smtClean="0"/>
              <a:t>技術實作</a:t>
            </a:r>
            <a:r>
              <a:rPr lang="en-US" altLang="zh-TW" dirty="0" smtClean="0"/>
              <a:t>GUI</a:t>
            </a:r>
            <a:r>
              <a:rPr lang="zh-TW" altLang="en-US" dirty="0" smtClean="0"/>
              <a:t> </a:t>
            </a:r>
            <a:r>
              <a:rPr lang="en-US" altLang="zh-TW" dirty="0" smtClean="0"/>
              <a:t>,</a:t>
            </a:r>
          </a:p>
          <a:p>
            <a:r>
              <a:rPr lang="zh-TW" altLang="en-US" dirty="0" smtClean="0"/>
              <a:t>包含多個視覺圖</a:t>
            </a:r>
            <a:r>
              <a:rPr lang="en-US" altLang="zh-TW" dirty="0" smtClean="0"/>
              <a:t>, </a:t>
            </a:r>
            <a:r>
              <a:rPr lang="zh-TW" altLang="en-US" dirty="0" smtClean="0"/>
              <a:t>例如 </a:t>
            </a:r>
            <a:r>
              <a:rPr lang="en-US" altLang="zh-TW" dirty="0" smtClean="0"/>
              <a:t>component </a:t>
            </a:r>
            <a:r>
              <a:rPr lang="zh-TW" altLang="en-US" dirty="0" smtClean="0"/>
              <a:t>創建視覺圖和 應用程式組合視覺圖</a:t>
            </a:r>
            <a:endParaRPr lang="en-US" altLang="zh-TW" dirty="0" smtClean="0"/>
          </a:p>
          <a:p>
            <a:endParaRPr lang="en-US" altLang="zh-TW" dirty="0" smtClean="0"/>
          </a:p>
          <a:p>
            <a:r>
              <a:rPr lang="en-US" altLang="zh-TW" dirty="0" smtClean="0"/>
              <a:t>SIDE</a:t>
            </a:r>
            <a:r>
              <a:rPr lang="zh-TW" altLang="en-US" dirty="0" smtClean="0"/>
              <a:t> </a:t>
            </a:r>
            <a:r>
              <a:rPr lang="en-US" altLang="zh-TW" dirty="0" smtClean="0"/>
              <a:t>backend</a:t>
            </a:r>
            <a:r>
              <a:rPr lang="en-US" altLang="zh-TW" baseline="0" dirty="0" smtClean="0"/>
              <a:t> </a:t>
            </a:r>
            <a:r>
              <a:rPr lang="zh-TW" altLang="en-US" baseline="0" dirty="0" smtClean="0"/>
              <a:t>使用 </a:t>
            </a:r>
            <a:r>
              <a:rPr lang="en-US" altLang="zh-TW" baseline="0" dirty="0" smtClean="0"/>
              <a:t>Django </a:t>
            </a:r>
            <a:r>
              <a:rPr lang="zh-TW" altLang="en-US" baseline="0" dirty="0" smtClean="0"/>
              <a:t>框架</a:t>
            </a:r>
            <a:endParaRPr lang="en-US" altLang="zh-TW" baseline="0" dirty="0" smtClean="0"/>
          </a:p>
          <a:p>
            <a:endParaRPr lang="en-US" altLang="zh-TW" baseline="0" dirty="0" smtClean="0"/>
          </a:p>
          <a:p>
            <a:r>
              <a:rPr lang="zh-TW" altLang="en-US" baseline="0" dirty="0" smtClean="0"/>
              <a:t>它和 </a:t>
            </a:r>
            <a:r>
              <a:rPr lang="en-US" altLang="zh-TW" baseline="0" dirty="0" smtClean="0"/>
              <a:t>Ember</a:t>
            </a:r>
            <a:r>
              <a:rPr lang="zh-TW" altLang="en-US" baseline="0" dirty="0" smtClean="0"/>
              <a:t>模組互動</a:t>
            </a:r>
            <a:r>
              <a:rPr lang="en-US" altLang="zh-TW" baseline="0" dirty="0" smtClean="0"/>
              <a:t>,</a:t>
            </a:r>
            <a:r>
              <a:rPr lang="zh-TW" altLang="en-US" baseline="0" dirty="0" smtClean="0"/>
              <a:t> 提供有關應用程式</a:t>
            </a:r>
            <a:r>
              <a:rPr lang="en-US" altLang="zh-TW" baseline="0" dirty="0" smtClean="0"/>
              <a:t>modelling</a:t>
            </a:r>
            <a:r>
              <a:rPr lang="zh-TW" altLang="en-US" baseline="0" dirty="0" smtClean="0"/>
              <a:t> </a:t>
            </a:r>
            <a:r>
              <a:rPr lang="en-US" altLang="zh-TW" baseline="0" dirty="0" smtClean="0"/>
              <a:t>graphs</a:t>
            </a:r>
            <a:r>
              <a:rPr lang="zh-TW" altLang="en-US" baseline="0" dirty="0" smtClean="0"/>
              <a:t>的資訊</a:t>
            </a:r>
            <a:endParaRPr lang="en-US" altLang="zh-TW" baseline="0" dirty="0" smtClean="0"/>
          </a:p>
          <a:p>
            <a:r>
              <a:rPr lang="zh-TW" altLang="en-US" baseline="0" dirty="0" smtClean="0"/>
              <a:t>後端可以透過</a:t>
            </a:r>
            <a:r>
              <a:rPr lang="en-US" altLang="zh-TW" baseline="0" dirty="0" smtClean="0"/>
              <a:t>API</a:t>
            </a:r>
            <a:r>
              <a:rPr lang="zh-TW" altLang="en-US" baseline="0" dirty="0" smtClean="0"/>
              <a:t> 和 其他</a:t>
            </a:r>
            <a:r>
              <a:rPr lang="en-US" altLang="zh-TW" baseline="0" dirty="0" smtClean="0"/>
              <a:t>SWITCH </a:t>
            </a:r>
            <a:r>
              <a:rPr lang="zh-TW" altLang="en-US" baseline="0" dirty="0" smtClean="0"/>
              <a:t>子系統溝通 </a:t>
            </a:r>
            <a:r>
              <a:rPr lang="en-US" altLang="zh-TW" baseline="0" dirty="0" smtClean="0"/>
              <a:t>,</a:t>
            </a:r>
            <a:r>
              <a:rPr lang="zh-TW" altLang="en-US" baseline="0" dirty="0" smtClean="0"/>
              <a:t> 像是 </a:t>
            </a:r>
            <a:r>
              <a:rPr lang="en-US" altLang="zh-TW" baseline="0" dirty="0" smtClean="0"/>
              <a:t>DRIP</a:t>
            </a:r>
            <a:r>
              <a:rPr lang="zh-TW" altLang="en-US" baseline="0" dirty="0" smtClean="0"/>
              <a:t>和</a:t>
            </a:r>
            <a:r>
              <a:rPr lang="en-US" altLang="zh-TW" baseline="0" dirty="0" smtClean="0"/>
              <a:t>ASAP</a:t>
            </a:r>
          </a:p>
          <a:p>
            <a:endParaRPr lang="en-US" altLang="zh-TW" baseline="0" dirty="0" smtClean="0"/>
          </a:p>
          <a:p>
            <a:r>
              <a:rPr lang="en-US" altLang="zh-TW" dirty="0" smtClean="0"/>
              <a:t>An infrastructure planner,</a:t>
            </a:r>
            <a:r>
              <a:rPr lang="zh-TW"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使用</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關鍵</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路徑算法，通過選擇具有成本效益的</a:t>
            </a:r>
            <a:r>
              <a:rPr lang="en-US" altLang="zh-TW" sz="1200" kern="1200" dirty="0" smtClean="0">
                <a:solidFill>
                  <a:schemeClr val="tx1"/>
                </a:solidFill>
                <a:effectLst/>
                <a:latin typeface="+mn-lt"/>
                <a:ea typeface="+mn-ea"/>
                <a:cs typeface="+mn-cs"/>
              </a:rPr>
              <a:t>VM [18]</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根據</a:t>
            </a:r>
            <a:r>
              <a:rPr lang="en-US" altLang="zh-TW" sz="1200" kern="1200" dirty="0" smtClean="0">
                <a:solidFill>
                  <a:schemeClr val="tx1"/>
                </a:solidFill>
                <a:effectLst/>
                <a:latin typeface="+mn-lt"/>
                <a:ea typeface="+mn-ea"/>
                <a:cs typeface="+mn-cs"/>
              </a:rPr>
              <a:t>application workflow</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constraints</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生成有效的拓撲</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The infrastructure </a:t>
            </a:r>
            <a:r>
              <a:rPr lang="en-US" altLang="zh-TW" sz="1200" kern="1200" dirty="0" err="1" smtClean="0">
                <a:solidFill>
                  <a:schemeClr val="tx1"/>
                </a:solidFill>
                <a:effectLst/>
                <a:latin typeface="+mn-lt"/>
                <a:ea typeface="+mn-ea"/>
                <a:cs typeface="+mn-cs"/>
              </a:rPr>
              <a:t>provisioner</a:t>
            </a:r>
            <a:r>
              <a:rPr lang="zh-TW" altLang="zh-TW" sz="1200" kern="1200" dirty="0" smtClean="0">
                <a:solidFill>
                  <a:schemeClr val="tx1"/>
                </a:solidFill>
                <a:effectLst/>
                <a:latin typeface="+mn-lt"/>
                <a:ea typeface="+mn-ea"/>
                <a:cs typeface="+mn-cs"/>
              </a:rPr>
              <a:t>可以自動將</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planner </a:t>
            </a:r>
            <a:r>
              <a:rPr lang="zh-TW" altLang="zh-TW" sz="1200" kern="1200" dirty="0" smtClean="0">
                <a:solidFill>
                  <a:schemeClr val="tx1"/>
                </a:solidFill>
                <a:effectLst/>
                <a:latin typeface="+mn-lt"/>
                <a:ea typeface="+mn-ea"/>
                <a:cs typeface="+mn-cs"/>
              </a:rPr>
              <a:t>生成的基礎設施計劃</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配置 </a:t>
            </a:r>
            <a:r>
              <a:rPr lang="zh-TW" altLang="zh-TW" sz="1200" kern="1200" dirty="0" smtClean="0">
                <a:solidFill>
                  <a:schemeClr val="tx1"/>
                </a:solidFill>
                <a:effectLst/>
                <a:latin typeface="+mn-lt"/>
                <a:ea typeface="+mn-ea"/>
                <a:cs typeface="+mn-cs"/>
              </a:rPr>
              <a:t>到基礎設施</a:t>
            </a:r>
            <a:endParaRPr lang="en-US" altLang="zh-TW" sz="1200" kern="1200" dirty="0" smtClean="0">
              <a:solidFill>
                <a:schemeClr val="tx1"/>
              </a:solidFill>
              <a:effectLst/>
              <a:latin typeface="+mn-lt"/>
              <a:ea typeface="+mn-ea"/>
              <a:cs typeface="+mn-cs"/>
            </a:endParaRPr>
          </a:p>
          <a:p>
            <a:r>
              <a:rPr lang="en-US" altLang="zh-TW" dirty="0" smtClean="0"/>
              <a:t>A deployment</a:t>
            </a:r>
            <a:r>
              <a:rPr lang="en-US" altLang="zh-TW" baseline="0" dirty="0" smtClean="0"/>
              <a:t> agent </a:t>
            </a:r>
            <a:r>
              <a:rPr lang="zh-TW" altLang="en-US" baseline="0" dirty="0" smtClean="0"/>
              <a:t>安裝 應用程式 </a:t>
            </a:r>
            <a:r>
              <a:rPr lang="en-US" altLang="zh-TW" baseline="0" dirty="0" smtClean="0"/>
              <a:t>component </a:t>
            </a:r>
            <a:r>
              <a:rPr lang="zh-TW" altLang="en-US" baseline="0" dirty="0" smtClean="0"/>
              <a:t>到這些 基礎設施上</a:t>
            </a:r>
            <a:endParaRPr lang="en-US" altLang="zh-TW" baseline="0" dirty="0" smtClean="0"/>
          </a:p>
          <a:p>
            <a:r>
              <a:rPr lang="en-US" altLang="zh-TW" baseline="0" dirty="0" smtClean="0"/>
              <a:t>Infrastructure control agent </a:t>
            </a:r>
            <a:r>
              <a:rPr lang="zh-TW" altLang="en-US" baseline="0" dirty="0" smtClean="0"/>
              <a:t>是 一組</a:t>
            </a:r>
            <a:r>
              <a:rPr lang="en-US" altLang="zh-TW" baseline="0" dirty="0" smtClean="0"/>
              <a:t>API</a:t>
            </a:r>
            <a:r>
              <a:rPr lang="zh-TW" altLang="en-US" baseline="0" dirty="0" smtClean="0"/>
              <a:t> 用來控制</a:t>
            </a:r>
            <a:r>
              <a:rPr lang="en-US" altLang="zh-TW" baseline="0" dirty="0" smtClean="0"/>
              <a:t>VM</a:t>
            </a:r>
            <a:r>
              <a:rPr lang="zh-TW" altLang="en-US" baseline="0" dirty="0" smtClean="0"/>
              <a:t>或</a:t>
            </a:r>
            <a:r>
              <a:rPr lang="en-US" altLang="zh-TW" baseline="0" dirty="0" smtClean="0"/>
              <a:t>container</a:t>
            </a:r>
          </a:p>
          <a:p>
            <a:r>
              <a:rPr lang="en-US" altLang="zh-TW" baseline="0" dirty="0" smtClean="0"/>
              <a:t>DRIP manager </a:t>
            </a:r>
            <a:r>
              <a:rPr lang="zh-TW" altLang="en-US" baseline="0" dirty="0" smtClean="0"/>
              <a:t>允許外部客戶端 使用</a:t>
            </a:r>
            <a:r>
              <a:rPr lang="en-US" altLang="zh-TW" baseline="0" dirty="0" smtClean="0"/>
              <a:t>DRIP</a:t>
            </a:r>
            <a:r>
              <a:rPr lang="zh-TW" altLang="en-US" baseline="0" dirty="0" smtClean="0"/>
              <a:t>功能</a:t>
            </a:r>
            <a:r>
              <a:rPr lang="en-US" altLang="zh-TW" baseline="0" dirty="0" smtClean="0"/>
              <a:t>, </a:t>
            </a:r>
            <a:r>
              <a:rPr lang="zh-TW" altLang="en-US" baseline="0" dirty="0" smtClean="0"/>
              <a:t>會將</a:t>
            </a:r>
            <a:r>
              <a:rPr lang="en-US" altLang="zh-TW" baseline="0" dirty="0" smtClean="0"/>
              <a:t>request</a:t>
            </a:r>
            <a:r>
              <a:rPr lang="zh-TW" altLang="en-US" baseline="0" dirty="0" smtClean="0"/>
              <a:t>導向合適的</a:t>
            </a:r>
            <a:r>
              <a:rPr lang="en-US" altLang="zh-TW" baseline="0" dirty="0" smtClean="0"/>
              <a:t>component</a:t>
            </a:r>
          </a:p>
          <a:p>
            <a:r>
              <a:rPr lang="en-US" altLang="zh-TW" baseline="0" dirty="0" smtClean="0"/>
              <a:t>A knowledge base </a:t>
            </a:r>
            <a:r>
              <a:rPr lang="zh-TW" altLang="en-US" baseline="0" dirty="0" smtClean="0"/>
              <a:t>儲存 </a:t>
            </a:r>
            <a:r>
              <a:rPr lang="en-US" altLang="zh-TW" baseline="0" dirty="0" smtClean="0"/>
              <a:t>,</a:t>
            </a:r>
            <a:r>
              <a:rPr lang="zh-TW" altLang="en-US" baseline="0" dirty="0" smtClean="0"/>
              <a:t>管理一些資源</a:t>
            </a:r>
            <a:r>
              <a:rPr lang="en-US" altLang="zh-TW" baseline="0" dirty="0" smtClean="0"/>
              <a:t>, </a:t>
            </a:r>
            <a:r>
              <a:rPr lang="zh-TW" altLang="en-US" baseline="0" dirty="0" smtClean="0"/>
              <a:t>配置文件</a:t>
            </a:r>
            <a:r>
              <a:rPr lang="en-US" altLang="zh-TW" baseline="0" dirty="0" smtClean="0"/>
              <a:t>…</a:t>
            </a:r>
            <a:r>
              <a:rPr lang="zh-TW" altLang="en-US" baseline="0" dirty="0" smtClean="0"/>
              <a:t>等</a:t>
            </a:r>
            <a:endParaRPr lang="en-US" altLang="zh-TW" baseline="0" dirty="0" smtClean="0"/>
          </a:p>
          <a:p>
            <a:endParaRPr lang="en-US" altLang="zh-TW" baseline="0" dirty="0" smtClean="0"/>
          </a:p>
          <a:p>
            <a:r>
              <a:rPr lang="en-US" altLang="zh-TW" baseline="0" dirty="0" smtClean="0"/>
              <a:t>Internal message </a:t>
            </a:r>
            <a:r>
              <a:rPr lang="en-US" altLang="zh-TW" baseline="0" dirty="0" err="1" smtClean="0"/>
              <a:t>borker</a:t>
            </a:r>
            <a:r>
              <a:rPr lang="en-US" altLang="zh-TW" baseline="0" dirty="0" smtClean="0"/>
              <a:t> </a:t>
            </a:r>
            <a:r>
              <a:rPr lang="zh-TW" altLang="en-US" baseline="0" dirty="0" smtClean="0"/>
              <a:t> 內文中未提到</a:t>
            </a:r>
            <a:endParaRPr lang="en-US" altLang="zh-TW" baseline="0" dirty="0" smtClean="0"/>
          </a:p>
          <a:p>
            <a:endParaRPr lang="en-US" altLang="zh-TW" baseline="0" dirty="0" smtClean="0"/>
          </a:p>
          <a:p>
            <a:r>
              <a:rPr lang="en-US" altLang="zh-TW" sz="1200" i="1" kern="1200" dirty="0" smtClean="0">
                <a:solidFill>
                  <a:schemeClr val="tx1"/>
                </a:solidFill>
                <a:effectLst/>
                <a:latin typeface="+mn-lt"/>
                <a:ea typeface="+mn-ea"/>
                <a:cs typeface="+mn-cs"/>
              </a:rPr>
              <a:t>Monitoring Probes and Agents</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的目地</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是在收集應用程式和基礎設施</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zh-TW" altLang="en-US" sz="1200" kern="1200" dirty="0" smtClean="0">
                <a:solidFill>
                  <a:schemeClr val="tx1"/>
                </a:solidFill>
                <a:effectLst/>
                <a:latin typeface="+mn-lt"/>
                <a:ea typeface="+mn-ea"/>
                <a:cs typeface="+mn-cs"/>
              </a:rPr>
              <a:t>當前的狀態值</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並且整合傳送至 </a:t>
            </a:r>
            <a:r>
              <a:rPr lang="en-US" altLang="zh-TW" sz="1200" kern="1200" dirty="0" smtClean="0">
                <a:solidFill>
                  <a:schemeClr val="tx1"/>
                </a:solidFill>
                <a:effectLst/>
                <a:latin typeface="+mn-lt"/>
                <a:ea typeface="+mn-ea"/>
                <a:cs typeface="+mn-cs"/>
              </a:rPr>
              <a:t>monitoring server </a:t>
            </a:r>
            <a:r>
              <a:rPr lang="zh-TW" altLang="en-US" sz="1200" kern="1200" dirty="0" smtClean="0">
                <a:solidFill>
                  <a:schemeClr val="tx1"/>
                </a:solidFill>
                <a:effectLst/>
                <a:latin typeface="+mn-lt"/>
                <a:ea typeface="+mn-ea"/>
                <a:cs typeface="+mn-cs"/>
              </a:rPr>
              <a:t>和 </a:t>
            </a:r>
            <a:r>
              <a:rPr lang="en-US" altLang="zh-TW" sz="1200" kern="1200" dirty="0" smtClean="0">
                <a:solidFill>
                  <a:schemeClr val="tx1"/>
                </a:solidFill>
                <a:effectLst/>
                <a:latin typeface="+mn-lt"/>
                <a:ea typeface="+mn-ea"/>
                <a:cs typeface="+mn-cs"/>
              </a:rPr>
              <a:t>alarm trigger</a:t>
            </a:r>
            <a:r>
              <a:rPr lang="zh-TW" altLang="en-US" sz="1200" kern="1200" dirty="0" smtClean="0">
                <a:solidFill>
                  <a:schemeClr val="tx1"/>
                </a:solidFill>
                <a:effectLst/>
                <a:latin typeface="+mn-lt"/>
                <a:ea typeface="+mn-ea"/>
                <a:cs typeface="+mn-cs"/>
              </a:rPr>
              <a:t> </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Monitoring</a:t>
            </a:r>
            <a:r>
              <a:rPr lang="en-US" altLang="zh-TW" sz="1200" kern="1200" baseline="0" dirty="0" smtClean="0">
                <a:solidFill>
                  <a:schemeClr val="tx1"/>
                </a:solidFill>
                <a:effectLst/>
                <a:latin typeface="+mn-lt"/>
                <a:ea typeface="+mn-ea"/>
                <a:cs typeface="+mn-cs"/>
              </a:rPr>
              <a:t> Probes</a:t>
            </a:r>
            <a:r>
              <a:rPr lang="zh-TW" altLang="en-US" sz="1200" kern="1200" baseline="0" dirty="0" smtClean="0">
                <a:solidFill>
                  <a:schemeClr val="tx1"/>
                </a:solidFill>
                <a:effectLst/>
                <a:latin typeface="+mn-lt"/>
                <a:ea typeface="+mn-ea"/>
                <a:cs typeface="+mn-cs"/>
              </a:rPr>
              <a:t> 有收集非結構化資料的能力</a:t>
            </a:r>
            <a:r>
              <a:rPr lang="en-US" altLang="zh-TW" sz="1200" kern="1200" baseline="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例如來自多個元件處理</a:t>
            </a:r>
            <a:r>
              <a:rPr lang="en-US" altLang="zh-TW" sz="1200" kern="1200" baseline="0" dirty="0" smtClean="0">
                <a:solidFill>
                  <a:schemeClr val="tx1"/>
                </a:solidFill>
                <a:effectLst/>
                <a:latin typeface="+mn-lt"/>
                <a:ea typeface="+mn-ea"/>
                <a:cs typeface="+mn-cs"/>
              </a:rPr>
              <a:t>request</a:t>
            </a:r>
            <a:r>
              <a:rPr lang="zh-TW" altLang="en-US" sz="1200" kern="1200" baseline="0" dirty="0" smtClean="0">
                <a:solidFill>
                  <a:schemeClr val="tx1"/>
                </a:solidFill>
                <a:effectLst/>
                <a:latin typeface="+mn-lt"/>
                <a:ea typeface="+mn-ea"/>
                <a:cs typeface="+mn-cs"/>
              </a:rPr>
              <a:t>的時間</a:t>
            </a:r>
            <a:endParaRPr lang="en-US" altLang="zh-TW"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Monitoring Server</a:t>
            </a:r>
            <a:r>
              <a:rPr lang="zh-TW" altLang="zh-TW" sz="1200" kern="1200" dirty="0" smtClean="0">
                <a:solidFill>
                  <a:schemeClr val="tx1"/>
                </a:solidFill>
                <a:effectLst/>
                <a:latin typeface="+mn-lt"/>
                <a:ea typeface="+mn-ea"/>
                <a:cs typeface="+mn-cs"/>
              </a:rPr>
              <a:t>收集數據並將其存儲在時間序列資料庫（</a:t>
            </a:r>
            <a:r>
              <a:rPr lang="en-US" altLang="zh-TW" sz="1200" kern="1200" dirty="0" smtClean="0">
                <a:solidFill>
                  <a:schemeClr val="tx1"/>
                </a:solidFill>
                <a:effectLst/>
                <a:latin typeface="+mn-lt"/>
                <a:ea typeface="+mn-ea"/>
                <a:cs typeface="+mn-cs"/>
              </a:rPr>
              <a:t>TSDB</a:t>
            </a:r>
            <a:r>
              <a:rPr lang="zh-TW" altLang="zh-TW" sz="1200" kern="1200" dirty="0" smtClean="0">
                <a:solidFill>
                  <a:schemeClr val="tx1"/>
                </a:solidFill>
                <a:effectLst/>
                <a:latin typeface="+mn-lt"/>
                <a:ea typeface="+mn-ea"/>
                <a:cs typeface="+mn-cs"/>
              </a:rPr>
              <a:t>）中，以構建系統狀態的綜合表示。</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Performance </a:t>
            </a:r>
            <a:r>
              <a:rPr lang="en-US" altLang="zh-TW" sz="1200" kern="1200" dirty="0" err="1" smtClean="0">
                <a:solidFill>
                  <a:schemeClr val="tx1"/>
                </a:solidFill>
                <a:effectLst/>
                <a:latin typeface="+mn-lt"/>
                <a:ea typeface="+mn-ea"/>
                <a:cs typeface="+mn-cs"/>
              </a:rPr>
              <a:t>Diagnoser</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使用儲存在</a:t>
            </a:r>
            <a:r>
              <a:rPr lang="en-US" altLang="zh-TW" sz="1200" kern="1200" dirty="0" smtClean="0">
                <a:solidFill>
                  <a:schemeClr val="tx1"/>
                </a:solidFill>
                <a:effectLst/>
                <a:latin typeface="+mn-lt"/>
                <a:ea typeface="+mn-ea"/>
                <a:cs typeface="+mn-cs"/>
              </a:rPr>
              <a:t>TSDB</a:t>
            </a:r>
            <a:r>
              <a:rPr lang="zh-TW" altLang="zh-TW" sz="1200" kern="1200" dirty="0" smtClean="0">
                <a:solidFill>
                  <a:schemeClr val="tx1"/>
                </a:solidFill>
                <a:effectLst/>
                <a:latin typeface="+mn-lt"/>
                <a:ea typeface="+mn-ea"/>
                <a:cs typeface="+mn-cs"/>
              </a:rPr>
              <a:t>的資訊建構</a:t>
            </a:r>
            <a:r>
              <a:rPr lang="en-US" altLang="zh-TW" sz="1200" kern="1200" dirty="0" smtClean="0">
                <a:solidFill>
                  <a:schemeClr val="tx1"/>
                </a:solidFill>
                <a:effectLst/>
                <a:latin typeface="+mn-lt"/>
                <a:ea typeface="+mn-ea"/>
                <a:cs typeface="+mn-cs"/>
              </a:rPr>
              <a:t>model</a:t>
            </a:r>
            <a:r>
              <a:rPr lang="zh-TW" altLang="zh-TW" sz="1200" kern="1200" dirty="0" smtClean="0">
                <a:solidFill>
                  <a:schemeClr val="tx1"/>
                </a:solidFill>
                <a:effectLst/>
                <a:latin typeface="+mn-lt"/>
                <a:ea typeface="+mn-ea"/>
                <a:cs typeface="+mn-cs"/>
              </a:rPr>
              <a:t>為了評估效能</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i="1" kern="1200" dirty="0" smtClean="0">
                <a:solidFill>
                  <a:schemeClr val="tx1"/>
                </a:solidFill>
                <a:effectLst/>
                <a:latin typeface="+mn-lt"/>
                <a:ea typeface="+mn-ea"/>
                <a:cs typeface="+mn-cs"/>
              </a:rPr>
              <a:t>Alarm Trigger </a:t>
            </a:r>
            <a:r>
              <a:rPr lang="zh-TW" altLang="zh-TW" sz="1200" kern="1200" dirty="0" smtClean="0">
                <a:solidFill>
                  <a:schemeClr val="tx1"/>
                </a:solidFill>
                <a:effectLst/>
                <a:latin typeface="+mn-lt"/>
                <a:ea typeface="+mn-ea"/>
                <a:cs typeface="+mn-cs"/>
              </a:rPr>
              <a:t>檢查被檢測的參數值是否超過</a:t>
            </a:r>
            <a:r>
              <a:rPr lang="en-US" altLang="zh-TW" sz="1200" kern="1200" dirty="0" smtClean="0">
                <a:solidFill>
                  <a:schemeClr val="tx1"/>
                </a:solidFill>
                <a:effectLst/>
                <a:latin typeface="+mn-lt"/>
                <a:ea typeface="+mn-ea"/>
                <a:cs typeface="+mn-cs"/>
              </a:rPr>
              <a:t>thresholds</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當檢測到問題時</a:t>
            </a:r>
            <a:r>
              <a:rPr lang="en-US" altLang="zh-TW" sz="1200" kern="1200" dirty="0" smtClean="0">
                <a:solidFill>
                  <a:schemeClr val="tx1"/>
                </a:solidFill>
                <a:effectLst/>
                <a:latin typeface="+mn-lt"/>
                <a:ea typeface="+mn-ea"/>
                <a:cs typeface="+mn-cs"/>
              </a:rPr>
              <a:t>, Self-Adapter</a:t>
            </a:r>
            <a:r>
              <a:rPr lang="zh-TW" altLang="zh-TW" sz="1200" kern="1200" dirty="0" smtClean="0">
                <a:solidFill>
                  <a:schemeClr val="tx1"/>
                </a:solidFill>
                <a:effectLst/>
                <a:latin typeface="+mn-lt"/>
                <a:ea typeface="+mn-ea"/>
                <a:cs typeface="+mn-cs"/>
              </a:rPr>
              <a:t>會提出合適的策略</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控制代理完全控制應用程式配置和基礎設施資源（例如</a:t>
            </a:r>
            <a:r>
              <a:rPr lang="en-US" altLang="zh-TW" sz="1200" kern="1200" dirty="0" err="1" smtClean="0">
                <a:solidFill>
                  <a:schemeClr val="tx1"/>
                </a:solidFill>
                <a:effectLst/>
                <a:latin typeface="+mn-lt"/>
                <a:ea typeface="+mn-ea"/>
                <a:cs typeface="+mn-cs"/>
              </a:rPr>
              <a:t>vm</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容器和網路頻寬），</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最終執行自我調整操作</a:t>
            </a:r>
            <a:r>
              <a:rPr lang="en-US" altLang="zh-TW" sz="1200" kern="1200" dirty="0" smtClean="0">
                <a:solidFill>
                  <a:schemeClr val="tx1"/>
                </a:solidFill>
                <a:effectLst/>
                <a:latin typeface="+mn-lt"/>
                <a:ea typeface="+mn-ea"/>
                <a:cs typeface="+mn-cs"/>
              </a:rPr>
              <a:t>[33]</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baseline="0" dirty="0" smtClean="0"/>
          </a:p>
          <a:p>
            <a:endParaRPr lang="en-US" altLang="zh-TW" baseline="0" dirty="0" smtClean="0"/>
          </a:p>
          <a:p>
            <a:endParaRPr lang="en-US" altLang="zh-TW" baseline="0" dirty="0" smtClean="0"/>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24</a:t>
            </a:fld>
            <a:endParaRPr lang="zh-TW" altLang="en-US"/>
          </a:p>
        </p:txBody>
      </p:sp>
    </p:spTree>
    <p:extLst>
      <p:ext uri="{BB962C8B-B14F-4D97-AF65-F5344CB8AC3E}">
        <p14:creationId xmlns:p14="http://schemas.microsoft.com/office/powerpoint/2010/main" val="2485202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從軟體發展人員的角度來看，</a:t>
            </a:r>
            <a:r>
              <a:rPr lang="en-US" altLang="zh-TW" sz="1200" kern="1200" dirty="0" smtClean="0">
                <a:solidFill>
                  <a:schemeClr val="tx1"/>
                </a:solidFill>
                <a:effectLst/>
                <a:latin typeface="+mn-lt"/>
                <a:ea typeface="+mn-ea"/>
                <a:cs typeface="+mn-cs"/>
              </a:rPr>
              <a:t>SIDE</a:t>
            </a:r>
            <a:r>
              <a:rPr lang="zh-TW" altLang="zh-TW" sz="1200" kern="1200" dirty="0" smtClean="0">
                <a:solidFill>
                  <a:schemeClr val="tx1"/>
                </a:solidFill>
                <a:effectLst/>
                <a:latin typeface="+mn-lt"/>
                <a:ea typeface="+mn-ea"/>
                <a:cs typeface="+mn-cs"/>
              </a:rPr>
              <a:t>支持通過將</a:t>
            </a:r>
            <a:r>
              <a:rPr lang="en-US" altLang="zh-TW" sz="1200" kern="1200" dirty="0" err="1" smtClean="0">
                <a:solidFill>
                  <a:schemeClr val="tx1"/>
                </a:solidFill>
                <a:effectLst/>
                <a:latin typeface="+mn-lt"/>
                <a:ea typeface="+mn-ea"/>
                <a:cs typeface="+mn-cs"/>
              </a:rPr>
              <a:t>componet</a:t>
            </a:r>
            <a:r>
              <a:rPr lang="zh-TW" altLang="zh-TW" sz="1200" kern="1200" dirty="0" smtClean="0">
                <a:solidFill>
                  <a:schemeClr val="tx1"/>
                </a:solidFill>
                <a:effectLst/>
                <a:latin typeface="+mn-lt"/>
                <a:ea typeface="+mn-ea"/>
                <a:cs typeface="+mn-cs"/>
              </a:rPr>
              <a:t>（例如從</a:t>
            </a:r>
            <a:r>
              <a:rPr lang="en-US" altLang="zh-TW" sz="1200" kern="1200" dirty="0" smtClean="0">
                <a:solidFill>
                  <a:schemeClr val="tx1"/>
                </a:solidFill>
                <a:effectLst/>
                <a:latin typeface="+mn-lt"/>
                <a:ea typeface="+mn-ea"/>
                <a:cs typeface="+mn-cs"/>
              </a:rPr>
              <a:t>Docker-Hub</a:t>
            </a:r>
            <a:r>
              <a:rPr lang="zh-TW" altLang="zh-TW" sz="1200" kern="1200" dirty="0" smtClean="0">
                <a:solidFill>
                  <a:schemeClr val="tx1"/>
                </a:solidFill>
                <a:effectLst/>
                <a:latin typeface="+mn-lt"/>
                <a:ea typeface="+mn-ea"/>
                <a:cs typeface="+mn-cs"/>
              </a:rPr>
              <a:t>中選取</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image </a:t>
            </a:r>
            <a:r>
              <a:rPr lang="zh-TW" altLang="zh-TW" sz="1200" kern="1200" dirty="0" smtClean="0">
                <a:solidFill>
                  <a:schemeClr val="tx1"/>
                </a:solidFill>
                <a:effectLst/>
                <a:latin typeface="+mn-lt"/>
                <a:ea typeface="+mn-ea"/>
                <a:cs typeface="+mn-cs"/>
              </a:rPr>
              <a:t>創建</a:t>
            </a:r>
            <a:r>
              <a:rPr lang="zh-TW" altLang="en-US" sz="1200" kern="1200" dirty="0" smtClean="0">
                <a:solidFill>
                  <a:schemeClr val="tx1"/>
                </a:solidFill>
                <a:effectLst/>
                <a:latin typeface="+mn-lt"/>
                <a:ea typeface="+mn-ea"/>
                <a:cs typeface="+mn-cs"/>
              </a:rPr>
              <a:t> 已</a:t>
            </a:r>
            <a:r>
              <a:rPr lang="zh-TW" altLang="zh-TW" sz="1200" kern="1200" dirty="0" smtClean="0">
                <a:solidFill>
                  <a:schemeClr val="tx1"/>
                </a:solidFill>
                <a:effectLst/>
                <a:latin typeface="+mn-lt"/>
                <a:ea typeface="+mn-ea"/>
                <a:cs typeface="+mn-cs"/>
              </a:rPr>
              <a:t>容器化軟</a:t>
            </a:r>
            <a:r>
              <a:rPr lang="zh-TW" altLang="en-US" sz="1200" kern="1200" dirty="0" smtClean="0">
                <a:solidFill>
                  <a:schemeClr val="tx1"/>
                </a:solidFill>
                <a:effectLst/>
                <a:latin typeface="+mn-lt"/>
                <a:ea typeface="+mn-ea"/>
                <a:cs typeface="+mn-cs"/>
              </a:rPr>
              <a:t>體</a:t>
            </a:r>
            <a:r>
              <a:rPr lang="zh-TW" altLang="zh-TW" sz="1200" kern="1200" dirty="0" smtClean="0">
                <a:solidFill>
                  <a:schemeClr val="tx1"/>
                </a:solidFill>
                <a:effectLst/>
                <a:latin typeface="+mn-lt"/>
                <a:ea typeface="+mn-ea"/>
                <a:cs typeface="+mn-cs"/>
              </a:rPr>
              <a:t>）拖放到</a:t>
            </a:r>
            <a:r>
              <a:rPr lang="en-US" altLang="zh-TW" sz="1200" kern="1200" dirty="0" smtClean="0">
                <a:solidFill>
                  <a:schemeClr val="tx1"/>
                </a:solidFill>
                <a:effectLst/>
                <a:latin typeface="+mn-lt"/>
                <a:ea typeface="+mn-ea"/>
                <a:cs typeface="+mn-cs"/>
              </a:rPr>
              <a:t>canvas</a:t>
            </a:r>
            <a:r>
              <a:rPr lang="zh-TW" altLang="zh-TW" sz="1200" kern="1200" dirty="0" smtClean="0">
                <a:solidFill>
                  <a:schemeClr val="tx1"/>
                </a:solidFill>
                <a:effectLst/>
                <a:latin typeface="+mn-lt"/>
                <a:ea typeface="+mn-ea"/>
                <a:cs typeface="+mn-cs"/>
              </a:rPr>
              <a:t>上，</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設定屬性值並將其連結到特定</a:t>
            </a:r>
            <a:r>
              <a:rPr lang="zh-TW" altLang="en-US" sz="1200" kern="1200" dirty="0" smtClean="0">
                <a:solidFill>
                  <a:schemeClr val="tx1"/>
                </a:solidFill>
                <a:effectLst/>
                <a:latin typeface="+mn-lt"/>
                <a:ea typeface="+mn-ea"/>
                <a:cs typeface="+mn-cs"/>
              </a:rPr>
              <a:t>元件</a:t>
            </a:r>
            <a:r>
              <a:rPr lang="zh-TW" altLang="zh-TW" sz="1200" kern="1200" dirty="0" smtClean="0">
                <a:solidFill>
                  <a:schemeClr val="tx1"/>
                </a:solidFill>
                <a:effectLst/>
                <a:latin typeface="+mn-lt"/>
                <a:ea typeface="+mn-ea"/>
                <a:cs typeface="+mn-cs"/>
              </a:rPr>
              <a:t>（見圖</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），從而創建系統的</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詳細</a:t>
            </a:r>
            <a:r>
              <a:rPr lang="zh-TW" altLang="en-US" sz="1200" kern="1200" dirty="0" smtClean="0">
                <a:solidFill>
                  <a:schemeClr val="tx1"/>
                </a:solidFill>
                <a:effectLst/>
                <a:latin typeface="+mn-lt"/>
                <a:ea typeface="+mn-ea"/>
                <a:cs typeface="+mn-cs"/>
              </a:rPr>
              <a:t>規定</a:t>
            </a:r>
            <a:r>
              <a:rPr lang="zh-TW" altLang="zh-TW" sz="1200" kern="1200" dirty="0" smtClean="0">
                <a:solidFill>
                  <a:schemeClr val="tx1"/>
                </a:solidFill>
                <a:effectLst/>
                <a:latin typeface="+mn-lt"/>
                <a:ea typeface="+mn-ea"/>
                <a:cs typeface="+mn-cs"/>
              </a:rPr>
              <a:t>。</a:t>
            </a:r>
          </a:p>
          <a:p>
            <a:endParaRPr lang="en-US" altLang="zh-TW" dirty="0" smtClean="0"/>
          </a:p>
          <a:p>
            <a:r>
              <a:rPr lang="zh-TW" altLang="en-US" dirty="0" smtClean="0"/>
              <a:t>還可以添加系統和底層硬體設施的規範</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25</a:t>
            </a:fld>
            <a:endParaRPr lang="zh-TW" altLang="en-US"/>
          </a:p>
        </p:txBody>
      </p:sp>
    </p:spTree>
    <p:extLst>
      <p:ext uri="{BB962C8B-B14F-4D97-AF65-F5344CB8AC3E}">
        <p14:creationId xmlns:p14="http://schemas.microsoft.com/office/powerpoint/2010/main" val="3427369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26</a:t>
            </a:fld>
            <a:endParaRPr lang="zh-TW" altLang="en-US"/>
          </a:p>
        </p:txBody>
      </p:sp>
    </p:spTree>
    <p:extLst>
      <p:ext uri="{BB962C8B-B14F-4D97-AF65-F5344CB8AC3E}">
        <p14:creationId xmlns:p14="http://schemas.microsoft.com/office/powerpoint/2010/main" val="99055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DRIP </a:t>
            </a:r>
            <a:r>
              <a:rPr lang="zh-TW" altLang="zh-TW" sz="1200" kern="1200" dirty="0" smtClean="0">
                <a:solidFill>
                  <a:schemeClr val="tx1"/>
                </a:solidFill>
                <a:effectLst/>
                <a:latin typeface="+mn-lt"/>
                <a:ea typeface="+mn-ea"/>
                <a:cs typeface="+mn-cs"/>
              </a:rPr>
              <a:t>是一個</a:t>
            </a:r>
            <a:r>
              <a:rPr lang="en-US" altLang="zh-TW" sz="1200" kern="1200" dirty="0" smtClean="0">
                <a:solidFill>
                  <a:schemeClr val="tx1"/>
                </a:solidFill>
                <a:effectLst/>
                <a:latin typeface="+mn-lt"/>
                <a:ea typeface="+mn-ea"/>
                <a:cs typeface="+mn-cs"/>
              </a:rPr>
              <a:t>open source</a:t>
            </a:r>
            <a:r>
              <a:rPr lang="zh-TW" altLang="zh-TW" sz="1200" kern="1200" dirty="0" smtClean="0">
                <a:solidFill>
                  <a:schemeClr val="tx1"/>
                </a:solidFill>
                <a:effectLst/>
                <a:latin typeface="+mn-lt"/>
                <a:ea typeface="+mn-ea"/>
                <a:cs typeface="+mn-cs"/>
              </a:rPr>
              <a:t>服務套件，用於在</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運行時</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自動規劃和配置</a:t>
            </a:r>
            <a:r>
              <a:rPr lang="zh-TW" altLang="en-US" sz="1200" kern="1200" dirty="0" smtClean="0">
                <a:solidFill>
                  <a:schemeClr val="tx1"/>
                </a:solidFill>
                <a:effectLst/>
                <a:latin typeface="+mn-lt"/>
                <a:ea typeface="+mn-ea"/>
                <a:cs typeface="+mn-cs"/>
              </a:rPr>
              <a:t>連網</a:t>
            </a:r>
            <a:r>
              <a:rPr lang="zh-TW" altLang="zh-TW" sz="1200" kern="1200" dirty="0" smtClean="0">
                <a:solidFill>
                  <a:schemeClr val="tx1"/>
                </a:solidFill>
                <a:effectLst/>
                <a:latin typeface="+mn-lt"/>
                <a:ea typeface="+mn-ea"/>
                <a:cs typeface="+mn-cs"/>
              </a:rPr>
              <a:t>的虛擬機（</a:t>
            </a:r>
            <a:r>
              <a:rPr lang="en-US" altLang="zh-TW" sz="1200" kern="1200" dirty="0" smtClean="0">
                <a:solidFill>
                  <a:schemeClr val="tx1"/>
                </a:solidFill>
                <a:effectLst/>
                <a:latin typeface="+mn-lt"/>
                <a:ea typeface="+mn-ea"/>
                <a:cs typeface="+mn-cs"/>
              </a:rPr>
              <a:t>VM</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部署應用程</a:t>
            </a:r>
            <a:r>
              <a:rPr lang="zh-TW" altLang="en-US" sz="1200" kern="1200" dirty="0" smtClean="0">
                <a:solidFill>
                  <a:schemeClr val="tx1"/>
                </a:solidFill>
                <a:effectLst/>
                <a:latin typeface="+mn-lt"/>
                <a:ea typeface="+mn-ea"/>
                <a:cs typeface="+mn-cs"/>
              </a:rPr>
              <a:t>式元件 </a:t>
            </a:r>
            <a:r>
              <a:rPr lang="zh-TW" altLang="zh-TW" sz="1200" kern="1200" dirty="0" smtClean="0">
                <a:solidFill>
                  <a:schemeClr val="tx1"/>
                </a:solidFill>
                <a:effectLst/>
                <a:latin typeface="+mn-lt"/>
                <a:ea typeface="+mn-ea"/>
                <a:cs typeface="+mn-cs"/>
              </a:rPr>
              <a:t>並管理</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生成的基礎</a:t>
            </a:r>
            <a:r>
              <a:rPr lang="zh-TW" altLang="en-US" sz="1200" kern="1200" dirty="0" smtClean="0">
                <a:solidFill>
                  <a:schemeClr val="tx1"/>
                </a:solidFill>
                <a:effectLst/>
                <a:latin typeface="+mn-lt"/>
                <a:ea typeface="+mn-ea"/>
                <a:cs typeface="+mn-cs"/>
              </a:rPr>
              <a:t>設施</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DRIP</a:t>
            </a:r>
            <a:r>
              <a:rPr lang="zh-TW" altLang="en-US" sz="1200" kern="1200" dirty="0" smtClean="0">
                <a:solidFill>
                  <a:schemeClr val="tx1"/>
                </a:solidFill>
                <a:effectLst/>
                <a:latin typeface="+mn-lt"/>
                <a:ea typeface="+mn-ea"/>
                <a:cs typeface="+mn-cs"/>
              </a:rPr>
              <a:t> 可以跨多個營運商提供一個虛擬基礎設施 </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並依照需求 啟動、停止和恢復應用程式元件的執行。</a:t>
            </a:r>
          </a:p>
          <a:p>
            <a:r>
              <a:rPr lang="zh-TW" altLang="en-US" sz="1200" kern="1200" dirty="0" smtClean="0">
                <a:solidFill>
                  <a:schemeClr val="tx1"/>
                </a:solidFill>
                <a:effectLst/>
                <a:latin typeface="+mn-lt"/>
                <a:ea typeface="+mn-ea"/>
                <a:cs typeface="+mn-cs"/>
              </a:rPr>
              <a:t> </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27</a:t>
            </a:fld>
            <a:endParaRPr lang="zh-TW" altLang="en-US"/>
          </a:p>
        </p:txBody>
      </p:sp>
    </p:spTree>
    <p:extLst>
      <p:ext uri="{BB962C8B-B14F-4D97-AF65-F5344CB8AC3E}">
        <p14:creationId xmlns:p14="http://schemas.microsoft.com/office/powerpoint/2010/main" val="1882691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An infrastructure planner,</a:t>
            </a:r>
            <a:r>
              <a:rPr lang="zh-TW"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使用</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關鍵</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路徑算法，通過選擇具有成本效益的</a:t>
            </a:r>
            <a:r>
              <a:rPr lang="en-US" altLang="zh-TW" sz="1200" kern="1200" dirty="0" smtClean="0">
                <a:solidFill>
                  <a:schemeClr val="tx1"/>
                </a:solidFill>
                <a:effectLst/>
                <a:latin typeface="+mn-lt"/>
                <a:ea typeface="+mn-ea"/>
                <a:cs typeface="+mn-cs"/>
              </a:rPr>
              <a:t>VM [18]</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根據</a:t>
            </a:r>
            <a:r>
              <a:rPr lang="en-US" altLang="zh-TW" sz="1200" kern="1200" dirty="0" smtClean="0">
                <a:solidFill>
                  <a:schemeClr val="tx1"/>
                </a:solidFill>
                <a:effectLst/>
                <a:latin typeface="+mn-lt"/>
                <a:ea typeface="+mn-ea"/>
                <a:cs typeface="+mn-cs"/>
              </a:rPr>
              <a:t>application workflow</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constraints</a:t>
            </a:r>
            <a:r>
              <a:rPr lang="zh-TW" altLang="en-US"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生成有效的拓撲</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The infrastructure </a:t>
            </a:r>
            <a:r>
              <a:rPr lang="en-US" altLang="zh-TW" sz="1200" kern="1200" dirty="0" err="1" smtClean="0">
                <a:solidFill>
                  <a:schemeClr val="tx1"/>
                </a:solidFill>
                <a:effectLst/>
                <a:latin typeface="+mn-lt"/>
                <a:ea typeface="+mn-ea"/>
                <a:cs typeface="+mn-cs"/>
              </a:rPr>
              <a:t>provisioner</a:t>
            </a:r>
            <a:r>
              <a:rPr lang="zh-TW" altLang="zh-TW" sz="1200" kern="1200" dirty="0" smtClean="0">
                <a:solidFill>
                  <a:schemeClr val="tx1"/>
                </a:solidFill>
                <a:effectLst/>
                <a:latin typeface="+mn-lt"/>
                <a:ea typeface="+mn-ea"/>
                <a:cs typeface="+mn-cs"/>
              </a:rPr>
              <a:t>可以自動將</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planner </a:t>
            </a:r>
            <a:r>
              <a:rPr lang="zh-TW" altLang="zh-TW" sz="1200" kern="1200" dirty="0" smtClean="0">
                <a:solidFill>
                  <a:schemeClr val="tx1"/>
                </a:solidFill>
                <a:effectLst/>
                <a:latin typeface="+mn-lt"/>
                <a:ea typeface="+mn-ea"/>
                <a:cs typeface="+mn-cs"/>
              </a:rPr>
              <a:t>生成的基礎設施計劃</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配置 </a:t>
            </a:r>
            <a:r>
              <a:rPr lang="zh-TW" altLang="zh-TW" sz="1200" kern="1200" dirty="0" smtClean="0">
                <a:solidFill>
                  <a:schemeClr val="tx1"/>
                </a:solidFill>
                <a:effectLst/>
                <a:latin typeface="+mn-lt"/>
                <a:ea typeface="+mn-ea"/>
                <a:cs typeface="+mn-cs"/>
              </a:rPr>
              <a:t>到基礎設施</a:t>
            </a:r>
            <a:endParaRPr lang="en-US" altLang="zh-TW" sz="1200" kern="1200" dirty="0" smtClean="0">
              <a:solidFill>
                <a:schemeClr val="tx1"/>
              </a:solidFill>
              <a:effectLst/>
              <a:latin typeface="+mn-lt"/>
              <a:ea typeface="+mn-ea"/>
              <a:cs typeface="+mn-cs"/>
            </a:endParaRPr>
          </a:p>
          <a:p>
            <a:r>
              <a:rPr lang="en-US" altLang="zh-TW" dirty="0" smtClean="0"/>
              <a:t>A deployment</a:t>
            </a:r>
            <a:r>
              <a:rPr lang="en-US" altLang="zh-TW" baseline="0" dirty="0" smtClean="0"/>
              <a:t> agent </a:t>
            </a:r>
            <a:r>
              <a:rPr lang="zh-TW" altLang="en-US" baseline="0" dirty="0" smtClean="0"/>
              <a:t>安裝 應用程式 </a:t>
            </a:r>
            <a:r>
              <a:rPr lang="en-US" altLang="zh-TW" baseline="0" dirty="0" smtClean="0"/>
              <a:t>component </a:t>
            </a:r>
            <a:r>
              <a:rPr lang="zh-TW" altLang="en-US" baseline="0" dirty="0" smtClean="0"/>
              <a:t>到這些 基礎設施上</a:t>
            </a:r>
            <a:endParaRPr lang="en-US" altLang="zh-TW" baseline="0" dirty="0" smtClean="0"/>
          </a:p>
          <a:p>
            <a:r>
              <a:rPr lang="en-US" altLang="zh-TW" baseline="0" dirty="0" smtClean="0"/>
              <a:t>Infrastructure control agent </a:t>
            </a:r>
            <a:r>
              <a:rPr lang="zh-TW" altLang="en-US" baseline="0" dirty="0" smtClean="0"/>
              <a:t>是 一組</a:t>
            </a:r>
            <a:r>
              <a:rPr lang="en-US" altLang="zh-TW" baseline="0" dirty="0" smtClean="0"/>
              <a:t>API</a:t>
            </a:r>
            <a:r>
              <a:rPr lang="zh-TW" altLang="en-US" baseline="0" dirty="0" smtClean="0"/>
              <a:t> 用來控制</a:t>
            </a:r>
            <a:r>
              <a:rPr lang="en-US" altLang="zh-TW" baseline="0" dirty="0" smtClean="0"/>
              <a:t>VM</a:t>
            </a:r>
            <a:r>
              <a:rPr lang="zh-TW" altLang="en-US" baseline="0" dirty="0" smtClean="0"/>
              <a:t>或</a:t>
            </a:r>
            <a:r>
              <a:rPr lang="en-US" altLang="zh-TW" baseline="0" dirty="0" smtClean="0"/>
              <a:t>container</a:t>
            </a:r>
          </a:p>
          <a:p>
            <a:r>
              <a:rPr lang="en-US" altLang="zh-TW" baseline="0" dirty="0" smtClean="0"/>
              <a:t>DRIP manager </a:t>
            </a:r>
            <a:r>
              <a:rPr lang="zh-TW" altLang="en-US" baseline="0" dirty="0" smtClean="0"/>
              <a:t>允許外部客戶端 使用</a:t>
            </a:r>
            <a:r>
              <a:rPr lang="en-US" altLang="zh-TW" baseline="0" dirty="0" smtClean="0"/>
              <a:t>DRIP</a:t>
            </a:r>
            <a:r>
              <a:rPr lang="zh-TW" altLang="en-US" baseline="0" dirty="0" smtClean="0"/>
              <a:t>功能</a:t>
            </a:r>
            <a:r>
              <a:rPr lang="en-US" altLang="zh-TW" baseline="0" dirty="0" smtClean="0"/>
              <a:t>, </a:t>
            </a:r>
            <a:r>
              <a:rPr lang="zh-TW" altLang="en-US" baseline="0" dirty="0" smtClean="0"/>
              <a:t>會將</a:t>
            </a:r>
            <a:r>
              <a:rPr lang="en-US" altLang="zh-TW" baseline="0" dirty="0" smtClean="0"/>
              <a:t>request</a:t>
            </a:r>
            <a:r>
              <a:rPr lang="zh-TW" altLang="en-US" baseline="0" dirty="0" smtClean="0"/>
              <a:t>導向合適的</a:t>
            </a:r>
            <a:r>
              <a:rPr lang="en-US" altLang="zh-TW" baseline="0" dirty="0" smtClean="0"/>
              <a:t>component</a:t>
            </a:r>
          </a:p>
          <a:p>
            <a:r>
              <a:rPr lang="en-US" altLang="zh-TW" baseline="0" dirty="0" smtClean="0"/>
              <a:t>A knowledge base </a:t>
            </a:r>
            <a:r>
              <a:rPr lang="zh-TW" altLang="en-US" baseline="0" dirty="0" smtClean="0"/>
              <a:t>儲存 </a:t>
            </a:r>
            <a:r>
              <a:rPr lang="en-US" altLang="zh-TW" baseline="0" dirty="0" smtClean="0"/>
              <a:t>,</a:t>
            </a:r>
            <a:r>
              <a:rPr lang="zh-TW" altLang="en-US" baseline="0" dirty="0" smtClean="0"/>
              <a:t>管理一些資源</a:t>
            </a:r>
            <a:r>
              <a:rPr lang="en-US" altLang="zh-TW" baseline="0" dirty="0" smtClean="0"/>
              <a:t>, </a:t>
            </a:r>
            <a:r>
              <a:rPr lang="zh-TW" altLang="en-US" baseline="0" dirty="0" smtClean="0"/>
              <a:t>配置文件</a:t>
            </a:r>
            <a:r>
              <a:rPr lang="en-US" altLang="zh-TW" baseline="0" dirty="0" smtClean="0"/>
              <a:t>…</a:t>
            </a:r>
            <a:r>
              <a:rPr lang="zh-TW" altLang="en-US" baseline="0" dirty="0" smtClean="0"/>
              <a:t>等</a:t>
            </a:r>
            <a:endParaRPr lang="en-US" altLang="zh-TW" baseline="0" dirty="0" smtClean="0"/>
          </a:p>
          <a:p>
            <a:endParaRPr lang="en-US" altLang="zh-TW" baseline="0" dirty="0" smtClean="0"/>
          </a:p>
          <a:p>
            <a:r>
              <a:rPr lang="en-US" altLang="zh-TW" baseline="0" dirty="0" smtClean="0"/>
              <a:t>Internal message </a:t>
            </a:r>
            <a:r>
              <a:rPr lang="en-US" altLang="zh-TW" baseline="0" dirty="0" err="1" smtClean="0"/>
              <a:t>borker</a:t>
            </a:r>
            <a:r>
              <a:rPr lang="en-US" altLang="zh-TW" baseline="0" dirty="0" smtClean="0"/>
              <a:t> </a:t>
            </a:r>
            <a:r>
              <a:rPr lang="zh-TW" altLang="en-US" baseline="0" dirty="0" smtClean="0"/>
              <a:t> 內文中未提到</a:t>
            </a:r>
            <a:endParaRPr lang="en-US" altLang="zh-TW" baseline="0" dirty="0" smtClean="0"/>
          </a:p>
          <a:p>
            <a:endParaRPr lang="en-US" altLang="zh-TW" baseline="0" dirty="0" smtClean="0"/>
          </a:p>
          <a:p>
            <a:endParaRPr lang="en-US" altLang="zh-TW" baseline="0" dirty="0" smtClean="0"/>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28</a:t>
            </a:fld>
            <a:endParaRPr lang="zh-TW" altLang="en-US"/>
          </a:p>
        </p:txBody>
      </p:sp>
    </p:spTree>
    <p:extLst>
      <p:ext uri="{BB962C8B-B14F-4D97-AF65-F5344CB8AC3E}">
        <p14:creationId xmlns:p14="http://schemas.microsoft.com/office/powerpoint/2010/main" val="2953063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i="1" kern="1200" dirty="0" smtClean="0">
                <a:solidFill>
                  <a:schemeClr val="tx1"/>
                </a:solidFill>
                <a:effectLst/>
                <a:latin typeface="+mn-lt"/>
                <a:ea typeface="+mn-ea"/>
                <a:cs typeface="+mn-cs"/>
              </a:rPr>
              <a:t>Monitoring Probes and Agents</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的目地</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是在收集應用程式和基礎設施</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zh-TW" altLang="en-US" sz="1200" kern="1200" dirty="0" smtClean="0">
                <a:solidFill>
                  <a:schemeClr val="tx1"/>
                </a:solidFill>
                <a:effectLst/>
                <a:latin typeface="+mn-lt"/>
                <a:ea typeface="+mn-ea"/>
                <a:cs typeface="+mn-cs"/>
              </a:rPr>
              <a:t>當前的狀態值</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並且整合傳送至 </a:t>
            </a:r>
            <a:r>
              <a:rPr lang="en-US" altLang="zh-TW" sz="1200" kern="1200" dirty="0" smtClean="0">
                <a:solidFill>
                  <a:schemeClr val="tx1"/>
                </a:solidFill>
                <a:effectLst/>
                <a:latin typeface="+mn-lt"/>
                <a:ea typeface="+mn-ea"/>
                <a:cs typeface="+mn-cs"/>
              </a:rPr>
              <a:t>monitoring server </a:t>
            </a:r>
            <a:r>
              <a:rPr lang="zh-TW" altLang="en-US" sz="1200" kern="1200" dirty="0" smtClean="0">
                <a:solidFill>
                  <a:schemeClr val="tx1"/>
                </a:solidFill>
                <a:effectLst/>
                <a:latin typeface="+mn-lt"/>
                <a:ea typeface="+mn-ea"/>
                <a:cs typeface="+mn-cs"/>
              </a:rPr>
              <a:t>和 </a:t>
            </a:r>
            <a:r>
              <a:rPr lang="en-US" altLang="zh-TW" sz="1200" kern="1200" dirty="0" smtClean="0">
                <a:solidFill>
                  <a:schemeClr val="tx1"/>
                </a:solidFill>
                <a:effectLst/>
                <a:latin typeface="+mn-lt"/>
                <a:ea typeface="+mn-ea"/>
                <a:cs typeface="+mn-cs"/>
              </a:rPr>
              <a:t>alarm trigger</a:t>
            </a:r>
            <a:r>
              <a:rPr lang="zh-TW" altLang="en-US" sz="1200" kern="1200" dirty="0" smtClean="0">
                <a:solidFill>
                  <a:schemeClr val="tx1"/>
                </a:solidFill>
                <a:effectLst/>
                <a:latin typeface="+mn-lt"/>
                <a:ea typeface="+mn-ea"/>
                <a:cs typeface="+mn-cs"/>
              </a:rPr>
              <a:t> </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Monitoring</a:t>
            </a:r>
            <a:r>
              <a:rPr lang="en-US" altLang="zh-TW" sz="1200" kern="1200" baseline="0" dirty="0" smtClean="0">
                <a:solidFill>
                  <a:schemeClr val="tx1"/>
                </a:solidFill>
                <a:effectLst/>
                <a:latin typeface="+mn-lt"/>
                <a:ea typeface="+mn-ea"/>
                <a:cs typeface="+mn-cs"/>
              </a:rPr>
              <a:t> Probes</a:t>
            </a:r>
            <a:r>
              <a:rPr lang="zh-TW" altLang="en-US" sz="1200" kern="1200" baseline="0" dirty="0" smtClean="0">
                <a:solidFill>
                  <a:schemeClr val="tx1"/>
                </a:solidFill>
                <a:effectLst/>
                <a:latin typeface="+mn-lt"/>
                <a:ea typeface="+mn-ea"/>
                <a:cs typeface="+mn-cs"/>
              </a:rPr>
              <a:t> 有收集非結構化資料的能力</a:t>
            </a:r>
            <a:r>
              <a:rPr lang="en-US" altLang="zh-TW" sz="1200" kern="1200" baseline="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例如來自多個元件處理</a:t>
            </a:r>
            <a:r>
              <a:rPr lang="en-US" altLang="zh-TW" sz="1200" kern="1200" baseline="0" dirty="0" smtClean="0">
                <a:solidFill>
                  <a:schemeClr val="tx1"/>
                </a:solidFill>
                <a:effectLst/>
                <a:latin typeface="+mn-lt"/>
                <a:ea typeface="+mn-ea"/>
                <a:cs typeface="+mn-cs"/>
              </a:rPr>
              <a:t>request</a:t>
            </a:r>
            <a:r>
              <a:rPr lang="zh-TW" altLang="en-US" sz="1200" kern="1200" baseline="0" dirty="0" smtClean="0">
                <a:solidFill>
                  <a:schemeClr val="tx1"/>
                </a:solidFill>
                <a:effectLst/>
                <a:latin typeface="+mn-lt"/>
                <a:ea typeface="+mn-ea"/>
                <a:cs typeface="+mn-cs"/>
              </a:rPr>
              <a:t>的時間</a:t>
            </a:r>
            <a:endParaRPr lang="en-US" altLang="zh-TW"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Monitoring Server</a:t>
            </a:r>
            <a:r>
              <a:rPr lang="zh-TW" altLang="zh-TW" sz="1200" kern="1200" dirty="0" smtClean="0">
                <a:solidFill>
                  <a:schemeClr val="tx1"/>
                </a:solidFill>
                <a:effectLst/>
                <a:latin typeface="+mn-lt"/>
                <a:ea typeface="+mn-ea"/>
                <a:cs typeface="+mn-cs"/>
              </a:rPr>
              <a:t>收集數據並將其存儲在時間序列資料庫（</a:t>
            </a:r>
            <a:r>
              <a:rPr lang="en-US" altLang="zh-TW" sz="1200" kern="1200" dirty="0" smtClean="0">
                <a:solidFill>
                  <a:schemeClr val="tx1"/>
                </a:solidFill>
                <a:effectLst/>
                <a:latin typeface="+mn-lt"/>
                <a:ea typeface="+mn-ea"/>
                <a:cs typeface="+mn-cs"/>
              </a:rPr>
              <a:t>TSDB</a:t>
            </a:r>
            <a:r>
              <a:rPr lang="zh-TW" altLang="zh-TW" sz="1200" kern="1200" dirty="0" smtClean="0">
                <a:solidFill>
                  <a:schemeClr val="tx1"/>
                </a:solidFill>
                <a:effectLst/>
                <a:latin typeface="+mn-lt"/>
                <a:ea typeface="+mn-ea"/>
                <a:cs typeface="+mn-cs"/>
              </a:rPr>
              <a:t>）中，以構建系統狀態的綜合表示。</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Performance </a:t>
            </a:r>
            <a:r>
              <a:rPr lang="en-US" altLang="zh-TW" sz="1200" kern="1200" dirty="0" err="1" smtClean="0">
                <a:solidFill>
                  <a:schemeClr val="tx1"/>
                </a:solidFill>
                <a:effectLst/>
                <a:latin typeface="+mn-lt"/>
                <a:ea typeface="+mn-ea"/>
                <a:cs typeface="+mn-cs"/>
              </a:rPr>
              <a:t>Diagnoser</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使用儲存在</a:t>
            </a:r>
            <a:r>
              <a:rPr lang="en-US" altLang="zh-TW" sz="1200" kern="1200" dirty="0" smtClean="0">
                <a:solidFill>
                  <a:schemeClr val="tx1"/>
                </a:solidFill>
                <a:effectLst/>
                <a:latin typeface="+mn-lt"/>
                <a:ea typeface="+mn-ea"/>
                <a:cs typeface="+mn-cs"/>
              </a:rPr>
              <a:t>TSDB</a:t>
            </a:r>
            <a:r>
              <a:rPr lang="zh-TW" altLang="zh-TW" sz="1200" kern="1200" dirty="0" smtClean="0">
                <a:solidFill>
                  <a:schemeClr val="tx1"/>
                </a:solidFill>
                <a:effectLst/>
                <a:latin typeface="+mn-lt"/>
                <a:ea typeface="+mn-ea"/>
                <a:cs typeface="+mn-cs"/>
              </a:rPr>
              <a:t>的資訊建構</a:t>
            </a:r>
            <a:r>
              <a:rPr lang="en-US" altLang="zh-TW" sz="1200" kern="1200" dirty="0" smtClean="0">
                <a:solidFill>
                  <a:schemeClr val="tx1"/>
                </a:solidFill>
                <a:effectLst/>
                <a:latin typeface="+mn-lt"/>
                <a:ea typeface="+mn-ea"/>
                <a:cs typeface="+mn-cs"/>
              </a:rPr>
              <a:t>model</a:t>
            </a:r>
            <a:r>
              <a:rPr lang="zh-TW" altLang="zh-TW" sz="1200" kern="1200" dirty="0" smtClean="0">
                <a:solidFill>
                  <a:schemeClr val="tx1"/>
                </a:solidFill>
                <a:effectLst/>
                <a:latin typeface="+mn-lt"/>
                <a:ea typeface="+mn-ea"/>
                <a:cs typeface="+mn-cs"/>
              </a:rPr>
              <a:t>為了評估效能</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i="1" kern="1200" dirty="0" smtClean="0">
                <a:solidFill>
                  <a:schemeClr val="tx1"/>
                </a:solidFill>
                <a:effectLst/>
                <a:latin typeface="+mn-lt"/>
                <a:ea typeface="+mn-ea"/>
                <a:cs typeface="+mn-cs"/>
              </a:rPr>
              <a:t>Alarm Trigger </a:t>
            </a:r>
            <a:r>
              <a:rPr lang="zh-TW" altLang="zh-TW" sz="1200" kern="1200" dirty="0" smtClean="0">
                <a:solidFill>
                  <a:schemeClr val="tx1"/>
                </a:solidFill>
                <a:effectLst/>
                <a:latin typeface="+mn-lt"/>
                <a:ea typeface="+mn-ea"/>
                <a:cs typeface="+mn-cs"/>
              </a:rPr>
              <a:t>檢查被檢測的參數值是否超過</a:t>
            </a:r>
            <a:r>
              <a:rPr lang="en-US" altLang="zh-TW" sz="1200" kern="1200" dirty="0" smtClean="0">
                <a:solidFill>
                  <a:schemeClr val="tx1"/>
                </a:solidFill>
                <a:effectLst/>
                <a:latin typeface="+mn-lt"/>
                <a:ea typeface="+mn-ea"/>
                <a:cs typeface="+mn-cs"/>
              </a:rPr>
              <a:t>thresholds</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當檢測到問題時</a:t>
            </a:r>
            <a:r>
              <a:rPr lang="en-US" altLang="zh-TW" sz="1200" kern="1200" dirty="0" smtClean="0">
                <a:solidFill>
                  <a:schemeClr val="tx1"/>
                </a:solidFill>
                <a:effectLst/>
                <a:latin typeface="+mn-lt"/>
                <a:ea typeface="+mn-ea"/>
                <a:cs typeface="+mn-cs"/>
              </a:rPr>
              <a:t>, Self-Adapter</a:t>
            </a:r>
            <a:r>
              <a:rPr lang="zh-TW" altLang="zh-TW" sz="1200" kern="1200" dirty="0" smtClean="0">
                <a:solidFill>
                  <a:schemeClr val="tx1"/>
                </a:solidFill>
                <a:effectLst/>
                <a:latin typeface="+mn-lt"/>
                <a:ea typeface="+mn-ea"/>
                <a:cs typeface="+mn-cs"/>
              </a:rPr>
              <a:t>會提出合適的策略</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控制代理完全控制應用程式配置和基礎設施資源（例如</a:t>
            </a:r>
            <a:r>
              <a:rPr lang="en-US" altLang="zh-TW" sz="1200" kern="1200" dirty="0" err="1" smtClean="0">
                <a:solidFill>
                  <a:schemeClr val="tx1"/>
                </a:solidFill>
                <a:effectLst/>
                <a:latin typeface="+mn-lt"/>
                <a:ea typeface="+mn-ea"/>
                <a:cs typeface="+mn-cs"/>
              </a:rPr>
              <a:t>vm</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容器和網路頻寬），</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最終執行自我調整操作</a:t>
            </a:r>
            <a:r>
              <a:rPr lang="en-US" altLang="zh-TW" sz="1200" kern="1200" dirty="0" smtClean="0">
                <a:solidFill>
                  <a:schemeClr val="tx1"/>
                </a:solidFill>
                <a:effectLst/>
                <a:latin typeface="+mn-lt"/>
                <a:ea typeface="+mn-ea"/>
                <a:cs typeface="+mn-cs"/>
              </a:rPr>
              <a:t>[33]</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endParaRPr lang="en-US" altLang="zh-TW" sz="1200" kern="1200" baseline="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29</a:t>
            </a:fld>
            <a:endParaRPr lang="zh-TW" altLang="en-US"/>
          </a:p>
        </p:txBody>
      </p:sp>
    </p:spTree>
    <p:extLst>
      <p:ext uri="{BB962C8B-B14F-4D97-AF65-F5344CB8AC3E}">
        <p14:creationId xmlns:p14="http://schemas.microsoft.com/office/powerpoint/2010/main" val="3934304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i="1" kern="1200" dirty="0" smtClean="0">
                <a:solidFill>
                  <a:schemeClr val="tx1"/>
                </a:solidFill>
                <a:effectLst/>
                <a:latin typeface="+mn-lt"/>
                <a:ea typeface="+mn-ea"/>
                <a:cs typeface="+mn-cs"/>
              </a:rPr>
              <a:t>Monitoring Probes and Agents</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的目地</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是在收集應用程式和基礎設施</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zh-TW" altLang="en-US" sz="1200" kern="1200" dirty="0" smtClean="0">
                <a:solidFill>
                  <a:schemeClr val="tx1"/>
                </a:solidFill>
                <a:effectLst/>
                <a:latin typeface="+mn-lt"/>
                <a:ea typeface="+mn-ea"/>
                <a:cs typeface="+mn-cs"/>
              </a:rPr>
              <a:t>當前的狀態值</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並且整合傳送至 </a:t>
            </a:r>
            <a:r>
              <a:rPr lang="en-US" altLang="zh-TW" sz="1200" kern="1200" dirty="0" smtClean="0">
                <a:solidFill>
                  <a:schemeClr val="tx1"/>
                </a:solidFill>
                <a:effectLst/>
                <a:latin typeface="+mn-lt"/>
                <a:ea typeface="+mn-ea"/>
                <a:cs typeface="+mn-cs"/>
              </a:rPr>
              <a:t>monitoring server </a:t>
            </a:r>
            <a:r>
              <a:rPr lang="zh-TW" altLang="en-US" sz="1200" kern="1200" dirty="0" smtClean="0">
                <a:solidFill>
                  <a:schemeClr val="tx1"/>
                </a:solidFill>
                <a:effectLst/>
                <a:latin typeface="+mn-lt"/>
                <a:ea typeface="+mn-ea"/>
                <a:cs typeface="+mn-cs"/>
              </a:rPr>
              <a:t>和 </a:t>
            </a:r>
            <a:r>
              <a:rPr lang="en-US" altLang="zh-TW" sz="1200" kern="1200" dirty="0" smtClean="0">
                <a:solidFill>
                  <a:schemeClr val="tx1"/>
                </a:solidFill>
                <a:effectLst/>
                <a:latin typeface="+mn-lt"/>
                <a:ea typeface="+mn-ea"/>
                <a:cs typeface="+mn-cs"/>
              </a:rPr>
              <a:t>alarm trigger</a:t>
            </a:r>
            <a:r>
              <a:rPr lang="zh-TW" altLang="en-US" sz="1200" kern="1200" dirty="0" smtClean="0">
                <a:solidFill>
                  <a:schemeClr val="tx1"/>
                </a:solidFill>
                <a:effectLst/>
                <a:latin typeface="+mn-lt"/>
                <a:ea typeface="+mn-ea"/>
                <a:cs typeface="+mn-cs"/>
              </a:rPr>
              <a:t> </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Monitoring</a:t>
            </a:r>
            <a:r>
              <a:rPr lang="en-US" altLang="zh-TW" sz="1200" kern="1200" baseline="0" dirty="0" smtClean="0">
                <a:solidFill>
                  <a:schemeClr val="tx1"/>
                </a:solidFill>
                <a:effectLst/>
                <a:latin typeface="+mn-lt"/>
                <a:ea typeface="+mn-ea"/>
                <a:cs typeface="+mn-cs"/>
              </a:rPr>
              <a:t> Probes</a:t>
            </a:r>
            <a:r>
              <a:rPr lang="zh-TW" altLang="en-US" sz="1200" kern="1200" baseline="0" dirty="0" smtClean="0">
                <a:solidFill>
                  <a:schemeClr val="tx1"/>
                </a:solidFill>
                <a:effectLst/>
                <a:latin typeface="+mn-lt"/>
                <a:ea typeface="+mn-ea"/>
                <a:cs typeface="+mn-cs"/>
              </a:rPr>
              <a:t> 有收集非結構化資料的能力</a:t>
            </a:r>
            <a:r>
              <a:rPr lang="en-US" altLang="zh-TW" sz="1200" kern="1200" baseline="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例如來自多個元件處理</a:t>
            </a:r>
            <a:r>
              <a:rPr lang="en-US" altLang="zh-TW" sz="1200" kern="1200" baseline="0" dirty="0" smtClean="0">
                <a:solidFill>
                  <a:schemeClr val="tx1"/>
                </a:solidFill>
                <a:effectLst/>
                <a:latin typeface="+mn-lt"/>
                <a:ea typeface="+mn-ea"/>
                <a:cs typeface="+mn-cs"/>
              </a:rPr>
              <a:t>request</a:t>
            </a:r>
            <a:r>
              <a:rPr lang="zh-TW" altLang="en-US" sz="1200" kern="1200" baseline="0" dirty="0" smtClean="0">
                <a:solidFill>
                  <a:schemeClr val="tx1"/>
                </a:solidFill>
                <a:effectLst/>
                <a:latin typeface="+mn-lt"/>
                <a:ea typeface="+mn-ea"/>
                <a:cs typeface="+mn-cs"/>
              </a:rPr>
              <a:t>的時間</a:t>
            </a:r>
            <a:endParaRPr lang="en-US" altLang="zh-TW"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Monitoring Server</a:t>
            </a:r>
            <a:r>
              <a:rPr lang="zh-TW" altLang="zh-TW" sz="1200" kern="1200" dirty="0" smtClean="0">
                <a:solidFill>
                  <a:schemeClr val="tx1"/>
                </a:solidFill>
                <a:effectLst/>
                <a:latin typeface="+mn-lt"/>
                <a:ea typeface="+mn-ea"/>
                <a:cs typeface="+mn-cs"/>
              </a:rPr>
              <a:t>收集數據並將其存儲在時間序列資料庫（</a:t>
            </a:r>
            <a:r>
              <a:rPr lang="en-US" altLang="zh-TW" sz="1200" kern="1200" dirty="0" smtClean="0">
                <a:solidFill>
                  <a:schemeClr val="tx1"/>
                </a:solidFill>
                <a:effectLst/>
                <a:latin typeface="+mn-lt"/>
                <a:ea typeface="+mn-ea"/>
                <a:cs typeface="+mn-cs"/>
              </a:rPr>
              <a:t>TSDB</a:t>
            </a:r>
            <a:r>
              <a:rPr lang="zh-TW" altLang="zh-TW" sz="1200" kern="1200" dirty="0" smtClean="0">
                <a:solidFill>
                  <a:schemeClr val="tx1"/>
                </a:solidFill>
                <a:effectLst/>
                <a:latin typeface="+mn-lt"/>
                <a:ea typeface="+mn-ea"/>
                <a:cs typeface="+mn-cs"/>
              </a:rPr>
              <a:t>）中，以構建系統狀態的綜合表示。</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Performance </a:t>
            </a:r>
            <a:r>
              <a:rPr lang="en-US" altLang="zh-TW" sz="1200" kern="1200" dirty="0" err="1" smtClean="0">
                <a:solidFill>
                  <a:schemeClr val="tx1"/>
                </a:solidFill>
                <a:effectLst/>
                <a:latin typeface="+mn-lt"/>
                <a:ea typeface="+mn-ea"/>
                <a:cs typeface="+mn-cs"/>
              </a:rPr>
              <a:t>Diagnoser</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使用儲存在</a:t>
            </a:r>
            <a:r>
              <a:rPr lang="en-US" altLang="zh-TW" sz="1200" kern="1200" dirty="0" smtClean="0">
                <a:solidFill>
                  <a:schemeClr val="tx1"/>
                </a:solidFill>
                <a:effectLst/>
                <a:latin typeface="+mn-lt"/>
                <a:ea typeface="+mn-ea"/>
                <a:cs typeface="+mn-cs"/>
              </a:rPr>
              <a:t>TSDB</a:t>
            </a:r>
            <a:r>
              <a:rPr lang="zh-TW" altLang="zh-TW" sz="1200" kern="1200" dirty="0" smtClean="0">
                <a:solidFill>
                  <a:schemeClr val="tx1"/>
                </a:solidFill>
                <a:effectLst/>
                <a:latin typeface="+mn-lt"/>
                <a:ea typeface="+mn-ea"/>
                <a:cs typeface="+mn-cs"/>
              </a:rPr>
              <a:t>的資訊建構</a:t>
            </a:r>
            <a:r>
              <a:rPr lang="en-US" altLang="zh-TW" sz="1200" kern="1200" dirty="0" smtClean="0">
                <a:solidFill>
                  <a:schemeClr val="tx1"/>
                </a:solidFill>
                <a:effectLst/>
                <a:latin typeface="+mn-lt"/>
                <a:ea typeface="+mn-ea"/>
                <a:cs typeface="+mn-cs"/>
              </a:rPr>
              <a:t>model</a:t>
            </a:r>
            <a:r>
              <a:rPr lang="zh-TW" altLang="zh-TW" sz="1200" kern="1200" dirty="0" smtClean="0">
                <a:solidFill>
                  <a:schemeClr val="tx1"/>
                </a:solidFill>
                <a:effectLst/>
                <a:latin typeface="+mn-lt"/>
                <a:ea typeface="+mn-ea"/>
                <a:cs typeface="+mn-cs"/>
              </a:rPr>
              <a:t>為了評估效能</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i="1" kern="1200" dirty="0" smtClean="0">
                <a:solidFill>
                  <a:schemeClr val="tx1"/>
                </a:solidFill>
                <a:effectLst/>
                <a:latin typeface="+mn-lt"/>
                <a:ea typeface="+mn-ea"/>
                <a:cs typeface="+mn-cs"/>
              </a:rPr>
              <a:t>Alarm Trigger </a:t>
            </a:r>
            <a:r>
              <a:rPr lang="zh-TW" altLang="zh-TW" sz="1200" kern="1200" dirty="0" smtClean="0">
                <a:solidFill>
                  <a:schemeClr val="tx1"/>
                </a:solidFill>
                <a:effectLst/>
                <a:latin typeface="+mn-lt"/>
                <a:ea typeface="+mn-ea"/>
                <a:cs typeface="+mn-cs"/>
              </a:rPr>
              <a:t>檢查被檢測的參數值是否超過</a:t>
            </a:r>
            <a:r>
              <a:rPr lang="en-US" altLang="zh-TW" sz="1200" kern="1200" dirty="0" smtClean="0">
                <a:solidFill>
                  <a:schemeClr val="tx1"/>
                </a:solidFill>
                <a:effectLst/>
                <a:latin typeface="+mn-lt"/>
                <a:ea typeface="+mn-ea"/>
                <a:cs typeface="+mn-cs"/>
              </a:rPr>
              <a:t>thresholds</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當檢測到問題時</a:t>
            </a:r>
            <a:r>
              <a:rPr lang="en-US" altLang="zh-TW" sz="1200" kern="1200" dirty="0" smtClean="0">
                <a:solidFill>
                  <a:schemeClr val="tx1"/>
                </a:solidFill>
                <a:effectLst/>
                <a:latin typeface="+mn-lt"/>
                <a:ea typeface="+mn-ea"/>
                <a:cs typeface="+mn-cs"/>
              </a:rPr>
              <a:t>, Self-Adapter</a:t>
            </a:r>
            <a:r>
              <a:rPr lang="zh-TW" altLang="zh-TW" sz="1200" kern="1200" dirty="0" smtClean="0">
                <a:solidFill>
                  <a:schemeClr val="tx1"/>
                </a:solidFill>
                <a:effectLst/>
                <a:latin typeface="+mn-lt"/>
                <a:ea typeface="+mn-ea"/>
                <a:cs typeface="+mn-cs"/>
              </a:rPr>
              <a:t>會提出合適的策略</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控制代理完全控制應用程式配置和基礎設施資源（例如</a:t>
            </a:r>
            <a:r>
              <a:rPr lang="en-US" altLang="zh-TW" sz="1200" kern="1200" dirty="0" err="1" smtClean="0">
                <a:solidFill>
                  <a:schemeClr val="tx1"/>
                </a:solidFill>
                <a:effectLst/>
                <a:latin typeface="+mn-lt"/>
                <a:ea typeface="+mn-ea"/>
                <a:cs typeface="+mn-cs"/>
              </a:rPr>
              <a:t>vm</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容器和網路頻寬），</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最終執行自我調整操作</a:t>
            </a:r>
            <a:r>
              <a:rPr lang="en-US" altLang="zh-TW" sz="1200" kern="1200" dirty="0" smtClean="0">
                <a:solidFill>
                  <a:schemeClr val="tx1"/>
                </a:solidFill>
                <a:effectLst/>
                <a:latin typeface="+mn-lt"/>
                <a:ea typeface="+mn-ea"/>
                <a:cs typeface="+mn-cs"/>
              </a:rPr>
              <a:t>[33]</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endParaRPr lang="en-US" altLang="zh-TW" sz="1200" kern="1200" baseline="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30</a:t>
            </a:fld>
            <a:endParaRPr lang="zh-TW" altLang="en-US"/>
          </a:p>
        </p:txBody>
      </p:sp>
    </p:spTree>
    <p:extLst>
      <p:ext uri="{BB962C8B-B14F-4D97-AF65-F5344CB8AC3E}">
        <p14:creationId xmlns:p14="http://schemas.microsoft.com/office/powerpoint/2010/main" val="2883639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i="1" kern="1200" dirty="0" smtClean="0">
                <a:solidFill>
                  <a:schemeClr val="tx1"/>
                </a:solidFill>
                <a:effectLst/>
                <a:latin typeface="+mn-lt"/>
                <a:ea typeface="+mn-ea"/>
                <a:cs typeface="+mn-cs"/>
              </a:rPr>
              <a:t>Monitoring Probes and Agents</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的目地</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是在收集應用程式和基礎設施</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zh-TW" altLang="en-US" sz="1200" kern="1200" dirty="0" smtClean="0">
                <a:solidFill>
                  <a:schemeClr val="tx1"/>
                </a:solidFill>
                <a:effectLst/>
                <a:latin typeface="+mn-lt"/>
                <a:ea typeface="+mn-ea"/>
                <a:cs typeface="+mn-cs"/>
              </a:rPr>
              <a:t>當前的狀態值</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並且整合傳送至 </a:t>
            </a:r>
            <a:r>
              <a:rPr lang="en-US" altLang="zh-TW" sz="1200" kern="1200" dirty="0" smtClean="0">
                <a:solidFill>
                  <a:schemeClr val="tx1"/>
                </a:solidFill>
                <a:effectLst/>
                <a:latin typeface="+mn-lt"/>
                <a:ea typeface="+mn-ea"/>
                <a:cs typeface="+mn-cs"/>
              </a:rPr>
              <a:t>monitoring server </a:t>
            </a:r>
            <a:r>
              <a:rPr lang="zh-TW" altLang="en-US" sz="1200" kern="1200" dirty="0" smtClean="0">
                <a:solidFill>
                  <a:schemeClr val="tx1"/>
                </a:solidFill>
                <a:effectLst/>
                <a:latin typeface="+mn-lt"/>
                <a:ea typeface="+mn-ea"/>
                <a:cs typeface="+mn-cs"/>
              </a:rPr>
              <a:t>和 </a:t>
            </a:r>
            <a:r>
              <a:rPr lang="en-US" altLang="zh-TW" sz="1200" kern="1200" dirty="0" smtClean="0">
                <a:solidFill>
                  <a:schemeClr val="tx1"/>
                </a:solidFill>
                <a:effectLst/>
                <a:latin typeface="+mn-lt"/>
                <a:ea typeface="+mn-ea"/>
                <a:cs typeface="+mn-cs"/>
              </a:rPr>
              <a:t>alarm trigger</a:t>
            </a:r>
            <a:r>
              <a:rPr lang="zh-TW" altLang="en-US" sz="1200" kern="1200" dirty="0" smtClean="0">
                <a:solidFill>
                  <a:schemeClr val="tx1"/>
                </a:solidFill>
                <a:effectLst/>
                <a:latin typeface="+mn-lt"/>
                <a:ea typeface="+mn-ea"/>
                <a:cs typeface="+mn-cs"/>
              </a:rPr>
              <a:t> </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Monitoring</a:t>
            </a:r>
            <a:r>
              <a:rPr lang="en-US" altLang="zh-TW" sz="1200" kern="1200" baseline="0" dirty="0" smtClean="0">
                <a:solidFill>
                  <a:schemeClr val="tx1"/>
                </a:solidFill>
                <a:effectLst/>
                <a:latin typeface="+mn-lt"/>
                <a:ea typeface="+mn-ea"/>
                <a:cs typeface="+mn-cs"/>
              </a:rPr>
              <a:t> Probes</a:t>
            </a:r>
            <a:r>
              <a:rPr lang="zh-TW" altLang="en-US" sz="1200" kern="1200" baseline="0" dirty="0" smtClean="0">
                <a:solidFill>
                  <a:schemeClr val="tx1"/>
                </a:solidFill>
                <a:effectLst/>
                <a:latin typeface="+mn-lt"/>
                <a:ea typeface="+mn-ea"/>
                <a:cs typeface="+mn-cs"/>
              </a:rPr>
              <a:t> 有收集非結構化資料的能力</a:t>
            </a:r>
            <a:r>
              <a:rPr lang="en-US" altLang="zh-TW" sz="1200" kern="1200" baseline="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例如來自多個元件處理</a:t>
            </a:r>
            <a:r>
              <a:rPr lang="en-US" altLang="zh-TW" sz="1200" kern="1200" baseline="0" dirty="0" smtClean="0">
                <a:solidFill>
                  <a:schemeClr val="tx1"/>
                </a:solidFill>
                <a:effectLst/>
                <a:latin typeface="+mn-lt"/>
                <a:ea typeface="+mn-ea"/>
                <a:cs typeface="+mn-cs"/>
              </a:rPr>
              <a:t>request</a:t>
            </a:r>
            <a:r>
              <a:rPr lang="zh-TW" altLang="en-US" sz="1200" kern="1200" baseline="0" dirty="0" smtClean="0">
                <a:solidFill>
                  <a:schemeClr val="tx1"/>
                </a:solidFill>
                <a:effectLst/>
                <a:latin typeface="+mn-lt"/>
                <a:ea typeface="+mn-ea"/>
                <a:cs typeface="+mn-cs"/>
              </a:rPr>
              <a:t>的時間</a:t>
            </a:r>
            <a:endParaRPr lang="en-US" altLang="zh-TW"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Monitoring Server</a:t>
            </a:r>
            <a:r>
              <a:rPr lang="zh-TW" altLang="zh-TW" sz="1200" kern="1200" dirty="0" smtClean="0">
                <a:solidFill>
                  <a:schemeClr val="tx1"/>
                </a:solidFill>
                <a:effectLst/>
                <a:latin typeface="+mn-lt"/>
                <a:ea typeface="+mn-ea"/>
                <a:cs typeface="+mn-cs"/>
              </a:rPr>
              <a:t>收集數據並將其存儲在時間序列資料庫（</a:t>
            </a:r>
            <a:r>
              <a:rPr lang="en-US" altLang="zh-TW" sz="1200" kern="1200" dirty="0" smtClean="0">
                <a:solidFill>
                  <a:schemeClr val="tx1"/>
                </a:solidFill>
                <a:effectLst/>
                <a:latin typeface="+mn-lt"/>
                <a:ea typeface="+mn-ea"/>
                <a:cs typeface="+mn-cs"/>
              </a:rPr>
              <a:t>TSDB</a:t>
            </a:r>
            <a:r>
              <a:rPr lang="zh-TW" altLang="zh-TW" sz="1200" kern="1200" dirty="0" smtClean="0">
                <a:solidFill>
                  <a:schemeClr val="tx1"/>
                </a:solidFill>
                <a:effectLst/>
                <a:latin typeface="+mn-lt"/>
                <a:ea typeface="+mn-ea"/>
                <a:cs typeface="+mn-cs"/>
              </a:rPr>
              <a:t>）中，以構建系統狀態的綜合表示。</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Performance </a:t>
            </a:r>
            <a:r>
              <a:rPr lang="en-US" altLang="zh-TW" sz="1200" kern="1200" dirty="0" err="1" smtClean="0">
                <a:solidFill>
                  <a:schemeClr val="tx1"/>
                </a:solidFill>
                <a:effectLst/>
                <a:latin typeface="+mn-lt"/>
                <a:ea typeface="+mn-ea"/>
                <a:cs typeface="+mn-cs"/>
              </a:rPr>
              <a:t>Diagnoser</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使用儲存在</a:t>
            </a:r>
            <a:r>
              <a:rPr lang="en-US" altLang="zh-TW" sz="1200" kern="1200" dirty="0" smtClean="0">
                <a:solidFill>
                  <a:schemeClr val="tx1"/>
                </a:solidFill>
                <a:effectLst/>
                <a:latin typeface="+mn-lt"/>
                <a:ea typeface="+mn-ea"/>
                <a:cs typeface="+mn-cs"/>
              </a:rPr>
              <a:t>TSDB</a:t>
            </a:r>
            <a:r>
              <a:rPr lang="zh-TW" altLang="zh-TW" sz="1200" kern="1200" dirty="0" smtClean="0">
                <a:solidFill>
                  <a:schemeClr val="tx1"/>
                </a:solidFill>
                <a:effectLst/>
                <a:latin typeface="+mn-lt"/>
                <a:ea typeface="+mn-ea"/>
                <a:cs typeface="+mn-cs"/>
              </a:rPr>
              <a:t>的資訊建構</a:t>
            </a:r>
            <a:r>
              <a:rPr lang="en-US" altLang="zh-TW" sz="1200" kern="1200" dirty="0" smtClean="0">
                <a:solidFill>
                  <a:schemeClr val="tx1"/>
                </a:solidFill>
                <a:effectLst/>
                <a:latin typeface="+mn-lt"/>
                <a:ea typeface="+mn-ea"/>
                <a:cs typeface="+mn-cs"/>
              </a:rPr>
              <a:t>model</a:t>
            </a:r>
            <a:r>
              <a:rPr lang="zh-TW" altLang="zh-TW" sz="1200" kern="1200" dirty="0" smtClean="0">
                <a:solidFill>
                  <a:schemeClr val="tx1"/>
                </a:solidFill>
                <a:effectLst/>
                <a:latin typeface="+mn-lt"/>
                <a:ea typeface="+mn-ea"/>
                <a:cs typeface="+mn-cs"/>
              </a:rPr>
              <a:t>為了評估效能</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i="1" kern="1200" dirty="0" smtClean="0">
                <a:solidFill>
                  <a:schemeClr val="tx1"/>
                </a:solidFill>
                <a:effectLst/>
                <a:latin typeface="+mn-lt"/>
                <a:ea typeface="+mn-ea"/>
                <a:cs typeface="+mn-cs"/>
              </a:rPr>
              <a:t>Alarm Trigger </a:t>
            </a:r>
            <a:r>
              <a:rPr lang="zh-TW" altLang="zh-TW" sz="1200" kern="1200" dirty="0" smtClean="0">
                <a:solidFill>
                  <a:schemeClr val="tx1"/>
                </a:solidFill>
                <a:effectLst/>
                <a:latin typeface="+mn-lt"/>
                <a:ea typeface="+mn-ea"/>
                <a:cs typeface="+mn-cs"/>
              </a:rPr>
              <a:t>檢查被檢測的參數值是否超過</a:t>
            </a:r>
            <a:r>
              <a:rPr lang="en-US" altLang="zh-TW" sz="1200" kern="1200" dirty="0" smtClean="0">
                <a:solidFill>
                  <a:schemeClr val="tx1"/>
                </a:solidFill>
                <a:effectLst/>
                <a:latin typeface="+mn-lt"/>
                <a:ea typeface="+mn-ea"/>
                <a:cs typeface="+mn-cs"/>
              </a:rPr>
              <a:t>thresholds</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當檢測到問題時</a:t>
            </a:r>
            <a:r>
              <a:rPr lang="en-US" altLang="zh-TW" sz="1200" kern="1200" dirty="0" smtClean="0">
                <a:solidFill>
                  <a:schemeClr val="tx1"/>
                </a:solidFill>
                <a:effectLst/>
                <a:latin typeface="+mn-lt"/>
                <a:ea typeface="+mn-ea"/>
                <a:cs typeface="+mn-cs"/>
              </a:rPr>
              <a:t>, Self-Adapter</a:t>
            </a:r>
            <a:r>
              <a:rPr lang="zh-TW" altLang="zh-TW" sz="1200" kern="1200" dirty="0" smtClean="0">
                <a:solidFill>
                  <a:schemeClr val="tx1"/>
                </a:solidFill>
                <a:effectLst/>
                <a:latin typeface="+mn-lt"/>
                <a:ea typeface="+mn-ea"/>
                <a:cs typeface="+mn-cs"/>
              </a:rPr>
              <a:t>會提出合適的策略</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控制代理完全控制應用程式配置和基礎設施資源（例如</a:t>
            </a:r>
            <a:r>
              <a:rPr lang="en-US" altLang="zh-TW" sz="1200" kern="1200" dirty="0" err="1" smtClean="0">
                <a:solidFill>
                  <a:schemeClr val="tx1"/>
                </a:solidFill>
                <a:effectLst/>
                <a:latin typeface="+mn-lt"/>
                <a:ea typeface="+mn-ea"/>
                <a:cs typeface="+mn-cs"/>
              </a:rPr>
              <a:t>vm</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容器和網路頻寬），</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最終執行自我調整操作</a:t>
            </a:r>
            <a:r>
              <a:rPr lang="en-US" altLang="zh-TW" sz="1200" kern="1200" dirty="0" smtClean="0">
                <a:solidFill>
                  <a:schemeClr val="tx1"/>
                </a:solidFill>
                <a:effectLst/>
                <a:latin typeface="+mn-lt"/>
                <a:ea typeface="+mn-ea"/>
                <a:cs typeface="+mn-cs"/>
              </a:rPr>
              <a:t>[33]</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例如它可以根據狀況</a:t>
            </a:r>
            <a:r>
              <a:rPr lang="zh-TW" altLang="zh-TW" sz="1200" kern="1200" dirty="0" smtClean="0">
                <a:solidFill>
                  <a:schemeClr val="tx1"/>
                </a:solidFill>
                <a:effectLst/>
                <a:latin typeface="+mn-lt"/>
                <a:ea typeface="+mn-ea"/>
                <a:cs typeface="+mn-cs"/>
              </a:rPr>
              <a:t>自動重啟</a:t>
            </a:r>
            <a:r>
              <a:rPr lang="zh-TW" altLang="en-US" sz="1200" kern="1200" dirty="0" smtClean="0">
                <a:solidFill>
                  <a:schemeClr val="tx1"/>
                </a:solidFill>
                <a:effectLst/>
                <a:latin typeface="+mn-lt"/>
                <a:ea typeface="+mn-ea"/>
                <a:cs typeface="+mn-cs"/>
              </a:rPr>
              <a:t>元件</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或</a:t>
            </a:r>
            <a:r>
              <a:rPr lang="zh-TW" altLang="zh-TW" sz="1200" kern="1200" dirty="0" smtClean="0">
                <a:solidFill>
                  <a:schemeClr val="tx1"/>
                </a:solidFill>
                <a:effectLst/>
                <a:latin typeface="+mn-lt"/>
                <a:ea typeface="+mn-ea"/>
                <a:cs typeface="+mn-cs"/>
              </a:rPr>
              <a:t>添加組件的新</a:t>
            </a:r>
            <a:r>
              <a:rPr lang="zh-TW" altLang="en-US" sz="1200" kern="1200" dirty="0" smtClean="0">
                <a:solidFill>
                  <a:schemeClr val="tx1"/>
                </a:solidFill>
                <a:effectLst/>
                <a:latin typeface="+mn-lt"/>
                <a:ea typeface="+mn-ea"/>
                <a:cs typeface="+mn-cs"/>
              </a:rPr>
              <a:t>元件 </a:t>
            </a:r>
            <a:r>
              <a:rPr lang="zh-TW" altLang="zh-TW" sz="1200" kern="1200" dirty="0" smtClean="0">
                <a:solidFill>
                  <a:schemeClr val="tx1"/>
                </a:solidFill>
                <a:effectLst/>
                <a:latin typeface="+mn-lt"/>
                <a:ea typeface="+mn-ea"/>
                <a:cs typeface="+mn-cs"/>
              </a:rPr>
              <a:t>或將</a:t>
            </a:r>
            <a:r>
              <a:rPr lang="zh-TW" altLang="en-US" sz="1200" kern="1200" dirty="0" smtClean="0">
                <a:solidFill>
                  <a:schemeClr val="tx1"/>
                </a:solidFill>
                <a:effectLst/>
                <a:latin typeface="+mn-lt"/>
                <a:ea typeface="+mn-ea"/>
                <a:cs typeface="+mn-cs"/>
              </a:rPr>
              <a:t>元件 </a:t>
            </a:r>
            <a:r>
              <a:rPr lang="zh-TW" altLang="zh-TW" sz="1200" kern="1200" dirty="0" smtClean="0">
                <a:solidFill>
                  <a:schemeClr val="tx1"/>
                </a:solidFill>
                <a:effectLst/>
                <a:latin typeface="+mn-lt"/>
                <a:ea typeface="+mn-ea"/>
                <a:cs typeface="+mn-cs"/>
              </a:rPr>
              <a:t>移動到另一個可能是新的</a:t>
            </a:r>
            <a:r>
              <a:rPr lang="en-US" altLang="zh-TW" sz="1200" kern="1200" dirty="0" smtClean="0">
                <a:solidFill>
                  <a:schemeClr val="tx1"/>
                </a:solidFill>
                <a:effectLst/>
                <a:latin typeface="+mn-lt"/>
                <a:ea typeface="+mn-ea"/>
                <a:cs typeface="+mn-cs"/>
              </a:rPr>
              <a:t>VM</a:t>
            </a:r>
            <a:r>
              <a:rPr lang="zh-TW" altLang="zh-TW"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endParaRPr lang="en-US" altLang="zh-TW" sz="1200" kern="1200" baseline="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31</a:t>
            </a:fld>
            <a:endParaRPr lang="zh-TW" altLang="en-US"/>
          </a:p>
        </p:txBody>
      </p:sp>
    </p:spTree>
    <p:extLst>
      <p:ext uri="{BB962C8B-B14F-4D97-AF65-F5344CB8AC3E}">
        <p14:creationId xmlns:p14="http://schemas.microsoft.com/office/powerpoint/2010/main" val="1979690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23196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i="1" kern="1200" dirty="0" smtClean="0">
                <a:solidFill>
                  <a:schemeClr val="tx1"/>
                </a:solidFill>
                <a:effectLst/>
                <a:latin typeface="+mn-lt"/>
                <a:ea typeface="+mn-ea"/>
                <a:cs typeface="+mn-cs"/>
              </a:rPr>
              <a:t>Monitoring Probes and Agents</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的目地</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是在收集應用程式和基礎設施</a:t>
            </a:r>
            <a:r>
              <a:rPr lang="en-US" altLang="zh-TW" sz="1200" kern="1200" dirty="0" smtClean="0">
                <a:solidFill>
                  <a:schemeClr val="tx1"/>
                </a:solidFill>
                <a:effectLst/>
                <a:latin typeface="+mn-lt"/>
                <a:ea typeface="+mn-ea"/>
                <a:cs typeface="+mn-cs"/>
              </a:rPr>
              <a:t/>
            </a:r>
            <a:br>
              <a:rPr lang="en-US" altLang="zh-TW" sz="1200" kern="1200" dirty="0" smtClean="0">
                <a:solidFill>
                  <a:schemeClr val="tx1"/>
                </a:solidFill>
                <a:effectLst/>
                <a:latin typeface="+mn-lt"/>
                <a:ea typeface="+mn-ea"/>
                <a:cs typeface="+mn-cs"/>
              </a:rPr>
            </a:br>
            <a:r>
              <a:rPr lang="zh-TW" altLang="en-US" sz="1200" kern="1200" dirty="0" smtClean="0">
                <a:solidFill>
                  <a:schemeClr val="tx1"/>
                </a:solidFill>
                <a:effectLst/>
                <a:latin typeface="+mn-lt"/>
                <a:ea typeface="+mn-ea"/>
                <a:cs typeface="+mn-cs"/>
              </a:rPr>
              <a:t>當前的狀態值</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並且整合傳送至 </a:t>
            </a:r>
            <a:r>
              <a:rPr lang="en-US" altLang="zh-TW" sz="1200" kern="1200" dirty="0" smtClean="0">
                <a:solidFill>
                  <a:schemeClr val="tx1"/>
                </a:solidFill>
                <a:effectLst/>
                <a:latin typeface="+mn-lt"/>
                <a:ea typeface="+mn-ea"/>
                <a:cs typeface="+mn-cs"/>
              </a:rPr>
              <a:t>monitoring server </a:t>
            </a:r>
            <a:r>
              <a:rPr lang="zh-TW" altLang="en-US" sz="1200" kern="1200" dirty="0" smtClean="0">
                <a:solidFill>
                  <a:schemeClr val="tx1"/>
                </a:solidFill>
                <a:effectLst/>
                <a:latin typeface="+mn-lt"/>
                <a:ea typeface="+mn-ea"/>
                <a:cs typeface="+mn-cs"/>
              </a:rPr>
              <a:t>和 </a:t>
            </a:r>
            <a:r>
              <a:rPr lang="en-US" altLang="zh-TW" sz="1200" kern="1200" dirty="0" smtClean="0">
                <a:solidFill>
                  <a:schemeClr val="tx1"/>
                </a:solidFill>
                <a:effectLst/>
                <a:latin typeface="+mn-lt"/>
                <a:ea typeface="+mn-ea"/>
                <a:cs typeface="+mn-cs"/>
              </a:rPr>
              <a:t>alarm trigger</a:t>
            </a:r>
            <a:r>
              <a:rPr lang="zh-TW" altLang="en-US" sz="1200" kern="1200" dirty="0" smtClean="0">
                <a:solidFill>
                  <a:schemeClr val="tx1"/>
                </a:solidFill>
                <a:effectLst/>
                <a:latin typeface="+mn-lt"/>
                <a:ea typeface="+mn-ea"/>
                <a:cs typeface="+mn-cs"/>
              </a:rPr>
              <a:t> </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Monitoring</a:t>
            </a:r>
            <a:r>
              <a:rPr lang="en-US" altLang="zh-TW" sz="1200" kern="1200" baseline="0" dirty="0" smtClean="0">
                <a:solidFill>
                  <a:schemeClr val="tx1"/>
                </a:solidFill>
                <a:effectLst/>
                <a:latin typeface="+mn-lt"/>
                <a:ea typeface="+mn-ea"/>
                <a:cs typeface="+mn-cs"/>
              </a:rPr>
              <a:t> Probes</a:t>
            </a:r>
            <a:r>
              <a:rPr lang="zh-TW" altLang="en-US" sz="1200" kern="1200" baseline="0" dirty="0" smtClean="0">
                <a:solidFill>
                  <a:schemeClr val="tx1"/>
                </a:solidFill>
                <a:effectLst/>
                <a:latin typeface="+mn-lt"/>
                <a:ea typeface="+mn-ea"/>
                <a:cs typeface="+mn-cs"/>
              </a:rPr>
              <a:t> 有收集非結構化資料的能力</a:t>
            </a:r>
            <a:r>
              <a:rPr lang="en-US" altLang="zh-TW" sz="1200" kern="1200" baseline="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例如來自多個元件處理</a:t>
            </a:r>
            <a:r>
              <a:rPr lang="en-US" altLang="zh-TW" sz="1200" kern="1200" baseline="0" dirty="0" smtClean="0">
                <a:solidFill>
                  <a:schemeClr val="tx1"/>
                </a:solidFill>
                <a:effectLst/>
                <a:latin typeface="+mn-lt"/>
                <a:ea typeface="+mn-ea"/>
                <a:cs typeface="+mn-cs"/>
              </a:rPr>
              <a:t>request</a:t>
            </a:r>
            <a:r>
              <a:rPr lang="zh-TW" altLang="en-US" sz="1200" kern="1200" baseline="0" dirty="0" smtClean="0">
                <a:solidFill>
                  <a:schemeClr val="tx1"/>
                </a:solidFill>
                <a:effectLst/>
                <a:latin typeface="+mn-lt"/>
                <a:ea typeface="+mn-ea"/>
                <a:cs typeface="+mn-cs"/>
              </a:rPr>
              <a:t>的時間</a:t>
            </a:r>
            <a:endParaRPr lang="en-US" altLang="zh-TW"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Monitoring Server</a:t>
            </a:r>
            <a:r>
              <a:rPr lang="zh-TW" altLang="zh-TW" sz="1200" kern="1200" dirty="0" smtClean="0">
                <a:solidFill>
                  <a:schemeClr val="tx1"/>
                </a:solidFill>
                <a:effectLst/>
                <a:latin typeface="+mn-lt"/>
                <a:ea typeface="+mn-ea"/>
                <a:cs typeface="+mn-cs"/>
              </a:rPr>
              <a:t>收集數據並將其存儲在時間序列資料庫（</a:t>
            </a:r>
            <a:r>
              <a:rPr lang="en-US" altLang="zh-TW" sz="1200" kern="1200" dirty="0" smtClean="0">
                <a:solidFill>
                  <a:schemeClr val="tx1"/>
                </a:solidFill>
                <a:effectLst/>
                <a:latin typeface="+mn-lt"/>
                <a:ea typeface="+mn-ea"/>
                <a:cs typeface="+mn-cs"/>
              </a:rPr>
              <a:t>TSDB</a:t>
            </a:r>
            <a:r>
              <a:rPr lang="zh-TW" altLang="zh-TW" sz="1200" kern="1200" dirty="0" smtClean="0">
                <a:solidFill>
                  <a:schemeClr val="tx1"/>
                </a:solidFill>
                <a:effectLst/>
                <a:latin typeface="+mn-lt"/>
                <a:ea typeface="+mn-ea"/>
                <a:cs typeface="+mn-cs"/>
              </a:rPr>
              <a:t>）中，以構建系統狀態的綜合表示。</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Performance </a:t>
            </a:r>
            <a:r>
              <a:rPr lang="en-US" altLang="zh-TW" sz="1200" kern="1200" dirty="0" err="1" smtClean="0">
                <a:solidFill>
                  <a:schemeClr val="tx1"/>
                </a:solidFill>
                <a:effectLst/>
                <a:latin typeface="+mn-lt"/>
                <a:ea typeface="+mn-ea"/>
                <a:cs typeface="+mn-cs"/>
              </a:rPr>
              <a:t>Diagnoser</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使用儲存在</a:t>
            </a:r>
            <a:r>
              <a:rPr lang="en-US" altLang="zh-TW" sz="1200" kern="1200" dirty="0" smtClean="0">
                <a:solidFill>
                  <a:schemeClr val="tx1"/>
                </a:solidFill>
                <a:effectLst/>
                <a:latin typeface="+mn-lt"/>
                <a:ea typeface="+mn-ea"/>
                <a:cs typeface="+mn-cs"/>
              </a:rPr>
              <a:t>TSDB</a:t>
            </a:r>
            <a:r>
              <a:rPr lang="zh-TW" altLang="zh-TW" sz="1200" kern="1200" dirty="0" smtClean="0">
                <a:solidFill>
                  <a:schemeClr val="tx1"/>
                </a:solidFill>
                <a:effectLst/>
                <a:latin typeface="+mn-lt"/>
                <a:ea typeface="+mn-ea"/>
                <a:cs typeface="+mn-cs"/>
              </a:rPr>
              <a:t>的資訊建構</a:t>
            </a:r>
            <a:r>
              <a:rPr lang="en-US" altLang="zh-TW" sz="1200" kern="1200" dirty="0" smtClean="0">
                <a:solidFill>
                  <a:schemeClr val="tx1"/>
                </a:solidFill>
                <a:effectLst/>
                <a:latin typeface="+mn-lt"/>
                <a:ea typeface="+mn-ea"/>
                <a:cs typeface="+mn-cs"/>
              </a:rPr>
              <a:t>model</a:t>
            </a:r>
            <a:r>
              <a:rPr lang="zh-TW" altLang="zh-TW" sz="1200" kern="1200" dirty="0" smtClean="0">
                <a:solidFill>
                  <a:schemeClr val="tx1"/>
                </a:solidFill>
                <a:effectLst/>
                <a:latin typeface="+mn-lt"/>
                <a:ea typeface="+mn-ea"/>
                <a:cs typeface="+mn-cs"/>
              </a:rPr>
              <a:t>為了評估效能</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i="1" kern="1200" dirty="0" smtClean="0">
                <a:solidFill>
                  <a:schemeClr val="tx1"/>
                </a:solidFill>
                <a:effectLst/>
                <a:latin typeface="+mn-lt"/>
                <a:ea typeface="+mn-ea"/>
                <a:cs typeface="+mn-cs"/>
              </a:rPr>
              <a:t>Alarm Trigger </a:t>
            </a:r>
            <a:r>
              <a:rPr lang="zh-TW" altLang="zh-TW" sz="1200" kern="1200" dirty="0" smtClean="0">
                <a:solidFill>
                  <a:schemeClr val="tx1"/>
                </a:solidFill>
                <a:effectLst/>
                <a:latin typeface="+mn-lt"/>
                <a:ea typeface="+mn-ea"/>
                <a:cs typeface="+mn-cs"/>
              </a:rPr>
              <a:t>檢查被檢測的參數值是否超過</a:t>
            </a:r>
            <a:r>
              <a:rPr lang="en-US" altLang="zh-TW" sz="1200" kern="1200" dirty="0" smtClean="0">
                <a:solidFill>
                  <a:schemeClr val="tx1"/>
                </a:solidFill>
                <a:effectLst/>
                <a:latin typeface="+mn-lt"/>
                <a:ea typeface="+mn-ea"/>
                <a:cs typeface="+mn-cs"/>
              </a:rPr>
              <a:t>thresholds</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當檢測到問題時</a:t>
            </a:r>
            <a:r>
              <a:rPr lang="en-US" altLang="zh-TW" sz="1200" kern="1200" dirty="0" smtClean="0">
                <a:solidFill>
                  <a:schemeClr val="tx1"/>
                </a:solidFill>
                <a:effectLst/>
                <a:latin typeface="+mn-lt"/>
                <a:ea typeface="+mn-ea"/>
                <a:cs typeface="+mn-cs"/>
              </a:rPr>
              <a:t>, Self-Adapter</a:t>
            </a:r>
            <a:r>
              <a:rPr lang="zh-TW" altLang="zh-TW" sz="1200" kern="1200" dirty="0" smtClean="0">
                <a:solidFill>
                  <a:schemeClr val="tx1"/>
                </a:solidFill>
                <a:effectLst/>
                <a:latin typeface="+mn-lt"/>
                <a:ea typeface="+mn-ea"/>
                <a:cs typeface="+mn-cs"/>
              </a:rPr>
              <a:t>會提出合適的策略</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控制代理完全控制應用程式配置和基礎設施資源（例如</a:t>
            </a:r>
            <a:r>
              <a:rPr lang="en-US" altLang="zh-TW" sz="1200" kern="1200" dirty="0" err="1" smtClean="0">
                <a:solidFill>
                  <a:schemeClr val="tx1"/>
                </a:solidFill>
                <a:effectLst/>
                <a:latin typeface="+mn-lt"/>
                <a:ea typeface="+mn-ea"/>
                <a:cs typeface="+mn-cs"/>
              </a:rPr>
              <a:t>vm</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容器和網路頻寬），</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最終執行自我調整操作</a:t>
            </a:r>
            <a:r>
              <a:rPr lang="en-US" altLang="zh-TW" sz="1200" kern="1200" dirty="0" smtClean="0">
                <a:solidFill>
                  <a:schemeClr val="tx1"/>
                </a:solidFill>
                <a:effectLst/>
                <a:latin typeface="+mn-lt"/>
                <a:ea typeface="+mn-ea"/>
                <a:cs typeface="+mn-cs"/>
              </a:rPr>
              <a:t>[33]</a:t>
            </a:r>
            <a:r>
              <a:rPr lang="zh-TW" altLang="en-US"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例如它可以根據狀況</a:t>
            </a:r>
            <a:r>
              <a:rPr lang="zh-TW" altLang="zh-TW" sz="1200" kern="1200" dirty="0" smtClean="0">
                <a:solidFill>
                  <a:schemeClr val="tx1"/>
                </a:solidFill>
                <a:effectLst/>
                <a:latin typeface="+mn-lt"/>
                <a:ea typeface="+mn-ea"/>
                <a:cs typeface="+mn-cs"/>
              </a:rPr>
              <a:t>自動重啟</a:t>
            </a:r>
            <a:r>
              <a:rPr lang="zh-TW" altLang="en-US" sz="1200" kern="1200" dirty="0" smtClean="0">
                <a:solidFill>
                  <a:schemeClr val="tx1"/>
                </a:solidFill>
                <a:effectLst/>
                <a:latin typeface="+mn-lt"/>
                <a:ea typeface="+mn-ea"/>
                <a:cs typeface="+mn-cs"/>
              </a:rPr>
              <a:t>元件</a:t>
            </a:r>
            <a:r>
              <a:rPr lang="zh-TW"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或</a:t>
            </a:r>
            <a:r>
              <a:rPr lang="zh-TW" altLang="zh-TW" sz="1200" kern="1200" dirty="0" smtClean="0">
                <a:solidFill>
                  <a:schemeClr val="tx1"/>
                </a:solidFill>
                <a:effectLst/>
                <a:latin typeface="+mn-lt"/>
                <a:ea typeface="+mn-ea"/>
                <a:cs typeface="+mn-cs"/>
              </a:rPr>
              <a:t>添加組件的新</a:t>
            </a:r>
            <a:r>
              <a:rPr lang="zh-TW" altLang="en-US" sz="1200" kern="1200" dirty="0" smtClean="0">
                <a:solidFill>
                  <a:schemeClr val="tx1"/>
                </a:solidFill>
                <a:effectLst/>
                <a:latin typeface="+mn-lt"/>
                <a:ea typeface="+mn-ea"/>
                <a:cs typeface="+mn-cs"/>
              </a:rPr>
              <a:t>元件 </a:t>
            </a:r>
            <a:r>
              <a:rPr lang="zh-TW" altLang="zh-TW" sz="1200" kern="1200" dirty="0" smtClean="0">
                <a:solidFill>
                  <a:schemeClr val="tx1"/>
                </a:solidFill>
                <a:effectLst/>
                <a:latin typeface="+mn-lt"/>
                <a:ea typeface="+mn-ea"/>
                <a:cs typeface="+mn-cs"/>
              </a:rPr>
              <a:t>或將</a:t>
            </a:r>
            <a:r>
              <a:rPr lang="zh-TW" altLang="en-US" sz="1200" kern="1200" dirty="0" smtClean="0">
                <a:solidFill>
                  <a:schemeClr val="tx1"/>
                </a:solidFill>
                <a:effectLst/>
                <a:latin typeface="+mn-lt"/>
                <a:ea typeface="+mn-ea"/>
                <a:cs typeface="+mn-cs"/>
              </a:rPr>
              <a:t>元件 </a:t>
            </a:r>
            <a:r>
              <a:rPr lang="zh-TW" altLang="zh-TW" sz="1200" kern="1200" dirty="0" smtClean="0">
                <a:solidFill>
                  <a:schemeClr val="tx1"/>
                </a:solidFill>
                <a:effectLst/>
                <a:latin typeface="+mn-lt"/>
                <a:ea typeface="+mn-ea"/>
                <a:cs typeface="+mn-cs"/>
              </a:rPr>
              <a:t>移動到另一個可能是新的</a:t>
            </a:r>
            <a:r>
              <a:rPr lang="en-US" altLang="zh-TW" sz="1200" kern="1200" dirty="0" smtClean="0">
                <a:solidFill>
                  <a:schemeClr val="tx1"/>
                </a:solidFill>
                <a:effectLst/>
                <a:latin typeface="+mn-lt"/>
                <a:ea typeface="+mn-ea"/>
                <a:cs typeface="+mn-cs"/>
              </a:rPr>
              <a:t>VM</a:t>
            </a:r>
            <a:r>
              <a:rPr lang="zh-TW" altLang="zh-TW" sz="1200" kern="1200" dirty="0" smtClean="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32</a:t>
            </a:fld>
            <a:endParaRPr lang="zh-TW" altLang="en-US"/>
          </a:p>
        </p:txBody>
      </p:sp>
    </p:spTree>
    <p:extLst>
      <p:ext uri="{BB962C8B-B14F-4D97-AF65-F5344CB8AC3E}">
        <p14:creationId xmlns:p14="http://schemas.microsoft.com/office/powerpoint/2010/main" val="1766506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a:t>
            </a:r>
            <a:r>
              <a:rPr lang="en-US" altLang="zh-TW" dirty="0" smtClean="0"/>
              <a:t>SWITCH</a:t>
            </a:r>
            <a:r>
              <a:rPr lang="zh-TW" altLang="en-US" dirty="0" smtClean="0"/>
              <a:t>子系統間 </a:t>
            </a:r>
            <a:r>
              <a:rPr lang="en-US" altLang="zh-TW" dirty="0" smtClean="0"/>
              <a:t>, </a:t>
            </a:r>
            <a:r>
              <a:rPr lang="zh-TW" altLang="en-US" dirty="0" smtClean="0"/>
              <a:t>勢必會交換一系列資訊</a:t>
            </a:r>
            <a:r>
              <a:rPr lang="en-US" altLang="zh-TW" dirty="0" smtClean="0"/>
              <a:t>, </a:t>
            </a:r>
            <a:r>
              <a:rPr lang="zh-TW" altLang="en-US" dirty="0" smtClean="0"/>
              <a:t>例如 </a:t>
            </a:r>
            <a:r>
              <a:rPr lang="en-US" altLang="zh-TW" dirty="0" smtClean="0"/>
              <a:t>user</a:t>
            </a:r>
            <a:r>
              <a:rPr lang="zh-TW" altLang="en-US" baseline="0" dirty="0" smtClean="0"/>
              <a:t>規範</a:t>
            </a:r>
            <a:r>
              <a:rPr lang="en-US" altLang="zh-TW" baseline="0" dirty="0" smtClean="0"/>
              <a:t>, </a:t>
            </a:r>
            <a:r>
              <a:rPr lang="zh-TW" altLang="en-US" baseline="0" dirty="0" smtClean="0"/>
              <a:t>應用程式邏輯</a:t>
            </a:r>
            <a:r>
              <a:rPr lang="en-US" altLang="zh-TW" baseline="0" dirty="0" smtClean="0"/>
              <a:t>,</a:t>
            </a:r>
          </a:p>
          <a:p>
            <a:r>
              <a:rPr lang="en-US" altLang="zh-TW" baseline="0" dirty="0" smtClean="0"/>
              <a:t> </a:t>
            </a:r>
            <a:r>
              <a:rPr lang="zh-TW" altLang="en-US" baseline="0" dirty="0" smtClean="0"/>
              <a:t>應用程式部屬</a:t>
            </a:r>
            <a:r>
              <a:rPr lang="en-US" altLang="zh-TW" baseline="0" dirty="0" smtClean="0"/>
              <a:t>, </a:t>
            </a:r>
            <a:r>
              <a:rPr lang="zh-TW" altLang="en-US" baseline="0" dirty="0" smtClean="0"/>
              <a:t>執行</a:t>
            </a:r>
            <a:r>
              <a:rPr lang="en-US" altLang="zh-TW" baseline="0" dirty="0" smtClean="0"/>
              <a:t>, </a:t>
            </a:r>
            <a:r>
              <a:rPr lang="zh-TW" altLang="en-US" baseline="0" dirty="0" smtClean="0"/>
              <a:t>運行時的一些時間限制等</a:t>
            </a:r>
            <a:endParaRPr lang="en-US" altLang="zh-TW" baseline="0" dirty="0" smtClean="0"/>
          </a:p>
          <a:p>
            <a:endParaRPr lang="en-US" altLang="zh-TW" baseline="0" dirty="0" smtClean="0"/>
          </a:p>
          <a:p>
            <a:r>
              <a:rPr lang="zh-TW" altLang="en-US" baseline="0" dirty="0" smtClean="0"/>
              <a:t>在</a:t>
            </a:r>
            <a:r>
              <a:rPr lang="en-US" altLang="zh-TW" baseline="0" dirty="0" smtClean="0"/>
              <a:t>TOSCA </a:t>
            </a:r>
            <a:r>
              <a:rPr lang="zh-TW" altLang="en-US" baseline="0" dirty="0" smtClean="0"/>
              <a:t>中  </a:t>
            </a:r>
            <a:r>
              <a:rPr lang="en-US" altLang="zh-TW" baseline="0" dirty="0" smtClean="0"/>
              <a:t>,</a:t>
            </a:r>
            <a:r>
              <a:rPr lang="zh-TW" altLang="en-US" baseline="0" dirty="0" smtClean="0"/>
              <a:t>應用程式邏輯描述和</a:t>
            </a:r>
            <a:r>
              <a:rPr lang="en-US" altLang="zh-TW" baseline="0" dirty="0" smtClean="0"/>
              <a:t>workflow</a:t>
            </a:r>
            <a:r>
              <a:rPr lang="zh-TW" altLang="en-US" baseline="0" dirty="0" smtClean="0"/>
              <a:t>的核心是 </a:t>
            </a:r>
            <a:r>
              <a:rPr lang="en-US" altLang="zh-TW" baseline="0" dirty="0" smtClean="0"/>
              <a:t>service template , </a:t>
            </a:r>
            <a:r>
              <a:rPr lang="zh-TW" altLang="en-US" baseline="0" dirty="0" smtClean="0"/>
              <a:t>它由</a:t>
            </a:r>
            <a:endParaRPr lang="en-US" altLang="zh-TW" baseline="0" dirty="0" smtClean="0"/>
          </a:p>
          <a:p>
            <a:r>
              <a:rPr lang="en-US" altLang="zh-TW" baseline="0" dirty="0" smtClean="0"/>
              <a:t>Topology template </a:t>
            </a:r>
            <a:r>
              <a:rPr lang="zh-TW" altLang="en-US" baseline="0" dirty="0" smtClean="0"/>
              <a:t>和 </a:t>
            </a:r>
            <a:r>
              <a:rPr lang="en-US" altLang="zh-TW" baseline="0" dirty="0" smtClean="0"/>
              <a:t>management</a:t>
            </a:r>
            <a:r>
              <a:rPr lang="zh-TW" altLang="en-US" baseline="0" dirty="0" smtClean="0"/>
              <a:t> </a:t>
            </a:r>
            <a:r>
              <a:rPr lang="en-US" altLang="zh-TW" baseline="0" dirty="0" smtClean="0"/>
              <a:t>plans</a:t>
            </a:r>
            <a:r>
              <a:rPr lang="zh-TW" altLang="en-US" baseline="0" dirty="0" smtClean="0"/>
              <a:t>組成</a:t>
            </a:r>
            <a:r>
              <a:rPr lang="en-US" altLang="zh-TW" baseline="0" dirty="0" smtClean="0"/>
              <a:t>, </a:t>
            </a:r>
            <a:r>
              <a:rPr lang="zh-TW" altLang="en-US" baseline="0" dirty="0" smtClean="0"/>
              <a:t>如圖五</a:t>
            </a:r>
            <a:endParaRPr lang="en-US" altLang="zh-TW" baseline="0" dirty="0" smtClean="0"/>
          </a:p>
          <a:p>
            <a:endParaRPr lang="en-US" altLang="zh-TW" baseline="0" dirty="0" smtClean="0"/>
          </a:p>
          <a:p>
            <a:endParaRPr lang="en-US" altLang="zh-TW" baseline="0" dirty="0" smtClean="0"/>
          </a:p>
          <a:p>
            <a:r>
              <a:rPr lang="en-US" altLang="zh-TW" sz="1200" b="0" i="0" kern="1200" dirty="0" smtClean="0">
                <a:solidFill>
                  <a:schemeClr val="tx1"/>
                </a:solidFill>
                <a:effectLst/>
                <a:latin typeface="+mn-lt"/>
                <a:ea typeface="+mn-ea"/>
                <a:cs typeface="+mn-cs"/>
              </a:rPr>
              <a:t>SWITCH - Software Workbench for Interactive, Time Critical and Highly self-adaptive cloud applications</a:t>
            </a:r>
            <a:endParaRPr lang="en-US" altLang="zh-TW" baseline="0" dirty="0" smtClean="0"/>
          </a:p>
          <a:p>
            <a:endParaRPr lang="en-US" altLang="zh-TW" baseline="0" dirty="0" smtClean="0"/>
          </a:p>
          <a:p>
            <a:endParaRPr lang="en-US" altLang="zh-TW" baseline="0" dirty="0" smtClean="0"/>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33</a:t>
            </a:fld>
            <a:endParaRPr lang="zh-TW" altLang="en-US"/>
          </a:p>
        </p:txBody>
      </p:sp>
    </p:spTree>
    <p:extLst>
      <p:ext uri="{BB962C8B-B14F-4D97-AF65-F5344CB8AC3E}">
        <p14:creationId xmlns:p14="http://schemas.microsoft.com/office/powerpoint/2010/main" val="28492294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Topology template </a:t>
            </a:r>
            <a:r>
              <a:rPr lang="zh-TW" altLang="en-US" dirty="0" smtClean="0"/>
              <a:t>定義應用程式的結構 </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而</a:t>
            </a:r>
            <a:r>
              <a:rPr lang="en-US" altLang="zh-TW" sz="1200" kern="1200" dirty="0" smtClean="0">
                <a:solidFill>
                  <a:schemeClr val="tx1"/>
                </a:solidFill>
                <a:effectLst/>
                <a:latin typeface="+mn-lt"/>
                <a:ea typeface="+mn-ea"/>
                <a:cs typeface="+mn-cs"/>
              </a:rPr>
              <a:t>management</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plan</a:t>
            </a:r>
            <a:r>
              <a:rPr lang="en-US" altLang="zh-TW" sz="1200" kern="1200" baseline="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定義了應用</a:t>
            </a:r>
            <a:r>
              <a:rPr lang="zh-TW" altLang="en-US" sz="1200" kern="1200" dirty="0" smtClean="0">
                <a:solidFill>
                  <a:schemeClr val="tx1"/>
                </a:solidFill>
                <a:effectLst/>
                <a:latin typeface="+mn-lt"/>
                <a:ea typeface="+mn-ea"/>
                <a:cs typeface="+mn-cs"/>
              </a:rPr>
              <a:t>程式 </a:t>
            </a:r>
            <a:r>
              <a:rPr lang="zh-TW" altLang="zh-TW" sz="1200" kern="1200" dirty="0" smtClean="0">
                <a:solidFill>
                  <a:schemeClr val="tx1"/>
                </a:solidFill>
                <a:effectLst/>
                <a:latin typeface="+mn-lt"/>
                <a:ea typeface="+mn-ea"/>
                <a:cs typeface="+mn-cs"/>
              </a:rPr>
              <a:t>在其運行期間的創建和終止</a:t>
            </a:r>
            <a:r>
              <a:rPr lang="zh-TW" altLang="en-US" sz="1200" kern="1200" dirty="0" smtClean="0">
                <a:solidFill>
                  <a:schemeClr val="tx1"/>
                </a:solidFill>
                <a:effectLst/>
                <a:latin typeface="+mn-lt"/>
                <a:ea typeface="+mn-ea"/>
                <a:cs typeface="+mn-cs"/>
              </a:rPr>
              <a:t>服務的資訊</a:t>
            </a:r>
            <a:r>
              <a:rPr lang="zh-TW" altLang="zh-TW" sz="1200" kern="1200" dirty="0" smtClean="0">
                <a:solidFill>
                  <a:schemeClr val="tx1"/>
                </a:solidFill>
                <a:effectLst/>
                <a:latin typeface="+mn-lt"/>
                <a:ea typeface="+mn-ea"/>
                <a:cs typeface="+mn-cs"/>
              </a:rPr>
              <a:t> </a:t>
            </a:r>
          </a:p>
          <a:p>
            <a:endParaRPr lang="en-US" altLang="zh-TW" dirty="0" smtClean="0"/>
          </a:p>
          <a:p>
            <a:r>
              <a:rPr lang="en-US" altLang="zh-TW" dirty="0" smtClean="0"/>
              <a:t>Topology template </a:t>
            </a:r>
            <a:r>
              <a:rPr lang="zh-TW" altLang="en-US" dirty="0" smtClean="0"/>
              <a:t>是一個有向圖</a:t>
            </a:r>
            <a:r>
              <a:rPr lang="en-US" altLang="zh-TW" dirty="0" smtClean="0"/>
              <a:t>,</a:t>
            </a:r>
            <a:r>
              <a:rPr lang="zh-TW" altLang="en-US" dirty="0" smtClean="0"/>
              <a:t> 有 </a:t>
            </a:r>
            <a:r>
              <a:rPr lang="en-US" altLang="zh-TW" dirty="0" smtClean="0"/>
              <a:t>node </a:t>
            </a:r>
            <a:r>
              <a:rPr lang="zh-TW" altLang="en-US" dirty="0" smtClean="0"/>
              <a:t>和 </a:t>
            </a:r>
            <a:r>
              <a:rPr lang="en-US" altLang="zh-TW" dirty="0" smtClean="0"/>
              <a:t>edge </a:t>
            </a:r>
          </a:p>
          <a:p>
            <a:r>
              <a:rPr lang="en-US" altLang="zh-TW" dirty="0" smtClean="0"/>
              <a:t>Node(</a:t>
            </a:r>
            <a:r>
              <a:rPr lang="zh-TW" altLang="en-US" dirty="0" smtClean="0"/>
              <a:t> 就是 </a:t>
            </a:r>
            <a:r>
              <a:rPr lang="en-US" altLang="zh-TW" dirty="0" smtClean="0"/>
              <a:t>application</a:t>
            </a:r>
            <a:r>
              <a:rPr lang="en-US" altLang="zh-TW" baseline="0" dirty="0" smtClean="0"/>
              <a:t> component </a:t>
            </a:r>
            <a:r>
              <a:rPr lang="en-US" altLang="zh-TW" dirty="0" smtClean="0"/>
              <a:t>)</a:t>
            </a:r>
            <a:r>
              <a:rPr lang="zh-TW" altLang="en-US" dirty="0" smtClean="0"/>
              <a:t>描述 它屬於它個應用程式的</a:t>
            </a:r>
            <a:r>
              <a:rPr lang="en-US" altLang="zh-TW" dirty="0" smtClean="0"/>
              <a:t>component</a:t>
            </a:r>
          </a:p>
          <a:p>
            <a:r>
              <a:rPr lang="en-US" altLang="zh-TW" dirty="0" smtClean="0"/>
              <a:t>Edge</a:t>
            </a:r>
            <a:r>
              <a:rPr lang="zh-TW" altLang="en-US" dirty="0" smtClean="0"/>
              <a:t>描述這些點之間的關係</a:t>
            </a:r>
            <a:endParaRPr lang="en-US" altLang="zh-TW" dirty="0" smtClean="0"/>
          </a:p>
          <a:p>
            <a:r>
              <a:rPr lang="zh-TW" altLang="en-US" dirty="0" smtClean="0"/>
              <a:t>由於 </a:t>
            </a:r>
            <a:r>
              <a:rPr lang="en-US" altLang="zh-TW" dirty="0" smtClean="0"/>
              <a:t>TOSCA</a:t>
            </a:r>
            <a:r>
              <a:rPr lang="zh-TW" altLang="en-US" dirty="0" smtClean="0"/>
              <a:t> 是基於 </a:t>
            </a:r>
            <a:r>
              <a:rPr lang="en-US" altLang="zh-TW" dirty="0" smtClean="0"/>
              <a:t>YAML</a:t>
            </a:r>
            <a:r>
              <a:rPr lang="en-US" altLang="zh-TW" baseline="0" dirty="0" smtClean="0"/>
              <a:t> , </a:t>
            </a:r>
            <a:r>
              <a:rPr lang="zh-TW" altLang="en-US" baseline="0" dirty="0" smtClean="0"/>
              <a:t>因此可以輕鬆地擴展或修改</a:t>
            </a:r>
            <a:endParaRPr lang="en-US" altLang="zh-TW" baseline="0" dirty="0" smtClean="0"/>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34</a:t>
            </a:fld>
            <a:endParaRPr lang="zh-TW" altLang="en-US"/>
          </a:p>
        </p:txBody>
      </p:sp>
    </p:spTree>
    <p:extLst>
      <p:ext uri="{BB962C8B-B14F-4D97-AF65-F5344CB8AC3E}">
        <p14:creationId xmlns:p14="http://schemas.microsoft.com/office/powerpoint/2010/main" val="3152627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SIDE</a:t>
            </a:r>
            <a:r>
              <a:rPr lang="zh-TW" altLang="zh-TW" sz="1200" kern="1200" dirty="0" smtClean="0">
                <a:solidFill>
                  <a:schemeClr val="tx1"/>
                </a:solidFill>
                <a:effectLst/>
                <a:latin typeface="+mn-lt"/>
                <a:ea typeface="+mn-ea"/>
                <a:cs typeface="+mn-cs"/>
              </a:rPr>
              <a:t>中，數據以類似的方式進行編輯，</a:t>
            </a:r>
            <a:r>
              <a:rPr lang="zh-TW" altLang="en-US" sz="1200" kern="1200" dirty="0" smtClean="0">
                <a:solidFill>
                  <a:schemeClr val="tx1"/>
                </a:solidFill>
                <a:effectLst/>
                <a:latin typeface="+mn-lt"/>
                <a:ea typeface="+mn-ea"/>
                <a:cs typeface="+mn-cs"/>
              </a:rPr>
              <a:t>如</a:t>
            </a:r>
            <a:r>
              <a:rPr lang="en-US" altLang="zh-TW" sz="1200" kern="1200" dirty="0" smtClean="0">
                <a:solidFill>
                  <a:schemeClr val="tx1"/>
                </a:solidFill>
                <a:effectLst/>
                <a:latin typeface="+mn-lt"/>
                <a:ea typeface="+mn-ea"/>
                <a:cs typeface="+mn-cs"/>
              </a:rPr>
              <a:t>B</a:t>
            </a:r>
            <a:r>
              <a:rPr lang="zh-TW" altLang="en-US" sz="1200" kern="1200" dirty="0" smtClean="0">
                <a:solidFill>
                  <a:schemeClr val="tx1"/>
                </a:solidFill>
                <a:effectLst/>
                <a:latin typeface="+mn-lt"/>
                <a:ea typeface="+mn-ea"/>
                <a:cs typeface="+mn-cs"/>
              </a:rPr>
              <a:t>部分</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並將數據</a:t>
            </a:r>
            <a:r>
              <a:rPr lang="en-US" altLang="zh-TW" sz="1200" kern="1200" dirty="0" smtClean="0">
                <a:solidFill>
                  <a:schemeClr val="tx1"/>
                </a:solidFill>
                <a:effectLst/>
                <a:latin typeface="+mn-lt"/>
                <a:ea typeface="+mn-ea"/>
                <a:cs typeface="+mn-cs"/>
              </a:rPr>
              <a:t>mapping</a:t>
            </a:r>
            <a:r>
              <a:rPr lang="zh-TW" altLang="zh-TW" sz="1200" kern="1200" dirty="0" smtClean="0">
                <a:solidFill>
                  <a:schemeClr val="tx1"/>
                </a:solidFill>
                <a:effectLst/>
                <a:latin typeface="+mn-lt"/>
                <a:ea typeface="+mn-ea"/>
                <a:cs typeface="+mn-cs"/>
              </a:rPr>
              <a:t>到</a:t>
            </a:r>
            <a:r>
              <a:rPr lang="en-US" altLang="zh-TW" sz="1200" kern="1200" dirty="0" smtClean="0">
                <a:solidFill>
                  <a:schemeClr val="tx1"/>
                </a:solidFill>
                <a:effectLst/>
                <a:latin typeface="+mn-lt"/>
                <a:ea typeface="+mn-ea"/>
                <a:cs typeface="+mn-cs"/>
              </a:rPr>
              <a:t>TOSCA</a:t>
            </a:r>
            <a:r>
              <a:rPr lang="zh-TW" altLang="en-US" sz="1200" kern="1200" dirty="0" smtClean="0">
                <a:solidFill>
                  <a:schemeClr val="tx1"/>
                </a:solidFill>
                <a:effectLst/>
                <a:latin typeface="+mn-lt"/>
                <a:ea typeface="+mn-ea"/>
                <a:cs typeface="+mn-cs"/>
              </a:rPr>
              <a:t> 如</a:t>
            </a:r>
            <a:r>
              <a:rPr lang="en-US" altLang="zh-TW" sz="1200" kern="1200" dirty="0" smtClean="0">
                <a:solidFill>
                  <a:schemeClr val="tx1"/>
                </a:solidFill>
                <a:effectLst/>
                <a:latin typeface="+mn-lt"/>
                <a:ea typeface="+mn-ea"/>
                <a:cs typeface="+mn-cs"/>
              </a:rPr>
              <a:t>C</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a:r>
          </a:p>
          <a:p>
            <a:r>
              <a:rPr lang="en-US" altLang="zh-TW" sz="1200" kern="1200" dirty="0" smtClean="0">
                <a:solidFill>
                  <a:schemeClr val="tx1"/>
                </a:solidFill>
                <a:effectLst/>
                <a:latin typeface="+mn-lt"/>
                <a:ea typeface="+mn-ea"/>
                <a:cs typeface="+mn-cs"/>
              </a:rPr>
              <a:t>A</a:t>
            </a:r>
            <a:r>
              <a:rPr lang="zh-TW" altLang="en-US" sz="1200" kern="1200" dirty="0" smtClean="0">
                <a:solidFill>
                  <a:schemeClr val="tx1"/>
                </a:solidFill>
                <a:effectLst/>
                <a:latin typeface="+mn-lt"/>
                <a:ea typeface="+mn-ea"/>
                <a:cs typeface="+mn-cs"/>
              </a:rPr>
              <a:t> 是 一個</a:t>
            </a:r>
            <a:r>
              <a:rPr lang="en-US" altLang="zh-TW" sz="1200" kern="1200" dirty="0" err="1" smtClean="0">
                <a:solidFill>
                  <a:schemeClr val="tx1"/>
                </a:solidFill>
                <a:effectLst/>
                <a:latin typeface="+mn-lt"/>
                <a:ea typeface="+mn-ea"/>
                <a:cs typeface="+mn-cs"/>
              </a:rPr>
              <a:t>QoS</a:t>
            </a:r>
            <a:r>
              <a:rPr lang="zh-TW" altLang="en-US" sz="1200" kern="1200" dirty="0" smtClean="0">
                <a:solidFill>
                  <a:schemeClr val="tx1"/>
                </a:solidFill>
                <a:effectLst/>
                <a:latin typeface="+mn-lt"/>
                <a:ea typeface="+mn-ea"/>
                <a:cs typeface="+mn-cs"/>
              </a:rPr>
              <a:t>參數限制的範例</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並可設置  </a:t>
            </a:r>
            <a:r>
              <a:rPr lang="en-US" altLang="zh-TW" sz="1200" kern="1200" dirty="0" smtClean="0">
                <a:solidFill>
                  <a:schemeClr val="tx1"/>
                </a:solidFill>
                <a:effectLst/>
                <a:latin typeface="+mn-lt"/>
                <a:ea typeface="+mn-ea"/>
                <a:cs typeface="+mn-cs"/>
              </a:rPr>
              <a:t>alarm </a:t>
            </a:r>
          </a:p>
          <a:p>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35</a:t>
            </a:fld>
            <a:endParaRPr lang="zh-TW" altLang="en-US"/>
          </a:p>
        </p:txBody>
      </p:sp>
    </p:spTree>
    <p:extLst>
      <p:ext uri="{BB962C8B-B14F-4D97-AF65-F5344CB8AC3E}">
        <p14:creationId xmlns:p14="http://schemas.microsoft.com/office/powerpoint/2010/main" val="20369125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在使用者成功註冊和</a:t>
            </a:r>
            <a:r>
              <a:rPr lang="en-US" altLang="zh-TW" dirty="0" smtClean="0"/>
              <a:t>logged into</a:t>
            </a:r>
            <a:r>
              <a:rPr lang="en-US" altLang="zh-TW" baseline="0" dirty="0" smtClean="0"/>
              <a:t> SWITCH workbench,</a:t>
            </a:r>
            <a:r>
              <a:rPr lang="zh-TW" altLang="en-US" baseline="0" dirty="0" smtClean="0"/>
              <a:t>並重新導向到</a:t>
            </a:r>
            <a:r>
              <a:rPr lang="en-US" altLang="zh-TW" baseline="0" dirty="0" smtClean="0"/>
              <a:t>dashboard</a:t>
            </a:r>
          </a:p>
          <a:p>
            <a:r>
              <a:rPr lang="zh-TW" altLang="en-US" dirty="0" smtClean="0"/>
              <a:t>使用者可以選擇兩個主要功能</a:t>
            </a:r>
            <a:r>
              <a:rPr lang="en-US" altLang="zh-TW" dirty="0" smtClean="0"/>
              <a:t>, </a:t>
            </a:r>
            <a:r>
              <a:rPr lang="zh-TW" altLang="en-US" dirty="0" smtClean="0"/>
              <a:t>例如 </a:t>
            </a:r>
            <a:r>
              <a:rPr lang="en-US" altLang="zh-TW" dirty="0" smtClean="0"/>
              <a:t>component</a:t>
            </a:r>
            <a:r>
              <a:rPr lang="zh-TW" altLang="en-US" dirty="0" smtClean="0"/>
              <a:t>創建或 應用程式組合</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36</a:t>
            </a:fld>
            <a:endParaRPr lang="zh-TW" altLang="en-US"/>
          </a:p>
        </p:txBody>
      </p:sp>
    </p:spTree>
    <p:extLst>
      <p:ext uri="{BB962C8B-B14F-4D97-AF65-F5344CB8AC3E}">
        <p14:creationId xmlns:p14="http://schemas.microsoft.com/office/powerpoint/2010/main" val="2558789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當要創建</a:t>
            </a:r>
            <a:r>
              <a:rPr lang="en-US" altLang="zh-TW" dirty="0" smtClean="0"/>
              <a:t>component</a:t>
            </a:r>
          </a:p>
          <a:p>
            <a:pPr marL="228600" indent="-228600">
              <a:buAutoNum type="arabicPeriod" startAt="2"/>
            </a:pPr>
            <a:r>
              <a:rPr lang="zh-TW" altLang="en-US" dirty="0" smtClean="0"/>
              <a:t>首先 從</a:t>
            </a:r>
            <a:r>
              <a:rPr lang="en-US" altLang="zh-TW" dirty="0" err="1" smtClean="0"/>
              <a:t>dockerhub</a:t>
            </a:r>
            <a:r>
              <a:rPr lang="zh-TW" altLang="en-US" dirty="0" smtClean="0"/>
              <a:t>中提取</a:t>
            </a:r>
            <a:r>
              <a:rPr lang="en-US" altLang="zh-TW" dirty="0" smtClean="0"/>
              <a:t>Docker image ,</a:t>
            </a:r>
            <a:r>
              <a:rPr lang="en-US" altLang="zh-TW" baseline="0" dirty="0" smtClean="0"/>
              <a:t> </a:t>
            </a:r>
            <a:r>
              <a:rPr lang="zh-TW" altLang="en-US" baseline="0" dirty="0" smtClean="0"/>
              <a:t>並將它儲存到</a:t>
            </a:r>
            <a:r>
              <a:rPr lang="en-US" altLang="zh-TW" baseline="0" dirty="0" smtClean="0"/>
              <a:t>SIDE</a:t>
            </a:r>
            <a:r>
              <a:rPr lang="zh-TW" altLang="en-US" baseline="0" dirty="0" smtClean="0"/>
              <a:t> 的儲存庫中</a:t>
            </a:r>
            <a:endParaRPr lang="en-US" altLang="zh-TW" baseline="0" dirty="0" smtClean="0"/>
          </a:p>
          <a:p>
            <a:pPr marL="228600" indent="-228600">
              <a:buAutoNum type="arabicPeriod" startAt="2"/>
            </a:pPr>
            <a:r>
              <a:rPr lang="en-US" altLang="zh-TW" sz="1200" kern="1200" dirty="0" smtClean="0">
                <a:solidFill>
                  <a:schemeClr val="tx1"/>
                </a:solidFill>
                <a:effectLst/>
                <a:latin typeface="+mn-lt"/>
                <a:ea typeface="+mn-ea"/>
                <a:cs typeface="+mn-cs"/>
              </a:rPr>
              <a:t>the application description is created using dynamic modelling graphs. </a:t>
            </a:r>
            <a:br>
              <a:rPr lang="en-US" altLang="zh-TW" sz="1200" kern="1200" dirty="0" smtClean="0">
                <a:solidFill>
                  <a:schemeClr val="tx1"/>
                </a:solidFill>
                <a:effectLst/>
                <a:latin typeface="+mn-lt"/>
                <a:ea typeface="+mn-ea"/>
                <a:cs typeface="+mn-cs"/>
              </a:rPr>
            </a:br>
            <a:r>
              <a:rPr lang="zh-TW" altLang="en-US" sz="1200" kern="1200" dirty="0" smtClean="0">
                <a:solidFill>
                  <a:schemeClr val="tx1"/>
                </a:solidFill>
                <a:effectLst/>
                <a:latin typeface="+mn-lt"/>
                <a:ea typeface="+mn-ea"/>
                <a:cs typeface="+mn-cs"/>
              </a:rPr>
              <a:t>使用動態圖形化模組構建 應用程式描述資訊</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compoent</a:t>
            </a:r>
            <a:r>
              <a:rPr lang="zh-TW" altLang="en-US" sz="1200" kern="1200" dirty="0" smtClean="0">
                <a:solidFill>
                  <a:schemeClr val="tx1"/>
                </a:solidFill>
                <a:effectLst/>
                <a:latin typeface="+mn-lt"/>
                <a:ea typeface="+mn-ea"/>
                <a:cs typeface="+mn-cs"/>
              </a:rPr>
              <a:t>可以被拖放到視覺圖中</a:t>
            </a:r>
            <a:r>
              <a:rPr lang="en-US" altLang="zh-TW" sz="1200" kern="1200" dirty="0" smtClean="0">
                <a:solidFill>
                  <a:schemeClr val="tx1"/>
                </a:solidFill>
                <a:effectLst/>
                <a:latin typeface="+mn-lt"/>
                <a:ea typeface="+mn-ea"/>
                <a:cs typeface="+mn-cs"/>
              </a:rPr>
              <a:t>,</a:t>
            </a:r>
            <a:br>
              <a:rPr lang="en-US" altLang="zh-TW" sz="1200" kern="1200" dirty="0" smtClean="0">
                <a:solidFill>
                  <a:schemeClr val="tx1"/>
                </a:solidFill>
                <a:effectLst/>
                <a:latin typeface="+mn-lt"/>
                <a:ea typeface="+mn-ea"/>
                <a:cs typeface="+mn-cs"/>
              </a:rPr>
            </a:br>
            <a:r>
              <a:rPr lang="zh-TW" altLang="en-US" sz="1200" kern="1200" dirty="0" smtClean="0">
                <a:solidFill>
                  <a:schemeClr val="tx1"/>
                </a:solidFill>
                <a:effectLst/>
                <a:latin typeface="+mn-lt"/>
                <a:ea typeface="+mn-ea"/>
                <a:cs typeface="+mn-cs"/>
              </a:rPr>
              <a:t>如圖</a:t>
            </a:r>
            <a:r>
              <a:rPr lang="en-US" altLang="zh-TW" sz="1200" kern="1200" dirty="0" smtClean="0">
                <a:solidFill>
                  <a:schemeClr val="tx1"/>
                </a:solidFill>
                <a:effectLst/>
                <a:latin typeface="+mn-lt"/>
                <a:ea typeface="+mn-ea"/>
                <a:cs typeface="+mn-cs"/>
              </a:rPr>
              <a:t>3</a:t>
            </a:r>
            <a:r>
              <a:rPr lang="zh-TW" altLang="en-US" sz="1200" kern="1200" dirty="0" smtClean="0">
                <a:solidFill>
                  <a:schemeClr val="tx1"/>
                </a:solidFill>
                <a:effectLst/>
                <a:latin typeface="+mn-lt"/>
                <a:ea typeface="+mn-ea"/>
                <a:cs typeface="+mn-cs"/>
              </a:rPr>
              <a:t>中那樣</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compoent</a:t>
            </a:r>
            <a:r>
              <a:rPr lang="zh-TW" altLang="en-US" sz="1200" kern="1200" dirty="0" smtClean="0">
                <a:solidFill>
                  <a:schemeClr val="tx1"/>
                </a:solidFill>
                <a:effectLst/>
                <a:latin typeface="+mn-lt"/>
                <a:ea typeface="+mn-ea"/>
                <a:cs typeface="+mn-cs"/>
              </a:rPr>
              <a:t>旁有一些描述資源</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例如 硬體資源</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流量 </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 環境變數等</a:t>
            </a:r>
            <a:r>
              <a:rPr lang="en-US" altLang="zh-TW" sz="1200" kern="1200" dirty="0" smtClean="0">
                <a:solidFill>
                  <a:schemeClr val="tx1"/>
                </a:solidFill>
                <a:effectLst/>
                <a:latin typeface="+mn-lt"/>
                <a:ea typeface="+mn-ea"/>
                <a:cs typeface="+mn-cs"/>
              </a:rPr>
              <a:t>)</a:t>
            </a:r>
          </a:p>
          <a:p>
            <a:pPr marL="228600" indent="-228600">
              <a:buAutoNum type="arabicPeriod" startAt="2"/>
            </a:pPr>
            <a:r>
              <a:rPr lang="zh-TW" altLang="en-US" sz="1200" kern="1200" dirty="0" smtClean="0">
                <a:solidFill>
                  <a:schemeClr val="tx1"/>
                </a:solidFill>
                <a:effectLst/>
                <a:latin typeface="+mn-lt"/>
                <a:ea typeface="+mn-ea"/>
                <a:cs typeface="+mn-cs"/>
              </a:rPr>
              <a:t>驗證這些應用程式邏輯 是否正確</a:t>
            </a:r>
            <a:endParaRPr lang="en-US" altLang="zh-TW" sz="1200" kern="1200" dirty="0" smtClean="0">
              <a:solidFill>
                <a:schemeClr val="tx1"/>
              </a:solidFill>
              <a:effectLst/>
              <a:latin typeface="+mn-lt"/>
              <a:ea typeface="+mn-ea"/>
              <a:cs typeface="+mn-cs"/>
            </a:endParaRPr>
          </a:p>
          <a:p>
            <a:pPr marL="228600" indent="-228600">
              <a:buAutoNum type="arabicPeriod" startAt="2"/>
            </a:pPr>
            <a:r>
              <a:rPr lang="zh-TW" altLang="en-US" sz="1200" kern="1200" dirty="0" smtClean="0">
                <a:solidFill>
                  <a:schemeClr val="tx1"/>
                </a:solidFill>
                <a:effectLst/>
                <a:latin typeface="+mn-lt"/>
                <a:ea typeface="+mn-ea"/>
                <a:cs typeface="+mn-cs"/>
              </a:rPr>
              <a:t>接著</a:t>
            </a:r>
            <a:r>
              <a:rPr lang="en-US" altLang="zh-TW" sz="1200" kern="1200" dirty="0" smtClean="0">
                <a:solidFill>
                  <a:schemeClr val="tx1"/>
                </a:solidFill>
                <a:effectLst/>
                <a:latin typeface="+mn-lt"/>
                <a:ea typeface="+mn-ea"/>
                <a:cs typeface="+mn-cs"/>
              </a:rPr>
              <a:t>mapping </a:t>
            </a:r>
            <a:r>
              <a:rPr lang="zh-TW" altLang="en-US" sz="1200" kern="1200" dirty="0" smtClean="0">
                <a:solidFill>
                  <a:schemeClr val="tx1"/>
                </a:solidFill>
                <a:effectLst/>
                <a:latin typeface="+mn-lt"/>
                <a:ea typeface="+mn-ea"/>
                <a:cs typeface="+mn-cs"/>
              </a:rPr>
              <a:t>到 </a:t>
            </a:r>
            <a:r>
              <a:rPr lang="en-US" altLang="zh-TW" sz="1200" kern="1200" dirty="0" smtClean="0">
                <a:solidFill>
                  <a:schemeClr val="tx1"/>
                </a:solidFill>
                <a:effectLst/>
                <a:latin typeface="+mn-lt"/>
                <a:ea typeface="+mn-ea"/>
                <a:cs typeface="+mn-cs"/>
              </a:rPr>
              <a:t>TOSCA</a:t>
            </a:r>
            <a:r>
              <a:rPr lang="en-US" altLang="zh-TW" sz="1200" kern="1200" baseline="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上 </a:t>
            </a:r>
            <a:endParaRPr lang="en-US" altLang="zh-TW" sz="1200" kern="1200" baseline="0" dirty="0" smtClean="0">
              <a:solidFill>
                <a:schemeClr val="tx1"/>
              </a:solidFill>
              <a:effectLst/>
              <a:latin typeface="+mn-lt"/>
              <a:ea typeface="+mn-ea"/>
              <a:cs typeface="+mn-cs"/>
            </a:endParaRPr>
          </a:p>
          <a:p>
            <a:pPr marL="228600" indent="-228600">
              <a:buAutoNum type="arabicPeriod" startAt="2"/>
            </a:pPr>
            <a:r>
              <a:rPr lang="zh-TW" altLang="en-US" sz="1200" kern="1200" dirty="0" smtClean="0">
                <a:solidFill>
                  <a:schemeClr val="tx1"/>
                </a:solidFill>
                <a:effectLst/>
                <a:latin typeface="+mn-lt"/>
                <a:ea typeface="+mn-ea"/>
                <a:cs typeface="+mn-cs"/>
              </a:rPr>
              <a:t>呼叫 </a:t>
            </a:r>
            <a:r>
              <a:rPr lang="en-US" altLang="zh-TW" sz="1200" kern="1200" dirty="0" smtClean="0">
                <a:solidFill>
                  <a:schemeClr val="tx1"/>
                </a:solidFill>
                <a:effectLst/>
                <a:latin typeface="+mn-lt"/>
                <a:ea typeface="+mn-ea"/>
                <a:cs typeface="+mn-cs"/>
              </a:rPr>
              <a:t>DRIP</a:t>
            </a:r>
            <a:r>
              <a:rPr lang="zh-TW" altLang="en-US" sz="1200" kern="1200" dirty="0" smtClean="0">
                <a:solidFill>
                  <a:schemeClr val="tx1"/>
                </a:solidFill>
                <a:effectLst/>
                <a:latin typeface="+mn-lt"/>
                <a:ea typeface="+mn-ea"/>
                <a:cs typeface="+mn-cs"/>
              </a:rPr>
              <a:t>透過 </a:t>
            </a:r>
            <a:r>
              <a:rPr lang="en-US" altLang="zh-TW" sz="1200" kern="1200" dirty="0" smtClean="0">
                <a:solidFill>
                  <a:schemeClr val="tx1"/>
                </a:solidFill>
                <a:effectLst/>
                <a:latin typeface="+mn-lt"/>
                <a:ea typeface="+mn-ea"/>
                <a:cs typeface="+mn-cs"/>
              </a:rPr>
              <a:t>API</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 DRIP</a:t>
            </a:r>
            <a:r>
              <a:rPr lang="zh-TW" altLang="en-US" sz="1200" kern="1200" dirty="0" smtClean="0">
                <a:solidFill>
                  <a:schemeClr val="tx1"/>
                </a:solidFill>
                <a:effectLst/>
                <a:latin typeface="+mn-lt"/>
                <a:ea typeface="+mn-ea"/>
                <a:cs typeface="+mn-cs"/>
              </a:rPr>
              <a:t> 會計算需要多少</a:t>
            </a:r>
            <a:r>
              <a:rPr lang="en-US" altLang="zh-TW" sz="1200" kern="1200" dirty="0" smtClean="0">
                <a:solidFill>
                  <a:schemeClr val="tx1"/>
                </a:solidFill>
                <a:effectLst/>
                <a:latin typeface="+mn-lt"/>
                <a:ea typeface="+mn-ea"/>
                <a:cs typeface="+mn-cs"/>
              </a:rPr>
              <a:t>VM</a:t>
            </a:r>
            <a:r>
              <a:rPr lang="zh-TW" altLang="en-US" sz="1200" kern="1200" dirty="0" smtClean="0">
                <a:solidFill>
                  <a:schemeClr val="tx1"/>
                </a:solidFill>
                <a:effectLst/>
                <a:latin typeface="+mn-lt"/>
                <a:ea typeface="+mn-ea"/>
                <a:cs typeface="+mn-cs"/>
              </a:rPr>
              <a:t>資源</a:t>
            </a:r>
            <a:endParaRPr lang="en-US" altLang="zh-TW" sz="1200" kern="1200" dirty="0" smtClean="0">
              <a:solidFill>
                <a:schemeClr val="tx1"/>
              </a:solidFill>
              <a:effectLst/>
              <a:latin typeface="+mn-lt"/>
              <a:ea typeface="+mn-ea"/>
              <a:cs typeface="+mn-cs"/>
            </a:endParaRPr>
          </a:p>
          <a:p>
            <a:pPr marL="228600" indent="-228600">
              <a:buAutoNum type="arabicPeriod" startAt="2"/>
            </a:pPr>
            <a:r>
              <a:rPr lang="zh-TW" altLang="en-US" sz="1200" kern="1200" dirty="0" smtClean="0">
                <a:solidFill>
                  <a:schemeClr val="tx1"/>
                </a:solidFill>
                <a:effectLst/>
                <a:latin typeface="+mn-lt"/>
                <a:ea typeface="+mn-ea"/>
                <a:cs typeface="+mn-cs"/>
              </a:rPr>
              <a:t>並且 </a:t>
            </a:r>
            <a:r>
              <a:rPr lang="en-US" altLang="zh-TW" sz="1200" kern="1200" dirty="0" smtClean="0">
                <a:solidFill>
                  <a:schemeClr val="tx1"/>
                </a:solidFill>
                <a:effectLst/>
                <a:latin typeface="+mn-lt"/>
                <a:ea typeface="+mn-ea"/>
                <a:cs typeface="+mn-cs"/>
              </a:rPr>
              <a:t>mapping </a:t>
            </a:r>
            <a:r>
              <a:rPr lang="zh-TW" altLang="en-US" sz="1200" kern="1200" dirty="0" smtClean="0">
                <a:solidFill>
                  <a:schemeClr val="tx1"/>
                </a:solidFill>
                <a:effectLst/>
                <a:latin typeface="+mn-lt"/>
                <a:ea typeface="+mn-ea"/>
                <a:cs typeface="+mn-cs"/>
              </a:rPr>
              <a:t>計畫至</a:t>
            </a:r>
            <a:r>
              <a:rPr lang="en-US" altLang="zh-TW" sz="1200" kern="1200" dirty="0" smtClean="0">
                <a:solidFill>
                  <a:schemeClr val="tx1"/>
                </a:solidFill>
                <a:effectLst/>
                <a:latin typeface="+mn-lt"/>
                <a:ea typeface="+mn-ea"/>
                <a:cs typeface="+mn-cs"/>
              </a:rPr>
              <a:t>TOSCA</a:t>
            </a:r>
            <a:r>
              <a:rPr lang="zh-TW" altLang="en-US" sz="1200" kern="1200" dirty="0" smtClean="0">
                <a:solidFill>
                  <a:schemeClr val="tx1"/>
                </a:solidFill>
                <a:effectLst/>
                <a:latin typeface="+mn-lt"/>
                <a:ea typeface="+mn-ea"/>
                <a:cs typeface="+mn-cs"/>
              </a:rPr>
              <a:t> </a:t>
            </a:r>
            <a:endParaRPr lang="en-US" altLang="zh-TW" sz="1200" kern="1200" dirty="0" smtClean="0">
              <a:solidFill>
                <a:schemeClr val="tx1"/>
              </a:solidFill>
              <a:effectLst/>
              <a:latin typeface="+mn-lt"/>
              <a:ea typeface="+mn-ea"/>
              <a:cs typeface="+mn-cs"/>
            </a:endParaRPr>
          </a:p>
          <a:p>
            <a:pPr marL="228600" indent="-228600">
              <a:buAutoNum type="arabicPeriod" startAt="2"/>
            </a:pPr>
            <a:r>
              <a:rPr lang="en-US" altLang="zh-TW" sz="1200" kern="1200" dirty="0" smtClean="0">
                <a:solidFill>
                  <a:schemeClr val="tx1"/>
                </a:solidFill>
                <a:effectLst/>
                <a:latin typeface="+mn-lt"/>
                <a:ea typeface="+mn-ea"/>
                <a:cs typeface="+mn-cs"/>
              </a:rPr>
              <a:t>Send</a:t>
            </a:r>
            <a:r>
              <a:rPr lang="en-US" altLang="zh-TW" sz="1200" kern="1200" baseline="0" dirty="0" smtClean="0">
                <a:solidFill>
                  <a:schemeClr val="tx1"/>
                </a:solidFill>
                <a:effectLst/>
                <a:latin typeface="+mn-lt"/>
                <a:ea typeface="+mn-ea"/>
                <a:cs typeface="+mn-cs"/>
              </a:rPr>
              <a:t> TOSCA </a:t>
            </a:r>
            <a:r>
              <a:rPr lang="zh-TW" altLang="en-US" sz="1200" kern="1200" baseline="0" dirty="0" smtClean="0">
                <a:solidFill>
                  <a:schemeClr val="tx1"/>
                </a:solidFill>
                <a:effectLst/>
                <a:latin typeface="+mn-lt"/>
                <a:ea typeface="+mn-ea"/>
                <a:cs typeface="+mn-cs"/>
              </a:rPr>
              <a:t>確認</a:t>
            </a:r>
            <a:endParaRPr lang="en-US" altLang="zh-TW" sz="1200" kern="1200" baseline="0" dirty="0" smtClean="0">
              <a:solidFill>
                <a:schemeClr val="tx1"/>
              </a:solidFill>
              <a:effectLst/>
              <a:latin typeface="+mn-lt"/>
              <a:ea typeface="+mn-ea"/>
              <a:cs typeface="+mn-cs"/>
            </a:endParaRPr>
          </a:p>
          <a:p>
            <a:pPr marL="228600" indent="-228600">
              <a:buAutoNum type="arabicPeriod" startAt="2"/>
            </a:pPr>
            <a:r>
              <a:rPr lang="zh-TW" altLang="en-US" sz="1200" kern="1200" baseline="0" dirty="0" smtClean="0">
                <a:solidFill>
                  <a:schemeClr val="tx1"/>
                </a:solidFill>
                <a:effectLst/>
                <a:latin typeface="+mn-lt"/>
                <a:ea typeface="+mn-ea"/>
                <a:cs typeface="+mn-cs"/>
              </a:rPr>
              <a:t>開發者允許</a:t>
            </a:r>
            <a:endParaRPr lang="en-US" altLang="zh-TW" sz="1200" kern="1200" baseline="0" dirty="0" smtClean="0">
              <a:solidFill>
                <a:schemeClr val="tx1"/>
              </a:solidFill>
              <a:effectLst/>
              <a:latin typeface="+mn-lt"/>
              <a:ea typeface="+mn-ea"/>
              <a:cs typeface="+mn-cs"/>
            </a:endParaRPr>
          </a:p>
          <a:p>
            <a:pPr marL="228600" indent="-228600">
              <a:buAutoNum type="arabicPeriod" startAt="2"/>
            </a:pPr>
            <a:r>
              <a:rPr lang="zh-TW" altLang="en-US" sz="1200" kern="1200" dirty="0" smtClean="0">
                <a:solidFill>
                  <a:schemeClr val="tx1"/>
                </a:solidFill>
                <a:effectLst/>
                <a:latin typeface="+mn-lt"/>
                <a:ea typeface="+mn-ea"/>
                <a:cs typeface="+mn-cs"/>
              </a:rPr>
              <a:t>部屬到雲端上</a:t>
            </a:r>
            <a:endParaRPr lang="en-US" altLang="zh-TW" sz="1200" kern="1200" dirty="0" smtClean="0">
              <a:solidFill>
                <a:schemeClr val="tx1"/>
              </a:solidFill>
              <a:effectLst/>
              <a:latin typeface="+mn-lt"/>
              <a:ea typeface="+mn-ea"/>
              <a:cs typeface="+mn-cs"/>
            </a:endParaRPr>
          </a:p>
          <a:p>
            <a:pPr marL="228600" indent="-228600">
              <a:buAutoNum type="arabicPeriod" startAt="2"/>
            </a:pPr>
            <a:r>
              <a:rPr lang="zh-TW" altLang="en-US" sz="1200" kern="1200" dirty="0" smtClean="0">
                <a:solidFill>
                  <a:schemeClr val="tx1"/>
                </a:solidFill>
                <a:effectLst/>
                <a:latin typeface="+mn-lt"/>
                <a:ea typeface="+mn-ea"/>
                <a:cs typeface="+mn-cs"/>
              </a:rPr>
              <a:t>收集一些監控資訊至 </a:t>
            </a:r>
            <a:r>
              <a:rPr lang="en-US" altLang="zh-TW" sz="1200" kern="1200" dirty="0" smtClean="0">
                <a:solidFill>
                  <a:schemeClr val="tx1"/>
                </a:solidFill>
                <a:effectLst/>
                <a:latin typeface="+mn-lt"/>
                <a:ea typeface="+mn-ea"/>
                <a:cs typeface="+mn-cs"/>
              </a:rPr>
              <a:t>asap</a:t>
            </a:r>
          </a:p>
          <a:p>
            <a:pPr marL="228600" indent="-228600">
              <a:buAutoNum type="arabicPeriod" startAt="2"/>
            </a:pPr>
            <a:r>
              <a:rPr lang="zh-TW" altLang="en-US" sz="1200" kern="1200" dirty="0" smtClean="0">
                <a:solidFill>
                  <a:schemeClr val="tx1"/>
                </a:solidFill>
                <a:effectLst/>
                <a:latin typeface="+mn-lt"/>
                <a:ea typeface="+mn-ea"/>
                <a:cs typeface="+mn-cs"/>
              </a:rPr>
              <a:t>儲存至</a:t>
            </a:r>
            <a:r>
              <a:rPr lang="en-US" altLang="zh-TW" sz="1200" kern="1200" dirty="0" smtClean="0">
                <a:solidFill>
                  <a:schemeClr val="tx1"/>
                </a:solidFill>
                <a:effectLst/>
                <a:latin typeface="+mn-lt"/>
                <a:ea typeface="+mn-ea"/>
                <a:cs typeface="+mn-cs"/>
              </a:rPr>
              <a:t>TSDB</a:t>
            </a:r>
          </a:p>
          <a:p>
            <a:pPr marL="228600" indent="-228600">
              <a:buAutoNum type="arabicPeriod" startAt="2"/>
            </a:pPr>
            <a:r>
              <a:rPr lang="en-US" altLang="zh-TW" sz="1200" kern="1200" dirty="0" smtClean="0">
                <a:solidFill>
                  <a:schemeClr val="tx1"/>
                </a:solidFill>
                <a:effectLst/>
                <a:latin typeface="+mn-lt"/>
                <a:ea typeface="+mn-ea"/>
                <a:cs typeface="+mn-cs"/>
              </a:rPr>
              <a:t>alarm</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trigger </a:t>
            </a:r>
            <a:r>
              <a:rPr lang="zh-TW" altLang="en-US" sz="1200" kern="1200" dirty="0" smtClean="0">
                <a:solidFill>
                  <a:schemeClr val="tx1"/>
                </a:solidFill>
                <a:effectLst/>
                <a:latin typeface="+mn-lt"/>
                <a:ea typeface="+mn-ea"/>
                <a:cs typeface="+mn-cs"/>
              </a:rPr>
              <a:t>傳回狀態資訊給</a:t>
            </a:r>
            <a:r>
              <a:rPr lang="en-US" altLang="zh-TW" sz="1200" kern="1200" dirty="0" smtClean="0">
                <a:solidFill>
                  <a:schemeClr val="tx1"/>
                </a:solidFill>
                <a:effectLst/>
                <a:latin typeface="+mn-lt"/>
                <a:ea typeface="+mn-ea"/>
                <a:cs typeface="+mn-cs"/>
              </a:rPr>
              <a:t>SIDE</a:t>
            </a:r>
          </a:p>
          <a:p>
            <a:pPr marL="228600" indent="-228600">
              <a:buAutoNum type="arabicPeriod" startAt="2"/>
            </a:pPr>
            <a:r>
              <a:rPr lang="en-US" altLang="zh-TW" sz="1200" kern="1200" dirty="0" smtClean="0">
                <a:solidFill>
                  <a:schemeClr val="tx1"/>
                </a:solidFill>
                <a:effectLst/>
                <a:latin typeface="+mn-lt"/>
                <a:ea typeface="+mn-ea"/>
                <a:cs typeface="+mn-cs"/>
              </a:rPr>
              <a:t>Self-adapter</a:t>
            </a:r>
            <a:r>
              <a:rPr lang="zh-TW" altLang="en-US" sz="1200" kern="1200" dirty="0" smtClean="0">
                <a:solidFill>
                  <a:schemeClr val="tx1"/>
                </a:solidFill>
                <a:effectLst/>
                <a:latin typeface="+mn-lt"/>
                <a:ea typeface="+mn-ea"/>
                <a:cs typeface="+mn-cs"/>
              </a:rPr>
              <a:t> 處理</a:t>
            </a:r>
            <a:r>
              <a:rPr lang="en-US" altLang="zh-TW" sz="1200" kern="1200" dirty="0" smtClean="0">
                <a:solidFill>
                  <a:schemeClr val="tx1"/>
                </a:solidFill>
                <a:effectLst/>
                <a:latin typeface="+mn-lt"/>
                <a:ea typeface="+mn-ea"/>
                <a:cs typeface="+mn-cs"/>
              </a:rPr>
              <a:t>scaling </a:t>
            </a:r>
            <a:r>
              <a:rPr lang="zh-TW" altLang="en-US" sz="1200" kern="1200" dirty="0" smtClean="0">
                <a:solidFill>
                  <a:schemeClr val="tx1"/>
                </a:solidFill>
                <a:effectLst/>
                <a:latin typeface="+mn-lt"/>
                <a:ea typeface="+mn-ea"/>
                <a:cs typeface="+mn-cs"/>
              </a:rPr>
              <a:t>並傳送新的部屬計畫給</a:t>
            </a:r>
            <a:r>
              <a:rPr lang="en-US" altLang="zh-TW" sz="1200" kern="1200" dirty="0" smtClean="0">
                <a:solidFill>
                  <a:schemeClr val="tx1"/>
                </a:solidFill>
                <a:effectLst/>
                <a:latin typeface="+mn-lt"/>
                <a:ea typeface="+mn-ea"/>
                <a:cs typeface="+mn-cs"/>
              </a:rPr>
              <a:t>DRIP</a:t>
            </a:r>
          </a:p>
          <a:p>
            <a:pPr marL="228600" indent="-228600">
              <a:buAutoNum type="arabicPeriod" startAt="2"/>
            </a:pPr>
            <a:r>
              <a:rPr lang="en-US" altLang="zh-TW" sz="1200" kern="1200" dirty="0" smtClean="0">
                <a:solidFill>
                  <a:schemeClr val="tx1"/>
                </a:solidFill>
                <a:effectLst/>
                <a:latin typeface="+mn-lt"/>
                <a:ea typeface="+mn-ea"/>
                <a:cs typeface="+mn-cs"/>
              </a:rPr>
              <a:t>DRIP</a:t>
            </a:r>
            <a:r>
              <a:rPr lang="zh-TW" altLang="en-US" sz="1200" kern="1200" dirty="0" smtClean="0">
                <a:solidFill>
                  <a:schemeClr val="tx1"/>
                </a:solidFill>
                <a:effectLst/>
                <a:latin typeface="+mn-lt"/>
                <a:ea typeface="+mn-ea"/>
                <a:cs typeface="+mn-cs"/>
              </a:rPr>
              <a:t>部屬新的配置到雲端</a:t>
            </a:r>
            <a:endParaRPr lang="en-US" altLang="zh-TW" sz="1200" kern="1200" dirty="0" smtClean="0">
              <a:solidFill>
                <a:schemeClr val="tx1"/>
              </a:solidFill>
              <a:effectLst/>
              <a:latin typeface="+mn-lt"/>
              <a:ea typeface="+mn-ea"/>
              <a:cs typeface="+mn-cs"/>
            </a:endParaRPr>
          </a:p>
          <a:p>
            <a:pPr marL="228600" indent="-228600">
              <a:buAutoNum type="arabicPeriod" startAt="2"/>
            </a:pPr>
            <a:endParaRPr lang="en-US" altLang="zh-TW" sz="1200" kern="1200" dirty="0" smtClean="0">
              <a:solidFill>
                <a:schemeClr val="tx1"/>
              </a:solidFill>
              <a:effectLst/>
              <a:latin typeface="+mn-lt"/>
              <a:ea typeface="+mn-ea"/>
              <a:cs typeface="+mn-cs"/>
            </a:endParaRPr>
          </a:p>
          <a:p>
            <a:pPr marL="228600" indent="-228600">
              <a:buAutoNum type="arabicPeriod" startAt="2"/>
            </a:pPr>
            <a:endParaRPr lang="en-US" altLang="zh-TW" sz="1200" kern="1200" dirty="0" smtClean="0">
              <a:solidFill>
                <a:schemeClr val="tx1"/>
              </a:solidFill>
              <a:effectLst/>
              <a:latin typeface="+mn-lt"/>
              <a:ea typeface="+mn-ea"/>
              <a:cs typeface="+mn-cs"/>
            </a:endParaRPr>
          </a:p>
          <a:p>
            <a:pPr marL="228600" indent="-228600">
              <a:buAutoNum type="arabicPeriod" startAt="2"/>
            </a:pP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37</a:t>
            </a:fld>
            <a:endParaRPr lang="zh-TW" altLang="en-US"/>
          </a:p>
        </p:txBody>
      </p:sp>
    </p:spTree>
    <p:extLst>
      <p:ext uri="{BB962C8B-B14F-4D97-AF65-F5344CB8AC3E}">
        <p14:creationId xmlns:p14="http://schemas.microsoft.com/office/powerpoint/2010/main" val="2191455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SWITCH</a:t>
            </a:r>
            <a:r>
              <a:rPr lang="zh-TW" altLang="en-US" dirty="0" smtClean="0"/>
              <a:t>計畫測試在</a:t>
            </a:r>
            <a:r>
              <a:rPr lang="en-US" altLang="zh-TW" dirty="0" smtClean="0"/>
              <a:t>3</a:t>
            </a:r>
            <a:r>
              <a:rPr lang="zh-TW" altLang="en-US" dirty="0" smtClean="0"/>
              <a:t>個工業 </a:t>
            </a:r>
            <a:r>
              <a:rPr lang="en-US" altLang="zh-TW" dirty="0" smtClean="0"/>
              <a:t>time-critical</a:t>
            </a:r>
            <a:r>
              <a:rPr lang="en-US" altLang="zh-TW" baseline="0" dirty="0" smtClean="0"/>
              <a:t> </a:t>
            </a:r>
            <a:r>
              <a:rPr lang="zh-TW" altLang="en-US" baseline="0" dirty="0" smtClean="0"/>
              <a:t>雲端應用上</a:t>
            </a:r>
            <a:endParaRPr lang="en-US" altLang="zh-TW" baseline="0" dirty="0" smtClean="0"/>
          </a:p>
          <a:p>
            <a:r>
              <a:rPr lang="zh-TW" altLang="en-US" baseline="0" dirty="0" smtClean="0"/>
              <a:t> 靈活的災難預警系統</a:t>
            </a:r>
            <a:endParaRPr lang="en-US" altLang="zh-TW" baseline="0" dirty="0" smtClean="0"/>
          </a:p>
          <a:p>
            <a:r>
              <a:rPr lang="zh-TW" altLang="en-US" baseline="0" dirty="0" smtClean="0"/>
              <a:t> </a:t>
            </a:r>
            <a:r>
              <a:rPr lang="en-US" altLang="zh-TW" baseline="0" dirty="0" smtClean="0"/>
              <a:t>a cloud studio </a:t>
            </a:r>
            <a:r>
              <a:rPr lang="zh-TW" altLang="en-US" baseline="0" dirty="0" smtClean="0"/>
              <a:t>為了直播應用</a:t>
            </a:r>
            <a:endParaRPr lang="en-US" altLang="zh-TW" baseline="0" dirty="0" smtClean="0"/>
          </a:p>
          <a:p>
            <a:r>
              <a:rPr lang="zh-TW" altLang="en-US" baseline="0" dirty="0" smtClean="0"/>
              <a:t> 共同的即時商業溝通平台</a:t>
            </a:r>
            <a:endParaRPr lang="en-US" altLang="zh-TW" baseline="0" dirty="0" smtClean="0"/>
          </a:p>
          <a:p>
            <a:endParaRPr lang="en-US" altLang="zh-TW" baseline="0" dirty="0" smtClean="0"/>
          </a:p>
          <a:p>
            <a:r>
              <a:rPr lang="zh-TW" altLang="en-US" baseline="0" dirty="0" smtClean="0"/>
              <a:t>根據這些應用 作者建立最小需求的表格 </a:t>
            </a:r>
            <a:r>
              <a:rPr lang="en-US" altLang="zh-TW" baseline="0" dirty="0" smtClean="0"/>
              <a:t>,</a:t>
            </a:r>
            <a:r>
              <a:rPr lang="zh-TW" altLang="en-US" baseline="0" dirty="0" smtClean="0"/>
              <a:t>應能藉由</a:t>
            </a:r>
            <a:r>
              <a:rPr lang="en-US" altLang="zh-TW" baseline="0" dirty="0" smtClean="0"/>
              <a:t>SWITCH</a:t>
            </a:r>
            <a:r>
              <a:rPr lang="zh-TW" altLang="en-US" baseline="0" dirty="0" smtClean="0"/>
              <a:t>滿足應用</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38</a:t>
            </a:fld>
            <a:endParaRPr lang="zh-TW" altLang="en-US"/>
          </a:p>
        </p:txBody>
      </p:sp>
    </p:spTree>
    <p:extLst>
      <p:ext uri="{BB962C8B-B14F-4D97-AF65-F5344CB8AC3E}">
        <p14:creationId xmlns:p14="http://schemas.microsoft.com/office/powerpoint/2010/main" val="2053311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WT</a:t>
            </a:r>
            <a:r>
              <a:rPr lang="zh-TW" altLang="en-US" sz="1200" kern="1200" dirty="0" smtClean="0">
                <a:solidFill>
                  <a:schemeClr val="tx1"/>
                </a:solidFill>
                <a:effectLst/>
                <a:latin typeface="+mn-lt"/>
                <a:ea typeface="+mn-ea"/>
                <a:cs typeface="+mn-cs"/>
              </a:rPr>
              <a:t> 商業及時視訊</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MOG</a:t>
            </a:r>
            <a:r>
              <a:rPr lang="zh-TW" altLang="en-US" sz="1200" kern="1200" dirty="0" smtClean="0">
                <a:solidFill>
                  <a:schemeClr val="tx1"/>
                </a:solidFill>
                <a:effectLst/>
                <a:latin typeface="+mn-lt"/>
                <a:ea typeface="+mn-ea"/>
                <a:cs typeface="+mn-cs"/>
              </a:rPr>
              <a:t>雲端直播現場</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BEIA</a:t>
            </a:r>
            <a:r>
              <a:rPr lang="zh-TW" altLang="en-US" sz="1200" kern="1200" dirty="0" smtClean="0">
                <a:solidFill>
                  <a:schemeClr val="tx1"/>
                </a:solidFill>
                <a:effectLst/>
                <a:latin typeface="+mn-lt"/>
                <a:ea typeface="+mn-ea"/>
                <a:cs typeface="+mn-cs"/>
              </a:rPr>
              <a:t> 災難預警系統</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所有應用程序都需要前三個需求（</a:t>
            </a:r>
            <a:r>
              <a:rPr lang="zh-TW" altLang="en-US" sz="1200" kern="1200" dirty="0" smtClean="0">
                <a:solidFill>
                  <a:schemeClr val="tx1"/>
                </a:solidFill>
                <a:effectLst/>
                <a:latin typeface="+mn-lt"/>
                <a:ea typeface="+mn-ea"/>
                <a:cs typeface="+mn-cs"/>
              </a:rPr>
              <a:t>元件</a:t>
            </a:r>
            <a:r>
              <a:rPr lang="zh-TW" altLang="zh-TW" sz="1200" kern="1200" dirty="0" smtClean="0">
                <a:solidFill>
                  <a:schemeClr val="tx1"/>
                </a:solidFill>
                <a:effectLst/>
                <a:latin typeface="+mn-lt"/>
                <a:ea typeface="+mn-ea"/>
                <a:cs typeface="+mn-cs"/>
              </a:rPr>
              <a:t>定義、組合和配</a:t>
            </a:r>
            <a:r>
              <a:rPr lang="zh-TW" altLang="en-US" sz="1200" kern="1200" dirty="0" smtClean="0">
                <a:solidFill>
                  <a:schemeClr val="tx1"/>
                </a:solidFill>
                <a:effectLst/>
                <a:latin typeface="+mn-lt"/>
                <a:ea typeface="+mn-ea"/>
                <a:cs typeface="+mn-cs"/>
              </a:rPr>
              <a:t>置</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可</a:t>
            </a:r>
            <a:r>
              <a:rPr lang="zh-TW" altLang="en-US" sz="1200" kern="1200" dirty="0" smtClean="0">
                <a:solidFill>
                  <a:schemeClr val="tx1"/>
                </a:solidFill>
                <a:effectLst/>
                <a:latin typeface="+mn-lt"/>
                <a:ea typeface="+mn-ea"/>
                <a:cs typeface="+mn-cs"/>
              </a:rPr>
              <a:t>擴展</a:t>
            </a:r>
            <a:r>
              <a:rPr lang="zh-TW" altLang="zh-TW" sz="1200" kern="1200" dirty="0" smtClean="0">
                <a:solidFill>
                  <a:schemeClr val="tx1"/>
                </a:solidFill>
                <a:effectLst/>
                <a:latin typeface="+mn-lt"/>
                <a:ea typeface="+mn-ea"/>
                <a:cs typeface="+mn-cs"/>
              </a:rPr>
              <a:t>性使系統能</a:t>
            </a:r>
            <a:r>
              <a:rPr lang="zh-TW" altLang="en-US" sz="1200" kern="1200" dirty="0" smtClean="0">
                <a:solidFill>
                  <a:schemeClr val="tx1"/>
                </a:solidFill>
                <a:effectLst/>
                <a:latin typeface="+mn-lt"/>
                <a:ea typeface="+mn-ea"/>
                <a:cs typeface="+mn-cs"/>
              </a:rPr>
              <a:t>夠</a:t>
            </a:r>
            <a:r>
              <a:rPr lang="zh-TW" altLang="zh-TW" sz="1200" kern="1200" dirty="0" smtClean="0">
                <a:solidFill>
                  <a:schemeClr val="tx1"/>
                </a:solidFill>
                <a:effectLst/>
                <a:latin typeface="+mn-lt"/>
                <a:ea typeface="+mn-ea"/>
                <a:cs typeface="+mn-cs"/>
              </a:rPr>
              <a:t>定義每個</a:t>
            </a:r>
            <a:r>
              <a:rPr lang="zh-TW" altLang="en-US" sz="1200" kern="1200" dirty="0" smtClean="0">
                <a:solidFill>
                  <a:schemeClr val="tx1"/>
                </a:solidFill>
                <a:effectLst/>
                <a:latin typeface="+mn-lt"/>
                <a:ea typeface="+mn-ea"/>
                <a:cs typeface="+mn-cs"/>
              </a:rPr>
              <a:t>元件</a:t>
            </a:r>
            <a:r>
              <a:rPr lang="zh-TW" altLang="zh-TW" sz="1200" kern="1200" dirty="0" smtClean="0">
                <a:solidFill>
                  <a:schemeClr val="tx1"/>
                </a:solidFill>
                <a:effectLst/>
                <a:latin typeface="+mn-lt"/>
                <a:ea typeface="+mn-ea"/>
                <a:cs typeface="+mn-cs"/>
              </a:rPr>
              <a:t>的擴展</a:t>
            </a:r>
            <a:r>
              <a:rPr lang="zh-TW" altLang="en-US" sz="1200" kern="1200" dirty="0" smtClean="0">
                <a:solidFill>
                  <a:schemeClr val="tx1"/>
                </a:solidFill>
                <a:effectLst/>
                <a:latin typeface="+mn-lt"/>
                <a:ea typeface="+mn-ea"/>
                <a:cs typeface="+mn-cs"/>
              </a:rPr>
              <a:t>方式</a:t>
            </a:r>
            <a:r>
              <a:rPr lang="zh-TW" altLang="zh-TW" sz="1200" kern="1200" dirty="0" smtClean="0">
                <a:solidFill>
                  <a:schemeClr val="tx1"/>
                </a:solidFill>
                <a:effectLst/>
                <a:latin typeface="+mn-lt"/>
                <a:ea typeface="+mn-ea"/>
                <a:cs typeface="+mn-cs"/>
              </a:rPr>
              <a:t>以及對它的需求。</a:t>
            </a:r>
          </a:p>
          <a:p>
            <a:r>
              <a:rPr lang="zh-TW" altLang="zh-TW" sz="1200" kern="1200" dirty="0" smtClean="0">
                <a:solidFill>
                  <a:schemeClr val="tx1"/>
                </a:solidFill>
                <a:effectLst/>
                <a:latin typeface="+mn-lt"/>
                <a:ea typeface="+mn-ea"/>
                <a:cs typeface="+mn-cs"/>
              </a:rPr>
              <a:t>例如，其中一個需求可能是組件正在運行的</a:t>
            </a:r>
            <a:r>
              <a:rPr lang="en-US" altLang="zh-TW" sz="1200" kern="1200" dirty="0" smtClean="0">
                <a:solidFill>
                  <a:schemeClr val="tx1"/>
                </a:solidFill>
                <a:effectLst/>
                <a:latin typeface="+mn-lt"/>
                <a:ea typeface="+mn-ea"/>
                <a:cs typeface="+mn-cs"/>
              </a:rPr>
              <a:t>VM</a:t>
            </a:r>
            <a:r>
              <a:rPr lang="zh-TW" altLang="zh-TW" sz="1200" kern="1200" dirty="0" smtClean="0">
                <a:solidFill>
                  <a:schemeClr val="tx1"/>
                </a:solidFill>
                <a:effectLst/>
                <a:latin typeface="+mn-lt"/>
                <a:ea typeface="+mn-ea"/>
                <a:cs typeface="+mn-cs"/>
              </a:rPr>
              <a:t>上有一定數量的埠可用。</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網絡特性的描述對於所有</a:t>
            </a:r>
            <a:r>
              <a:rPr lang="zh-TW" altLang="en-US" sz="1200" kern="1200" dirty="0" smtClean="0">
                <a:solidFill>
                  <a:schemeClr val="tx1"/>
                </a:solidFill>
                <a:effectLst/>
                <a:latin typeface="+mn-lt"/>
                <a:ea typeface="+mn-ea"/>
                <a:cs typeface="+mn-cs"/>
              </a:rPr>
              <a:t>情況</a:t>
            </a:r>
            <a:r>
              <a:rPr lang="zh-TW" altLang="zh-TW" sz="1200" kern="1200" dirty="0" smtClean="0">
                <a:solidFill>
                  <a:schemeClr val="tx1"/>
                </a:solidFill>
                <a:effectLst/>
                <a:latin typeface="+mn-lt"/>
                <a:ea typeface="+mn-ea"/>
                <a:cs typeface="+mn-cs"/>
              </a:rPr>
              <a:t>應用程</a:t>
            </a:r>
            <a:r>
              <a:rPr lang="zh-TW" altLang="en-US" sz="1200" kern="1200" dirty="0" smtClean="0">
                <a:solidFill>
                  <a:schemeClr val="tx1"/>
                </a:solidFill>
                <a:effectLst/>
                <a:latin typeface="+mn-lt"/>
                <a:ea typeface="+mn-ea"/>
                <a:cs typeface="+mn-cs"/>
              </a:rPr>
              <a:t>式</a:t>
            </a:r>
            <a:r>
              <a:rPr lang="zh-TW" altLang="zh-TW" sz="1200" kern="1200" dirty="0" smtClean="0">
                <a:solidFill>
                  <a:schemeClr val="tx1"/>
                </a:solidFill>
                <a:effectLst/>
                <a:latin typeface="+mn-lt"/>
                <a:ea typeface="+mn-ea"/>
                <a:cs typeface="+mn-cs"/>
              </a:rPr>
              <a:t>也很重要，因為</a:t>
            </a:r>
            <a:r>
              <a:rPr lang="zh-TW" altLang="en-US" sz="1200" kern="1200" dirty="0" smtClean="0">
                <a:solidFill>
                  <a:schemeClr val="tx1"/>
                </a:solidFill>
                <a:effectLst/>
                <a:latin typeface="+mn-lt"/>
                <a:ea typeface="+mn-ea"/>
                <a:cs typeface="+mn-cs"/>
              </a:rPr>
              <a:t>大部分在</a:t>
            </a:r>
            <a:r>
              <a:rPr lang="en-US" altLang="zh-TW" sz="1200" kern="1200" dirty="0" smtClean="0">
                <a:solidFill>
                  <a:schemeClr val="tx1"/>
                </a:solidFill>
                <a:effectLst/>
                <a:latin typeface="+mn-lt"/>
                <a:ea typeface="+mn-ea"/>
                <a:cs typeface="+mn-cs"/>
              </a:rPr>
              <a:t>time-critical</a:t>
            </a:r>
            <a:r>
              <a:rPr lang="zh-TW" altLang="en-US" sz="1200" kern="1200" dirty="0" smtClean="0">
                <a:solidFill>
                  <a:schemeClr val="tx1"/>
                </a:solidFill>
                <a:effectLst/>
                <a:latin typeface="+mn-lt"/>
                <a:ea typeface="+mn-ea"/>
                <a:cs typeface="+mn-cs"/>
              </a:rPr>
              <a:t> 應用上都要網路在使用者和應用程式間交換訊息</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為了滿足不斷變化的應用需求和不斷變化的環境，所有的應用都需要監控能力。</a:t>
            </a:r>
            <a:endParaRPr lang="en-US" altLang="zh-TW" sz="1200" kern="1200" dirty="0" smtClean="0">
              <a:solidFill>
                <a:schemeClr val="tx1"/>
              </a:solidFill>
              <a:effectLst/>
              <a:latin typeface="+mn-lt"/>
              <a:ea typeface="+mn-ea"/>
              <a:cs typeface="+mn-cs"/>
            </a:endParaRPr>
          </a:p>
          <a:p>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如果某些服務不能動態調整，則大多數應用程序需要根據監視的系統狀態進行一些調整或手動重新配寘，因為這會干擾應用程序的正常功能。</a:t>
            </a:r>
          </a:p>
          <a:p>
            <a:r>
              <a:rPr lang="zh-TW" altLang="zh-TW" sz="1200" kern="1200" dirty="0" smtClean="0">
                <a:solidFill>
                  <a:schemeClr val="tx1"/>
                </a:solidFill>
                <a:effectLst/>
                <a:latin typeface="+mn-lt"/>
                <a:ea typeface="+mn-ea"/>
                <a:cs typeface="+mn-cs"/>
              </a:rPr>
              <a:t>除這些全球要求外，還必須滿足一些特殊情况。</a:t>
            </a:r>
          </a:p>
          <a:p>
            <a:r>
              <a:rPr lang="en-US" altLang="zh-TW" sz="1200" kern="1200" dirty="0" smtClean="0">
                <a:solidFill>
                  <a:schemeClr val="tx1"/>
                </a:solidFill>
                <a:effectLst/>
                <a:latin typeface="+mn-lt"/>
                <a:ea typeface="+mn-ea"/>
                <a:cs typeface="+mn-cs"/>
              </a:rPr>
              <a:t>MOG</a:t>
            </a:r>
            <a:r>
              <a:rPr lang="zh-TW" altLang="zh-TW" sz="1200" kern="1200" dirty="0" smtClean="0">
                <a:solidFill>
                  <a:schemeClr val="tx1"/>
                </a:solidFill>
                <a:effectLst/>
                <a:latin typeface="+mn-lt"/>
                <a:ea typeface="+mn-ea"/>
                <a:cs typeface="+mn-cs"/>
              </a:rPr>
              <a:t>，由於系統的特殊性，需要能够從組件中多播數據。</a:t>
            </a:r>
          </a:p>
          <a:p>
            <a:r>
              <a:rPr lang="en-US" altLang="zh-TW" sz="1200" kern="1200" dirty="0" smtClean="0">
                <a:solidFill>
                  <a:schemeClr val="tx1"/>
                </a:solidFill>
                <a:effectLst/>
                <a:latin typeface="+mn-lt"/>
                <a:ea typeface="+mn-ea"/>
                <a:cs typeface="+mn-cs"/>
              </a:rPr>
              <a:t>BEIA</a:t>
            </a:r>
            <a:r>
              <a:rPr lang="zh-TW" altLang="zh-TW" sz="1200" kern="1200" dirty="0" smtClean="0">
                <a:solidFill>
                  <a:schemeClr val="tx1"/>
                </a:solidFill>
                <a:effectLst/>
                <a:latin typeface="+mn-lt"/>
                <a:ea typeface="+mn-ea"/>
                <a:cs typeface="+mn-cs"/>
              </a:rPr>
              <a:t>需要為組件重新配寘代理的能力。</a:t>
            </a:r>
          </a:p>
          <a:p>
            <a:r>
              <a:rPr lang="en-US" altLang="zh-TW" sz="1200" kern="1200" dirty="0" smtClean="0">
                <a:solidFill>
                  <a:schemeClr val="tx1"/>
                </a:solidFill>
                <a:effectLst/>
                <a:latin typeface="+mn-lt"/>
                <a:ea typeface="+mn-ea"/>
                <a:cs typeface="+mn-cs"/>
              </a:rPr>
              <a:t>WT</a:t>
            </a:r>
            <a:r>
              <a:rPr lang="zh-TW" altLang="zh-TW" sz="1200" kern="1200" dirty="0" smtClean="0">
                <a:solidFill>
                  <a:schemeClr val="tx1"/>
                </a:solidFill>
                <a:effectLst/>
                <a:latin typeface="+mn-lt"/>
                <a:ea typeface="+mn-ea"/>
                <a:cs typeface="+mn-cs"/>
              </a:rPr>
              <a:t>要求對其</a:t>
            </a:r>
            <a:r>
              <a:rPr lang="en-US" altLang="zh-TW" sz="1200" kern="1200" dirty="0" smtClean="0">
                <a:solidFill>
                  <a:schemeClr val="tx1"/>
                </a:solidFill>
                <a:effectLst/>
                <a:latin typeface="+mn-lt"/>
                <a:ea typeface="+mn-ea"/>
                <a:cs typeface="+mn-cs"/>
              </a:rPr>
              <a:t>VoIP</a:t>
            </a:r>
            <a:r>
              <a:rPr lang="zh-TW" altLang="zh-TW" sz="1200" kern="1200" dirty="0" smtClean="0">
                <a:solidFill>
                  <a:schemeClr val="tx1"/>
                </a:solidFill>
                <a:effectLst/>
                <a:latin typeface="+mn-lt"/>
                <a:ea typeface="+mn-ea"/>
                <a:cs typeface="+mn-cs"/>
              </a:rPr>
              <a:t>服務器進行更精細的管理，以决定對於每個組件和部署，應該使用哪些特定的服務器。</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39</a:t>
            </a:fld>
            <a:endParaRPr lang="zh-TW" altLang="en-US"/>
          </a:p>
        </p:txBody>
      </p:sp>
    </p:spTree>
    <p:extLst>
      <p:ext uri="{BB962C8B-B14F-4D97-AF65-F5344CB8AC3E}">
        <p14:creationId xmlns:p14="http://schemas.microsoft.com/office/powerpoint/2010/main" val="2234255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統一通信（</a:t>
            </a:r>
            <a:r>
              <a:rPr lang="en-US" altLang="zh-TW" sz="1200" kern="1200" dirty="0" smtClean="0">
                <a:solidFill>
                  <a:schemeClr val="tx1"/>
                </a:solidFill>
                <a:effectLst/>
                <a:latin typeface="+mn-lt"/>
                <a:ea typeface="+mn-ea"/>
                <a:cs typeface="+mn-cs"/>
              </a:rPr>
              <a:t>Unified Communication</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UC</a:t>
            </a:r>
            <a:r>
              <a:rPr lang="zh-TW" altLang="zh-TW" sz="1200" kern="1200" dirty="0" smtClean="0">
                <a:solidFill>
                  <a:schemeClr val="tx1"/>
                </a:solidFill>
                <a:effectLst/>
                <a:latin typeface="+mn-lt"/>
                <a:ea typeface="+mn-ea"/>
                <a:cs typeface="+mn-cs"/>
              </a:rPr>
              <a:t>）平臺（</a:t>
            </a:r>
            <a:r>
              <a:rPr lang="en-US" altLang="zh-TW" sz="1200" kern="1200" dirty="0" smtClean="0">
                <a:solidFill>
                  <a:schemeClr val="tx1"/>
                </a:solidFill>
                <a:effectLst/>
                <a:latin typeface="+mn-lt"/>
                <a:ea typeface="+mn-ea"/>
                <a:cs typeface="+mn-cs"/>
              </a:rPr>
              <a:t>WT</a:t>
            </a:r>
            <a:r>
              <a:rPr lang="zh-TW" altLang="zh-TW" sz="1200" kern="1200" dirty="0" smtClean="0">
                <a:solidFill>
                  <a:schemeClr val="tx1"/>
                </a:solidFill>
                <a:effectLst/>
                <a:latin typeface="+mn-lt"/>
                <a:ea typeface="+mn-ea"/>
                <a:cs typeface="+mn-cs"/>
              </a:rPr>
              <a:t>用例）</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是企業業務環境的</a:t>
            </a:r>
            <a:r>
              <a:rPr lang="zh-TW" altLang="en-US" sz="1200" kern="1200" dirty="0" smtClean="0">
                <a:solidFill>
                  <a:schemeClr val="tx1"/>
                </a:solidFill>
                <a:effectLst/>
                <a:latin typeface="+mn-lt"/>
                <a:ea typeface="+mn-ea"/>
                <a:cs typeface="+mn-cs"/>
              </a:rPr>
              <a:t>即時</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time-critical</a:t>
            </a:r>
            <a:r>
              <a:rPr lang="en-US" altLang="zh-TW" sz="1200" kern="1200" baseline="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應用，它包含兩個或多個用戶之間的通信。</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該平臺提供狀態檢測、即時</a:t>
            </a:r>
            <a:r>
              <a:rPr lang="zh-TW" altLang="en-US" sz="1200" kern="1200" dirty="0" smtClean="0">
                <a:solidFill>
                  <a:schemeClr val="tx1"/>
                </a:solidFill>
                <a:effectLst/>
                <a:latin typeface="+mn-lt"/>
                <a:ea typeface="+mn-ea"/>
                <a:cs typeface="+mn-cs"/>
              </a:rPr>
              <a:t>訊息</a:t>
            </a:r>
            <a:r>
              <a:rPr lang="zh-TW" altLang="zh-TW" sz="1200" kern="1200" dirty="0" smtClean="0">
                <a:solidFill>
                  <a:schemeClr val="tx1"/>
                </a:solidFill>
                <a:effectLst/>
                <a:latin typeface="+mn-lt"/>
                <a:ea typeface="+mn-ea"/>
                <a:cs typeface="+mn-cs"/>
              </a:rPr>
              <a:t>服務（聊天）、</a:t>
            </a:r>
            <a:r>
              <a:rPr lang="zh-TW" altLang="en-US" sz="1200" kern="1200" dirty="0" smtClean="0">
                <a:solidFill>
                  <a:schemeClr val="tx1"/>
                </a:solidFill>
                <a:effectLst/>
                <a:latin typeface="+mn-lt"/>
                <a:ea typeface="+mn-ea"/>
                <a:cs typeface="+mn-cs"/>
              </a:rPr>
              <a:t>訊</a:t>
            </a:r>
            <a:r>
              <a:rPr lang="zh-TW" altLang="zh-TW" sz="1200" kern="1200" dirty="0" smtClean="0">
                <a:solidFill>
                  <a:schemeClr val="tx1"/>
                </a:solidFill>
                <a:effectLst/>
                <a:latin typeface="+mn-lt"/>
                <a:ea typeface="+mn-ea"/>
                <a:cs typeface="+mn-cs"/>
              </a:rPr>
              <a:t>息傳遞服務以及音訊和</a:t>
            </a:r>
            <a:r>
              <a:rPr lang="zh-TW" altLang="en-US" sz="1200" kern="1200" dirty="0" smtClean="0">
                <a:solidFill>
                  <a:schemeClr val="tx1"/>
                </a:solidFill>
                <a:effectLst/>
                <a:latin typeface="+mn-lt"/>
                <a:ea typeface="+mn-ea"/>
                <a:cs typeface="+mn-cs"/>
              </a:rPr>
              <a:t>視訊</a:t>
            </a:r>
            <a:r>
              <a:rPr lang="zh-TW" altLang="zh-TW" sz="1200" kern="1200" dirty="0" smtClean="0">
                <a:solidFill>
                  <a:schemeClr val="tx1"/>
                </a:solidFill>
                <a:effectLst/>
                <a:latin typeface="+mn-lt"/>
                <a:ea typeface="+mn-ea"/>
                <a:cs typeface="+mn-cs"/>
              </a:rPr>
              <a:t>通話。</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40</a:t>
            </a:fld>
            <a:endParaRPr lang="zh-TW" altLang="en-US"/>
          </a:p>
        </p:txBody>
      </p:sp>
    </p:spTree>
    <p:extLst>
      <p:ext uri="{BB962C8B-B14F-4D97-AF65-F5344CB8AC3E}">
        <p14:creationId xmlns:p14="http://schemas.microsoft.com/office/powerpoint/2010/main" val="429011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41</a:t>
            </a:fld>
            <a:endParaRPr lang="zh-TW" altLang="en-US"/>
          </a:p>
        </p:txBody>
      </p:sp>
    </p:spTree>
    <p:extLst>
      <p:ext uri="{BB962C8B-B14F-4D97-AF65-F5344CB8AC3E}">
        <p14:creationId xmlns:p14="http://schemas.microsoft.com/office/powerpoint/2010/main" val="336079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0288657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表</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中給出了</a:t>
            </a:r>
            <a:r>
              <a:rPr lang="en-US" altLang="zh-TW" sz="1200" kern="1200" dirty="0" smtClean="0">
                <a:solidFill>
                  <a:schemeClr val="tx1"/>
                </a:solidFill>
                <a:effectLst/>
                <a:latin typeface="+mn-lt"/>
                <a:ea typeface="+mn-ea"/>
                <a:cs typeface="+mn-cs"/>
              </a:rPr>
              <a:t>WT</a:t>
            </a:r>
            <a:r>
              <a:rPr lang="zh-TW" altLang="zh-TW" sz="1200" kern="1200" dirty="0" smtClean="0">
                <a:solidFill>
                  <a:schemeClr val="tx1"/>
                </a:solidFill>
                <a:effectLst/>
                <a:latin typeface="+mn-lt"/>
                <a:ea typeface="+mn-ea"/>
                <a:cs typeface="+mn-cs"/>
              </a:rPr>
              <a:t>用例的需求。</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為了保證</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real-time</a:t>
            </a:r>
            <a:r>
              <a:rPr lang="en-US" altLang="zh-TW" sz="1200" kern="1200" baseline="0" dirty="0" smtClean="0">
                <a:solidFill>
                  <a:schemeClr val="tx1"/>
                </a:solidFill>
                <a:effectLst/>
                <a:latin typeface="+mn-lt"/>
                <a:ea typeface="+mn-ea"/>
                <a:cs typeface="+mn-cs"/>
              </a:rPr>
              <a:t> protocol</a:t>
            </a:r>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RTP</a:t>
            </a:r>
            <a:r>
              <a:rPr lang="zh-TW" altLang="zh-TW" sz="1200" kern="1200" dirty="0" smtClean="0">
                <a:solidFill>
                  <a:schemeClr val="tx1"/>
                </a:solidFill>
                <a:effectLst/>
                <a:latin typeface="+mn-lt"/>
                <a:ea typeface="+mn-ea"/>
                <a:cs typeface="+mn-cs"/>
              </a:rPr>
              <a:t>）的正常運行，必須滿足的最關鍵的時間</a:t>
            </a:r>
            <a:r>
              <a:rPr lang="zh-TW" altLang="en-US" sz="1200" kern="1200" dirty="0" smtClean="0">
                <a:solidFill>
                  <a:schemeClr val="tx1"/>
                </a:solidFill>
                <a:effectLst/>
                <a:latin typeface="+mn-lt"/>
                <a:ea typeface="+mn-ea"/>
                <a:cs typeface="+mn-cs"/>
              </a:rPr>
              <a:t>限制</a:t>
            </a:r>
            <a:r>
              <a:rPr lang="zh-TW" altLang="zh-TW" sz="1200" kern="1200" dirty="0" smtClean="0">
                <a:solidFill>
                  <a:schemeClr val="tx1"/>
                </a:solidFill>
                <a:effectLst/>
                <a:latin typeface="+mn-lt"/>
                <a:ea typeface="+mn-ea"/>
                <a:cs typeface="+mn-cs"/>
              </a:rPr>
              <a:t>分別是</a:t>
            </a:r>
            <a:r>
              <a:rPr lang="en-US" altLang="zh-TW" sz="1200" kern="1200" dirty="0" smtClean="0">
                <a:solidFill>
                  <a:schemeClr val="tx1"/>
                </a:solidFill>
                <a:effectLst/>
                <a:latin typeface="+mn-lt"/>
                <a:ea typeface="+mn-ea"/>
                <a:cs typeface="+mn-cs"/>
              </a:rPr>
              <a:t>130ms</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100ms</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delay </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jitter</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同樣，對於</a:t>
            </a:r>
            <a:r>
              <a:rPr lang="en-US" altLang="zh-TW" sz="1200" kern="1200" dirty="0" err="1" smtClean="0">
                <a:solidFill>
                  <a:schemeClr val="tx1"/>
                </a:solidFill>
                <a:effectLst/>
                <a:latin typeface="+mn-lt"/>
                <a:ea typeface="+mn-ea"/>
                <a:cs typeface="+mn-cs"/>
              </a:rPr>
              <a:t>Asterix</a:t>
            </a:r>
            <a:r>
              <a:rPr lang="en-US" altLang="zh-TW" sz="1200" kern="1200" dirty="0" smtClean="0">
                <a:solidFill>
                  <a:schemeClr val="tx1"/>
                </a:solidFill>
                <a:effectLst/>
                <a:latin typeface="+mn-lt"/>
                <a:ea typeface="+mn-ea"/>
                <a:cs typeface="+mn-cs"/>
              </a:rPr>
              <a:t> PBX</a:t>
            </a:r>
            <a:r>
              <a:rPr lang="zh-TW" altLang="zh-TW" sz="1200" kern="1200" dirty="0" smtClean="0">
                <a:solidFill>
                  <a:schemeClr val="tx1"/>
                </a:solidFill>
                <a:effectLst/>
                <a:latin typeface="+mn-lt"/>
                <a:ea typeface="+mn-ea"/>
                <a:cs typeface="+mn-cs"/>
              </a:rPr>
              <a:t>和</a:t>
            </a:r>
            <a:r>
              <a:rPr lang="en-US" altLang="zh-TW" sz="1200" kern="1200" dirty="0" err="1" smtClean="0">
                <a:solidFill>
                  <a:schemeClr val="tx1"/>
                </a:solidFill>
                <a:effectLst/>
                <a:latin typeface="+mn-lt"/>
                <a:ea typeface="+mn-ea"/>
                <a:cs typeface="+mn-cs"/>
              </a:rPr>
              <a:t>Dubango</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WebRTC</a:t>
            </a:r>
            <a:r>
              <a:rPr lang="zh-TW" altLang="zh-TW" sz="1200" kern="1200" dirty="0" smtClean="0">
                <a:solidFill>
                  <a:schemeClr val="tx1"/>
                </a:solidFill>
                <a:effectLst/>
                <a:latin typeface="+mn-lt"/>
                <a:ea typeface="+mn-ea"/>
                <a:cs typeface="+mn-cs"/>
              </a:rPr>
              <a:t>，最關鍵的是值</a:t>
            </a:r>
            <a:r>
              <a:rPr lang="en-US" altLang="zh-TW" sz="1200" kern="1200" dirty="0" smtClean="0">
                <a:solidFill>
                  <a:schemeClr val="tx1"/>
                </a:solidFill>
                <a:effectLst/>
                <a:latin typeface="+mn-lt"/>
                <a:ea typeface="+mn-ea"/>
                <a:cs typeface="+mn-cs"/>
              </a:rPr>
              <a:t>150ms</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jitter</a:t>
            </a:r>
            <a:r>
              <a:rPr lang="zh-TW" altLang="zh-TW" sz="1200" kern="1200" dirty="0" smtClean="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42</a:t>
            </a:fld>
            <a:endParaRPr lang="zh-TW" altLang="en-US"/>
          </a:p>
        </p:txBody>
      </p:sp>
    </p:spTree>
    <p:extLst>
      <p:ext uri="{BB962C8B-B14F-4D97-AF65-F5344CB8AC3E}">
        <p14:creationId xmlns:p14="http://schemas.microsoft.com/office/powerpoint/2010/main" val="2866446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預警系統收集來自</a:t>
            </a:r>
            <a:r>
              <a:rPr lang="zh-TW" altLang="en-US" sz="1200" kern="1200" dirty="0" smtClean="0">
                <a:solidFill>
                  <a:schemeClr val="tx1"/>
                </a:solidFill>
                <a:effectLst/>
                <a:latin typeface="+mn-lt"/>
                <a:ea typeface="+mn-ea"/>
                <a:cs typeface="+mn-cs"/>
              </a:rPr>
              <a:t>及時</a:t>
            </a:r>
            <a:r>
              <a:rPr lang="zh-TW" altLang="zh-TW" sz="1200" kern="1200" dirty="0" smtClean="0">
                <a:solidFill>
                  <a:schemeClr val="tx1"/>
                </a:solidFill>
                <a:effectLst/>
                <a:latin typeface="+mn-lt"/>
                <a:ea typeface="+mn-ea"/>
                <a:cs typeface="+mn-cs"/>
              </a:rPr>
              <a:t>感測器的數據，利用預測</a:t>
            </a:r>
            <a:r>
              <a:rPr lang="zh-TW" altLang="en-US" sz="1200" kern="1200" dirty="0" smtClean="0">
                <a:solidFill>
                  <a:schemeClr val="tx1"/>
                </a:solidFill>
                <a:effectLst/>
                <a:latin typeface="+mn-lt"/>
                <a:ea typeface="+mn-ea"/>
                <a:cs typeface="+mn-cs"/>
              </a:rPr>
              <a:t>模擬</a:t>
            </a:r>
            <a:r>
              <a:rPr lang="zh-TW" altLang="zh-TW" sz="1200" kern="1200" dirty="0" smtClean="0">
                <a:solidFill>
                  <a:schemeClr val="tx1"/>
                </a:solidFill>
                <a:effectLst/>
                <a:latin typeface="+mn-lt"/>
                <a:ea typeface="+mn-ea"/>
                <a:cs typeface="+mn-cs"/>
              </a:rPr>
              <a:t>工具對資訊進行處理，並</a:t>
            </a:r>
            <a:r>
              <a:rPr lang="zh-TW" altLang="en-US" sz="1200" kern="1200" dirty="0" smtClean="0">
                <a:solidFill>
                  <a:schemeClr val="tx1"/>
                </a:solidFill>
                <a:effectLst/>
                <a:latin typeface="+mn-lt"/>
                <a:ea typeface="+mn-ea"/>
                <a:cs typeface="+mn-cs"/>
              </a:rPr>
              <a:t>提供預警服務使大眾獲得更多資訊</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這種系統的實現面臨著幾個挑戰，因為系統必須：</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1</a:t>
            </a:r>
            <a:r>
              <a:rPr lang="zh-TW" altLang="zh-TW" sz="1200" kern="1200" dirty="0" smtClean="0">
                <a:solidFill>
                  <a:schemeClr val="tx1"/>
                </a:solidFill>
                <a:effectLst/>
                <a:latin typeface="+mn-lt"/>
                <a:ea typeface="+mn-ea"/>
                <a:cs typeface="+mn-cs"/>
              </a:rPr>
              <a:t>）幾乎</a:t>
            </a:r>
            <a:r>
              <a:rPr lang="zh-TW" altLang="en-US" sz="1200" kern="1200" dirty="0" smtClean="0">
                <a:solidFill>
                  <a:schemeClr val="tx1"/>
                </a:solidFill>
                <a:effectLst/>
                <a:latin typeface="+mn-lt"/>
                <a:ea typeface="+mn-ea"/>
                <a:cs typeface="+mn-cs"/>
              </a:rPr>
              <a:t>及時</a:t>
            </a:r>
            <a:r>
              <a:rPr lang="zh-TW" altLang="zh-TW" sz="1200" kern="1200" dirty="0" smtClean="0">
                <a:solidFill>
                  <a:schemeClr val="tx1"/>
                </a:solidFill>
                <a:effectLst/>
                <a:latin typeface="+mn-lt"/>
                <a:ea typeface="+mn-ea"/>
                <a:cs typeface="+mn-cs"/>
              </a:rPr>
              <a:t>地收集和處理感測器數據；</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2</a:t>
            </a:r>
            <a:r>
              <a:rPr lang="zh-TW" altLang="zh-TW" sz="1200" kern="1200" dirty="0" smtClean="0">
                <a:solidFill>
                  <a:schemeClr val="tx1"/>
                </a:solidFill>
                <a:effectLst/>
                <a:latin typeface="+mn-lt"/>
                <a:ea typeface="+mn-ea"/>
                <a:cs typeface="+mn-cs"/>
              </a:rPr>
              <a:t>）快速回應緊急事件；</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）預測網絡中</a:t>
            </a:r>
            <a:r>
              <a:rPr lang="zh-TW" altLang="en-US" sz="1200" kern="1200" dirty="0" smtClean="0">
                <a:solidFill>
                  <a:schemeClr val="tx1"/>
                </a:solidFill>
                <a:effectLst/>
                <a:latin typeface="+mn-lt"/>
                <a:ea typeface="+mn-ea"/>
                <a:cs typeface="+mn-cs"/>
              </a:rPr>
              <a:t>負載峰值增加</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）穩定可靠地運行；</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5</a:t>
            </a:r>
            <a:r>
              <a:rPr lang="zh-TW" altLang="zh-TW" sz="1200" kern="1200" dirty="0" smtClean="0">
                <a:solidFill>
                  <a:schemeClr val="tx1"/>
                </a:solidFill>
                <a:effectLst/>
                <a:latin typeface="+mn-lt"/>
                <a:ea typeface="+mn-ea"/>
                <a:cs typeface="+mn-cs"/>
              </a:rPr>
              <a:t>）當數據量增加時具有可擴展性。</a:t>
            </a: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43</a:t>
            </a:fld>
            <a:endParaRPr lang="zh-TW" altLang="en-US"/>
          </a:p>
        </p:txBody>
      </p:sp>
    </p:spTree>
    <p:extLst>
      <p:ext uri="{BB962C8B-B14F-4D97-AF65-F5344CB8AC3E}">
        <p14:creationId xmlns:p14="http://schemas.microsoft.com/office/powerpoint/2010/main" val="3435523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The Data Collector receives data from the Remote Telemetry Station through the IP Gateway.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資料獲取器通過</a:t>
            </a:r>
            <a:r>
              <a:rPr lang="en-US" altLang="zh-TW" sz="1200" kern="1200" dirty="0" smtClean="0">
                <a:solidFill>
                  <a:schemeClr val="tx1"/>
                </a:solidFill>
                <a:effectLst/>
                <a:latin typeface="+mn-lt"/>
                <a:ea typeface="+mn-ea"/>
                <a:cs typeface="+mn-cs"/>
              </a:rPr>
              <a:t>IP gateway </a:t>
            </a:r>
            <a:r>
              <a:rPr lang="zh-TW" altLang="zh-TW" sz="1200" kern="1200" dirty="0" smtClean="0">
                <a:solidFill>
                  <a:schemeClr val="tx1"/>
                </a:solidFill>
                <a:effectLst/>
                <a:latin typeface="+mn-lt"/>
                <a:ea typeface="+mn-ea"/>
                <a:cs typeface="+mn-cs"/>
              </a:rPr>
              <a:t>從遠程</a:t>
            </a:r>
            <a:r>
              <a:rPr lang="en-US" altLang="zh-TW" sz="1200" kern="120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遙測站接收數據。</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Collected data is stored in the Graphite Database. </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收集的資料會透過 </a:t>
            </a:r>
            <a:r>
              <a:rPr lang="en-US" altLang="zh-TW" sz="1200" kern="1200" dirty="0" smtClean="0">
                <a:solidFill>
                  <a:schemeClr val="tx1"/>
                </a:solidFill>
                <a:effectLst/>
                <a:latin typeface="+mn-lt"/>
                <a:ea typeface="+mn-ea"/>
                <a:cs typeface="+mn-cs"/>
              </a:rPr>
              <a:t>adapter </a:t>
            </a:r>
            <a:r>
              <a:rPr lang="zh-TW" altLang="en-US" sz="1200" kern="1200" dirty="0" smtClean="0">
                <a:solidFill>
                  <a:schemeClr val="tx1"/>
                </a:solidFill>
                <a:effectLst/>
                <a:latin typeface="+mn-lt"/>
                <a:ea typeface="+mn-ea"/>
                <a:cs typeface="+mn-cs"/>
              </a:rPr>
              <a:t>存在 </a:t>
            </a:r>
            <a:r>
              <a:rPr lang="en-US" altLang="zh-TW" sz="1200" kern="1200" dirty="0" smtClean="0">
                <a:solidFill>
                  <a:schemeClr val="tx1"/>
                </a:solidFill>
                <a:effectLst/>
                <a:latin typeface="+mn-lt"/>
                <a:ea typeface="+mn-ea"/>
                <a:cs typeface="+mn-cs"/>
              </a:rPr>
              <a:t>Graphite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effectLst/>
                <a:latin typeface="+mn-lt"/>
                <a:ea typeface="+mn-ea"/>
                <a:cs typeface="+mn-cs"/>
              </a:rPr>
              <a:t>當出現異常情況時</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apdater</a:t>
            </a:r>
            <a:r>
              <a:rPr lang="zh-TW" altLang="en-US" sz="1200" kern="1200" dirty="0" smtClean="0">
                <a:solidFill>
                  <a:schemeClr val="tx1"/>
                </a:solidFill>
                <a:effectLst/>
                <a:latin typeface="+mn-lt"/>
                <a:ea typeface="+mn-ea"/>
                <a:cs typeface="+mn-cs"/>
              </a:rPr>
              <a:t>會發送</a:t>
            </a:r>
            <a:r>
              <a:rPr lang="en-US" altLang="zh-TW" sz="1200" kern="1200" dirty="0" smtClean="0">
                <a:solidFill>
                  <a:schemeClr val="tx1"/>
                </a:solidFill>
                <a:effectLst/>
                <a:latin typeface="+mn-lt"/>
                <a:ea typeface="+mn-ea"/>
                <a:cs typeface="+mn-cs"/>
              </a:rPr>
              <a:t>request </a:t>
            </a:r>
            <a:r>
              <a:rPr lang="zh-TW" altLang="en-US" sz="1200" kern="1200" dirty="0" smtClean="0">
                <a:solidFill>
                  <a:schemeClr val="tx1"/>
                </a:solidFill>
                <a:effectLst/>
                <a:latin typeface="+mn-lt"/>
                <a:ea typeface="+mn-ea"/>
                <a:cs typeface="+mn-cs"/>
              </a:rPr>
              <a:t>給 </a:t>
            </a:r>
            <a:r>
              <a:rPr lang="en-US" altLang="zh-TW" sz="1200" kern="1200" dirty="0" err="1" smtClean="0">
                <a:solidFill>
                  <a:schemeClr val="tx1"/>
                </a:solidFill>
                <a:effectLst/>
                <a:latin typeface="+mn-lt"/>
                <a:ea typeface="+mn-ea"/>
                <a:cs typeface="+mn-cs"/>
              </a:rPr>
              <a:t>alerter</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 </a:t>
            </a:r>
            <a:r>
              <a:rPr lang="en-US" altLang="zh-TW" sz="1200" kern="1200" dirty="0" err="1" smtClean="0">
                <a:solidFill>
                  <a:schemeClr val="tx1"/>
                </a:solidFill>
                <a:effectLst/>
                <a:latin typeface="+mn-lt"/>
                <a:ea typeface="+mn-ea"/>
                <a:cs typeface="+mn-cs"/>
              </a:rPr>
              <a:t>alerter</a:t>
            </a:r>
            <a:r>
              <a:rPr lang="en-US" altLang="zh-TW" sz="1200" kern="1200" baseline="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會再轉送 </a:t>
            </a:r>
            <a:r>
              <a:rPr lang="en-US" altLang="zh-TW" sz="1200" kern="1200" dirty="0" smtClean="0">
                <a:solidFill>
                  <a:schemeClr val="tx1"/>
                </a:solidFill>
                <a:effectLst/>
                <a:latin typeface="+mn-lt"/>
                <a:ea typeface="+mn-ea"/>
                <a:cs typeface="+mn-cs"/>
              </a:rPr>
              <a:t>,</a:t>
            </a:r>
            <a:br>
              <a:rPr lang="en-US" altLang="zh-TW" sz="1200" kern="1200" dirty="0" smtClean="0">
                <a:solidFill>
                  <a:schemeClr val="tx1"/>
                </a:solidFill>
                <a:effectLst/>
                <a:latin typeface="+mn-lt"/>
                <a:ea typeface="+mn-ea"/>
                <a:cs typeface="+mn-cs"/>
              </a:rPr>
            </a:br>
            <a:r>
              <a:rPr lang="zh-TW" altLang="en-US" sz="1200" kern="1200" dirty="0" smtClean="0">
                <a:solidFill>
                  <a:schemeClr val="tx1"/>
                </a:solidFill>
                <a:effectLst/>
                <a:latin typeface="+mn-lt"/>
                <a:ea typeface="+mn-ea"/>
                <a:cs typeface="+mn-cs"/>
              </a:rPr>
              <a:t>最終通過</a:t>
            </a:r>
            <a:r>
              <a:rPr lang="en-US" altLang="zh-TW" sz="1200" kern="1200" dirty="0" smtClean="0">
                <a:solidFill>
                  <a:schemeClr val="tx1"/>
                </a:solidFill>
                <a:effectLst/>
                <a:latin typeface="+mn-lt"/>
                <a:ea typeface="+mn-ea"/>
                <a:cs typeface="+mn-cs"/>
              </a:rPr>
              <a:t>PABX</a:t>
            </a:r>
            <a:r>
              <a:rPr lang="zh-TW" altLang="en-US" sz="1200" kern="1200" dirty="0" smtClean="0">
                <a:solidFill>
                  <a:schemeClr val="tx1"/>
                </a:solidFill>
                <a:effectLst/>
                <a:latin typeface="+mn-lt"/>
                <a:ea typeface="+mn-ea"/>
                <a:cs typeface="+mn-cs"/>
              </a:rPr>
              <a:t>送通知訊息至</a:t>
            </a:r>
            <a:r>
              <a:rPr lang="en-US" altLang="zh-TW" sz="1200" kern="1200" dirty="0" smtClean="0">
                <a:solidFill>
                  <a:schemeClr val="tx1"/>
                </a:solidFill>
                <a:effectLst/>
                <a:latin typeface="+mn-lt"/>
                <a:ea typeface="+mn-ea"/>
                <a:cs typeface="+mn-cs"/>
              </a:rPr>
              <a:t>user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Data is sent to the Graphite Database through a Monitoring Adapter.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Sending data this way is more efficient because it uses a simple protocol and a more scalable sampling. </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Data stored in Graphite is easily displayed in </a:t>
            </a:r>
            <a:r>
              <a:rPr lang="en-US" altLang="zh-TW" sz="1200" kern="1200" dirty="0" err="1" smtClean="0">
                <a:solidFill>
                  <a:schemeClr val="tx1"/>
                </a:solidFill>
                <a:effectLst/>
                <a:latin typeface="+mn-lt"/>
                <a:ea typeface="+mn-ea"/>
                <a:cs typeface="+mn-cs"/>
              </a:rPr>
              <a:t>Grafana</a:t>
            </a:r>
            <a:r>
              <a:rPr lang="en-US" altLang="zh-TW" sz="1200" kern="1200" dirty="0" smtClean="0">
                <a:solidFill>
                  <a:schemeClr val="tx1"/>
                </a:solidFill>
                <a:effectLst/>
                <a:latin typeface="+mn-lt"/>
                <a:ea typeface="+mn-ea"/>
                <a:cs typeface="+mn-cs"/>
              </a:rPr>
              <a:t> dashboards.</a:t>
            </a:r>
          </a:p>
          <a:p>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When exceptional scenarios occur, the Data Collector sends a HTTP request to the </a:t>
            </a:r>
            <a:r>
              <a:rPr lang="en-US" altLang="zh-TW" sz="1200" kern="1200" dirty="0" err="1" smtClean="0">
                <a:solidFill>
                  <a:schemeClr val="tx1"/>
                </a:solidFill>
                <a:effectLst/>
                <a:latin typeface="+mn-lt"/>
                <a:ea typeface="+mn-ea"/>
                <a:cs typeface="+mn-cs"/>
              </a:rPr>
              <a:t>Alerter</a:t>
            </a:r>
            <a:r>
              <a:rPr lang="en-US" altLang="zh-TW" sz="1200" kern="1200" dirty="0" smtClean="0">
                <a:solidFill>
                  <a:schemeClr val="tx1"/>
                </a:solidFill>
                <a:effectLst/>
                <a:latin typeface="+mn-lt"/>
                <a:ea typeface="+mn-ea"/>
                <a:cs typeface="+mn-cs"/>
              </a:rPr>
              <a:t> for notifying the end-users. </a:t>
            </a:r>
            <a:endParaRPr lang="zh-TW"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When the Session Initiation Protocol (SIP) </a:t>
            </a:r>
            <a:r>
              <a:rPr lang="en-US" altLang="zh-TW" sz="1200" kern="1200" dirty="0" err="1" smtClean="0">
                <a:solidFill>
                  <a:schemeClr val="tx1"/>
                </a:solidFill>
                <a:effectLst/>
                <a:latin typeface="+mn-lt"/>
                <a:ea typeface="+mn-ea"/>
                <a:cs typeface="+mn-cs"/>
              </a:rPr>
              <a:t>Notifier</a:t>
            </a:r>
            <a:r>
              <a:rPr lang="en-US" altLang="zh-TW" sz="1200" kern="1200" dirty="0" smtClean="0">
                <a:solidFill>
                  <a:schemeClr val="tx1"/>
                </a:solidFill>
                <a:effectLst/>
                <a:latin typeface="+mn-lt"/>
                <a:ea typeface="+mn-ea"/>
                <a:cs typeface="+mn-cs"/>
              </a:rPr>
              <a:t> receives a request from the </a:t>
            </a:r>
            <a:r>
              <a:rPr lang="en-US" altLang="zh-TW" sz="1200" kern="1200" dirty="0" err="1" smtClean="0">
                <a:solidFill>
                  <a:schemeClr val="tx1"/>
                </a:solidFill>
                <a:effectLst/>
                <a:latin typeface="+mn-lt"/>
                <a:ea typeface="+mn-ea"/>
                <a:cs typeface="+mn-cs"/>
              </a:rPr>
              <a:t>Alerter</a:t>
            </a:r>
            <a:r>
              <a:rPr lang="en-US" altLang="zh-TW" sz="1200" kern="1200" dirty="0" smtClean="0">
                <a:solidFill>
                  <a:schemeClr val="tx1"/>
                </a:solidFill>
                <a:effectLst/>
                <a:latin typeface="+mn-lt"/>
                <a:ea typeface="+mn-ea"/>
                <a:cs typeface="+mn-cs"/>
              </a:rPr>
              <a:t> it sends it to the Asterisk software which handles request and sends the notification through PABX.</a:t>
            </a:r>
            <a:endParaRPr lang="zh-TW" altLang="zh-TW" sz="1200" kern="1200" dirty="0" smtClean="0">
              <a:solidFill>
                <a:schemeClr val="tx1"/>
              </a:solidFill>
              <a:effectLst/>
              <a:latin typeface="+mn-lt"/>
              <a:ea typeface="+mn-ea"/>
              <a:cs typeface="+mn-cs"/>
            </a:endParaRPr>
          </a:p>
          <a:p>
            <a:endParaRPr lang="en-US" altLang="zh-TW" dirty="0" smtClean="0"/>
          </a:p>
          <a:p>
            <a:r>
              <a:rPr lang="zh-TW" altLang="zh-TW" sz="1200" kern="1200" dirty="0" smtClean="0">
                <a:solidFill>
                  <a:schemeClr val="tx1"/>
                </a:solidFill>
                <a:effectLst/>
                <a:latin typeface="+mn-lt"/>
                <a:ea typeface="+mn-ea"/>
                <a:cs typeface="+mn-cs"/>
              </a:rPr>
              <a:t>數據通過石墨轉接器發送到資料庫。</a:t>
            </a:r>
          </a:p>
          <a:p>
            <a:r>
              <a:rPr lang="zh-TW" altLang="zh-TW" sz="1200" kern="1200" dirty="0" smtClean="0">
                <a:solidFill>
                  <a:schemeClr val="tx1"/>
                </a:solidFill>
                <a:effectLst/>
                <a:latin typeface="+mn-lt"/>
                <a:ea typeface="+mn-ea"/>
                <a:cs typeface="+mn-cs"/>
              </a:rPr>
              <a:t>這是一種簡單且可擴展的數據發送管道，因為它使用了更有效的數據發送管道。</a:t>
            </a:r>
          </a:p>
          <a:p>
            <a:r>
              <a:rPr lang="en-US" altLang="zh-TW" sz="1200" kern="1200" dirty="0" smtClean="0">
                <a:solidFill>
                  <a:schemeClr val="tx1"/>
                </a:solidFill>
                <a:effectLst/>
                <a:latin typeface="+mn-lt"/>
                <a:ea typeface="+mn-ea"/>
                <a:cs typeface="+mn-cs"/>
              </a:rPr>
              <a:t>Graphite</a:t>
            </a:r>
            <a:r>
              <a:rPr lang="zh-TW" altLang="zh-TW" sz="1200" kern="1200" dirty="0" smtClean="0">
                <a:solidFill>
                  <a:schemeClr val="tx1"/>
                </a:solidFill>
                <a:effectLst/>
                <a:latin typeface="+mn-lt"/>
                <a:ea typeface="+mn-ea"/>
                <a:cs typeface="+mn-cs"/>
              </a:rPr>
              <a:t>中存儲的數據很容易顯示在</a:t>
            </a:r>
            <a:r>
              <a:rPr lang="en-US" altLang="zh-TW" sz="1200" kern="1200" dirty="0" err="1" smtClean="0">
                <a:solidFill>
                  <a:schemeClr val="tx1"/>
                </a:solidFill>
                <a:effectLst/>
                <a:latin typeface="+mn-lt"/>
                <a:ea typeface="+mn-ea"/>
                <a:cs typeface="+mn-cs"/>
              </a:rPr>
              <a:t>Grafana</a:t>
            </a:r>
            <a:r>
              <a:rPr lang="zh-TW" altLang="zh-TW" sz="1200" kern="1200" dirty="0" smtClean="0">
                <a:solidFill>
                  <a:schemeClr val="tx1"/>
                </a:solidFill>
                <a:effectLst/>
                <a:latin typeface="+mn-lt"/>
                <a:ea typeface="+mn-ea"/>
                <a:cs typeface="+mn-cs"/>
              </a:rPr>
              <a:t>儀錶板中。</a:t>
            </a:r>
          </a:p>
          <a:p>
            <a:r>
              <a:rPr lang="zh-TW" altLang="zh-TW" sz="1200" kern="1200" dirty="0" smtClean="0">
                <a:solidFill>
                  <a:schemeClr val="tx1"/>
                </a:solidFill>
                <a:effectLst/>
                <a:latin typeface="+mn-lt"/>
                <a:ea typeface="+mn-ea"/>
                <a:cs typeface="+mn-cs"/>
              </a:rPr>
              <a:t>當出現異常情况時，數據收集器會向警報程式發送一個</a:t>
            </a:r>
            <a:r>
              <a:rPr lang="en-US" altLang="zh-TW" sz="1200" kern="1200" dirty="0" smtClean="0">
                <a:solidFill>
                  <a:schemeClr val="tx1"/>
                </a:solidFill>
                <a:effectLst/>
                <a:latin typeface="+mn-lt"/>
                <a:ea typeface="+mn-ea"/>
                <a:cs typeface="+mn-cs"/>
              </a:rPr>
              <a:t>HTTP</a:t>
            </a:r>
            <a:r>
              <a:rPr lang="zh-TW" altLang="zh-TW" sz="1200" kern="1200" dirty="0" smtClean="0">
                <a:solidFill>
                  <a:schemeClr val="tx1"/>
                </a:solidFill>
                <a:effectLst/>
                <a:latin typeface="+mn-lt"/>
                <a:ea typeface="+mn-ea"/>
                <a:cs typeface="+mn-cs"/>
              </a:rPr>
              <a:t>請求，以通知最終用戶。</a:t>
            </a:r>
          </a:p>
          <a:p>
            <a:r>
              <a:rPr lang="zh-TW" altLang="zh-TW" sz="1200" kern="1200" dirty="0" smtClean="0">
                <a:solidFill>
                  <a:schemeClr val="tx1"/>
                </a:solidFill>
                <a:effectLst/>
                <a:latin typeface="+mn-lt"/>
                <a:ea typeface="+mn-ea"/>
                <a:cs typeface="+mn-cs"/>
              </a:rPr>
              <a:t>當會話初始化協定（</a:t>
            </a:r>
            <a:r>
              <a:rPr lang="en-US" altLang="zh-TW" sz="1200" kern="1200" dirty="0" smtClean="0">
                <a:solidFill>
                  <a:schemeClr val="tx1"/>
                </a:solidFill>
                <a:effectLst/>
                <a:latin typeface="+mn-lt"/>
                <a:ea typeface="+mn-ea"/>
                <a:cs typeface="+mn-cs"/>
              </a:rPr>
              <a:t>SIP</a:t>
            </a:r>
            <a:r>
              <a:rPr lang="zh-TW" altLang="zh-TW" sz="1200" kern="1200" dirty="0" smtClean="0">
                <a:solidFill>
                  <a:schemeClr val="tx1"/>
                </a:solidFill>
                <a:effectLst/>
                <a:latin typeface="+mn-lt"/>
                <a:ea typeface="+mn-ea"/>
                <a:cs typeface="+mn-cs"/>
              </a:rPr>
              <a:t>）通知程式接收到來自警報程式的請求時，它將其發送到星號軟件，該軟件處理請求並通過</a:t>
            </a:r>
            <a:r>
              <a:rPr lang="en-US" altLang="zh-TW" sz="1200" kern="1200" dirty="0" smtClean="0">
                <a:solidFill>
                  <a:schemeClr val="tx1"/>
                </a:solidFill>
                <a:effectLst/>
                <a:latin typeface="+mn-lt"/>
                <a:ea typeface="+mn-ea"/>
                <a:cs typeface="+mn-cs"/>
              </a:rPr>
              <a:t>PABX</a:t>
            </a:r>
            <a:r>
              <a:rPr lang="zh-TW" altLang="zh-TW" sz="1200" kern="1200" dirty="0" smtClean="0">
                <a:solidFill>
                  <a:schemeClr val="tx1"/>
                </a:solidFill>
                <a:effectLst/>
                <a:latin typeface="+mn-lt"/>
                <a:ea typeface="+mn-ea"/>
                <a:cs typeface="+mn-cs"/>
              </a:rPr>
              <a:t>發送通知。</a:t>
            </a: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44</a:t>
            </a:fld>
            <a:endParaRPr lang="zh-TW" altLang="en-US"/>
          </a:p>
        </p:txBody>
      </p:sp>
    </p:spTree>
    <p:extLst>
      <p:ext uri="{BB962C8B-B14F-4D97-AF65-F5344CB8AC3E}">
        <p14:creationId xmlns:p14="http://schemas.microsoft.com/office/powerpoint/2010/main" val="459469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錶</a:t>
            </a:r>
            <a:r>
              <a:rPr lang="en-US" altLang="zh-TW" sz="1200" kern="1200" dirty="0" smtClean="0">
                <a:solidFill>
                  <a:schemeClr val="tx1"/>
                </a:solidFill>
                <a:effectLst/>
                <a:latin typeface="+mn-lt"/>
                <a:ea typeface="+mn-ea"/>
                <a:cs typeface="+mn-cs"/>
              </a:rPr>
              <a:t>3</a:t>
            </a:r>
            <a:r>
              <a:rPr lang="zh-TW" altLang="zh-TW" sz="1200" kern="1200" dirty="0" smtClean="0">
                <a:solidFill>
                  <a:schemeClr val="tx1"/>
                </a:solidFill>
                <a:effectLst/>
                <a:latin typeface="+mn-lt"/>
                <a:ea typeface="+mn-ea"/>
                <a:cs typeface="+mn-cs"/>
              </a:rPr>
              <a:t>載有預警系統的相關名額。</a:t>
            </a:r>
          </a:p>
          <a:p>
            <a:r>
              <a:rPr lang="zh-TW" altLang="zh-TW" sz="1200" kern="1200" dirty="0" smtClean="0">
                <a:solidFill>
                  <a:schemeClr val="tx1"/>
                </a:solidFill>
                <a:effectLst/>
                <a:latin typeface="+mn-lt"/>
                <a:ea typeface="+mn-ea"/>
                <a:cs typeface="+mn-cs"/>
              </a:rPr>
              <a:t>由於系統的性質，</a:t>
            </a:r>
            <a:r>
              <a:rPr lang="en-US" altLang="zh-TW" sz="1200" kern="1200" dirty="0" smtClean="0">
                <a:solidFill>
                  <a:schemeClr val="tx1"/>
                </a:solidFill>
                <a:effectLst/>
                <a:latin typeface="+mn-lt"/>
                <a:ea typeface="+mn-ea"/>
                <a:cs typeface="+mn-cs"/>
              </a:rPr>
              <a:t>SIP</a:t>
            </a:r>
            <a:r>
              <a:rPr lang="zh-TW" altLang="zh-TW" sz="1200" kern="1200" dirty="0" smtClean="0">
                <a:solidFill>
                  <a:schemeClr val="tx1"/>
                </a:solidFill>
                <a:effectLst/>
                <a:latin typeface="+mn-lt"/>
                <a:ea typeface="+mn-ea"/>
                <a:cs typeface="+mn-cs"/>
              </a:rPr>
              <a:t>通知程式需要更高的頻寬（</a:t>
            </a:r>
            <a:r>
              <a:rPr lang="en-US" altLang="zh-TW" sz="1200" kern="1200" dirty="0" smtClean="0">
                <a:solidFill>
                  <a:schemeClr val="tx1"/>
                </a:solidFill>
                <a:effectLst/>
                <a:latin typeface="+mn-lt"/>
                <a:ea typeface="+mn-ea"/>
                <a:cs typeface="+mn-cs"/>
              </a:rPr>
              <a:t>400mbps</a:t>
            </a:r>
            <a:r>
              <a:rPr lang="zh-TW" altLang="zh-TW" sz="1200" kern="1200" dirty="0" smtClean="0">
                <a:solidFill>
                  <a:schemeClr val="tx1"/>
                </a:solidFill>
                <a:effectLst/>
                <a:latin typeface="+mn-lt"/>
                <a:ea typeface="+mn-ea"/>
                <a:cs typeface="+mn-cs"/>
              </a:rPr>
              <a:t>），因為它與呼叫中心通信，</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而</a:t>
            </a:r>
            <a:r>
              <a:rPr lang="en-US" altLang="zh-TW" sz="1200" kern="1200" dirty="0" smtClean="0">
                <a:solidFill>
                  <a:schemeClr val="tx1"/>
                </a:solidFill>
                <a:effectLst/>
                <a:latin typeface="+mn-lt"/>
                <a:ea typeface="+mn-ea"/>
                <a:cs typeface="+mn-cs"/>
              </a:rPr>
              <a:t>Graphite</a:t>
            </a:r>
            <a:r>
              <a:rPr lang="zh-TW" altLang="zh-TW" sz="1200" kern="1200" dirty="0" smtClean="0">
                <a:solidFill>
                  <a:schemeClr val="tx1"/>
                </a:solidFill>
                <a:effectLst/>
                <a:latin typeface="+mn-lt"/>
                <a:ea typeface="+mn-ea"/>
                <a:cs typeface="+mn-cs"/>
              </a:rPr>
              <a:t>只需要較少的頻寬（</a:t>
            </a:r>
            <a:r>
              <a:rPr lang="en-US" altLang="zh-TW" sz="1200" kern="1200" dirty="0" smtClean="0">
                <a:solidFill>
                  <a:schemeClr val="tx1"/>
                </a:solidFill>
                <a:effectLst/>
                <a:latin typeface="+mn-lt"/>
                <a:ea typeface="+mn-ea"/>
                <a:cs typeface="+mn-cs"/>
              </a:rPr>
              <a:t>40mbps</a:t>
            </a:r>
            <a:r>
              <a:rPr lang="zh-TW" altLang="zh-TW" sz="1200" kern="1200" dirty="0" smtClean="0">
                <a:solidFill>
                  <a:schemeClr val="tx1"/>
                </a:solidFill>
                <a:effectLst/>
                <a:latin typeface="+mn-lt"/>
                <a:ea typeface="+mn-ea"/>
                <a:cs typeface="+mn-cs"/>
              </a:rPr>
              <a:t>），因為它只存儲來自</a:t>
            </a:r>
            <a:r>
              <a:rPr lang="en-US" altLang="zh-TW" sz="1200" kern="1200" dirty="0" smtClean="0">
                <a:solidFill>
                  <a:schemeClr val="tx1"/>
                </a:solidFill>
                <a:effectLst/>
                <a:latin typeface="+mn-lt"/>
                <a:ea typeface="+mn-ea"/>
                <a:cs typeface="+mn-cs"/>
              </a:rPr>
              <a:t>IP gateway</a:t>
            </a:r>
            <a:r>
              <a:rPr lang="zh-TW" altLang="zh-TW" sz="1200" kern="1200" dirty="0" smtClean="0">
                <a:solidFill>
                  <a:schemeClr val="tx1"/>
                </a:solidFill>
                <a:effectLst/>
                <a:latin typeface="+mn-lt"/>
                <a:ea typeface="+mn-ea"/>
                <a:cs typeface="+mn-cs"/>
              </a:rPr>
              <a:t>的數據。</a:t>
            </a: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45</a:t>
            </a:fld>
            <a:endParaRPr lang="zh-TW" altLang="en-US"/>
          </a:p>
        </p:txBody>
      </p:sp>
    </p:spTree>
    <p:extLst>
      <p:ext uri="{BB962C8B-B14F-4D97-AF65-F5344CB8AC3E}">
        <p14:creationId xmlns:p14="http://schemas.microsoft.com/office/powerpoint/2010/main" val="25503709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為了製作電視直播，在</a:t>
            </a:r>
            <a:r>
              <a:rPr lang="en-US" altLang="zh-TW" sz="1200" kern="1200" dirty="0" smtClean="0">
                <a:solidFill>
                  <a:schemeClr val="tx1"/>
                </a:solidFill>
                <a:effectLst/>
                <a:latin typeface="+mn-lt"/>
                <a:ea typeface="+mn-ea"/>
                <a:cs typeface="+mn-cs"/>
              </a:rPr>
              <a:t>SWITCH</a:t>
            </a:r>
            <a:r>
              <a:rPr lang="en-US" altLang="zh-TW" sz="1200" kern="1200" baseline="0" dirty="0" smtClean="0">
                <a:solidFill>
                  <a:schemeClr val="tx1"/>
                </a:solidFill>
                <a:effectLst/>
                <a:latin typeface="+mn-lt"/>
                <a:ea typeface="+mn-ea"/>
                <a:cs typeface="+mn-cs"/>
              </a:rPr>
              <a:t> project</a:t>
            </a:r>
            <a:r>
              <a:rPr lang="zh-TW" altLang="zh-TW" sz="1200" kern="1200" dirty="0" smtClean="0">
                <a:solidFill>
                  <a:schemeClr val="tx1"/>
                </a:solidFill>
                <a:effectLst/>
                <a:latin typeface="+mn-lt"/>
                <a:ea typeface="+mn-ea"/>
                <a:cs typeface="+mn-cs"/>
              </a:rPr>
              <a:t>中開發了一個分佈式雲</a:t>
            </a:r>
            <a:r>
              <a:rPr lang="zh-TW" altLang="en-US" sz="1200" kern="1200" dirty="0" smtClean="0">
                <a:solidFill>
                  <a:schemeClr val="tx1"/>
                </a:solidFill>
                <a:effectLst/>
                <a:latin typeface="+mn-lt"/>
                <a:ea typeface="+mn-ea"/>
                <a:cs typeface="+mn-cs"/>
              </a:rPr>
              <a:t>端</a:t>
            </a:r>
            <a:r>
              <a:rPr lang="zh-TW" altLang="zh-TW" sz="1200" kern="1200" dirty="0" smtClean="0">
                <a:solidFill>
                  <a:schemeClr val="tx1"/>
                </a:solidFill>
                <a:effectLst/>
                <a:latin typeface="+mn-lt"/>
                <a:ea typeface="+mn-ea"/>
                <a:cs typeface="+mn-cs"/>
              </a:rPr>
              <a:t>應用程</a:t>
            </a:r>
            <a:r>
              <a:rPr lang="zh-TW" altLang="en-US" sz="1200" kern="1200" dirty="0" smtClean="0">
                <a:solidFill>
                  <a:schemeClr val="tx1"/>
                </a:solidFill>
                <a:effectLst/>
                <a:latin typeface="+mn-lt"/>
                <a:ea typeface="+mn-ea"/>
                <a:cs typeface="+mn-cs"/>
              </a:rPr>
              <a:t>式</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支持通過</a:t>
            </a:r>
            <a:r>
              <a:rPr lang="en-US" altLang="zh-TW" sz="1200" kern="1200" dirty="0" smtClean="0">
                <a:solidFill>
                  <a:schemeClr val="tx1"/>
                </a:solidFill>
                <a:effectLst/>
                <a:latin typeface="+mn-lt"/>
                <a:ea typeface="+mn-ea"/>
                <a:cs typeface="+mn-cs"/>
              </a:rPr>
              <a:t>IP</a:t>
            </a:r>
            <a:r>
              <a:rPr lang="zh-TW" altLang="zh-TW" sz="1200" kern="1200" dirty="0" smtClean="0">
                <a:solidFill>
                  <a:schemeClr val="tx1"/>
                </a:solidFill>
                <a:effectLst/>
                <a:latin typeface="+mn-lt"/>
                <a:ea typeface="+mn-ea"/>
                <a:cs typeface="+mn-cs"/>
              </a:rPr>
              <a:t>傳輸</a:t>
            </a:r>
            <a:r>
              <a:rPr lang="en-US" altLang="zh-TW" sz="1200" kern="1200" baseline="0" dirty="0" smtClean="0">
                <a:solidFill>
                  <a:schemeClr val="tx1"/>
                </a:solidFill>
                <a:effectLst/>
                <a:latin typeface="+mn-lt"/>
                <a:ea typeface="+mn-ea"/>
                <a:cs typeface="+mn-cs"/>
              </a:rPr>
              <a:t> video</a:t>
            </a:r>
            <a:r>
              <a:rPr lang="zh-TW" altLang="zh-TW"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46</a:t>
            </a:fld>
            <a:endParaRPr lang="zh-TW" altLang="en-US"/>
          </a:p>
        </p:txBody>
      </p:sp>
    </p:spTree>
    <p:extLst>
      <p:ext uri="{BB962C8B-B14F-4D97-AF65-F5344CB8AC3E}">
        <p14:creationId xmlns:p14="http://schemas.microsoft.com/office/powerpoint/2010/main" val="1883674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每個輸入節點負責接收一個輸入</a:t>
            </a:r>
            <a:r>
              <a:rPr lang="en-US" altLang="zh-TW" sz="1200" kern="1200" dirty="0" smtClean="0">
                <a:solidFill>
                  <a:schemeClr val="tx1"/>
                </a:solidFill>
                <a:effectLst/>
                <a:latin typeface="+mn-lt"/>
                <a:ea typeface="+mn-ea"/>
                <a:cs typeface="+mn-cs"/>
              </a:rPr>
              <a:t>stream</a:t>
            </a:r>
            <a:r>
              <a:rPr lang="zh-TW" altLang="zh-TW" sz="1200" kern="1200" dirty="0" smtClean="0">
                <a:solidFill>
                  <a:schemeClr val="tx1"/>
                </a:solidFill>
                <a:effectLst/>
                <a:latin typeface="+mn-lt"/>
                <a:ea typeface="+mn-ea"/>
                <a:cs typeface="+mn-cs"/>
              </a:rPr>
              <a:t>，通過</a:t>
            </a:r>
            <a:r>
              <a:rPr lang="en-US" altLang="zh-TW" sz="1200" kern="1200" dirty="0" smtClean="0">
                <a:solidFill>
                  <a:schemeClr val="tx1"/>
                </a:solidFill>
                <a:effectLst/>
                <a:latin typeface="+mn-lt"/>
                <a:ea typeface="+mn-ea"/>
                <a:cs typeface="+mn-cs"/>
              </a:rPr>
              <a:t>multi-cast</a:t>
            </a:r>
            <a:r>
              <a:rPr lang="en-US" altLang="zh-TW" sz="1200" kern="1200" baseline="0" dirty="0" smtClean="0">
                <a:solidFill>
                  <a:schemeClr val="tx1"/>
                </a:solidFill>
                <a:effectLst/>
                <a:latin typeface="+mn-lt"/>
                <a:ea typeface="+mn-ea"/>
                <a:cs typeface="+mn-cs"/>
              </a:rPr>
              <a:t> (</a:t>
            </a:r>
            <a:r>
              <a:rPr lang="zh-TW" altLang="en-US" sz="1200" kern="1200" baseline="0" dirty="0" smtClean="0">
                <a:solidFill>
                  <a:schemeClr val="tx1"/>
                </a:solidFill>
                <a:effectLst/>
                <a:latin typeface="+mn-lt"/>
                <a:ea typeface="+mn-ea"/>
                <a:cs typeface="+mn-cs"/>
              </a:rPr>
              <a:t>多播</a:t>
            </a:r>
            <a:r>
              <a:rPr lang="en-US" altLang="zh-TW" sz="1200" kern="1200" baseline="0" dirty="0" smtClean="0">
                <a:solidFill>
                  <a:schemeClr val="tx1"/>
                </a:solidFill>
                <a:effectLst/>
                <a:latin typeface="+mn-lt"/>
                <a:ea typeface="+mn-ea"/>
                <a:cs typeface="+mn-cs"/>
              </a:rPr>
              <a:t>)</a:t>
            </a:r>
            <a:r>
              <a:rPr lang="zh-TW" altLang="en-US" sz="1200" kern="1200" baseline="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對其進行解壓縮和傳遞，從而生成</a:t>
            </a:r>
            <a:r>
              <a:rPr lang="en-US" altLang="zh-TW" sz="1200" kern="1200" dirty="0" smtClean="0">
                <a:solidFill>
                  <a:schemeClr val="tx1"/>
                </a:solidFill>
                <a:effectLst/>
                <a:latin typeface="+mn-lt"/>
                <a:ea typeface="+mn-ea"/>
                <a:cs typeface="+mn-cs"/>
              </a:rPr>
              <a:t>media stream</a:t>
            </a:r>
            <a:r>
              <a:rPr lang="zh-TW" altLang="zh-TW" sz="1200" kern="1200" dirty="0" smtClean="0">
                <a:solidFill>
                  <a:schemeClr val="tx1"/>
                </a:solidFill>
                <a:effectLst/>
                <a:latin typeface="+mn-lt"/>
                <a:ea typeface="+mn-ea"/>
                <a:cs typeface="+mn-cs"/>
              </a:rPr>
              <a:t>。</a:t>
            </a:r>
          </a:p>
          <a:p>
            <a:r>
              <a:rPr lang="zh-TW" altLang="zh-TW" sz="1200" kern="1200" dirty="0" smtClean="0">
                <a:solidFill>
                  <a:schemeClr val="tx1"/>
                </a:solidFill>
                <a:effectLst/>
                <a:latin typeface="+mn-lt"/>
                <a:ea typeface="+mn-ea"/>
                <a:cs typeface="+mn-cs"/>
              </a:rPr>
              <a:t>每個</a:t>
            </a:r>
            <a:r>
              <a:rPr lang="en-US" altLang="zh-TW" sz="1200" kern="1200" dirty="0" smtClean="0">
                <a:solidFill>
                  <a:schemeClr val="tx1"/>
                </a:solidFill>
                <a:effectLst/>
                <a:latin typeface="+mn-lt"/>
                <a:ea typeface="+mn-ea"/>
                <a:cs typeface="+mn-cs"/>
              </a:rPr>
              <a:t>proxy transcoder</a:t>
            </a:r>
            <a:r>
              <a:rPr lang="zh-TW" altLang="zh-TW" sz="1200" kern="1200" dirty="0" smtClean="0">
                <a:solidFill>
                  <a:schemeClr val="tx1"/>
                </a:solidFill>
                <a:effectLst/>
                <a:latin typeface="+mn-lt"/>
                <a:ea typeface="+mn-ea"/>
                <a:cs typeface="+mn-cs"/>
              </a:rPr>
              <a:t>負責對其訂閱的</a:t>
            </a:r>
            <a:r>
              <a:rPr lang="en-US" altLang="zh-TW" sz="1200" kern="1200" dirty="0" smtClean="0">
                <a:solidFill>
                  <a:schemeClr val="tx1"/>
                </a:solidFill>
                <a:effectLst/>
                <a:latin typeface="+mn-lt"/>
                <a:ea typeface="+mn-ea"/>
                <a:cs typeface="+mn-cs"/>
              </a:rPr>
              <a:t>media</a:t>
            </a:r>
            <a:r>
              <a:rPr lang="en-US" altLang="zh-TW" sz="1200" kern="1200" baseline="0" dirty="0" smtClean="0">
                <a:solidFill>
                  <a:schemeClr val="tx1"/>
                </a:solidFill>
                <a:effectLst/>
                <a:latin typeface="+mn-lt"/>
                <a:ea typeface="+mn-ea"/>
                <a:cs typeface="+mn-cs"/>
              </a:rPr>
              <a:t> stream </a:t>
            </a:r>
            <a:r>
              <a:rPr lang="zh-TW" altLang="zh-TW" sz="1200" kern="1200" dirty="0" smtClean="0">
                <a:solidFill>
                  <a:schemeClr val="tx1"/>
                </a:solidFill>
                <a:effectLst/>
                <a:latin typeface="+mn-lt"/>
                <a:ea typeface="+mn-ea"/>
                <a:cs typeface="+mn-cs"/>
              </a:rPr>
              <a:t>對進行轉碼，</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生成代理版本並使其在外部可用，例如用於</a:t>
            </a:r>
            <a:r>
              <a:rPr lang="en-US" altLang="zh-TW" sz="1200" kern="1200" dirty="0" smtClean="0">
                <a:solidFill>
                  <a:schemeClr val="tx1"/>
                </a:solidFill>
                <a:effectLst/>
                <a:latin typeface="+mn-lt"/>
                <a:ea typeface="+mn-ea"/>
                <a:cs typeface="+mn-cs"/>
              </a:rPr>
              <a:t>Web</a:t>
            </a:r>
            <a:r>
              <a:rPr lang="zh-TW" altLang="zh-TW" sz="1200" kern="1200" dirty="0" smtClean="0">
                <a:solidFill>
                  <a:schemeClr val="tx1"/>
                </a:solidFill>
                <a:effectLst/>
                <a:latin typeface="+mn-lt"/>
                <a:ea typeface="+mn-ea"/>
                <a:cs typeface="+mn-cs"/>
              </a:rPr>
              <a:t>應用程序</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Video</a:t>
            </a:r>
            <a:r>
              <a:rPr lang="en-US" altLang="zh-TW" sz="1200" kern="1200" baseline="0" dirty="0" smtClean="0">
                <a:solidFill>
                  <a:schemeClr val="tx1"/>
                </a:solidFill>
                <a:effectLst/>
                <a:latin typeface="+mn-lt"/>
                <a:ea typeface="+mn-ea"/>
                <a:cs typeface="+mn-cs"/>
              </a:rPr>
              <a:t> switcher</a:t>
            </a:r>
            <a:r>
              <a:rPr lang="zh-TW" altLang="zh-TW" sz="1200" kern="1200" dirty="0" smtClean="0">
                <a:solidFill>
                  <a:schemeClr val="tx1"/>
                </a:solidFill>
                <a:effectLst/>
                <a:latin typeface="+mn-lt"/>
                <a:ea typeface="+mn-ea"/>
                <a:cs typeface="+mn-cs"/>
              </a:rPr>
              <a:t>必須</a:t>
            </a:r>
            <a:r>
              <a:rPr lang="zh-TW" altLang="en-US" sz="1200" kern="1200" dirty="0" smtClean="0">
                <a:solidFill>
                  <a:schemeClr val="tx1"/>
                </a:solidFill>
                <a:effectLst/>
                <a:latin typeface="+mn-lt"/>
                <a:ea typeface="+mn-ea"/>
                <a:cs typeface="+mn-cs"/>
              </a:rPr>
              <a:t>提供 多播的</a:t>
            </a:r>
            <a:r>
              <a:rPr lang="zh-TW" altLang="zh-TW" sz="1200" kern="1200" dirty="0" smtClean="0">
                <a:solidFill>
                  <a:schemeClr val="tx1"/>
                </a:solidFill>
                <a:effectLst/>
                <a:latin typeface="+mn-lt"/>
                <a:ea typeface="+mn-ea"/>
                <a:cs typeface="+mn-cs"/>
              </a:rPr>
              <a:t>地址，存儲它接收的數據，</a:t>
            </a:r>
            <a:endParaRPr lang="en-US" altLang="zh-TW" sz="1200" kern="1200" dirty="0" smtClean="0">
              <a:solidFill>
                <a:schemeClr val="tx1"/>
              </a:solidFill>
              <a:effectLst/>
              <a:latin typeface="+mn-lt"/>
              <a:ea typeface="+mn-ea"/>
              <a:cs typeface="+mn-cs"/>
            </a:endParaRPr>
          </a:p>
          <a:p>
            <a:r>
              <a:rPr lang="zh-TW" altLang="en-US" sz="1200" kern="1200" dirty="0" smtClean="0">
                <a:solidFill>
                  <a:schemeClr val="tx1"/>
                </a:solidFill>
                <a:effectLst/>
                <a:latin typeface="+mn-lt"/>
                <a:ea typeface="+mn-ea"/>
                <a:cs typeface="+mn-cs"/>
              </a:rPr>
              <a:t>藉由</a:t>
            </a:r>
            <a:r>
              <a:rPr lang="en-US" altLang="zh-TW" sz="1200" kern="1200" dirty="0" smtClean="0">
                <a:solidFill>
                  <a:schemeClr val="tx1"/>
                </a:solidFill>
                <a:effectLst/>
                <a:latin typeface="+mn-lt"/>
                <a:ea typeface="+mn-ea"/>
                <a:cs typeface="+mn-cs"/>
              </a:rPr>
              <a:t>video</a:t>
            </a:r>
            <a:r>
              <a:rPr lang="en-US" altLang="zh-TW" sz="1200" kern="1200" baseline="0" dirty="0" smtClean="0">
                <a:solidFill>
                  <a:schemeClr val="tx1"/>
                </a:solidFill>
                <a:effectLst/>
                <a:latin typeface="+mn-lt"/>
                <a:ea typeface="+mn-ea"/>
                <a:cs typeface="+mn-cs"/>
              </a:rPr>
              <a:t> switcher</a:t>
            </a:r>
            <a:r>
              <a:rPr lang="zh-TW" altLang="en-US" sz="1200" kern="1200" baseline="0" dirty="0" smtClean="0">
                <a:solidFill>
                  <a:schemeClr val="tx1"/>
                </a:solidFill>
                <a:effectLst/>
                <a:latin typeface="+mn-lt"/>
                <a:ea typeface="+mn-ea"/>
                <a:cs typeface="+mn-cs"/>
              </a:rPr>
              <a:t>將 </a:t>
            </a:r>
            <a:r>
              <a:rPr lang="en-US" altLang="zh-TW" sz="1200" kern="1200" baseline="0" dirty="0" smtClean="0">
                <a:solidFill>
                  <a:schemeClr val="tx1"/>
                </a:solidFill>
                <a:effectLst/>
                <a:latin typeface="+mn-lt"/>
                <a:ea typeface="+mn-ea"/>
                <a:cs typeface="+mn-cs"/>
              </a:rPr>
              <a:t>video</a:t>
            </a:r>
            <a:r>
              <a:rPr lang="zh-TW" altLang="en-US" sz="1200" kern="1200" baseline="0" dirty="0" smtClean="0">
                <a:solidFill>
                  <a:schemeClr val="tx1"/>
                </a:solidFill>
                <a:effectLst/>
                <a:latin typeface="+mn-lt"/>
                <a:ea typeface="+mn-ea"/>
                <a:cs typeface="+mn-cs"/>
              </a:rPr>
              <a:t>轉送到</a:t>
            </a:r>
            <a:r>
              <a:rPr lang="en-US" altLang="zh-TW" sz="1200" kern="1200" baseline="0" dirty="0" smtClean="0">
                <a:solidFill>
                  <a:schemeClr val="tx1"/>
                </a:solidFill>
                <a:effectLst/>
                <a:latin typeface="+mn-lt"/>
                <a:ea typeface="+mn-ea"/>
                <a:cs typeface="+mn-cs"/>
              </a:rPr>
              <a:t>output</a:t>
            </a:r>
            <a:r>
              <a:rPr lang="zh-TW" altLang="en-US" sz="1200" kern="1200" baseline="0" dirty="0" smtClean="0">
                <a:solidFill>
                  <a:schemeClr val="tx1"/>
                </a:solidFill>
                <a:effectLst/>
                <a:latin typeface="+mn-lt"/>
                <a:ea typeface="+mn-ea"/>
                <a:cs typeface="+mn-cs"/>
              </a:rPr>
              <a:t> </a:t>
            </a:r>
            <a:endParaRPr lang="en-US" altLang="zh-TW" sz="1200" kern="1200" baseline="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endParaRPr lang="en-US" altLang="zh-TW" dirty="0" smtClean="0"/>
          </a:p>
          <a:p>
            <a:r>
              <a:rPr lang="zh-TW" altLang="zh-TW" sz="1200" kern="1200" dirty="0" smtClean="0">
                <a:solidFill>
                  <a:schemeClr val="tx1"/>
                </a:solidFill>
                <a:effectLst/>
                <a:latin typeface="+mn-lt"/>
                <a:ea typeface="+mn-ea"/>
                <a:cs typeface="+mn-cs"/>
              </a:rPr>
              <a:t>每個</a:t>
            </a:r>
            <a:r>
              <a:rPr lang="en-US" altLang="zh-TW" sz="1200" kern="1200" dirty="0" smtClean="0">
                <a:solidFill>
                  <a:schemeClr val="tx1"/>
                </a:solidFill>
                <a:effectLst/>
                <a:latin typeface="+mn-lt"/>
                <a:ea typeface="+mn-ea"/>
                <a:cs typeface="+mn-cs"/>
              </a:rPr>
              <a:t>output</a:t>
            </a:r>
            <a:r>
              <a:rPr lang="zh-TW" altLang="zh-TW" sz="1200" kern="1200" dirty="0" smtClean="0">
                <a:solidFill>
                  <a:schemeClr val="tx1"/>
                </a:solidFill>
                <a:effectLst/>
                <a:latin typeface="+mn-lt"/>
                <a:ea typeface="+mn-ea"/>
                <a:cs typeface="+mn-cs"/>
              </a:rPr>
              <a:t>節點通過多播接收來自</a:t>
            </a:r>
            <a:r>
              <a:rPr lang="en-US" altLang="zh-TW" sz="1200" kern="1200" dirty="0" smtClean="0">
                <a:solidFill>
                  <a:schemeClr val="tx1"/>
                </a:solidFill>
                <a:effectLst/>
                <a:latin typeface="+mn-lt"/>
                <a:ea typeface="+mn-ea"/>
                <a:cs typeface="+mn-cs"/>
              </a:rPr>
              <a:t>video</a:t>
            </a:r>
            <a:r>
              <a:rPr lang="en-US" altLang="zh-TW" sz="1200" kern="1200" baseline="0" dirty="0" smtClean="0">
                <a:solidFill>
                  <a:schemeClr val="tx1"/>
                </a:solidFill>
                <a:effectLst/>
                <a:latin typeface="+mn-lt"/>
                <a:ea typeface="+mn-ea"/>
                <a:cs typeface="+mn-cs"/>
              </a:rPr>
              <a:t> switcher</a:t>
            </a:r>
            <a:r>
              <a:rPr lang="zh-TW" altLang="zh-TW" sz="1200" kern="1200" dirty="0" smtClean="0">
                <a:solidFill>
                  <a:schemeClr val="tx1"/>
                </a:solidFill>
                <a:effectLst/>
                <a:latin typeface="+mn-lt"/>
                <a:ea typeface="+mn-ea"/>
                <a:cs typeface="+mn-cs"/>
              </a:rPr>
              <a:t>的</a:t>
            </a:r>
            <a:r>
              <a:rPr lang="en-US" altLang="zh-TW" sz="1200" kern="1200" dirty="0" smtClean="0">
                <a:solidFill>
                  <a:schemeClr val="tx1"/>
                </a:solidFill>
                <a:effectLst/>
                <a:latin typeface="+mn-lt"/>
                <a:ea typeface="+mn-ea"/>
                <a:cs typeface="+mn-cs"/>
              </a:rPr>
              <a:t>video stream</a:t>
            </a:r>
            <a:r>
              <a:rPr lang="zh-TW" altLang="zh-TW" sz="1200" kern="1200" dirty="0" smtClean="0">
                <a:solidFill>
                  <a:schemeClr val="tx1"/>
                </a:solidFill>
                <a:effectLst/>
                <a:latin typeface="+mn-lt"/>
                <a:ea typeface="+mn-ea"/>
                <a:cs typeface="+mn-cs"/>
              </a:rPr>
              <a:t>，並在單個流中將其傳送到國外。</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這意味著可以有多個輸出，例如，包括輸出具有相同輸入特性的流的輸出。</a:t>
            </a:r>
          </a:p>
          <a:p>
            <a:r>
              <a:rPr lang="zh-TW" altLang="zh-TW" sz="1200" kern="1200" dirty="0" smtClean="0">
                <a:solidFill>
                  <a:schemeClr val="tx1"/>
                </a:solidFill>
                <a:effectLst/>
                <a:latin typeface="+mn-lt"/>
                <a:ea typeface="+mn-ea"/>
                <a:cs typeface="+mn-cs"/>
              </a:rPr>
              <a:t>每個組件都有可以配寘的特定内容。</a:t>
            </a:r>
          </a:p>
          <a:p>
            <a:r>
              <a:rPr lang="zh-TW" altLang="zh-TW" sz="1200" kern="1200" dirty="0" smtClean="0">
                <a:solidFill>
                  <a:schemeClr val="tx1"/>
                </a:solidFill>
                <a:effectLst/>
                <a:latin typeface="+mn-lt"/>
                <a:ea typeface="+mn-ea"/>
                <a:cs typeface="+mn-cs"/>
              </a:rPr>
              <a:t>可以添加必要的連接和複雜性來構建所需的場景。</a:t>
            </a:r>
          </a:p>
          <a:p>
            <a:r>
              <a:rPr lang="zh-TW" altLang="zh-TW" sz="1200" kern="1200" dirty="0" smtClean="0">
                <a:solidFill>
                  <a:schemeClr val="tx1"/>
                </a:solidFill>
                <a:effectLst/>
                <a:latin typeface="+mn-lt"/>
                <a:ea typeface="+mn-ea"/>
                <a:cs typeface="+mn-cs"/>
              </a:rPr>
              <a:t>如果至少有一個組件訓示監視系統（監視轉接器和服務器）已連接監視代理，則會自動添加該監視系統。</a:t>
            </a: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47</a:t>
            </a:fld>
            <a:endParaRPr lang="zh-TW" altLang="en-US"/>
          </a:p>
        </p:txBody>
      </p:sp>
    </p:spTree>
    <p:extLst>
      <p:ext uri="{BB962C8B-B14F-4D97-AF65-F5344CB8AC3E}">
        <p14:creationId xmlns:p14="http://schemas.microsoft.com/office/powerpoint/2010/main" val="14847391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錶</a:t>
            </a:r>
            <a:r>
              <a:rPr lang="en-US" altLang="zh-TW" sz="1200" kern="1200" dirty="0" smtClean="0">
                <a:solidFill>
                  <a:schemeClr val="tx1"/>
                </a:solidFill>
                <a:effectLst/>
                <a:latin typeface="+mn-lt"/>
                <a:ea typeface="+mn-ea"/>
                <a:cs typeface="+mn-cs"/>
              </a:rPr>
              <a:t>4</a:t>
            </a:r>
            <a:r>
              <a:rPr lang="zh-TW" altLang="zh-TW" sz="1200" kern="1200" dirty="0" smtClean="0">
                <a:solidFill>
                  <a:schemeClr val="tx1"/>
                </a:solidFill>
                <a:effectLst/>
                <a:latin typeface="+mn-lt"/>
                <a:ea typeface="+mn-ea"/>
                <a:cs typeface="+mn-cs"/>
              </a:rPr>
              <a:t>給出了與</a:t>
            </a:r>
            <a:r>
              <a:rPr lang="en-US" altLang="zh-TW" sz="1200" kern="1200" dirty="0" smtClean="0">
                <a:solidFill>
                  <a:schemeClr val="tx1"/>
                </a:solidFill>
                <a:effectLst/>
                <a:latin typeface="+mn-lt"/>
                <a:ea typeface="+mn-ea"/>
                <a:cs typeface="+mn-cs"/>
              </a:rPr>
              <a:t>MOG</a:t>
            </a:r>
            <a:r>
              <a:rPr lang="zh-TW" altLang="zh-TW" sz="1200" kern="1200" dirty="0" smtClean="0">
                <a:solidFill>
                  <a:schemeClr val="tx1"/>
                </a:solidFill>
                <a:effectLst/>
                <a:latin typeface="+mn-lt"/>
                <a:ea typeface="+mn-ea"/>
                <a:cs typeface="+mn-cs"/>
              </a:rPr>
              <a:t>用例相關的</a:t>
            </a:r>
            <a:r>
              <a:rPr lang="en-US" altLang="zh-TW" sz="1200" kern="1200" dirty="0" err="1" smtClean="0">
                <a:solidFill>
                  <a:schemeClr val="tx1"/>
                </a:solidFill>
                <a:effectLst/>
                <a:latin typeface="+mn-lt"/>
                <a:ea typeface="+mn-ea"/>
                <a:cs typeface="+mn-cs"/>
              </a:rPr>
              <a:t>QoS</a:t>
            </a:r>
            <a:r>
              <a:rPr lang="zh-TW" altLang="zh-TW" sz="1200" kern="1200" dirty="0" smtClean="0">
                <a:solidFill>
                  <a:schemeClr val="tx1"/>
                </a:solidFill>
                <a:effectLst/>
                <a:latin typeface="+mn-lt"/>
                <a:ea typeface="+mn-ea"/>
                <a:cs typeface="+mn-cs"/>
              </a:rPr>
              <a:t>名額。</a:t>
            </a:r>
          </a:p>
          <a:p>
            <a:r>
              <a:rPr lang="zh-TW" altLang="zh-TW" sz="1200" kern="1200" dirty="0" smtClean="0">
                <a:solidFill>
                  <a:schemeClr val="tx1"/>
                </a:solidFill>
                <a:effectLst/>
                <a:latin typeface="+mn-lt"/>
                <a:ea typeface="+mn-ea"/>
                <a:cs typeface="+mn-cs"/>
              </a:rPr>
              <a:t>抖動、遺失率和錯誤率是最重要的，而延遲則不那麼重要，因為只要</a:t>
            </a:r>
            <a:r>
              <a:rPr lang="zh-TW" altLang="en-US" sz="1200" kern="1200" dirty="0" smtClean="0">
                <a:solidFill>
                  <a:schemeClr val="tx1"/>
                </a:solidFill>
                <a:effectLst/>
                <a:latin typeface="+mn-lt"/>
                <a:ea typeface="+mn-ea"/>
                <a:cs typeface="+mn-cs"/>
              </a:rPr>
              <a:t>影片</a:t>
            </a:r>
            <a:r>
              <a:rPr lang="zh-TW" altLang="zh-TW" sz="1200" kern="1200" dirty="0" smtClean="0">
                <a:solidFill>
                  <a:schemeClr val="tx1"/>
                </a:solidFill>
                <a:effectLst/>
                <a:latin typeface="+mn-lt"/>
                <a:ea typeface="+mn-ea"/>
                <a:cs typeface="+mn-cs"/>
              </a:rPr>
              <a:t>以相同的速率到達，視頻就可能延遲到達。</a:t>
            </a: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48</a:t>
            </a:fld>
            <a:endParaRPr lang="zh-TW" altLang="en-US"/>
          </a:p>
        </p:txBody>
      </p:sp>
    </p:spTree>
    <p:extLst>
      <p:ext uri="{BB962C8B-B14F-4D97-AF65-F5344CB8AC3E}">
        <p14:creationId xmlns:p14="http://schemas.microsoft.com/office/powerpoint/2010/main" val="12979668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為了測試</a:t>
            </a:r>
            <a:r>
              <a:rPr lang="en-US" altLang="zh-TW" dirty="0" smtClean="0"/>
              <a:t>, </a:t>
            </a:r>
            <a:r>
              <a:rPr lang="zh-TW" altLang="en-US" dirty="0" smtClean="0"/>
              <a:t>他們找來了</a:t>
            </a:r>
            <a:r>
              <a:rPr lang="en-US" altLang="zh-TW" dirty="0" smtClean="0"/>
              <a:t>6</a:t>
            </a:r>
            <a:r>
              <a:rPr lang="zh-TW" altLang="en-US" dirty="0" smtClean="0"/>
              <a:t>個來自 雲端計算和 </a:t>
            </a:r>
            <a:r>
              <a:rPr lang="en-US" altLang="zh-TW" dirty="0" smtClean="0"/>
              <a:t>DevOps</a:t>
            </a:r>
            <a:r>
              <a:rPr lang="zh-TW" altLang="en-US" dirty="0" smtClean="0"/>
              <a:t> 工程 領域的研究人員</a:t>
            </a:r>
            <a:endParaRPr lang="en-US" altLang="zh-TW" dirty="0" smtClean="0"/>
          </a:p>
          <a:p>
            <a:endParaRPr lang="en-US" altLang="zh-TW" dirty="0" smtClean="0"/>
          </a:p>
          <a:p>
            <a:r>
              <a:rPr lang="zh-TW" altLang="en-US" dirty="0" smtClean="0"/>
              <a:t>對於所有的參加者</a:t>
            </a:r>
            <a:r>
              <a:rPr lang="en-US" altLang="zh-TW" dirty="0" smtClean="0"/>
              <a:t>,</a:t>
            </a:r>
            <a:r>
              <a:rPr lang="zh-TW" altLang="en-US" dirty="0" smtClean="0"/>
              <a:t>  </a:t>
            </a:r>
            <a:r>
              <a:rPr lang="en-US" altLang="zh-TW" dirty="0" smtClean="0"/>
              <a:t> </a:t>
            </a:r>
            <a:r>
              <a:rPr lang="zh-TW" altLang="en-US" dirty="0" smtClean="0"/>
              <a:t>他們提供詳細的說明</a:t>
            </a:r>
            <a:r>
              <a:rPr lang="en-US" altLang="zh-TW" dirty="0" smtClean="0"/>
              <a:t>, </a:t>
            </a:r>
            <a:r>
              <a:rPr lang="zh-TW" altLang="en-US" dirty="0" smtClean="0"/>
              <a:t>解釋如何創建三個有用</a:t>
            </a:r>
            <a:r>
              <a:rPr lang="en-US" altLang="zh-TW" dirty="0" smtClean="0"/>
              <a:t>SWITCH</a:t>
            </a:r>
            <a:r>
              <a:rPr lang="zh-TW" altLang="en-US" dirty="0" smtClean="0"/>
              <a:t>和沒有使用的 範例</a:t>
            </a:r>
            <a:endParaRPr lang="en-US" altLang="zh-TW" dirty="0" smtClean="0"/>
          </a:p>
          <a:p>
            <a:r>
              <a:rPr lang="zh-TW" altLang="en-US" dirty="0" smtClean="0"/>
              <a:t>參加者了解他們的工作</a:t>
            </a:r>
            <a:r>
              <a:rPr lang="en-US" altLang="zh-TW" dirty="0" smtClean="0"/>
              <a:t>, </a:t>
            </a:r>
            <a:r>
              <a:rPr lang="zh-TW" altLang="en-US" dirty="0" smtClean="0"/>
              <a:t>作為該領域的專家</a:t>
            </a:r>
            <a:r>
              <a:rPr lang="en-US" altLang="zh-TW" dirty="0" smtClean="0"/>
              <a:t>, </a:t>
            </a:r>
            <a:r>
              <a:rPr lang="zh-TW" altLang="en-US" dirty="0" smtClean="0"/>
              <a:t>他們熟悉如何編寫基於</a:t>
            </a:r>
            <a:r>
              <a:rPr lang="en-US" altLang="zh-TW" dirty="0" err="1" smtClean="0"/>
              <a:t>docker</a:t>
            </a:r>
            <a:r>
              <a:rPr lang="zh-TW" altLang="en-US" dirty="0" smtClean="0"/>
              <a:t>的雲端應用程式</a:t>
            </a:r>
            <a:endParaRPr lang="en-US" altLang="zh-TW" dirty="0" smtClean="0"/>
          </a:p>
          <a:p>
            <a:endParaRPr lang="en-US" altLang="zh-TW" dirty="0" smtClean="0"/>
          </a:p>
          <a:p>
            <a:r>
              <a:rPr lang="zh-TW" altLang="en-US" dirty="0" smtClean="0"/>
              <a:t>時間是用碼表以分鐘為單位測量</a:t>
            </a:r>
            <a:r>
              <a:rPr lang="en-US" altLang="zh-TW" dirty="0" smtClean="0"/>
              <a:t>, </a:t>
            </a:r>
            <a:r>
              <a:rPr lang="zh-TW" altLang="en-US" dirty="0" smtClean="0"/>
              <a:t>並且整個實驗期間他們都在場</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49</a:t>
            </a:fld>
            <a:endParaRPr lang="zh-TW" altLang="en-US"/>
          </a:p>
        </p:txBody>
      </p:sp>
    </p:spTree>
    <p:extLst>
      <p:ext uri="{BB962C8B-B14F-4D97-AF65-F5344CB8AC3E}">
        <p14:creationId xmlns:p14="http://schemas.microsoft.com/office/powerpoint/2010/main" val="252971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在創建應用程式期間</a:t>
            </a:r>
            <a:r>
              <a:rPr lang="en-US" altLang="zh-TW" dirty="0" smtClean="0"/>
              <a:t>, </a:t>
            </a:r>
            <a:r>
              <a:rPr lang="zh-TW" altLang="en-US" dirty="0" smtClean="0"/>
              <a:t>為每個階段創建應用程式 紀錄時間 </a:t>
            </a:r>
            <a:endParaRPr lang="en-US" altLang="zh-TW" dirty="0" smtClean="0"/>
          </a:p>
          <a:p>
            <a:r>
              <a:rPr lang="en-US" altLang="zh-TW" dirty="0" smtClean="0"/>
              <a:t>(</a:t>
            </a:r>
            <a:r>
              <a:rPr lang="zh-TW" altLang="en-US" dirty="0" smtClean="0"/>
              <a:t>例如 元件創立</a:t>
            </a:r>
            <a:r>
              <a:rPr lang="en-US" altLang="zh-TW" dirty="0" smtClean="0"/>
              <a:t>, </a:t>
            </a:r>
            <a:r>
              <a:rPr lang="zh-TW" altLang="en-US" dirty="0" smtClean="0"/>
              <a:t>元件修改</a:t>
            </a:r>
            <a:r>
              <a:rPr lang="en-US" altLang="zh-TW" dirty="0" smtClean="0"/>
              <a:t>, </a:t>
            </a:r>
            <a:r>
              <a:rPr lang="zh-TW" altLang="en-US" dirty="0" smtClean="0"/>
              <a:t>應用程式組合 </a:t>
            </a:r>
            <a:r>
              <a:rPr lang="en-US" altLang="zh-TW" dirty="0" smtClean="0"/>
              <a:t>, </a:t>
            </a:r>
            <a:r>
              <a:rPr lang="zh-TW" altLang="en-US" dirty="0" smtClean="0"/>
              <a:t>創建</a:t>
            </a:r>
            <a:r>
              <a:rPr lang="en-US" altLang="zh-TW" dirty="0" smtClean="0"/>
              <a:t>TOSCA</a:t>
            </a:r>
            <a:r>
              <a:rPr lang="en-US" altLang="zh-TW" baseline="0" dirty="0" smtClean="0"/>
              <a:t> </a:t>
            </a:r>
            <a:r>
              <a:rPr lang="zh-TW" altLang="en-US" baseline="0" dirty="0" smtClean="0"/>
              <a:t>和 </a:t>
            </a:r>
            <a:r>
              <a:rPr lang="en-US" altLang="zh-TW" baseline="0" dirty="0" err="1" smtClean="0"/>
              <a:t>Doker</a:t>
            </a:r>
            <a:r>
              <a:rPr lang="zh-TW" altLang="en-US" baseline="0" dirty="0" smtClean="0"/>
              <a:t> 組成檔案等</a:t>
            </a:r>
            <a:r>
              <a:rPr lang="en-US" altLang="zh-TW" dirty="0" smtClean="0"/>
              <a:t>)</a:t>
            </a:r>
          </a:p>
          <a:p>
            <a:endParaRPr lang="en-US" altLang="zh-TW" dirty="0" smtClean="0"/>
          </a:p>
          <a:p>
            <a:r>
              <a:rPr lang="zh-TW" altLang="en-US" dirty="0" smtClean="0"/>
              <a:t>在第一階段</a:t>
            </a:r>
            <a:r>
              <a:rPr lang="en-US" altLang="zh-TW" dirty="0" smtClean="0"/>
              <a:t>, </a:t>
            </a:r>
            <a:r>
              <a:rPr lang="zh-TW" altLang="en-US" dirty="0" smtClean="0"/>
              <a:t>參加者被要求描述應用程式中使用的所有</a:t>
            </a:r>
            <a:r>
              <a:rPr lang="en-US" altLang="zh-TW" dirty="0" smtClean="0"/>
              <a:t>container</a:t>
            </a:r>
            <a:r>
              <a:rPr lang="zh-TW" altLang="en-US" dirty="0" smtClean="0"/>
              <a:t>和 應用程式本身</a:t>
            </a:r>
            <a:endParaRPr lang="en-US" altLang="zh-TW" dirty="0" smtClean="0"/>
          </a:p>
          <a:p>
            <a:r>
              <a:rPr lang="zh-TW" altLang="en-US" dirty="0" smtClean="0"/>
              <a:t>他們得到了關於所有元件的資訊</a:t>
            </a:r>
            <a:r>
              <a:rPr lang="en-US" altLang="zh-TW" dirty="0" smtClean="0"/>
              <a:t>, (port</a:t>
            </a:r>
            <a:r>
              <a:rPr lang="en-US" altLang="zh-TW" baseline="0" dirty="0" smtClean="0"/>
              <a:t> ,</a:t>
            </a:r>
            <a:r>
              <a:rPr lang="zh-TW" altLang="en-US" baseline="0" dirty="0" smtClean="0"/>
              <a:t> </a:t>
            </a:r>
            <a:r>
              <a:rPr lang="en-US" altLang="zh-TW" baseline="0" dirty="0" err="1" smtClean="0"/>
              <a:t>docker</a:t>
            </a:r>
            <a:r>
              <a:rPr lang="en-US" altLang="zh-TW" baseline="0" dirty="0" smtClean="0"/>
              <a:t> image location ,</a:t>
            </a:r>
            <a:r>
              <a:rPr lang="zh-TW" altLang="en-US" baseline="0" dirty="0" smtClean="0"/>
              <a:t>流量　變數　等等</a:t>
            </a:r>
            <a:r>
              <a:rPr lang="en-US" altLang="zh-TW" dirty="0" smtClean="0"/>
              <a:t>)</a:t>
            </a:r>
          </a:p>
          <a:p>
            <a:r>
              <a:rPr lang="zh-TW" altLang="en-US" dirty="0" smtClean="0"/>
              <a:t>以及他們之間該如何連結</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50</a:t>
            </a:fld>
            <a:endParaRPr lang="zh-TW" altLang="en-US"/>
          </a:p>
        </p:txBody>
      </p:sp>
    </p:spTree>
    <p:extLst>
      <p:ext uri="{BB962C8B-B14F-4D97-AF65-F5344CB8AC3E}">
        <p14:creationId xmlns:p14="http://schemas.microsoft.com/office/powerpoint/2010/main" val="9987417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在第二階段‘</a:t>
            </a:r>
            <a:endParaRPr lang="en-US" altLang="zh-TW" dirty="0" smtClean="0"/>
          </a:p>
          <a:p>
            <a:r>
              <a:rPr lang="zh-TW" altLang="en-US" dirty="0" smtClean="0"/>
              <a:t>參加者被要求　利用　</a:t>
            </a:r>
            <a:r>
              <a:rPr lang="en-US" altLang="zh-TW" dirty="0" smtClean="0"/>
              <a:t>visual</a:t>
            </a:r>
            <a:r>
              <a:rPr lang="en-US" altLang="zh-TW" baseline="0" dirty="0" smtClean="0"/>
              <a:t> studio code </a:t>
            </a:r>
            <a:r>
              <a:rPr lang="zh-TW" altLang="en-US" baseline="0" dirty="0" smtClean="0"/>
              <a:t>為</a:t>
            </a:r>
            <a:r>
              <a:rPr lang="en-US" altLang="zh-TW" baseline="0" dirty="0" smtClean="0"/>
              <a:t/>
            </a:r>
            <a:br>
              <a:rPr lang="en-US" altLang="zh-TW" baseline="0" dirty="0" smtClean="0"/>
            </a:br>
            <a:r>
              <a:rPr lang="zh-TW" altLang="en-US" baseline="0" dirty="0" smtClean="0"/>
              <a:t>三個應用程式 創建 </a:t>
            </a:r>
            <a:r>
              <a:rPr lang="en-US" altLang="zh-TW" baseline="0" dirty="0" smtClean="0"/>
              <a:t>TOSCA </a:t>
            </a:r>
            <a:r>
              <a:rPr lang="zh-TW" altLang="en-US" baseline="0" dirty="0" smtClean="0"/>
              <a:t>和 </a:t>
            </a:r>
            <a:r>
              <a:rPr lang="en-US" altLang="zh-TW" baseline="0" dirty="0" smtClean="0"/>
              <a:t>Docker compose </a:t>
            </a:r>
            <a:r>
              <a:rPr lang="zh-TW" altLang="en-US" baseline="0" dirty="0" smtClean="0"/>
              <a:t>來描述相同的應用程式</a:t>
            </a:r>
            <a:endParaRPr lang="en-US" altLang="zh-TW" baseline="0" dirty="0" smtClean="0"/>
          </a:p>
          <a:p>
            <a:endParaRPr lang="en-US" altLang="zh-TW" baseline="0" dirty="0" smtClean="0"/>
          </a:p>
          <a:p>
            <a:r>
              <a:rPr lang="zh-TW" altLang="en-US" baseline="0" dirty="0" smtClean="0"/>
              <a:t>他們再次得到一個範例</a:t>
            </a:r>
            <a:r>
              <a:rPr lang="en-US" altLang="zh-TW" baseline="0" dirty="0" smtClean="0"/>
              <a:t>, </a:t>
            </a:r>
            <a:r>
              <a:rPr lang="zh-TW" altLang="en-US" baseline="0" dirty="0" smtClean="0"/>
              <a:t>並希望用 程式碼完成 和 複製貼上 來盡快達成目標</a:t>
            </a:r>
            <a:endParaRPr lang="en-US" altLang="zh-TW" baseline="0" dirty="0" smtClean="0"/>
          </a:p>
          <a:p>
            <a:r>
              <a:rPr lang="zh-TW" altLang="en-US" baseline="0" dirty="0" smtClean="0"/>
              <a:t>在三個應用程式的生命週期中</a:t>
            </a:r>
            <a:r>
              <a:rPr lang="en-US" altLang="zh-TW" baseline="0" dirty="0" smtClean="0"/>
              <a:t>, </a:t>
            </a:r>
            <a:r>
              <a:rPr lang="zh-TW" altLang="en-US" baseline="0" dirty="0" smtClean="0"/>
              <a:t>完成每個階段所需時間如圖</a:t>
            </a:r>
            <a:r>
              <a:rPr lang="en-US" altLang="zh-TW" baseline="0" dirty="0" smtClean="0"/>
              <a:t>11</a:t>
            </a:r>
            <a:r>
              <a:rPr lang="zh-TW" altLang="en-US" baseline="0" dirty="0" smtClean="0"/>
              <a:t> 所示</a:t>
            </a:r>
            <a:endParaRPr lang="en-US" altLang="zh-TW" baseline="0" dirty="0" smtClean="0"/>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51</a:t>
            </a:fld>
            <a:endParaRPr lang="zh-TW" altLang="en-US"/>
          </a:p>
        </p:txBody>
      </p:sp>
    </p:spTree>
    <p:extLst>
      <p:ext uri="{BB962C8B-B14F-4D97-AF65-F5344CB8AC3E}">
        <p14:creationId xmlns:p14="http://schemas.microsoft.com/office/powerpoint/2010/main" val="2800847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Time-critical </a:t>
            </a:r>
            <a:r>
              <a:rPr lang="zh-TW" altLang="en-US" sz="1200" dirty="0" smtClean="0">
                <a:latin typeface="Times New Roman" panose="02020603050405020304" pitchFamily="18" charset="0"/>
                <a:cs typeface="Times New Roman" panose="02020603050405020304" pitchFamily="18" charset="0"/>
              </a:rPr>
              <a:t>應用 例如 預警系統或現場直播等</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 面臨特別的挑戰</a:t>
            </a: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Times New Roman" panose="02020603050405020304" pitchFamily="18" charset="0"/>
                <a:cs typeface="Times New Roman" panose="02020603050405020304" pitchFamily="18" charset="0"/>
              </a:rPr>
              <a:t>他們對</a:t>
            </a:r>
            <a:r>
              <a:rPr lang="en-US" altLang="zh-TW" sz="1200" dirty="0" err="1" smtClean="0">
                <a:latin typeface="Times New Roman" panose="02020603050405020304" pitchFamily="18" charset="0"/>
                <a:cs typeface="Times New Roman" panose="02020603050405020304" pitchFamily="18" charset="0"/>
              </a:rPr>
              <a:t>QoS</a:t>
            </a:r>
            <a:r>
              <a:rPr lang="zh-TW" altLang="en-US" sz="1200" dirty="0" smtClean="0">
                <a:latin typeface="Times New Roman" panose="02020603050405020304" pitchFamily="18" charset="0"/>
                <a:cs typeface="Times New Roman" panose="02020603050405020304" pitchFamily="18" charset="0"/>
              </a:rPr>
              <a:t>嚴格的限制</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必須保持這些限制</a:t>
            </a:r>
            <a:r>
              <a:rPr lang="en-US" altLang="zh-TW" sz="1200" dirty="0" smtClean="0">
                <a:latin typeface="Times New Roman" panose="02020603050405020304" pitchFamily="18" charset="0"/>
                <a:cs typeface="Times New Roman" panose="02020603050405020304" pitchFamily="18" charset="0"/>
              </a:rPr>
              <a:t>, </a:t>
            </a:r>
            <a:r>
              <a:rPr lang="zh-TW" altLang="en-US" sz="1200" dirty="0" smtClean="0">
                <a:latin typeface="Times New Roman" panose="02020603050405020304" pitchFamily="18" charset="0"/>
                <a:cs typeface="Times New Roman" panose="02020603050405020304" pitchFamily="18" charset="0"/>
              </a:rPr>
              <a:t>儘管在網路波動和</a:t>
            </a:r>
            <a:r>
              <a:rPr lang="en-US" altLang="zh-TW" sz="1200" dirty="0" smtClean="0">
                <a:latin typeface="Times New Roman" panose="02020603050405020304" pitchFamily="18" charset="0"/>
                <a:cs typeface="Times New Roman" panose="02020603050405020304" pitchFamily="18" charset="0"/>
              </a:rPr>
              <a:t>load</a:t>
            </a:r>
            <a:r>
              <a:rPr lang="zh-TW" altLang="en-US" sz="1200" dirty="0" smtClean="0">
                <a:latin typeface="Times New Roman" panose="02020603050405020304" pitchFamily="18" charset="0"/>
                <a:cs typeface="Times New Roman" panose="02020603050405020304" pitchFamily="18" charset="0"/>
              </a:rPr>
              <a:t>的峰值變化情況下</a:t>
            </a: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Times New Roman" panose="02020603050405020304" pitchFamily="18" charset="0"/>
                <a:cs typeface="Times New Roman" panose="02020603050405020304" pitchFamily="18" charset="0"/>
              </a:rPr>
              <a:t>應用程式必須根據限制 彈性的調整</a:t>
            </a: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Times New Roman" panose="02020603050405020304" pitchFamily="18" charset="0"/>
                <a:cs typeface="Times New Roman" panose="02020603050405020304" pitchFamily="18" charset="0"/>
              </a:rPr>
              <a:t>在這邊</a:t>
            </a:r>
            <a:r>
              <a:rPr lang="en-US" altLang="zh-TW" sz="1200" dirty="0" smtClean="0">
                <a:latin typeface="Times New Roman" panose="02020603050405020304" pitchFamily="18" charset="0"/>
                <a:cs typeface="Times New Roman" panose="02020603050405020304" pitchFamily="18" charset="0"/>
              </a:rPr>
              <a:t>paper</a:t>
            </a:r>
            <a:r>
              <a:rPr lang="zh-TW" altLang="en-US" sz="1200" dirty="0" smtClean="0">
                <a:latin typeface="Times New Roman" panose="02020603050405020304" pitchFamily="18" charset="0"/>
                <a:cs typeface="Times New Roman" panose="02020603050405020304" pitchFamily="18" charset="0"/>
              </a:rPr>
              <a:t>中</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作者描述了一個為了滿足這些目標而設計的框架</a:t>
            </a:r>
            <a:r>
              <a:rPr lang="en-US" altLang="zh-TW" sz="1200" dirty="0" smtClean="0">
                <a:latin typeface="Times New Roman" panose="02020603050405020304" pitchFamily="18" charset="0"/>
                <a:cs typeface="Times New Roman" panose="02020603050405020304" pitchFamily="18" charset="0"/>
              </a:rPr>
              <a:t>, </a:t>
            </a:r>
            <a:r>
              <a:rPr lang="zh-TW" altLang="en-US" sz="1200" dirty="0" smtClean="0">
                <a:latin typeface="Times New Roman" panose="02020603050405020304" pitchFamily="18" charset="0"/>
                <a:cs typeface="Times New Roman" panose="02020603050405020304" pitchFamily="18" charset="0"/>
              </a:rPr>
              <a:t>作為</a:t>
            </a:r>
            <a:r>
              <a:rPr lang="en-US" altLang="zh-TW" sz="1200" dirty="0" smtClean="0">
                <a:latin typeface="Times New Roman" panose="02020603050405020304" pitchFamily="18" charset="0"/>
                <a:cs typeface="Times New Roman" panose="02020603050405020304" pitchFamily="18" charset="0"/>
              </a:rPr>
              <a:t>EU SWITCH</a:t>
            </a:r>
            <a:r>
              <a:rPr lang="en-US" altLang="zh-TW" sz="1200" baseline="0" dirty="0" smtClean="0">
                <a:latin typeface="Times New Roman" panose="02020603050405020304" pitchFamily="18" charset="0"/>
                <a:cs typeface="Times New Roman" panose="02020603050405020304" pitchFamily="18" charset="0"/>
              </a:rPr>
              <a:t> project</a:t>
            </a:r>
            <a:r>
              <a:rPr lang="zh-TW" altLang="en-US" sz="1200" baseline="0" dirty="0" smtClean="0">
                <a:latin typeface="Times New Roman" panose="02020603050405020304" pitchFamily="18" charset="0"/>
                <a:cs typeface="Times New Roman" panose="02020603050405020304" pitchFamily="18" charset="0"/>
              </a:rPr>
              <a:t>的一部份</a:t>
            </a:r>
            <a:endParaRPr lang="en-US" altLang="zh-TW"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Times New Roman" panose="02020603050405020304" pitchFamily="18" charset="0"/>
                <a:cs typeface="Times New Roman" panose="02020603050405020304" pitchFamily="18" charset="0"/>
              </a:rPr>
              <a:t>作者描述了 </a:t>
            </a:r>
            <a:r>
              <a:rPr lang="en-US" altLang="zh-TW" sz="1200" dirty="0" smtClean="0">
                <a:latin typeface="Times New Roman" panose="02020603050405020304" pitchFamily="18" charset="0"/>
                <a:cs typeface="Times New Roman" panose="02020603050405020304" pitchFamily="18" charset="0"/>
              </a:rPr>
              <a:t>SWITCH</a:t>
            </a:r>
            <a:r>
              <a:rPr lang="en-US" altLang="zh-TW" sz="1200" baseline="0" dirty="0" smtClean="0">
                <a:latin typeface="Times New Roman" panose="02020603050405020304" pitchFamily="18" charset="0"/>
                <a:cs typeface="Times New Roman" panose="02020603050405020304" pitchFamily="18" charset="0"/>
              </a:rPr>
              <a:t> components</a:t>
            </a:r>
            <a:r>
              <a:rPr lang="zh-TW" altLang="en-US" sz="1200" baseline="0" dirty="0" smtClean="0">
                <a:latin typeface="Times New Roman" panose="02020603050405020304" pitchFamily="18" charset="0"/>
                <a:cs typeface="Times New Roman" panose="02020603050405020304" pitchFamily="18" charset="0"/>
              </a:rPr>
              <a:t> 的架構</a:t>
            </a:r>
            <a:r>
              <a:rPr lang="en-US" altLang="zh-TW" sz="1200" baseline="0" dirty="0" smtClean="0">
                <a:latin typeface="Times New Roman" panose="02020603050405020304" pitchFamily="18" charset="0"/>
                <a:cs typeface="Times New Roman" panose="02020603050405020304" pitchFamily="18" charset="0"/>
              </a:rPr>
              <a:t>, </a:t>
            </a:r>
            <a:r>
              <a:rPr lang="zh-TW" altLang="en-US" sz="1200" baseline="0" dirty="0" smtClean="0">
                <a:latin typeface="Times New Roman" panose="02020603050405020304" pitchFamily="18" charset="0"/>
                <a:cs typeface="Times New Roman" panose="02020603050405020304" pitchFamily="18" charset="0"/>
              </a:rPr>
              <a:t>設計</a:t>
            </a:r>
            <a:r>
              <a:rPr lang="en-US" altLang="zh-TW" sz="1200" baseline="0" dirty="0" smtClean="0">
                <a:latin typeface="Times New Roman" panose="02020603050405020304" pitchFamily="18" charset="0"/>
                <a:cs typeface="Times New Roman" panose="02020603050405020304" pitchFamily="18" charset="0"/>
              </a:rPr>
              <a:t>,</a:t>
            </a:r>
            <a:r>
              <a:rPr lang="zh-TW" altLang="en-US" sz="1200" baseline="0" dirty="0" smtClean="0">
                <a:latin typeface="Times New Roman" panose="02020603050405020304" pitchFamily="18" charset="0"/>
                <a:cs typeface="Times New Roman" panose="02020603050405020304" pitchFamily="18" charset="0"/>
              </a:rPr>
              <a:t>和實作</a:t>
            </a:r>
            <a:r>
              <a:rPr lang="en-US" altLang="zh-TW" sz="1200" baseline="0" dirty="0" smtClean="0">
                <a:latin typeface="Times New Roman" panose="02020603050405020304" pitchFamily="18" charset="0"/>
                <a:cs typeface="Times New Roman" panose="02020603050405020304" pitchFamily="18" charset="0"/>
              </a:rPr>
              <a:t>, </a:t>
            </a:r>
            <a:r>
              <a:rPr lang="zh-TW" altLang="en-US" sz="1200" baseline="0" dirty="0" smtClean="0">
                <a:latin typeface="Times New Roman" panose="02020603050405020304" pitchFamily="18" charset="0"/>
                <a:cs typeface="Times New Roman" panose="02020603050405020304" pitchFamily="18" charset="0"/>
              </a:rPr>
              <a:t>並且描述如何將這些工具應用到三個</a:t>
            </a:r>
            <a:r>
              <a:rPr lang="en-US" altLang="zh-TW" sz="1200" baseline="0" dirty="0" smtClean="0">
                <a:latin typeface="Times New Roman" panose="02020603050405020304" pitchFamily="18" charset="0"/>
                <a:cs typeface="Times New Roman" panose="02020603050405020304" pitchFamily="18" charset="0"/>
              </a:rPr>
              <a:t>time-critical </a:t>
            </a:r>
            <a:r>
              <a:rPr lang="zh-TW" altLang="en-US" sz="1200" baseline="0" dirty="0" smtClean="0">
                <a:latin typeface="Times New Roman" panose="02020603050405020304" pitchFamily="18" charset="0"/>
                <a:cs typeface="Times New Roman" panose="02020603050405020304" pitchFamily="18" charset="0"/>
              </a:rPr>
              <a:t>的實際例子中</a:t>
            </a:r>
            <a:endParaRPr lang="en-US" altLang="zh-TW" sz="1200"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1" lang="zh-TW" altLang="en-US" sz="1200" b="0" i="0" u="none" strike="noStrike" kern="1200" cap="none" spc="0" normalizeH="0" baseline="0" noProof="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279417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結果表明，與創建組件、</a:t>
            </a:r>
            <a:r>
              <a:rPr lang="en-US" altLang="zh-TW" sz="1200" kern="1200" dirty="0" smtClean="0">
                <a:solidFill>
                  <a:schemeClr val="tx1"/>
                </a:solidFill>
                <a:effectLst/>
                <a:latin typeface="+mn-lt"/>
                <a:ea typeface="+mn-ea"/>
                <a:cs typeface="+mn-cs"/>
              </a:rPr>
              <a:t>TOSCA</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Docker</a:t>
            </a:r>
            <a:r>
              <a:rPr lang="zh-TW" altLang="zh-TW" sz="1200" kern="1200" dirty="0" smtClean="0">
                <a:solidFill>
                  <a:schemeClr val="tx1"/>
                </a:solidFill>
                <a:effectLst/>
                <a:latin typeface="+mn-lt"/>
                <a:ea typeface="+mn-ea"/>
                <a:cs typeface="+mn-cs"/>
              </a:rPr>
              <a:t>手工編寫檔案相比，</a:t>
            </a:r>
            <a:r>
              <a:rPr lang="en-US" altLang="zh-TW" sz="1200" kern="1200" dirty="0" smtClean="0">
                <a:solidFill>
                  <a:schemeClr val="tx1"/>
                </a:solidFill>
                <a:effectLst/>
                <a:latin typeface="+mn-lt"/>
                <a:ea typeface="+mn-ea"/>
                <a:cs typeface="+mn-cs"/>
              </a:rPr>
              <a:t>SWITCH IDE</a:t>
            </a:r>
            <a:r>
              <a:rPr lang="zh-TW" altLang="zh-TW" sz="1200" kern="1200" dirty="0" smtClean="0">
                <a:solidFill>
                  <a:schemeClr val="tx1"/>
                </a:solidFill>
                <a:effectLst/>
                <a:latin typeface="+mn-lt"/>
                <a:ea typeface="+mn-ea"/>
                <a:cs typeface="+mn-cs"/>
              </a:rPr>
              <a:t>明顯加快了應用程序生命週期中所有階段（以及所有三個用例）的實現。</a:t>
            </a:r>
          </a:p>
          <a:p>
            <a:r>
              <a:rPr lang="zh-TW" altLang="zh-TW" sz="1200" kern="1200" dirty="0" smtClean="0">
                <a:solidFill>
                  <a:schemeClr val="tx1"/>
                </a:solidFill>
                <a:effectLst/>
                <a:latin typeface="+mn-lt"/>
                <a:ea typeface="+mn-ea"/>
                <a:cs typeface="+mn-cs"/>
              </a:rPr>
              <a:t>在比較有</a:t>
            </a:r>
            <a:r>
              <a:rPr lang="en-US" altLang="zh-TW"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無</a:t>
            </a:r>
            <a:r>
              <a:rPr lang="en-US" altLang="zh-TW" sz="1200" kern="1200" dirty="0" smtClean="0">
                <a:solidFill>
                  <a:schemeClr val="tx1"/>
                </a:solidFill>
                <a:effectLst/>
                <a:latin typeface="+mn-lt"/>
                <a:ea typeface="+mn-ea"/>
                <a:cs typeface="+mn-cs"/>
              </a:rPr>
              <a:t>SWITCH</a:t>
            </a:r>
            <a:r>
              <a:rPr lang="en-US" altLang="zh-TW" sz="1200" kern="1200" baseline="0" dirty="0" smtClean="0">
                <a:solidFill>
                  <a:schemeClr val="tx1"/>
                </a:solidFill>
                <a:effectLst/>
                <a:latin typeface="+mn-lt"/>
                <a:ea typeface="+mn-ea"/>
                <a:cs typeface="+mn-cs"/>
              </a:rPr>
              <a:t> </a:t>
            </a:r>
            <a:r>
              <a:rPr lang="zh-TW" altLang="zh-TW" sz="1200" kern="1200" dirty="0" smtClean="0">
                <a:solidFill>
                  <a:schemeClr val="tx1"/>
                </a:solidFill>
                <a:effectLst/>
                <a:latin typeface="+mn-lt"/>
                <a:ea typeface="+mn-ea"/>
                <a:cs typeface="+mn-cs"/>
              </a:rPr>
              <a:t>的情况下，很明顯，使用</a:t>
            </a:r>
            <a:r>
              <a:rPr lang="en-US" altLang="zh-TW" sz="1200" kern="1200" dirty="0" smtClean="0">
                <a:solidFill>
                  <a:schemeClr val="tx1"/>
                </a:solidFill>
                <a:effectLst/>
                <a:latin typeface="+mn-lt"/>
                <a:ea typeface="+mn-ea"/>
                <a:cs typeface="+mn-cs"/>
              </a:rPr>
              <a:t>SWITCH</a:t>
            </a:r>
            <a:r>
              <a:rPr lang="zh-TW" altLang="zh-TW" sz="1200" kern="1200" dirty="0" smtClean="0">
                <a:solidFill>
                  <a:schemeClr val="tx1"/>
                </a:solidFill>
                <a:effectLst/>
                <a:latin typeface="+mn-lt"/>
                <a:ea typeface="+mn-ea"/>
                <a:cs typeface="+mn-cs"/>
              </a:rPr>
              <a:t>創建任何</a:t>
            </a:r>
            <a:r>
              <a:rPr lang="zh-TW" altLang="en-US" sz="1200" kern="1200" dirty="0" smtClean="0">
                <a:solidFill>
                  <a:schemeClr val="tx1"/>
                </a:solidFill>
                <a:effectLst/>
                <a:latin typeface="+mn-lt"/>
                <a:ea typeface="+mn-ea"/>
                <a:cs typeface="+mn-cs"/>
              </a:rPr>
              <a:t>項目</a:t>
            </a:r>
            <a:r>
              <a:rPr lang="zh-TW" altLang="zh-TW" sz="1200" kern="1200" dirty="0" smtClean="0">
                <a:solidFill>
                  <a:schemeClr val="tx1"/>
                </a:solidFill>
                <a:effectLst/>
                <a:latin typeface="+mn-lt"/>
                <a:ea typeface="+mn-ea"/>
                <a:cs typeface="+mn-cs"/>
              </a:rPr>
              <a:t>所需的時間明顯減少。</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此外，</a:t>
            </a:r>
            <a:r>
              <a:rPr lang="zh-TW" altLang="en-US" sz="1200" kern="1200" dirty="0" smtClean="0">
                <a:solidFill>
                  <a:schemeClr val="tx1"/>
                </a:solidFill>
                <a:effectLst/>
                <a:latin typeface="+mn-lt"/>
                <a:ea typeface="+mn-ea"/>
                <a:cs typeface="+mn-cs"/>
              </a:rPr>
              <a:t>作者說</a:t>
            </a:r>
            <a:r>
              <a:rPr lang="zh-TW" altLang="zh-TW" sz="1200" kern="1200" dirty="0" smtClean="0">
                <a:solidFill>
                  <a:schemeClr val="tx1"/>
                </a:solidFill>
                <a:effectLst/>
                <a:latin typeface="+mn-lt"/>
                <a:ea typeface="+mn-ea"/>
                <a:cs typeface="+mn-cs"/>
              </a:rPr>
              <a:t>在</a:t>
            </a:r>
            <a:r>
              <a:rPr lang="en-US" altLang="zh-TW" sz="1200" kern="1200" dirty="0" smtClean="0">
                <a:solidFill>
                  <a:schemeClr val="tx1"/>
                </a:solidFill>
                <a:effectLst/>
                <a:latin typeface="+mn-lt"/>
                <a:ea typeface="+mn-ea"/>
                <a:cs typeface="+mn-cs"/>
              </a:rPr>
              <a:t>TOSCA</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Docker compose</a:t>
            </a:r>
            <a:r>
              <a:rPr lang="zh-TW" altLang="zh-TW" sz="1200" kern="1200" dirty="0" smtClean="0">
                <a:solidFill>
                  <a:schemeClr val="tx1"/>
                </a:solidFill>
                <a:effectLst/>
                <a:latin typeface="+mn-lt"/>
                <a:ea typeface="+mn-ea"/>
                <a:cs typeface="+mn-cs"/>
              </a:rPr>
              <a:t>檔案創建中可以看到最大的區別，</a:t>
            </a:r>
            <a:endParaRPr lang="en-US"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由於自動</a:t>
            </a:r>
            <a:r>
              <a:rPr lang="en-US" altLang="zh-TW" sz="1200" kern="1200" dirty="0" smtClean="0">
                <a:solidFill>
                  <a:schemeClr val="tx1"/>
                </a:solidFill>
                <a:effectLst/>
                <a:latin typeface="+mn-lt"/>
                <a:ea typeface="+mn-ea"/>
                <a:cs typeface="+mn-cs"/>
              </a:rPr>
              <a:t>TOSCA</a:t>
            </a:r>
            <a:r>
              <a:rPr lang="zh-TW" altLang="en-US" sz="1200" kern="1200" dirty="0" smtClean="0">
                <a:solidFill>
                  <a:schemeClr val="tx1"/>
                </a:solidFill>
                <a:effectLst/>
                <a:latin typeface="+mn-lt"/>
                <a:ea typeface="+mn-ea"/>
                <a:cs typeface="+mn-cs"/>
              </a:rPr>
              <a:t> </a:t>
            </a:r>
            <a:r>
              <a:rPr lang="en-US" altLang="zh-TW" sz="1200" kern="1200" dirty="0" smtClean="0">
                <a:solidFill>
                  <a:schemeClr val="tx1"/>
                </a:solidFill>
                <a:effectLst/>
                <a:latin typeface="+mn-lt"/>
                <a:ea typeface="+mn-ea"/>
                <a:cs typeface="+mn-cs"/>
              </a:rPr>
              <a:t>mapping </a:t>
            </a:r>
            <a:r>
              <a:rPr lang="zh-TW" altLang="zh-TW" sz="1200" kern="1200" dirty="0" smtClean="0">
                <a:solidFill>
                  <a:schemeClr val="tx1"/>
                </a:solidFill>
                <a:effectLst/>
                <a:latin typeface="+mn-lt"/>
                <a:ea typeface="+mn-ea"/>
                <a:cs typeface="+mn-cs"/>
              </a:rPr>
              <a:t>和</a:t>
            </a:r>
            <a:r>
              <a:rPr lang="en-US" altLang="zh-TW" sz="1200" kern="1200" dirty="0" smtClean="0">
                <a:solidFill>
                  <a:schemeClr val="tx1"/>
                </a:solidFill>
                <a:effectLst/>
                <a:latin typeface="+mn-lt"/>
                <a:ea typeface="+mn-ea"/>
                <a:cs typeface="+mn-cs"/>
              </a:rPr>
              <a:t>Docker compose </a:t>
            </a:r>
            <a:r>
              <a:rPr lang="zh-TW" altLang="zh-TW" sz="1200" kern="1200" dirty="0" smtClean="0">
                <a:solidFill>
                  <a:schemeClr val="tx1"/>
                </a:solidFill>
                <a:effectLst/>
                <a:latin typeface="+mn-lt"/>
                <a:ea typeface="+mn-ea"/>
                <a:cs typeface="+mn-cs"/>
              </a:rPr>
              <a:t>檔案生成，這三個</a:t>
            </a:r>
            <a:r>
              <a:rPr lang="zh-TW" altLang="en-US" sz="1200" kern="1200" dirty="0" smtClean="0">
                <a:solidFill>
                  <a:schemeClr val="tx1"/>
                </a:solidFill>
                <a:effectLst/>
                <a:latin typeface="+mn-lt"/>
                <a:ea typeface="+mn-ea"/>
                <a:cs typeface="+mn-cs"/>
              </a:rPr>
              <a:t>例子</a:t>
            </a:r>
            <a:r>
              <a:rPr lang="zh-TW" altLang="zh-TW" sz="1200" kern="1200" dirty="0" smtClean="0">
                <a:solidFill>
                  <a:schemeClr val="tx1"/>
                </a:solidFill>
                <a:effectLst/>
                <a:latin typeface="+mn-lt"/>
                <a:ea typeface="+mn-ea"/>
                <a:cs typeface="+mn-cs"/>
              </a:rPr>
              <a:t>的平均速度大約快</a:t>
            </a:r>
            <a:r>
              <a:rPr lang="en-US" altLang="zh-TW" sz="1200" kern="1200" dirty="0" smtClean="0">
                <a:solidFill>
                  <a:schemeClr val="tx1"/>
                </a:solidFill>
                <a:effectLst/>
                <a:latin typeface="+mn-lt"/>
                <a:ea typeface="+mn-ea"/>
                <a:cs typeface="+mn-cs"/>
              </a:rPr>
              <a:t>50</a:t>
            </a:r>
            <a:r>
              <a:rPr lang="zh-TW" altLang="zh-TW" sz="1200" kern="1200" dirty="0" smtClean="0">
                <a:solidFill>
                  <a:schemeClr val="tx1"/>
                </a:solidFill>
                <a:effectLst/>
                <a:latin typeface="+mn-lt"/>
                <a:ea typeface="+mn-ea"/>
                <a:cs typeface="+mn-cs"/>
              </a:rPr>
              <a:t>倍以上。</a:t>
            </a:r>
            <a:endParaRPr lang="en-US" altLang="zh-TW" sz="1200" kern="1200" dirty="0" smtClean="0">
              <a:solidFill>
                <a:schemeClr val="tx1"/>
              </a:solidFill>
              <a:effectLst/>
              <a:latin typeface="+mn-lt"/>
              <a:ea typeface="+mn-ea"/>
              <a:cs typeface="+mn-cs"/>
            </a:endParaRPr>
          </a:p>
          <a:p>
            <a:endParaRPr lang="zh-TW" altLang="zh-TW" sz="1200" kern="1200" dirty="0" smtClean="0">
              <a:solidFill>
                <a:schemeClr val="tx1"/>
              </a:solidFill>
              <a:effectLst/>
              <a:latin typeface="+mn-lt"/>
              <a:ea typeface="+mn-ea"/>
              <a:cs typeface="+mn-cs"/>
            </a:endParaRPr>
          </a:p>
          <a:p>
            <a:r>
              <a:rPr lang="zh-TW" altLang="zh-TW" sz="1200" kern="1200" dirty="0" smtClean="0">
                <a:solidFill>
                  <a:schemeClr val="tx1"/>
                </a:solidFill>
                <a:effectLst/>
                <a:latin typeface="+mn-lt"/>
                <a:ea typeface="+mn-ea"/>
                <a:cs typeface="+mn-cs"/>
              </a:rPr>
              <a:t>最相關的特徵是整個</a:t>
            </a:r>
            <a:r>
              <a:rPr lang="en-US" altLang="zh-TW" sz="1200" kern="1200" dirty="0" smtClean="0">
                <a:solidFill>
                  <a:schemeClr val="tx1"/>
                </a:solidFill>
                <a:effectLst/>
                <a:latin typeface="+mn-lt"/>
                <a:ea typeface="+mn-ea"/>
                <a:cs typeface="+mn-cs"/>
              </a:rPr>
              <a:t>workflow</a:t>
            </a:r>
            <a:r>
              <a:rPr lang="zh-TW" altLang="zh-TW" sz="1200" kern="1200" dirty="0" smtClean="0">
                <a:solidFill>
                  <a:schemeClr val="tx1"/>
                </a:solidFill>
                <a:effectLst/>
                <a:latin typeface="+mn-lt"/>
                <a:ea typeface="+mn-ea"/>
                <a:cs typeface="+mn-cs"/>
              </a:rPr>
              <a:t>，因為它表示創建應用程序所需的實際時間，平均而言，創建應用程序的速度幾乎是手動創建工作流速度的兩倍。</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52</a:t>
            </a:fld>
            <a:endParaRPr lang="zh-TW" altLang="en-US"/>
          </a:p>
        </p:txBody>
      </p:sp>
    </p:spTree>
    <p:extLst>
      <p:ext uri="{BB962C8B-B14F-4D97-AF65-F5344CB8AC3E}">
        <p14:creationId xmlns:p14="http://schemas.microsoft.com/office/powerpoint/2010/main" val="25821208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這表明使用</a:t>
            </a:r>
            <a:r>
              <a:rPr lang="en-US" altLang="zh-TW" sz="1200" kern="1200" dirty="0" smtClean="0">
                <a:solidFill>
                  <a:schemeClr val="tx1"/>
                </a:solidFill>
                <a:effectLst/>
                <a:latin typeface="+mn-lt"/>
                <a:ea typeface="+mn-ea"/>
                <a:cs typeface="+mn-cs"/>
              </a:rPr>
              <a:t>SWITCH</a:t>
            </a:r>
            <a:r>
              <a:rPr lang="zh-TW" altLang="zh-TW" sz="1200" kern="1200" dirty="0" smtClean="0">
                <a:solidFill>
                  <a:schemeClr val="tx1"/>
                </a:solidFill>
                <a:effectLst/>
                <a:latin typeface="+mn-lt"/>
                <a:ea typeface="+mn-ea"/>
                <a:cs typeface="+mn-cs"/>
              </a:rPr>
              <a:t>時更加一致（許多用戶的時間相似），</a:t>
            </a:r>
            <a:endParaRPr lang="en-US" altLang="zh-TW"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因為</a:t>
            </a:r>
            <a:r>
              <a:rPr lang="zh-TW" altLang="en-US" sz="1200" kern="1200" dirty="0" smtClean="0">
                <a:solidFill>
                  <a:schemeClr val="tx1"/>
                </a:solidFill>
                <a:effectLst/>
                <a:latin typeface="+mn-lt"/>
                <a:ea typeface="+mn-ea"/>
                <a:cs typeface="+mn-cs"/>
              </a:rPr>
              <a:t>應用程式</a:t>
            </a:r>
            <a:r>
              <a:rPr lang="zh-TW" altLang="zh-TW" sz="1200" kern="1200" dirty="0" smtClean="0">
                <a:solidFill>
                  <a:schemeClr val="tx1"/>
                </a:solidFill>
                <a:effectLst/>
                <a:latin typeface="+mn-lt"/>
                <a:ea typeface="+mn-ea"/>
                <a:cs typeface="+mn-cs"/>
              </a:rPr>
              <a:t>邏輯和</a:t>
            </a:r>
            <a:r>
              <a:rPr lang="en-US" altLang="zh-TW" sz="1200" kern="1200" dirty="0" smtClean="0">
                <a:solidFill>
                  <a:schemeClr val="tx1"/>
                </a:solidFill>
                <a:effectLst/>
                <a:latin typeface="+mn-lt"/>
                <a:ea typeface="+mn-ea"/>
                <a:cs typeface="+mn-cs"/>
              </a:rPr>
              <a:t>work flow </a:t>
            </a:r>
            <a:r>
              <a:rPr lang="zh-TW" altLang="zh-TW" sz="1200" kern="1200" dirty="0" smtClean="0">
                <a:solidFill>
                  <a:schemeClr val="tx1"/>
                </a:solidFill>
                <a:effectLst/>
                <a:latin typeface="+mn-lt"/>
                <a:ea typeface="+mn-ea"/>
                <a:cs typeface="+mn-cs"/>
              </a:rPr>
              <a:t>被快速、自動地</a:t>
            </a:r>
            <a:r>
              <a:rPr lang="en-US" altLang="zh-TW" sz="1200" kern="1200" dirty="0" smtClean="0">
                <a:solidFill>
                  <a:schemeClr val="tx1"/>
                </a:solidFill>
                <a:effectLst/>
                <a:latin typeface="+mn-lt"/>
                <a:ea typeface="+mn-ea"/>
                <a:cs typeface="+mn-cs"/>
              </a:rPr>
              <a:t> map </a:t>
            </a:r>
            <a:r>
              <a:rPr lang="zh-TW" altLang="zh-TW" sz="1200" kern="1200" dirty="0" smtClean="0">
                <a:solidFill>
                  <a:schemeClr val="tx1"/>
                </a:solidFill>
                <a:effectLst/>
                <a:latin typeface="+mn-lt"/>
                <a:ea typeface="+mn-ea"/>
                <a:cs typeface="+mn-cs"/>
              </a:rPr>
              <a:t>到</a:t>
            </a:r>
            <a:r>
              <a:rPr lang="en-US" altLang="zh-TW" sz="1200" kern="1200" dirty="0" smtClean="0">
                <a:solidFill>
                  <a:schemeClr val="tx1"/>
                </a:solidFill>
                <a:effectLst/>
                <a:latin typeface="+mn-lt"/>
                <a:ea typeface="+mn-ea"/>
                <a:cs typeface="+mn-cs"/>
              </a:rPr>
              <a:t>TOSCA</a:t>
            </a:r>
            <a:r>
              <a:rPr lang="zh-TW" altLang="zh-TW" sz="1200" kern="1200" dirty="0" smtClean="0">
                <a:solidFill>
                  <a:schemeClr val="tx1"/>
                </a:solidFill>
                <a:effectLst/>
                <a:latin typeface="+mn-lt"/>
                <a:ea typeface="+mn-ea"/>
                <a:cs typeface="+mn-cs"/>
              </a:rPr>
              <a:t>中。</a:t>
            </a: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53</a:t>
            </a:fld>
            <a:endParaRPr lang="zh-TW" altLang="en-US"/>
          </a:p>
        </p:txBody>
      </p:sp>
    </p:spTree>
    <p:extLst>
      <p:ext uri="{BB962C8B-B14F-4D97-AF65-F5344CB8AC3E}">
        <p14:creationId xmlns:p14="http://schemas.microsoft.com/office/powerpoint/2010/main" val="1123957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在本文中，作者提出了一個新的概念來設計具有時間限制的複雜雲端系統：</a:t>
            </a:r>
            <a:endParaRPr lang="en-US" altLang="zh-TW" dirty="0" smtClean="0"/>
          </a:p>
          <a:p>
            <a:r>
              <a:rPr lang="zh-TW" altLang="en-US" dirty="0" smtClean="0"/>
              <a:t>應用基礎設施</a:t>
            </a:r>
            <a:r>
              <a:rPr lang="en-US" altLang="zh-TW" dirty="0" smtClean="0"/>
              <a:t>co-programming</a:t>
            </a:r>
            <a:r>
              <a:rPr lang="en-US" altLang="zh-TW" baseline="0" dirty="0" smtClean="0"/>
              <a:t> </a:t>
            </a:r>
            <a:r>
              <a:rPr lang="zh-TW" altLang="en-US" dirty="0" smtClean="0"/>
              <a:t>模型</a:t>
            </a:r>
            <a:endParaRPr lang="en-US" altLang="zh-TW" dirty="0" smtClean="0"/>
          </a:p>
          <a:p>
            <a:r>
              <a:rPr lang="zh-TW" altLang="en-US" dirty="0" smtClean="0"/>
              <a:t>它提供了應用程式邏輯組合、</a:t>
            </a:r>
            <a:r>
              <a:rPr lang="en-US" altLang="zh-TW" dirty="0" smtClean="0"/>
              <a:t>workflow</a:t>
            </a:r>
            <a:r>
              <a:rPr lang="zh-TW" altLang="en-US" dirty="0" smtClean="0"/>
              <a:t>的可編程、可控性</a:t>
            </a:r>
            <a:endParaRPr lang="en-US" altLang="zh-TW" dirty="0" smtClean="0"/>
          </a:p>
          <a:p>
            <a:endParaRPr lang="en-US" altLang="zh-TW" dirty="0" smtClean="0"/>
          </a:p>
          <a:p>
            <a:r>
              <a:rPr lang="zh-TW" altLang="en-US" dirty="0" smtClean="0"/>
              <a:t>提供一個</a:t>
            </a:r>
            <a:r>
              <a:rPr lang="en-US" altLang="zh-TW" dirty="0" smtClean="0"/>
              <a:t>GUI</a:t>
            </a:r>
            <a:r>
              <a:rPr lang="zh-TW" altLang="en-US" dirty="0" smtClean="0"/>
              <a:t>，提供</a:t>
            </a:r>
            <a:r>
              <a:rPr lang="en-US" altLang="zh-TW" dirty="0" err="1" smtClean="0"/>
              <a:t>docker</a:t>
            </a:r>
            <a:r>
              <a:rPr lang="zh-TW" altLang="en-US" dirty="0" smtClean="0"/>
              <a:t>文件創建</a:t>
            </a:r>
            <a:r>
              <a:rPr lang="zh-TW" altLang="en-US" baseline="0" dirty="0" smtClean="0"/>
              <a:t>工具</a:t>
            </a:r>
            <a:r>
              <a:rPr lang="en-US" altLang="zh-TW" baseline="0" dirty="0" smtClean="0"/>
              <a:t> </a:t>
            </a:r>
            <a:r>
              <a:rPr lang="en-US" altLang="zh-TW" dirty="0" smtClean="0"/>
              <a:t> </a:t>
            </a:r>
            <a:r>
              <a:rPr lang="zh-TW" altLang="en-US" dirty="0" smtClean="0"/>
              <a:t>，該文件用於創建</a:t>
            </a:r>
            <a:r>
              <a:rPr lang="en-US" altLang="zh-TW" dirty="0" smtClean="0"/>
              <a:t>component </a:t>
            </a:r>
            <a:r>
              <a:rPr lang="zh-TW" altLang="en-US" dirty="0" smtClean="0"/>
              <a:t>以及組成應用程式邏輯和</a:t>
            </a:r>
            <a:r>
              <a:rPr lang="en-US" altLang="zh-TW" dirty="0" smtClean="0"/>
              <a:t>workflow</a:t>
            </a:r>
          </a:p>
          <a:p>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54</a:t>
            </a:fld>
            <a:endParaRPr lang="zh-TW" altLang="en-US"/>
          </a:p>
        </p:txBody>
      </p:sp>
    </p:spTree>
    <p:extLst>
      <p:ext uri="{BB962C8B-B14F-4D97-AF65-F5344CB8AC3E}">
        <p14:creationId xmlns:p14="http://schemas.microsoft.com/office/powerpoint/2010/main" val="26803610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根據評估結果使用</a:t>
            </a:r>
            <a:r>
              <a:rPr lang="en-US" altLang="zh-TW" dirty="0" smtClean="0"/>
              <a:t>SWITCH</a:t>
            </a:r>
            <a:r>
              <a:rPr lang="zh-TW" altLang="en-US" dirty="0" smtClean="0"/>
              <a:t>在雲端計算應用  生命週期的各個階段</a:t>
            </a:r>
            <a:endParaRPr lang="en-US" altLang="zh-TW" dirty="0" smtClean="0"/>
          </a:p>
          <a:p>
            <a:r>
              <a:rPr lang="zh-TW" altLang="en-US" dirty="0" smtClean="0"/>
              <a:t>（例如元件和應用程式創建，</a:t>
            </a:r>
            <a:r>
              <a:rPr lang="en-US" altLang="zh-TW" dirty="0" smtClean="0"/>
              <a:t>Docker compose file creation and </a:t>
            </a:r>
          </a:p>
          <a:p>
            <a:r>
              <a:rPr lang="en-US" altLang="zh-TW" dirty="0" smtClean="0"/>
              <a:t>TOSCA mapping</a:t>
            </a:r>
            <a:r>
              <a:rPr lang="zh-TW" altLang="en-US" dirty="0" smtClean="0"/>
              <a:t>）由於</a:t>
            </a:r>
            <a:r>
              <a:rPr lang="en-US" altLang="zh-TW" dirty="0" smtClean="0"/>
              <a:t>SWITCH</a:t>
            </a:r>
            <a:r>
              <a:rPr lang="zh-TW" altLang="en-US" dirty="0" smtClean="0"/>
              <a:t>協同編成特性，顯著縮短了時間。</a:t>
            </a:r>
            <a:endParaRPr lang="en-US" altLang="zh-TW" dirty="0" smtClean="0"/>
          </a:p>
          <a:p>
            <a:endParaRPr lang="en-US" altLang="zh-TW" dirty="0" smtClean="0"/>
          </a:p>
          <a:p>
            <a:r>
              <a:rPr lang="zh-TW" altLang="en-US" dirty="0" smtClean="0"/>
              <a:t>使用</a:t>
            </a:r>
            <a:r>
              <a:rPr lang="en-US" altLang="zh-TW" dirty="0" smtClean="0"/>
              <a:t>SWITCH</a:t>
            </a:r>
            <a:r>
              <a:rPr lang="zh-TW" altLang="en-US" dirty="0" smtClean="0"/>
              <a:t>和手動創建 最顯著的區別是在三個例子中 </a:t>
            </a:r>
            <a:r>
              <a:rPr lang="en-US" altLang="zh-TW" dirty="0" smtClean="0"/>
              <a:t>, TOSCA</a:t>
            </a:r>
            <a:r>
              <a:rPr lang="en-US" altLang="zh-TW" baseline="0" dirty="0" smtClean="0"/>
              <a:t> </a:t>
            </a:r>
            <a:r>
              <a:rPr lang="zh-TW" altLang="en-US" baseline="0" dirty="0" smtClean="0"/>
              <a:t>和 </a:t>
            </a:r>
            <a:r>
              <a:rPr lang="en-US" altLang="zh-TW" baseline="0" dirty="0" err="1" smtClean="0"/>
              <a:t>docker</a:t>
            </a:r>
            <a:r>
              <a:rPr lang="en-US" altLang="zh-TW" baseline="0" dirty="0" smtClean="0"/>
              <a:t> file </a:t>
            </a:r>
            <a:r>
              <a:rPr lang="zh-TW" altLang="en-US" baseline="0" dirty="0" smtClean="0"/>
              <a:t>的生成處理過程</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55</a:t>
            </a:fld>
            <a:endParaRPr lang="zh-TW" altLang="en-US"/>
          </a:p>
        </p:txBody>
      </p:sp>
    </p:spTree>
    <p:extLst>
      <p:ext uri="{BB962C8B-B14F-4D97-AF65-F5344CB8AC3E}">
        <p14:creationId xmlns:p14="http://schemas.microsoft.com/office/powerpoint/2010/main" val="11596283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57</a:t>
            </a:fld>
            <a:endParaRPr lang="zh-TW" altLang="en-US"/>
          </a:p>
        </p:txBody>
      </p:sp>
    </p:spTree>
    <p:extLst>
      <p:ext uri="{BB962C8B-B14F-4D97-AF65-F5344CB8AC3E}">
        <p14:creationId xmlns:p14="http://schemas.microsoft.com/office/powerpoint/2010/main" val="27685846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03C411E0-4ECD-47AF-BA54-99036B3FAC3D}" type="slidenum">
              <a:rPr lang="zh-TW" altLang="en-US" smtClean="0"/>
              <a:t>58</a:t>
            </a:fld>
            <a:endParaRPr lang="zh-TW" altLang="en-US"/>
          </a:p>
        </p:txBody>
      </p:sp>
    </p:spTree>
    <p:extLst>
      <p:ext uri="{BB962C8B-B14F-4D97-AF65-F5344CB8AC3E}">
        <p14:creationId xmlns:p14="http://schemas.microsoft.com/office/powerpoint/2010/main" val="272540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對於許多工業</a:t>
            </a:r>
            <a:r>
              <a:rPr lang="en-US" altLang="zh-TW" dirty="0" smtClean="0"/>
              <a:t>time-critical</a:t>
            </a:r>
            <a:r>
              <a:rPr lang="en-US" altLang="zh-TW" baseline="0" dirty="0" smtClean="0"/>
              <a:t> </a:t>
            </a:r>
            <a:r>
              <a:rPr lang="zh-TW" altLang="en-US" baseline="0" dirty="0" smtClean="0"/>
              <a:t>應用</a:t>
            </a:r>
            <a:r>
              <a:rPr lang="en-US" altLang="zh-TW" baseline="0" dirty="0" smtClean="0"/>
              <a:t>, </a:t>
            </a:r>
            <a:r>
              <a:rPr lang="zh-TW" altLang="en-US" baseline="0" dirty="0" smtClean="0"/>
              <a:t>例如 災難預警系統</a:t>
            </a:r>
            <a:r>
              <a:rPr lang="en-US" altLang="zh-TW" baseline="0" dirty="0" smtClean="0"/>
              <a:t>,</a:t>
            </a:r>
            <a:r>
              <a:rPr lang="zh-TW" altLang="en-US" baseline="0" dirty="0" smtClean="0"/>
              <a:t>視訊會議</a:t>
            </a:r>
            <a:r>
              <a:rPr lang="en-US" altLang="zh-TW" baseline="0" dirty="0" smtClean="0"/>
              <a:t>, online</a:t>
            </a:r>
            <a:r>
              <a:rPr lang="zh-TW" altLang="en-US" baseline="0" dirty="0" smtClean="0"/>
              <a:t> </a:t>
            </a:r>
            <a:r>
              <a:rPr lang="en-US" altLang="zh-TW" baseline="0" dirty="0" smtClean="0"/>
              <a:t>gaming </a:t>
            </a:r>
            <a:r>
              <a:rPr lang="zh-TW" altLang="en-US" baseline="0" dirty="0" smtClean="0"/>
              <a:t>或 現場直播等</a:t>
            </a:r>
            <a:r>
              <a:rPr lang="en-US" altLang="zh-TW" baseline="0" dirty="0" smtClean="0"/>
              <a:t/>
            </a:r>
            <a:br>
              <a:rPr lang="en-US" altLang="zh-TW" baseline="0" dirty="0" smtClean="0"/>
            </a:br>
            <a:r>
              <a:rPr lang="zh-TW" altLang="en-US" baseline="0" dirty="0" smtClean="0"/>
              <a:t>對效能有高度緊迫的要求</a:t>
            </a:r>
            <a:r>
              <a:rPr lang="en-US" altLang="zh-TW" baseline="0" dirty="0" smtClean="0"/>
              <a:t>,</a:t>
            </a:r>
            <a:r>
              <a:rPr lang="zh-TW" altLang="en-US" baseline="0" dirty="0" smtClean="0"/>
              <a:t>並且在開發</a:t>
            </a:r>
            <a:r>
              <a:rPr lang="en-US" altLang="zh-TW" baseline="0" dirty="0" smtClean="0"/>
              <a:t>,</a:t>
            </a:r>
            <a:r>
              <a:rPr lang="zh-TW" altLang="en-US" baseline="0" dirty="0" smtClean="0"/>
              <a:t>部屬和</a:t>
            </a:r>
            <a:r>
              <a:rPr lang="en-US" altLang="zh-TW" baseline="0" dirty="0" smtClean="0"/>
              <a:t>maintenance</a:t>
            </a:r>
            <a:r>
              <a:rPr lang="zh-TW" altLang="en-US" baseline="0" dirty="0" smtClean="0"/>
              <a:t>面臨特別挑戰</a:t>
            </a:r>
            <a:endParaRPr lang="en-US" altLang="zh-TW" baseline="0" dirty="0" smtClean="0"/>
          </a:p>
          <a:p>
            <a:endParaRPr lang="en-US" altLang="zh-TW" baseline="0" dirty="0" smtClean="0"/>
          </a:p>
          <a:p>
            <a:r>
              <a:rPr lang="en-US" altLang="zh-TW" dirty="0" smtClean="0"/>
              <a:t>Time-critical</a:t>
            </a:r>
            <a:r>
              <a:rPr lang="zh-TW" altLang="en-US" dirty="0" smtClean="0"/>
              <a:t>的應用通常 涉及 </a:t>
            </a:r>
            <a:r>
              <a:rPr lang="en-US" altLang="zh-TW" dirty="0" smtClean="0"/>
              <a:t>distributed</a:t>
            </a:r>
            <a:r>
              <a:rPr lang="en-US" altLang="zh-TW" baseline="0" dirty="0" smtClean="0"/>
              <a:t> component</a:t>
            </a:r>
            <a:r>
              <a:rPr lang="zh-TW" altLang="en-US" baseline="0" dirty="0" smtClean="0"/>
              <a:t>和 大量資料交換</a:t>
            </a:r>
            <a:r>
              <a:rPr lang="en-US" altLang="zh-TW" baseline="0" dirty="0" smtClean="0"/>
              <a:t/>
            </a:r>
            <a:br>
              <a:rPr lang="en-US" altLang="zh-TW" baseline="0" dirty="0" smtClean="0"/>
            </a:br>
            <a:r>
              <a:rPr lang="zh-TW" altLang="en-US" baseline="0" dirty="0" smtClean="0"/>
              <a:t>並且可能包含在不同地理位置遠程部屬感測器</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8</a:t>
            </a:fld>
            <a:endParaRPr lang="zh-TW" altLang="en-US"/>
          </a:p>
        </p:txBody>
      </p:sp>
    </p:spTree>
    <p:extLst>
      <p:ext uri="{BB962C8B-B14F-4D97-AF65-F5344CB8AC3E}">
        <p14:creationId xmlns:p14="http://schemas.microsoft.com/office/powerpoint/2010/main" val="2111651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但是</a:t>
            </a:r>
            <a:r>
              <a:rPr lang="en-US" altLang="zh-TW" dirty="0" smtClean="0"/>
              <a:t>, </a:t>
            </a:r>
            <a:r>
              <a:rPr lang="zh-TW" altLang="en-US" dirty="0" smtClean="0"/>
              <a:t>由於對於虛擬運行環境的要求很高</a:t>
            </a:r>
            <a:r>
              <a:rPr lang="en-US" altLang="zh-TW" dirty="0" smtClean="0"/>
              <a:t>,</a:t>
            </a:r>
            <a:r>
              <a:rPr lang="zh-TW" altLang="en-US" dirty="0" smtClean="0"/>
              <a:t>以及集成系統組件和供應整個應用程序所需的複雜優化機制，</a:t>
            </a:r>
            <a:endParaRPr lang="en-US" altLang="zh-TW" dirty="0" smtClean="0"/>
          </a:p>
          <a:p>
            <a:r>
              <a:rPr lang="zh-TW" altLang="en-US" dirty="0" smtClean="0"/>
              <a:t>此類應用程序的設計、開發和部署通常是困難和昂貴的。</a:t>
            </a:r>
            <a:endParaRPr lang="en-US" altLang="zh-TW" dirty="0" smtClean="0"/>
          </a:p>
          <a:p>
            <a:endParaRPr lang="en-US" altLang="zh-TW" dirty="0" smtClean="0"/>
          </a:p>
          <a:p>
            <a:r>
              <a:rPr lang="zh-TW" altLang="en-US" dirty="0" smtClean="0"/>
              <a:t>雲端生態系統提供了彈性</a:t>
            </a:r>
            <a:r>
              <a:rPr lang="en-US" altLang="zh-TW" dirty="0" smtClean="0"/>
              <a:t>,</a:t>
            </a:r>
            <a:r>
              <a:rPr lang="zh-TW" altLang="en-US" dirty="0" smtClean="0"/>
              <a:t>可控制和依照需求的服務</a:t>
            </a:r>
            <a:r>
              <a:rPr lang="en-US" altLang="zh-TW" dirty="0" smtClean="0"/>
              <a:t>, </a:t>
            </a:r>
            <a:r>
              <a:rPr lang="zh-TW" altLang="en-US" dirty="0" smtClean="0"/>
              <a:t>能夠支持複雜的</a:t>
            </a:r>
            <a:r>
              <a:rPr lang="en-US" altLang="zh-TW" dirty="0" smtClean="0"/>
              <a:t>time-critical </a:t>
            </a:r>
            <a:r>
              <a:rPr lang="zh-TW" altLang="en-US" dirty="0" smtClean="0"/>
              <a:t>應用</a:t>
            </a:r>
            <a:endParaRPr lang="en-US" altLang="zh-TW" dirty="0" smtClean="0"/>
          </a:p>
          <a:p>
            <a:endParaRPr lang="en-US" altLang="zh-TW" dirty="0" smtClean="0"/>
          </a:p>
          <a:p>
            <a:r>
              <a:rPr lang="zh-TW" altLang="en-US" dirty="0" smtClean="0"/>
              <a:t>但是</a:t>
            </a:r>
            <a:r>
              <a:rPr lang="en-US" altLang="zh-TW" dirty="0" smtClean="0"/>
              <a:t>,</a:t>
            </a:r>
            <a:r>
              <a:rPr lang="zh-TW" altLang="en-US" dirty="0" smtClean="0"/>
              <a:t>由於缺發能開發</a:t>
            </a:r>
            <a:r>
              <a:rPr lang="en-US" altLang="zh-TW" dirty="0" smtClean="0"/>
              <a:t>,</a:t>
            </a:r>
            <a:r>
              <a:rPr lang="zh-TW" altLang="en-US" dirty="0" smtClean="0"/>
              <a:t>部屬</a:t>
            </a:r>
            <a:r>
              <a:rPr lang="en-US" altLang="zh-TW" dirty="0" smtClean="0"/>
              <a:t>,</a:t>
            </a:r>
            <a:r>
              <a:rPr lang="zh-TW" altLang="en-US" dirty="0" smtClean="0"/>
              <a:t>執行此類應用的軟體工具和方法</a:t>
            </a:r>
            <a:r>
              <a:rPr lang="en-US" altLang="zh-TW" dirty="0" smtClean="0"/>
              <a:t>, </a:t>
            </a:r>
            <a:r>
              <a:rPr lang="zh-TW" altLang="en-US" dirty="0" smtClean="0"/>
              <a:t>這些應用程式包含雲端提供的</a:t>
            </a:r>
            <a:endParaRPr lang="en-US" altLang="zh-TW" dirty="0" smtClean="0"/>
          </a:p>
          <a:p>
            <a:r>
              <a:rPr lang="zh-TW" altLang="en-US" dirty="0" smtClean="0"/>
              <a:t>可編程性和可控制性</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9</a:t>
            </a:fld>
            <a:endParaRPr lang="zh-TW" altLang="en-US"/>
          </a:p>
        </p:txBody>
      </p:sp>
    </p:spTree>
    <p:extLst>
      <p:ext uri="{BB962C8B-B14F-4D97-AF65-F5344CB8AC3E}">
        <p14:creationId xmlns:p14="http://schemas.microsoft.com/office/powerpoint/2010/main" val="1561935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因此</a:t>
            </a:r>
            <a:r>
              <a:rPr lang="en-US" altLang="zh-TW" dirty="0" smtClean="0"/>
              <a:t>, </a:t>
            </a:r>
            <a:r>
              <a:rPr lang="zh-TW" altLang="en-US" dirty="0" smtClean="0"/>
              <a:t>有必要引入新軟體工具和方法</a:t>
            </a:r>
            <a:r>
              <a:rPr lang="en-US" altLang="zh-TW" dirty="0" smtClean="0"/>
              <a:t>,</a:t>
            </a:r>
            <a:r>
              <a:rPr lang="en-US" altLang="zh-TW" baseline="0" dirty="0" smtClean="0"/>
              <a:t> </a:t>
            </a:r>
            <a:r>
              <a:rPr lang="zh-TW" altLang="en-US" baseline="0" dirty="0" smtClean="0"/>
              <a:t>能夠支持整個</a:t>
            </a:r>
            <a:r>
              <a:rPr lang="en-US" altLang="zh-TW" baseline="0" dirty="0" smtClean="0"/>
              <a:t>time-critical</a:t>
            </a:r>
            <a:r>
              <a:rPr lang="zh-TW" altLang="en-US" baseline="0" dirty="0" smtClean="0"/>
              <a:t>應用的生命週期</a:t>
            </a:r>
            <a:r>
              <a:rPr lang="en-US" altLang="zh-TW" baseline="0" dirty="0" smtClean="0"/>
              <a:t>, </a:t>
            </a:r>
            <a:r>
              <a:rPr lang="zh-TW" altLang="en-US" baseline="0" dirty="0" smtClean="0"/>
              <a:t>以</a:t>
            </a:r>
            <a:r>
              <a:rPr lang="en-US" altLang="zh-TW" baseline="0" dirty="0" smtClean="0"/>
              <a:t/>
            </a:r>
            <a:br>
              <a:rPr lang="en-US" altLang="zh-TW" baseline="0" dirty="0" smtClean="0"/>
            </a:br>
            <a:r>
              <a:rPr lang="zh-TW" altLang="en-US" baseline="0" dirty="0" smtClean="0"/>
              <a:t>增強和優化</a:t>
            </a:r>
            <a:r>
              <a:rPr lang="en-US" altLang="zh-TW" baseline="0" dirty="0" err="1" smtClean="0"/>
              <a:t>QoS</a:t>
            </a:r>
            <a:r>
              <a:rPr lang="en-US" altLang="zh-TW" baseline="0" dirty="0" smtClean="0"/>
              <a:t> ,</a:t>
            </a:r>
            <a:r>
              <a:rPr lang="zh-TW" altLang="en-US" baseline="0" dirty="0" smtClean="0"/>
              <a:t>這些方法藉由可控制和可編程的特性</a:t>
            </a:r>
            <a:r>
              <a:rPr lang="en-US" altLang="zh-TW" baseline="0" dirty="0" smtClean="0"/>
              <a:t>,</a:t>
            </a:r>
          </a:p>
          <a:p>
            <a:r>
              <a:rPr lang="zh-TW" altLang="en-US" baseline="0" dirty="0" smtClean="0"/>
              <a:t>例如</a:t>
            </a:r>
            <a:r>
              <a:rPr lang="en-US" altLang="zh-TW" baseline="0" dirty="0" smtClean="0"/>
              <a:t>:</a:t>
            </a:r>
            <a:r>
              <a:rPr lang="zh-TW" altLang="en-US" baseline="0" dirty="0" smtClean="0"/>
              <a:t> 圖形化建模 應用程式邏輯和</a:t>
            </a:r>
            <a:r>
              <a:rPr lang="en-US" altLang="zh-TW" baseline="0" dirty="0" smtClean="0"/>
              <a:t>workflow , </a:t>
            </a:r>
            <a:r>
              <a:rPr lang="zh-TW" altLang="en-US" baseline="0" dirty="0" smtClean="0"/>
              <a:t>基礎設施的規劃和配置</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10</a:t>
            </a:fld>
            <a:endParaRPr lang="zh-TW" altLang="en-US"/>
          </a:p>
        </p:txBody>
      </p:sp>
    </p:spTree>
    <p:extLst>
      <p:ext uri="{BB962C8B-B14F-4D97-AF65-F5344CB8AC3E}">
        <p14:creationId xmlns:p14="http://schemas.microsoft.com/office/powerpoint/2010/main" val="311805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這個</a:t>
            </a:r>
            <a:r>
              <a:rPr lang="en-US" altLang="zh-TW" dirty="0" smtClean="0"/>
              <a:t>application-infrastructure</a:t>
            </a:r>
            <a:r>
              <a:rPr lang="en-US" altLang="zh-TW" baseline="0" dirty="0" smtClean="0"/>
              <a:t> </a:t>
            </a:r>
            <a:r>
              <a:rPr lang="zh-TW" altLang="en-US" baseline="0" dirty="0" smtClean="0"/>
              <a:t>偕同編成模組 使用由三個子系統支持的獨特架構</a:t>
            </a:r>
            <a:endParaRPr lang="en-US" altLang="zh-TW" baseline="0" dirty="0" smtClean="0"/>
          </a:p>
          <a:p>
            <a:r>
              <a:rPr lang="zh-TW" altLang="en-US" baseline="0" dirty="0" smtClean="0"/>
              <a:t> </a:t>
            </a:r>
            <a:endParaRPr lang="en-US" altLang="zh-TW" baseline="0" dirty="0" smtClean="0"/>
          </a:p>
          <a:p>
            <a:r>
              <a:rPr lang="en-US" altLang="zh-TW" baseline="0" dirty="0" smtClean="0"/>
              <a:t>SIDE</a:t>
            </a:r>
            <a:r>
              <a:rPr lang="zh-TW" altLang="en-US" baseline="0" dirty="0" smtClean="0"/>
              <a:t>提供 </a:t>
            </a:r>
            <a:r>
              <a:rPr lang="en-US" altLang="zh-TW" baseline="0" dirty="0" smtClean="0"/>
              <a:t>GUI, </a:t>
            </a:r>
            <a:r>
              <a:rPr lang="zh-TW" altLang="en-US" baseline="0" dirty="0" smtClean="0"/>
              <a:t>用於創建 </a:t>
            </a:r>
            <a:r>
              <a:rPr lang="en-US" altLang="zh-TW" baseline="0" dirty="0" smtClean="0"/>
              <a:t>software component ,</a:t>
            </a:r>
            <a:r>
              <a:rPr lang="zh-TW" altLang="en-US" baseline="0" dirty="0" smtClean="0"/>
              <a:t> 組成應用程式邏輯和</a:t>
            </a:r>
            <a:r>
              <a:rPr lang="en-US" altLang="zh-TW" baseline="0" dirty="0" smtClean="0"/>
              <a:t>workflow </a:t>
            </a:r>
            <a:r>
              <a:rPr lang="zh-TW" altLang="en-US" baseline="0" dirty="0" smtClean="0"/>
              <a:t> </a:t>
            </a:r>
            <a:r>
              <a:rPr lang="en-US" altLang="zh-TW" baseline="0" dirty="0" smtClean="0"/>
              <a:t>(</a:t>
            </a:r>
            <a:r>
              <a:rPr lang="zh-TW" altLang="en-US" baseline="0" dirty="0" smtClean="0"/>
              <a:t>並且 監控應用程式</a:t>
            </a:r>
            <a:r>
              <a:rPr lang="en-US" altLang="zh-TW" baseline="0" dirty="0" smtClean="0"/>
              <a:t>)</a:t>
            </a:r>
          </a:p>
          <a:p>
            <a:endParaRPr lang="en-US" altLang="zh-TW" baseline="0" dirty="0" smtClean="0"/>
          </a:p>
          <a:p>
            <a:r>
              <a:rPr lang="en-US" altLang="zh-TW" baseline="0" dirty="0" smtClean="0"/>
              <a:t>DRIP</a:t>
            </a:r>
            <a:r>
              <a:rPr lang="zh-TW" altLang="en-US" baseline="0" dirty="0" smtClean="0"/>
              <a:t>負責 在 虛擬雲端基礎設施中 </a:t>
            </a:r>
            <a:r>
              <a:rPr lang="en-US" altLang="zh-TW" baseline="0" dirty="0" smtClean="0"/>
              <a:t>,</a:t>
            </a:r>
            <a:r>
              <a:rPr lang="zh-TW" altLang="en-US" baseline="0" dirty="0" smtClean="0"/>
              <a:t> 規劃</a:t>
            </a:r>
            <a:r>
              <a:rPr lang="en-US" altLang="zh-TW" baseline="0" dirty="0" smtClean="0"/>
              <a:t>,,</a:t>
            </a:r>
            <a:r>
              <a:rPr lang="zh-TW" altLang="en-US" baseline="0" dirty="0" smtClean="0"/>
              <a:t>配置 部屬 和執行應用程式</a:t>
            </a:r>
            <a:endParaRPr lang="en-US" altLang="zh-TW" baseline="0" dirty="0" smtClean="0"/>
          </a:p>
          <a:p>
            <a:endParaRPr lang="en-US" altLang="zh-TW" baseline="0" dirty="0" smtClean="0"/>
          </a:p>
          <a:p>
            <a:r>
              <a:rPr lang="en-US" altLang="zh-TW" baseline="0" dirty="0" smtClean="0"/>
              <a:t>ASAP</a:t>
            </a:r>
            <a:r>
              <a:rPr lang="zh-TW" altLang="en-US" baseline="0" dirty="0" smtClean="0"/>
              <a:t> </a:t>
            </a:r>
            <a:r>
              <a:rPr lang="en-US" altLang="zh-TW" baseline="0" dirty="0" smtClean="0"/>
              <a:t>:</a:t>
            </a:r>
            <a:r>
              <a:rPr lang="zh-TW" altLang="en-US" baseline="0" dirty="0" smtClean="0"/>
              <a:t> 提供監控服務 </a:t>
            </a:r>
            <a:r>
              <a:rPr lang="en-US" altLang="zh-TW" baseline="0" dirty="0" smtClean="0"/>
              <a:t>,</a:t>
            </a:r>
            <a:r>
              <a:rPr lang="zh-TW" altLang="en-US" baseline="0" dirty="0" smtClean="0"/>
              <a:t>擴展應用程式</a:t>
            </a:r>
            <a:r>
              <a:rPr lang="en-US" altLang="zh-TW" baseline="0" dirty="0" smtClean="0"/>
              <a:t>, alarm trigger  </a:t>
            </a:r>
            <a:r>
              <a:rPr lang="zh-TW" altLang="en-US" baseline="0" dirty="0" smtClean="0"/>
              <a:t>和 自我適應</a:t>
            </a:r>
            <a:r>
              <a:rPr lang="en-US" altLang="zh-TW" baseline="0" dirty="0" smtClean="0"/>
              <a:t>,</a:t>
            </a:r>
            <a:endParaRPr lang="zh-TW" altLang="en-US" dirty="0"/>
          </a:p>
        </p:txBody>
      </p:sp>
      <p:sp>
        <p:nvSpPr>
          <p:cNvPr id="4" name="投影片編號版面配置區 3"/>
          <p:cNvSpPr>
            <a:spLocks noGrp="1"/>
          </p:cNvSpPr>
          <p:nvPr>
            <p:ph type="sldNum" sz="quarter" idx="5"/>
          </p:nvPr>
        </p:nvSpPr>
        <p:spPr/>
        <p:txBody>
          <a:bodyPr/>
          <a:lstStyle/>
          <a:p>
            <a:fld id="{03C411E0-4ECD-47AF-BA54-99036B3FAC3D}" type="slidenum">
              <a:rPr lang="zh-TW" altLang="en-US" smtClean="0"/>
              <a:t>11</a:t>
            </a:fld>
            <a:endParaRPr lang="zh-TW" altLang="en-US"/>
          </a:p>
        </p:txBody>
      </p:sp>
    </p:spTree>
    <p:extLst>
      <p:ext uri="{BB962C8B-B14F-4D97-AF65-F5344CB8AC3E}">
        <p14:creationId xmlns:p14="http://schemas.microsoft.com/office/powerpoint/2010/main" val="107249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55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smtClean="0">
                  <a:ln>
                    <a:noFill/>
                  </a:ln>
                  <a:solidFill>
                    <a:prstClr val="black"/>
                  </a:solidFill>
                  <a:effectLst/>
                  <a:uLnTx/>
                  <a:uFillTx/>
                  <a:latin typeface="Calibri" pitchFamily="34" charset="0"/>
                  <a:ea typeface="新細明體" charset="-120"/>
                  <a:cs typeface="+mn-cs"/>
                </a:rPr>
                <a:t>2020 </a:t>
              </a: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7/6/2020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7/6/2020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7/6/2020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7/6/2020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7/6/2020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7440122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78452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7/6/2020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20101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7/6/2020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4130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7/6/2020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894084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7/6/2020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21024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7/6/2020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49586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7/6/2020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800655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137776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00082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141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7/6/2020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7/6/2020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7/6/2020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7/6/2020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7/6/2020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7/6/2020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7/6/2020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7/6/2020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8764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3.xml"/><Relationship Id="rId5" Type="http://schemas.openxmlformats.org/officeDocument/2006/relationships/image" Target="../media/image17.emf"/><Relationship Id="rId4" Type="http://schemas.openxmlformats.org/officeDocument/2006/relationships/image" Target="../media/image16.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50473" y="297518"/>
            <a:ext cx="9357360" cy="3057482"/>
          </a:xfrm>
        </p:spPr>
        <p:txBody>
          <a:bodyPr/>
          <a:lstStyle/>
          <a:p>
            <a:r>
              <a:rPr lang="en-US" altLang="zh-TW" sz="4000" dirty="0">
                <a:latin typeface="Times New Roman" panose="02020603050405020304" pitchFamily="18" charset="0"/>
                <a:cs typeface="Times New Roman" panose="02020603050405020304" pitchFamily="18" charset="0"/>
              </a:rPr>
              <a:t>SWITCH workbench: A novel approach for the development and deployment of time-critical </a:t>
            </a:r>
            <a:r>
              <a:rPr lang="en-US" altLang="zh-TW" sz="4000" dirty="0" err="1">
                <a:latin typeface="Times New Roman" panose="02020603050405020304" pitchFamily="18" charset="0"/>
                <a:cs typeface="Times New Roman" panose="02020603050405020304" pitchFamily="18" charset="0"/>
              </a:rPr>
              <a:t>microservice</a:t>
            </a:r>
            <a:r>
              <a:rPr lang="en-US" altLang="zh-TW" sz="4000" dirty="0">
                <a:latin typeface="Times New Roman" panose="02020603050405020304" pitchFamily="18" charset="0"/>
                <a:cs typeface="Times New Roman" panose="02020603050405020304" pitchFamily="18" charset="0"/>
              </a:rPr>
              <a:t>-based </a:t>
            </a:r>
            <a:r>
              <a:rPr lang="en-US" altLang="zh-TW" sz="4000" dirty="0" smtClean="0">
                <a:latin typeface="Times New Roman" panose="02020603050405020304" pitchFamily="18" charset="0"/>
                <a:cs typeface="Times New Roman" panose="02020603050405020304" pitchFamily="18" charset="0"/>
              </a:rPr>
              <a:t/>
            </a:r>
            <a:br>
              <a:rPr lang="en-US" altLang="zh-TW" sz="4000" dirty="0" smtClean="0">
                <a:latin typeface="Times New Roman" panose="02020603050405020304" pitchFamily="18" charset="0"/>
                <a:cs typeface="Times New Roman" panose="02020603050405020304" pitchFamily="18" charset="0"/>
              </a:rPr>
            </a:br>
            <a:r>
              <a:rPr lang="en-US" altLang="zh-TW" sz="4000" dirty="0" smtClean="0">
                <a:latin typeface="Times New Roman" panose="02020603050405020304" pitchFamily="18" charset="0"/>
                <a:cs typeface="Times New Roman" panose="02020603050405020304" pitchFamily="18" charset="0"/>
              </a:rPr>
              <a:t>cloud-native </a:t>
            </a:r>
            <a:r>
              <a:rPr lang="en-US" altLang="zh-TW" sz="4000" dirty="0">
                <a:latin typeface="Times New Roman" panose="02020603050405020304" pitchFamily="18" charset="0"/>
                <a:cs typeface="Times New Roman" panose="02020603050405020304" pitchFamily="18" charset="0"/>
              </a:rPr>
              <a:t>applications</a:t>
            </a:r>
            <a:endParaRPr lang="zh-TW" altLang="en-US" sz="4000" dirty="0">
              <a:latin typeface="Times New Roman" panose="02020603050405020304" pitchFamily="18" charset="0"/>
              <a:cs typeface="Times New Roman" panose="02020603050405020304" pitchFamily="18" charset="0"/>
            </a:endParaRPr>
          </a:p>
        </p:txBody>
      </p:sp>
      <p:sp>
        <p:nvSpPr>
          <p:cNvPr id="3" name="副標題 2"/>
          <p:cNvSpPr>
            <a:spLocks noGrp="1"/>
          </p:cNvSpPr>
          <p:nvPr>
            <p:ph type="subTitle" idx="1"/>
          </p:nvPr>
        </p:nvSpPr>
        <p:spPr>
          <a:xfrm>
            <a:off x="2970232" y="3023572"/>
            <a:ext cx="6482112" cy="3317686"/>
          </a:xfrm>
        </p:spPr>
        <p:txBody>
          <a:bodyPr/>
          <a:lstStyle/>
          <a:p>
            <a:endParaRPr lang="en-US" altLang="zh-TW"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734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Introduction</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10</a:t>
            </a:fld>
            <a:endParaRPr lang="en-US" altLang="zh-TW" dirty="0"/>
          </a:p>
        </p:txBody>
      </p:sp>
      <p:sp>
        <p:nvSpPr>
          <p:cNvPr id="3" name="內容版面配置區 2"/>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Therefore, it is necessary to introduce novel software tools and approaches able to support fully the entire life cycle of </a:t>
            </a:r>
            <a:r>
              <a:rPr lang="en-US" altLang="zh-TW" sz="2800" dirty="0" smtClean="0">
                <a:latin typeface="Times New Roman" panose="02020603050405020304" pitchFamily="18" charset="0"/>
                <a:cs typeface="Times New Roman" panose="02020603050405020304" pitchFamily="18" charset="0"/>
              </a:rPr>
              <a:t>time-critical </a:t>
            </a:r>
            <a:r>
              <a:rPr lang="en-US" altLang="zh-TW" sz="2800" dirty="0">
                <a:latin typeface="Times New Roman" panose="02020603050405020304" pitchFamily="18" charset="0"/>
                <a:cs typeface="Times New Roman" panose="02020603050405020304" pitchFamily="18" charset="0"/>
              </a:rPr>
              <a:t>applications for </a:t>
            </a:r>
            <a:r>
              <a:rPr lang="en-US" altLang="zh-TW" sz="2800" dirty="0">
                <a:solidFill>
                  <a:srgbClr val="FF0000"/>
                </a:solidFill>
                <a:latin typeface="Times New Roman" panose="02020603050405020304" pitchFamily="18" charset="0"/>
                <a:cs typeface="Times New Roman" panose="02020603050405020304" pitchFamily="18" charset="0"/>
              </a:rPr>
              <a:t>enhanced and </a:t>
            </a:r>
            <a:r>
              <a:rPr lang="en-US" altLang="zh-TW" sz="2800" dirty="0" err="1">
                <a:solidFill>
                  <a:srgbClr val="FF0000"/>
                </a:solidFill>
                <a:latin typeface="Times New Roman" panose="02020603050405020304" pitchFamily="18" charset="0"/>
                <a:cs typeface="Times New Roman" panose="02020603050405020304" pitchFamily="18" charset="0"/>
              </a:rPr>
              <a:t>optimised</a:t>
            </a:r>
            <a:r>
              <a:rPr lang="en-US" altLang="zh-TW" sz="2800" dirty="0">
                <a:solidFill>
                  <a:srgbClr val="FF0000"/>
                </a:solidFill>
                <a:latin typeface="Times New Roman" panose="02020603050405020304" pitchFamily="18" charset="0"/>
                <a:cs typeface="Times New Roman" panose="02020603050405020304" pitchFamily="18" charset="0"/>
              </a:rPr>
              <a:t> </a:t>
            </a:r>
            <a:r>
              <a:rPr lang="en-US" altLang="zh-TW" sz="2800" dirty="0" err="1">
                <a:solidFill>
                  <a:srgbClr val="FF0000"/>
                </a:solidFill>
                <a:latin typeface="Times New Roman" panose="02020603050405020304" pitchFamily="18" charset="0"/>
                <a:cs typeface="Times New Roman" panose="02020603050405020304" pitchFamily="18" charset="0"/>
              </a:rPr>
              <a:t>QoS</a:t>
            </a:r>
            <a:r>
              <a:rPr lang="en-US" altLang="zh-TW" sz="2800" dirty="0">
                <a:solidFill>
                  <a:srgbClr val="FF0000"/>
                </a:solidFill>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by offering </a:t>
            </a:r>
            <a:r>
              <a:rPr lang="en-US" altLang="zh-TW" sz="2800" dirty="0">
                <a:solidFill>
                  <a:srgbClr val="FF0000"/>
                </a:solidFill>
                <a:latin typeface="Times New Roman" panose="02020603050405020304" pitchFamily="18" charset="0"/>
                <a:cs typeface="Times New Roman" panose="02020603050405020304" pitchFamily="18" charset="0"/>
              </a:rPr>
              <a:t>controllable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programmable</a:t>
            </a:r>
            <a:r>
              <a:rPr lang="en-US" altLang="zh-TW" sz="2800" dirty="0">
                <a:latin typeface="Times New Roman" panose="02020603050405020304" pitchFamily="18" charset="0"/>
                <a:cs typeface="Times New Roman" panose="02020603050405020304" pitchFamily="18" charset="0"/>
              </a:rPr>
              <a:t> features, such as (graphical) modelling of an application logic and workflow, infrastructure planning and provisioning, etc</a:t>
            </a:r>
            <a:r>
              <a:rPr lang="en-US" altLang="zh-TW" sz="2800" dirty="0" smtClean="0">
                <a:latin typeface="Times New Roman" panose="02020603050405020304" pitchFamily="18" charset="0"/>
                <a:cs typeface="Times New Roman" panose="02020603050405020304" pitchFamily="18" charset="0"/>
              </a:rPr>
              <a:t>.</a:t>
            </a:r>
          </a:p>
          <a:p>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719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Introduction</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11</a:t>
            </a:fld>
            <a:endParaRPr lang="en-US" altLang="zh-TW" dirty="0"/>
          </a:p>
        </p:txBody>
      </p:sp>
      <p:sp>
        <p:nvSpPr>
          <p:cNvPr id="3" name="內容版面配置區 2"/>
          <p:cNvSpPr>
            <a:spLocks noGrp="1"/>
          </p:cNvSpPr>
          <p:nvPr>
            <p:ph idx="1"/>
          </p:nvPr>
        </p:nvSpPr>
        <p:spPr>
          <a:xfrm>
            <a:off x="609600" y="1600201"/>
            <a:ext cx="10972800" cy="5257799"/>
          </a:xfrm>
        </p:spPr>
        <p:txBody>
          <a:bodyPr/>
          <a:lstStyle/>
          <a:p>
            <a:r>
              <a:rPr lang="en-US" altLang="zh-TW" sz="2800" dirty="0">
                <a:solidFill>
                  <a:schemeClr val="tx2">
                    <a:lumMod val="50000"/>
                  </a:schemeClr>
                </a:solidFill>
                <a:latin typeface="Times New Roman" panose="02020603050405020304" pitchFamily="18" charset="0"/>
                <a:cs typeface="Times New Roman" panose="02020603050405020304" pitchFamily="18" charset="0"/>
              </a:rPr>
              <a:t>The application-infrastructure co-programming model uses </a:t>
            </a:r>
            <a:r>
              <a:rPr lang="en-US" altLang="zh-TW" sz="2800" dirty="0" smtClean="0">
                <a:solidFill>
                  <a:schemeClr val="tx2">
                    <a:lumMod val="50000"/>
                  </a:schemeClr>
                </a:solidFill>
                <a:latin typeface="Times New Roman" panose="02020603050405020304" pitchFamily="18" charset="0"/>
                <a:cs typeface="Times New Roman" panose="02020603050405020304" pitchFamily="18" charset="0"/>
              </a:rPr>
              <a:t>a unique </a:t>
            </a:r>
            <a:r>
              <a:rPr lang="en-US" altLang="zh-TW" sz="2800" dirty="0">
                <a:solidFill>
                  <a:schemeClr val="tx2">
                    <a:lumMod val="50000"/>
                  </a:schemeClr>
                </a:solidFill>
                <a:latin typeface="Times New Roman" panose="02020603050405020304" pitchFamily="18" charset="0"/>
                <a:cs typeface="Times New Roman" panose="02020603050405020304" pitchFamily="18" charset="0"/>
              </a:rPr>
              <a:t>architecture supported by three </a:t>
            </a:r>
            <a:r>
              <a:rPr lang="en-US" altLang="zh-TW" sz="2800" dirty="0" smtClean="0">
                <a:solidFill>
                  <a:schemeClr val="tx2">
                    <a:lumMod val="50000"/>
                  </a:schemeClr>
                </a:solidFill>
                <a:latin typeface="Times New Roman" panose="02020603050405020304" pitchFamily="18" charset="0"/>
                <a:cs typeface="Times New Roman" panose="02020603050405020304" pitchFamily="18" charset="0"/>
              </a:rPr>
              <a:t>subsystems:</a:t>
            </a:r>
          </a:p>
          <a:p>
            <a:pPr lvl="1"/>
            <a:r>
              <a:rPr lang="en-US" altLang="zh-TW" sz="2500" dirty="0" smtClean="0">
                <a:solidFill>
                  <a:srgbClr val="FF0000"/>
                </a:solidFill>
                <a:latin typeface="Times New Roman" panose="02020603050405020304" pitchFamily="18" charset="0"/>
                <a:cs typeface="Times New Roman" panose="02020603050405020304" pitchFamily="18" charset="0"/>
              </a:rPr>
              <a:t>SWITCH </a:t>
            </a:r>
            <a:r>
              <a:rPr lang="en-US" altLang="zh-TW" sz="2500" dirty="0">
                <a:solidFill>
                  <a:srgbClr val="FF0000"/>
                </a:solidFill>
                <a:latin typeface="Times New Roman" panose="02020603050405020304" pitchFamily="18" charset="0"/>
                <a:cs typeface="Times New Roman" panose="02020603050405020304" pitchFamily="18" charset="0"/>
              </a:rPr>
              <a:t>Interactive development Environment (SIDE</a:t>
            </a:r>
            <a:r>
              <a:rPr lang="en-US" altLang="zh-TW" sz="2500" dirty="0" smtClean="0">
                <a:solidFill>
                  <a:srgbClr val="FF0000"/>
                </a:solidFill>
                <a:latin typeface="Times New Roman" panose="02020603050405020304" pitchFamily="18" charset="0"/>
                <a:cs typeface="Times New Roman" panose="02020603050405020304" pitchFamily="18" charset="0"/>
              </a:rPr>
              <a:t>): </a:t>
            </a:r>
            <a:r>
              <a:rPr lang="en-US" altLang="zh-TW" sz="2500" dirty="0">
                <a:solidFill>
                  <a:schemeClr val="tx2">
                    <a:lumMod val="50000"/>
                  </a:schemeClr>
                </a:solidFill>
                <a:latin typeface="Times New Roman" panose="02020603050405020304" pitchFamily="18" charset="0"/>
                <a:cs typeface="Times New Roman" panose="02020603050405020304" pitchFamily="18" charset="0"/>
              </a:rPr>
              <a:t>provides a Graphical User Interface (GUI) for creation of software components and composition of an </a:t>
            </a:r>
            <a:r>
              <a:rPr lang="en-US" altLang="zh-TW" sz="2500" dirty="0" smtClean="0">
                <a:solidFill>
                  <a:schemeClr val="tx2">
                    <a:lumMod val="50000"/>
                  </a:schemeClr>
                </a:solidFill>
                <a:latin typeface="Times New Roman" panose="02020603050405020304" pitchFamily="18" charset="0"/>
                <a:cs typeface="Times New Roman" panose="02020603050405020304" pitchFamily="18" charset="0"/>
              </a:rPr>
              <a:t>application’s </a:t>
            </a:r>
            <a:r>
              <a:rPr lang="en-US" altLang="zh-TW" sz="2500" dirty="0">
                <a:solidFill>
                  <a:schemeClr val="tx2">
                    <a:lumMod val="50000"/>
                  </a:schemeClr>
                </a:solidFill>
                <a:latin typeface="Times New Roman" panose="02020603050405020304" pitchFamily="18" charset="0"/>
                <a:cs typeface="Times New Roman" panose="02020603050405020304" pitchFamily="18" charset="0"/>
              </a:rPr>
              <a:t>logic and </a:t>
            </a:r>
            <a:r>
              <a:rPr lang="en-US" altLang="zh-TW" sz="2500" dirty="0" smtClean="0">
                <a:solidFill>
                  <a:schemeClr val="tx2">
                    <a:lumMod val="50000"/>
                  </a:schemeClr>
                </a:solidFill>
                <a:latin typeface="Times New Roman" panose="02020603050405020304" pitchFamily="18" charset="0"/>
                <a:cs typeface="Times New Roman" panose="02020603050405020304" pitchFamily="18" charset="0"/>
              </a:rPr>
              <a:t>workflow.</a:t>
            </a:r>
          </a:p>
          <a:p>
            <a:pPr lvl="1"/>
            <a:r>
              <a:rPr lang="en-US" altLang="zh-TW" sz="2500" dirty="0" smtClean="0">
                <a:solidFill>
                  <a:srgbClr val="FF0000"/>
                </a:solidFill>
                <a:latin typeface="Times New Roman" panose="02020603050405020304" pitchFamily="18" charset="0"/>
                <a:cs typeface="Times New Roman" panose="02020603050405020304" pitchFamily="18" charset="0"/>
              </a:rPr>
              <a:t>Dynamic </a:t>
            </a:r>
            <a:r>
              <a:rPr lang="en-US" altLang="zh-TW" sz="2500" dirty="0">
                <a:solidFill>
                  <a:srgbClr val="FF0000"/>
                </a:solidFill>
                <a:latin typeface="Times New Roman" panose="02020603050405020304" pitchFamily="18" charset="0"/>
                <a:cs typeface="Times New Roman" panose="02020603050405020304" pitchFamily="18" charset="0"/>
              </a:rPr>
              <a:t>Real-time Infrastructure Planner (DRIP): </a:t>
            </a:r>
            <a:r>
              <a:rPr lang="en-US" altLang="zh-TW" sz="2500" dirty="0">
                <a:solidFill>
                  <a:schemeClr val="tx2">
                    <a:lumMod val="50000"/>
                  </a:schemeClr>
                </a:solidFill>
                <a:latin typeface="Times New Roman" panose="02020603050405020304" pitchFamily="18" charset="0"/>
                <a:cs typeface="Times New Roman" panose="02020603050405020304" pitchFamily="18" charset="0"/>
              </a:rPr>
              <a:t>is responsible for infrastructure planning,</a:t>
            </a:r>
            <a:r>
              <a:rPr lang="zh-TW" altLang="en-US" sz="2500" dirty="0">
                <a:solidFill>
                  <a:schemeClr val="tx2">
                    <a:lumMod val="50000"/>
                  </a:schemeClr>
                </a:solidFill>
                <a:latin typeface="Times New Roman" panose="02020603050405020304" pitchFamily="18" charset="0"/>
                <a:cs typeface="Times New Roman" panose="02020603050405020304" pitchFamily="18" charset="0"/>
              </a:rPr>
              <a:t> </a:t>
            </a:r>
            <a:r>
              <a:rPr lang="en-US" altLang="zh-TW" sz="2500" dirty="0">
                <a:solidFill>
                  <a:schemeClr val="tx2">
                    <a:lumMod val="50000"/>
                  </a:schemeClr>
                </a:solidFill>
                <a:latin typeface="Times New Roman" panose="02020603050405020304" pitchFamily="18" charset="0"/>
                <a:cs typeface="Times New Roman" panose="02020603050405020304" pitchFamily="18" charset="0"/>
              </a:rPr>
              <a:t>provisioning, deployment and execution of applications in</a:t>
            </a:r>
            <a:r>
              <a:rPr lang="zh-TW" altLang="en-US" sz="2500" dirty="0">
                <a:solidFill>
                  <a:schemeClr val="tx2">
                    <a:lumMod val="50000"/>
                  </a:schemeClr>
                </a:solidFill>
                <a:latin typeface="Times New Roman" panose="02020603050405020304" pitchFamily="18" charset="0"/>
                <a:cs typeface="Times New Roman" panose="02020603050405020304" pitchFamily="18" charset="0"/>
              </a:rPr>
              <a:t> </a:t>
            </a:r>
            <a:r>
              <a:rPr lang="en-US" altLang="zh-TW" sz="2500" dirty="0">
                <a:solidFill>
                  <a:schemeClr val="tx2">
                    <a:lumMod val="50000"/>
                  </a:schemeClr>
                </a:solidFill>
                <a:latin typeface="Times New Roman" panose="02020603050405020304" pitchFamily="18" charset="0"/>
                <a:cs typeface="Times New Roman" panose="02020603050405020304" pitchFamily="18" charset="0"/>
              </a:rPr>
              <a:t>the virtual cloud </a:t>
            </a:r>
            <a:r>
              <a:rPr lang="en-US" altLang="zh-TW" sz="2500" dirty="0" smtClean="0">
                <a:solidFill>
                  <a:schemeClr val="tx2">
                    <a:lumMod val="50000"/>
                  </a:schemeClr>
                </a:solidFill>
                <a:latin typeface="Times New Roman" panose="02020603050405020304" pitchFamily="18" charset="0"/>
                <a:cs typeface="Times New Roman" panose="02020603050405020304" pitchFamily="18" charset="0"/>
              </a:rPr>
              <a:t>infrastructure</a:t>
            </a:r>
          </a:p>
          <a:p>
            <a:pPr lvl="1"/>
            <a:r>
              <a:rPr lang="en-US" altLang="zh-TW" sz="2500" dirty="0">
                <a:solidFill>
                  <a:srgbClr val="FF0000"/>
                </a:solidFill>
                <a:latin typeface="Times New Roman" panose="02020603050405020304" pitchFamily="18" charset="0"/>
                <a:cs typeface="Times New Roman" panose="02020603050405020304" pitchFamily="18" charset="0"/>
              </a:rPr>
              <a:t>Autonomous System Adaptation Platform (ASAP):</a:t>
            </a:r>
            <a:r>
              <a:rPr lang="en-US" altLang="zh-TW" sz="2500" dirty="0">
                <a:solidFill>
                  <a:schemeClr val="tx2">
                    <a:lumMod val="50000"/>
                  </a:schemeClr>
                </a:solidFill>
                <a:latin typeface="Times New Roman" panose="02020603050405020304" pitchFamily="18" charset="0"/>
                <a:cs typeface="Times New Roman" panose="02020603050405020304" pitchFamily="18" charset="0"/>
              </a:rPr>
              <a:t>provides monitoring services and facilitates scaling of applications, alarm triggers and self-adaptation.</a:t>
            </a:r>
            <a:endParaRPr lang="zh-TW" altLang="en-US" sz="25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361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Relate work</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12</a:t>
            </a:fld>
            <a:endParaRPr lang="en-US" altLang="zh-TW" dirty="0"/>
          </a:p>
        </p:txBody>
      </p:sp>
      <p:sp>
        <p:nvSpPr>
          <p:cNvPr id="3" name="內容版面配置區 2"/>
          <p:cNvSpPr>
            <a:spLocks noGrp="1"/>
          </p:cNvSpPr>
          <p:nvPr>
            <p:ph idx="1"/>
          </p:nvPr>
        </p:nvSpPr>
        <p:spPr>
          <a:xfrm>
            <a:off x="609601" y="1600201"/>
            <a:ext cx="10528092" cy="4525963"/>
          </a:xfrm>
        </p:spPr>
        <p:txBody>
          <a:bodyPr/>
          <a:lstStyle/>
          <a:p>
            <a:r>
              <a:rPr lang="en-US" altLang="zh-TW" sz="2800" dirty="0">
                <a:latin typeface="Times New Roman" panose="02020603050405020304" pitchFamily="18" charset="0"/>
                <a:cs typeface="Times New Roman" panose="02020603050405020304" pitchFamily="18" charset="0"/>
              </a:rPr>
              <a:t>SWITCH focuses on application composition using modelling graphs and reconfiguration of underlying cloud </a:t>
            </a:r>
            <a:r>
              <a:rPr lang="en-US" altLang="zh-TW" sz="2800" dirty="0" smtClean="0">
                <a:latin typeface="Times New Roman" panose="02020603050405020304" pitchFamily="18" charset="0"/>
                <a:cs typeface="Times New Roman" panose="02020603050405020304" pitchFamily="18" charset="0"/>
              </a:rPr>
              <a:t>infrastructure.</a:t>
            </a:r>
          </a:p>
          <a:p>
            <a:r>
              <a:rPr lang="en-US" altLang="zh-TW" sz="2800" dirty="0">
                <a:latin typeface="Times New Roman" panose="02020603050405020304" pitchFamily="18" charset="0"/>
                <a:cs typeface="Times New Roman" panose="02020603050405020304" pitchFamily="18" charset="0"/>
              </a:rPr>
              <a:t>The application-infrastructure Co-programming concept is predicated upon rapid infrastructure provisioning, deployment and </a:t>
            </a:r>
            <a:r>
              <a:rPr lang="en-US" altLang="zh-TW" sz="2800" dirty="0" err="1">
                <a:latin typeface="Times New Roman" panose="02020603050405020304" pitchFamily="18" charset="0"/>
                <a:cs typeface="Times New Roman" panose="02020603050405020304" pitchFamily="18" charset="0"/>
              </a:rPr>
              <a:t>reconfigurability</a:t>
            </a:r>
            <a:r>
              <a:rPr lang="en-US" altLang="zh-TW" sz="2800" dirty="0">
                <a:latin typeface="Times New Roman" panose="02020603050405020304" pitchFamily="18" charset="0"/>
                <a:cs typeface="Times New Roman" panose="02020603050405020304" pitchFamily="18" charset="0"/>
              </a:rPr>
              <a:t>, according to network and cloud environment circumstances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In addition to application composition, an application must be monitored, adapting it according to criteria specified by the software developer.</a:t>
            </a:r>
            <a:endParaRPr lang="en-US" altLang="zh-TW" sz="2800" dirty="0" smtClean="0">
              <a:latin typeface="Times New Roman" panose="02020603050405020304" pitchFamily="18" charset="0"/>
              <a:cs typeface="Times New Roman" panose="02020603050405020304" pitchFamily="18" charset="0"/>
            </a:endParaRPr>
          </a:p>
          <a:p>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334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Relate work</a:t>
            </a:r>
            <a:endParaRPr lang="en-US" altLang="zh-TW"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13</a:t>
            </a:fld>
            <a:endParaRPr lang="en-US" altLang="zh-TW" dirty="0"/>
          </a:p>
        </p:txBody>
      </p:sp>
      <p:sp>
        <p:nvSpPr>
          <p:cNvPr id="3" name="內容版面配置區 2"/>
          <p:cNvSpPr>
            <a:spLocks noGrp="1"/>
          </p:cNvSpPr>
          <p:nvPr>
            <p:ph idx="1"/>
          </p:nvPr>
        </p:nvSpPr>
        <p:spPr>
          <a:xfrm>
            <a:off x="609601" y="1600201"/>
            <a:ext cx="10528092" cy="4525963"/>
          </a:xfrm>
        </p:spPr>
        <p:txBody>
          <a:bodyPr/>
          <a:lstStyle/>
          <a:p>
            <a:r>
              <a:rPr lang="en-US" altLang="zh-TW" sz="2800" dirty="0">
                <a:latin typeface="Times New Roman" panose="02020603050405020304" pitchFamily="18" charset="0"/>
                <a:cs typeface="Times New Roman" panose="02020603050405020304" pitchFamily="18" charset="0"/>
              </a:rPr>
              <a:t>Although some elements of the SWITCH approach appear in prior work and systems, SWITCH brings these together and provides an integrated architecture and environment for application-infrastructure co-programming of an applications with time-critical constraints.</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362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The concept of application-infrastructure co-programming</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14</a:t>
            </a:fld>
            <a:endParaRPr lang="en-US" altLang="zh-TW" dirty="0"/>
          </a:p>
        </p:txBody>
      </p:sp>
      <p:sp>
        <p:nvSpPr>
          <p:cNvPr id="3" name="內容版面配置區 2"/>
          <p:cNvSpPr>
            <a:spLocks noGrp="1"/>
          </p:cNvSpPr>
          <p:nvPr>
            <p:ph idx="1"/>
          </p:nvPr>
        </p:nvSpPr>
        <p:spPr>
          <a:xfrm>
            <a:off x="609601" y="1600201"/>
            <a:ext cx="10528092" cy="4525963"/>
          </a:xfrm>
        </p:spPr>
        <p:txBody>
          <a:bodyPr/>
          <a:lstStyle/>
          <a:p>
            <a:r>
              <a:rPr lang="en-US" altLang="zh-TW" sz="2800" dirty="0">
                <a:latin typeface="Times New Roman" panose="02020603050405020304" pitchFamily="18" charset="0"/>
                <a:cs typeface="Times New Roman" panose="02020603050405020304" pitchFamily="18" charset="0"/>
              </a:rPr>
              <a:t>Several participants are involved in developing modern complex systems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The component developer is the person that creates or modifies application components, for instance a database</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Once a component has been created it can be added to the repository and its requirements and functionality described in SIDE.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The application developer binds these prefabricated components together into an application while deciding different properties, such as what network they are part of or what port they are using, and sets up additional parameters such as the Alarm Trigger, etc.</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251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The concept of application-infrastructure co-programming</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15</a:t>
            </a:fld>
            <a:endParaRPr lang="en-US" altLang="zh-TW" dirty="0"/>
          </a:p>
        </p:txBody>
      </p:sp>
      <p:sp>
        <p:nvSpPr>
          <p:cNvPr id="3" name="內容版面配置區 2"/>
          <p:cNvSpPr>
            <a:spLocks noGrp="1"/>
          </p:cNvSpPr>
          <p:nvPr>
            <p:ph idx="1"/>
          </p:nvPr>
        </p:nvSpPr>
        <p:spPr>
          <a:xfrm>
            <a:off x="609601" y="1600201"/>
            <a:ext cx="10528092" cy="4525963"/>
          </a:xfrm>
        </p:spPr>
        <p:txBody>
          <a:bodyPr/>
          <a:lstStyle/>
          <a:p>
            <a:r>
              <a:rPr lang="en-US" altLang="zh-TW" sz="2800" dirty="0">
                <a:latin typeface="Times New Roman" panose="02020603050405020304" pitchFamily="18" charset="0"/>
                <a:cs typeface="Times New Roman" panose="02020603050405020304" pitchFamily="18" charset="0"/>
              </a:rPr>
              <a:t>Programmability of a system is its ability to be changed or manipulated, using instructions (e.g. from the software developer) that alter its </a:t>
            </a:r>
            <a:r>
              <a:rPr lang="en-US" altLang="zh-TW" sz="2800" dirty="0" err="1">
                <a:latin typeface="Times New Roman" panose="02020603050405020304" pitchFamily="18" charset="0"/>
                <a:cs typeface="Times New Roman" panose="02020603050405020304" pitchFamily="18" charset="0"/>
              </a:rPr>
              <a:t>behaviour</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Controllability is a system property that denotes measuring its state, manipulating its outputs and monitoring/controlling its </a:t>
            </a:r>
            <a:r>
              <a:rPr lang="en-US" altLang="zh-TW" sz="2800" dirty="0" err="1">
                <a:latin typeface="Times New Roman" panose="02020603050405020304" pitchFamily="18" charset="0"/>
                <a:cs typeface="Times New Roman" panose="02020603050405020304" pitchFamily="18" charset="0"/>
              </a:rPr>
              <a:t>behaviour</a:t>
            </a:r>
            <a:r>
              <a:rPr lang="en-US" altLang="zh-TW" sz="2800" dirty="0">
                <a:latin typeface="Times New Roman" panose="02020603050405020304" pitchFamily="18" charset="0"/>
                <a:cs typeface="Times New Roman" panose="02020603050405020304" pitchFamily="18" charset="0"/>
              </a:rPr>
              <a:t>.</a:t>
            </a:r>
            <a:endParaRPr lang="zh-TW" altLang="zh-TW" sz="2800" dirty="0">
              <a:latin typeface="Times New Roman" panose="02020603050405020304" pitchFamily="18" charset="0"/>
              <a:cs typeface="Times New Roman" panose="02020603050405020304" pitchFamily="18" charset="0"/>
            </a:endParaRPr>
          </a:p>
          <a:p>
            <a:pPr marL="0" indent="0">
              <a:buNone/>
            </a:pP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6538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The concept of application-infrastructure co-programming</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16</a:t>
            </a:fld>
            <a:endParaRPr lang="en-US" altLang="zh-TW" dirty="0"/>
          </a:p>
        </p:txBody>
      </p:sp>
      <p:sp>
        <p:nvSpPr>
          <p:cNvPr id="3" name="內容版面配置區 2"/>
          <p:cNvSpPr>
            <a:spLocks noGrp="1"/>
          </p:cNvSpPr>
          <p:nvPr>
            <p:ph idx="1"/>
          </p:nvPr>
        </p:nvSpPr>
        <p:spPr>
          <a:xfrm>
            <a:off x="609601" y="1600201"/>
            <a:ext cx="10528092" cy="4906925"/>
          </a:xfrm>
        </p:spPr>
        <p:txBody>
          <a:bodyPr/>
          <a:lstStyle/>
          <a:p>
            <a:r>
              <a:rPr lang="en-US" altLang="zh-TW" sz="2800" dirty="0">
                <a:latin typeface="Times New Roman" panose="02020603050405020304" pitchFamily="18" charset="0"/>
                <a:cs typeface="Times New Roman" panose="02020603050405020304" pitchFamily="18" charset="0"/>
              </a:rPr>
              <a:t>In the SWITCH workbench programmability is supported as follows</a:t>
            </a:r>
            <a:r>
              <a:rPr lang="en-US" altLang="zh-TW" sz="2800" dirty="0" smtClean="0">
                <a:latin typeface="Times New Roman" panose="02020603050405020304" pitchFamily="18" charset="0"/>
                <a:cs typeface="Times New Roman" panose="02020603050405020304" pitchFamily="18" charset="0"/>
              </a:rPr>
              <a:t>:</a:t>
            </a:r>
          </a:p>
          <a:p>
            <a:pPr lvl="1"/>
            <a:r>
              <a:rPr lang="en-US" altLang="zh-TW" sz="2400" dirty="0">
                <a:solidFill>
                  <a:schemeClr val="tx2">
                    <a:lumMod val="75000"/>
                  </a:schemeClr>
                </a:solidFill>
                <a:latin typeface="Times New Roman" panose="02020603050405020304" pitchFamily="18" charset="0"/>
                <a:cs typeface="Times New Roman" panose="02020603050405020304" pitchFamily="18" charset="0"/>
              </a:rPr>
              <a:t>application logic can be programmed using graphical modelling graphs with the consideration of an application's </a:t>
            </a:r>
            <a:r>
              <a:rPr lang="en-US" altLang="zh-TW" sz="2400" dirty="0" err="1">
                <a:solidFill>
                  <a:schemeClr val="tx2">
                    <a:lumMod val="75000"/>
                  </a:schemeClr>
                </a:solidFill>
                <a:latin typeface="Times New Roman" panose="02020603050405020304" pitchFamily="18" charset="0"/>
                <a:cs typeface="Times New Roman" panose="02020603050405020304" pitchFamily="18" charset="0"/>
              </a:rPr>
              <a:t>QoS</a:t>
            </a:r>
            <a:r>
              <a:rPr lang="en-US" altLang="zh-TW" sz="2400"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400" dirty="0" smtClean="0">
                <a:solidFill>
                  <a:schemeClr val="tx2">
                    <a:lumMod val="75000"/>
                  </a:schemeClr>
                </a:solidFill>
                <a:latin typeface="Times New Roman" panose="02020603050405020304" pitchFamily="18" charset="0"/>
                <a:cs typeface="Times New Roman" panose="02020603050405020304" pitchFamily="18" charset="0"/>
              </a:rPr>
              <a:t>parameters</a:t>
            </a:r>
          </a:p>
          <a:p>
            <a:pPr lvl="1"/>
            <a:r>
              <a:rPr lang="en-US" altLang="zh-TW" sz="2400" dirty="0">
                <a:solidFill>
                  <a:schemeClr val="tx2">
                    <a:lumMod val="75000"/>
                  </a:schemeClr>
                </a:solidFill>
                <a:latin typeface="Times New Roman" panose="02020603050405020304" pitchFamily="18" charset="0"/>
                <a:cs typeface="Times New Roman" panose="02020603050405020304" pitchFamily="18" charset="0"/>
              </a:rPr>
              <a:t>a virtual runtime environment for executing the application can be programmed using Dynamic Real-time Infrastructure Planner (DRIP) middleware services for the manipulation and </a:t>
            </a:r>
            <a:r>
              <a:rPr lang="en-US" altLang="zh-TW" sz="2400" dirty="0" err="1">
                <a:solidFill>
                  <a:schemeClr val="tx2">
                    <a:lumMod val="75000"/>
                  </a:schemeClr>
                </a:solidFill>
                <a:latin typeface="Times New Roman" panose="02020603050405020304" pitchFamily="18" charset="0"/>
                <a:cs typeface="Times New Roman" panose="02020603050405020304" pitchFamily="18" charset="0"/>
              </a:rPr>
              <a:t>reconfigurability</a:t>
            </a:r>
            <a:r>
              <a:rPr lang="en-US" altLang="zh-TW" sz="2400" dirty="0">
                <a:solidFill>
                  <a:schemeClr val="tx2">
                    <a:lumMod val="75000"/>
                  </a:schemeClr>
                </a:solidFill>
                <a:latin typeface="Times New Roman" panose="02020603050405020304" pitchFamily="18" charset="0"/>
                <a:cs typeface="Times New Roman" panose="02020603050405020304" pitchFamily="18" charset="0"/>
              </a:rPr>
              <a:t> of the underlying infrastructure </a:t>
            </a:r>
          </a:p>
          <a:p>
            <a:pPr lvl="1"/>
            <a:r>
              <a:rPr lang="en-US" altLang="zh-TW" sz="2400" dirty="0" smtClean="0">
                <a:solidFill>
                  <a:schemeClr val="tx2">
                    <a:lumMod val="75000"/>
                  </a:schemeClr>
                </a:solidFill>
                <a:latin typeface="Times New Roman" panose="02020603050405020304" pitchFamily="18" charset="0"/>
                <a:cs typeface="Times New Roman" panose="02020603050405020304" pitchFamily="18" charset="0"/>
              </a:rPr>
              <a:t>programmable </a:t>
            </a:r>
            <a:r>
              <a:rPr lang="en-US" altLang="zh-TW" sz="2400" dirty="0">
                <a:solidFill>
                  <a:schemeClr val="tx2">
                    <a:lumMod val="75000"/>
                  </a:schemeClr>
                </a:solidFill>
                <a:latin typeface="Times New Roman" panose="02020603050405020304" pitchFamily="18" charset="0"/>
                <a:cs typeface="Times New Roman" panose="02020603050405020304" pitchFamily="18" charset="0"/>
              </a:rPr>
              <a:t>mechanisms are provided for deployment and adaptation of time-critical cloud </a:t>
            </a:r>
            <a:r>
              <a:rPr lang="en-US" altLang="zh-TW" sz="2400" dirty="0" smtClean="0">
                <a:solidFill>
                  <a:schemeClr val="tx2">
                    <a:lumMod val="75000"/>
                  </a:schemeClr>
                </a:solidFill>
                <a:latin typeface="Times New Roman" panose="02020603050405020304" pitchFamily="18" charset="0"/>
                <a:cs typeface="Times New Roman" panose="02020603050405020304" pitchFamily="18" charset="0"/>
              </a:rPr>
              <a:t>applications</a:t>
            </a:r>
          </a:p>
          <a:p>
            <a:pPr lvl="1"/>
            <a:r>
              <a:rPr lang="en-US" altLang="zh-TW" sz="2400" dirty="0" err="1">
                <a:solidFill>
                  <a:schemeClr val="tx2">
                    <a:lumMod val="75000"/>
                  </a:schemeClr>
                </a:solidFill>
                <a:latin typeface="Times New Roman" panose="02020603050405020304" pitchFamily="18" charset="0"/>
                <a:cs typeface="Times New Roman" panose="02020603050405020304" pitchFamily="18" charset="0"/>
              </a:rPr>
              <a:t>QoS</a:t>
            </a:r>
            <a:r>
              <a:rPr lang="en-US" altLang="zh-TW" sz="2400" dirty="0">
                <a:solidFill>
                  <a:schemeClr val="tx2">
                    <a:lumMod val="75000"/>
                  </a:schemeClr>
                </a:solidFill>
                <a:latin typeface="Times New Roman" panose="02020603050405020304" pitchFamily="18" charset="0"/>
                <a:cs typeface="Times New Roman" panose="02020603050405020304" pitchFamily="18" charset="0"/>
              </a:rPr>
              <a:t> properties to be attached to components can be created programmatically as well.</a:t>
            </a:r>
            <a:endParaRPr lang="zh-TW" altLang="zh-TW" sz="2400" dirty="0">
              <a:solidFill>
                <a:schemeClr val="tx2">
                  <a:lumMod val="75000"/>
                </a:schemeClr>
              </a:solidFill>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777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The concept of application-infrastructure co-programming</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17</a:t>
            </a:fld>
            <a:endParaRPr lang="en-US" altLang="zh-TW" dirty="0"/>
          </a:p>
        </p:txBody>
      </p:sp>
      <p:sp>
        <p:nvSpPr>
          <p:cNvPr id="3" name="內容版面配置區 2"/>
          <p:cNvSpPr>
            <a:spLocks noGrp="1"/>
          </p:cNvSpPr>
          <p:nvPr>
            <p:ph idx="1"/>
          </p:nvPr>
        </p:nvSpPr>
        <p:spPr>
          <a:xfrm>
            <a:off x="609601" y="1600201"/>
            <a:ext cx="10528092" cy="4525963"/>
          </a:xfrm>
        </p:spPr>
        <p:txBody>
          <a:bodyPr/>
          <a:lstStyle/>
          <a:p>
            <a:r>
              <a:rPr lang="en-US" altLang="zh-TW" sz="2800" dirty="0">
                <a:latin typeface="Times New Roman" panose="02020603050405020304" pitchFamily="18" charset="0"/>
                <a:cs typeface="Times New Roman" panose="02020603050405020304" pitchFamily="18" charset="0"/>
              </a:rPr>
              <a:t>In contrast, controllability is achieved </a:t>
            </a:r>
            <a:r>
              <a:rPr lang="en-US" altLang="zh-TW" sz="2800" dirty="0" smtClean="0">
                <a:latin typeface="Times New Roman" panose="02020603050405020304" pitchFamily="18" charset="0"/>
                <a:cs typeface="Times New Roman" panose="02020603050405020304" pitchFamily="18" charset="0"/>
              </a:rPr>
              <a:t>by</a:t>
            </a:r>
          </a:p>
          <a:p>
            <a:pPr lvl="1"/>
            <a:r>
              <a:rPr lang="en-US" altLang="zh-TW" dirty="0">
                <a:solidFill>
                  <a:schemeClr val="tx2">
                    <a:lumMod val="75000"/>
                  </a:schemeClr>
                </a:solidFill>
                <a:latin typeface="Times New Roman" panose="02020603050405020304" pitchFamily="18" charset="0"/>
                <a:cs typeface="Times New Roman" panose="02020603050405020304" pitchFamily="18" charset="0"/>
              </a:rPr>
              <a:t>monitoring the </a:t>
            </a:r>
            <a:r>
              <a:rPr lang="en-US" altLang="zh-TW" dirty="0" err="1">
                <a:solidFill>
                  <a:schemeClr val="tx2">
                    <a:lumMod val="75000"/>
                  </a:schemeClr>
                </a:solidFill>
                <a:latin typeface="Times New Roman" panose="02020603050405020304" pitchFamily="18" charset="0"/>
                <a:cs typeface="Times New Roman" panose="02020603050405020304" pitchFamily="18" charset="0"/>
              </a:rPr>
              <a:t>behaviour</a:t>
            </a:r>
            <a:r>
              <a:rPr lang="en-US" altLang="zh-TW" dirty="0">
                <a:solidFill>
                  <a:schemeClr val="tx2">
                    <a:lumMod val="75000"/>
                  </a:schemeClr>
                </a:solidFill>
                <a:latin typeface="Times New Roman" panose="02020603050405020304" pitchFamily="18" charset="0"/>
                <a:cs typeface="Times New Roman" panose="02020603050405020304" pitchFamily="18" charset="0"/>
              </a:rPr>
              <a:t> of time-critical cloud applications and the underlying infrastructure at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runtime</a:t>
            </a:r>
          </a:p>
          <a:p>
            <a:pPr lvl="1"/>
            <a:r>
              <a:rPr lang="en-US" altLang="zh-TW" dirty="0">
                <a:solidFill>
                  <a:schemeClr val="tx2">
                    <a:lumMod val="75000"/>
                  </a:schemeClr>
                </a:solidFill>
                <a:latin typeface="Times New Roman" panose="02020603050405020304" pitchFamily="18" charset="0"/>
                <a:cs typeface="Times New Roman" panose="02020603050405020304" pitchFamily="18" charset="0"/>
              </a:rPr>
              <a:t>controlling the workflow of component creation and application logic (e.g. by applying verification mechanisms to verify the correctness of </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application.</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3962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The concept of application-infrastructure co-programming</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18</a:t>
            </a:fld>
            <a:endParaRPr lang="en-US" altLang="zh-TW" dirty="0"/>
          </a:p>
        </p:txBody>
      </p:sp>
      <p:pic>
        <p:nvPicPr>
          <p:cNvPr id="6" name="圖片 5"/>
          <p:cNvPicPr>
            <a:picLocks noChangeAspect="1"/>
          </p:cNvPicPr>
          <p:nvPr/>
        </p:nvPicPr>
        <p:blipFill>
          <a:blip r:embed="rId3"/>
          <a:stretch>
            <a:fillRect/>
          </a:stretch>
        </p:blipFill>
        <p:spPr>
          <a:xfrm>
            <a:off x="609600" y="1761217"/>
            <a:ext cx="11142889" cy="4254572"/>
          </a:xfrm>
          <a:prstGeom prst="rect">
            <a:avLst/>
          </a:prstGeom>
        </p:spPr>
      </p:pic>
    </p:spTree>
    <p:extLst>
      <p:ext uri="{BB962C8B-B14F-4D97-AF65-F5344CB8AC3E}">
        <p14:creationId xmlns:p14="http://schemas.microsoft.com/office/powerpoint/2010/main" val="3750222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Co-programming in comparison to DevOps and software defined network</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19</a:t>
            </a:fld>
            <a:endParaRPr lang="en-US" altLang="zh-TW" dirty="0"/>
          </a:p>
        </p:txBody>
      </p:sp>
      <p:sp>
        <p:nvSpPr>
          <p:cNvPr id="3" name="內容版面配置區 2"/>
          <p:cNvSpPr>
            <a:spLocks noGrp="1"/>
          </p:cNvSpPr>
          <p:nvPr>
            <p:ph idx="1"/>
          </p:nvPr>
        </p:nvSpPr>
        <p:spPr>
          <a:xfrm>
            <a:off x="609601" y="1600201"/>
            <a:ext cx="10528092" cy="4853762"/>
          </a:xfrm>
        </p:spPr>
        <p:txBody>
          <a:bodyPr/>
          <a:lstStyle/>
          <a:p>
            <a:pPr marL="341313" lvl="1" indent="-341313">
              <a:buFont typeface="Wingdings" pitchFamily="2" charset="2"/>
              <a:buChar char="n"/>
            </a:pPr>
            <a:r>
              <a:rPr lang="en-US" altLang="zh-TW" dirty="0">
                <a:solidFill>
                  <a:schemeClr val="tx2">
                    <a:lumMod val="75000"/>
                  </a:schemeClr>
                </a:solidFill>
                <a:latin typeface="Times New Roman" panose="02020603050405020304" pitchFamily="18" charset="0"/>
                <a:cs typeface="Times New Roman" panose="02020603050405020304" pitchFamily="18" charset="0"/>
              </a:rPr>
              <a:t>DevOps [31] is the combination of cultural philosophies, practices, and tools that increases the speed of application delivery</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341313" lvl="1" indent="-341313">
              <a:buFont typeface="Wingdings" pitchFamily="2" charset="2"/>
              <a:buChar char="n"/>
            </a:pPr>
            <a:r>
              <a:rPr lang="en-US" altLang="zh-TW" dirty="0">
                <a:solidFill>
                  <a:schemeClr val="tx2">
                    <a:lumMod val="75000"/>
                  </a:schemeClr>
                </a:solidFill>
                <a:latin typeface="Times New Roman" panose="02020603050405020304" pitchFamily="18" charset="0"/>
                <a:cs typeface="Times New Roman" panose="02020603050405020304" pitchFamily="18" charset="0"/>
              </a:rPr>
              <a:t>It automates the processes between software development and IT teams for faster building, testing, and releasing of software. </a:t>
            </a:r>
            <a:endParaRPr lang="en-US" altLang="zh-TW" dirty="0" smtClean="0">
              <a:solidFill>
                <a:schemeClr val="tx2">
                  <a:lumMod val="75000"/>
                </a:schemeClr>
              </a:solidFill>
              <a:latin typeface="Times New Roman" panose="02020603050405020304" pitchFamily="18" charset="0"/>
              <a:cs typeface="Times New Roman" panose="02020603050405020304" pitchFamily="18" charset="0"/>
            </a:endParaRPr>
          </a:p>
          <a:p>
            <a:pPr marL="341313" lvl="1" indent="-341313">
              <a:buFont typeface="Wingdings" pitchFamily="2" charset="2"/>
              <a:buChar char="n"/>
            </a:pP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SDN </a:t>
            </a:r>
            <a:r>
              <a:rPr lang="en-US" altLang="zh-TW" dirty="0">
                <a:solidFill>
                  <a:schemeClr val="tx2">
                    <a:lumMod val="75000"/>
                  </a:schemeClr>
                </a:solidFill>
                <a:latin typeface="Times New Roman" panose="02020603050405020304" pitchFamily="18" charset="0"/>
                <a:cs typeface="Times New Roman" panose="02020603050405020304" pitchFamily="18" charset="0"/>
              </a:rPr>
              <a:t>offers abstraction of the network domain, and provides programmability of the network configuration</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341313" lvl="1" indent="-341313">
              <a:buFont typeface="Wingdings" pitchFamily="2" charset="2"/>
              <a:buChar char="n"/>
            </a:pPr>
            <a:r>
              <a:rPr lang="en-US" altLang="zh-TW" dirty="0">
                <a:solidFill>
                  <a:schemeClr val="tx2">
                    <a:lumMod val="75000"/>
                  </a:schemeClr>
                </a:solidFill>
                <a:latin typeface="Times New Roman" panose="02020603050405020304" pitchFamily="18" charset="0"/>
                <a:cs typeface="Times New Roman" panose="02020603050405020304" pitchFamily="18" charset="0"/>
              </a:rPr>
              <a:t>This means the network should therefore be more flexible and suitable for rapid changes</a:t>
            </a:r>
            <a:r>
              <a:rPr lang="en-US" altLang="zh-TW" dirty="0" smtClean="0">
                <a:solidFill>
                  <a:schemeClr val="tx2">
                    <a:lumMod val="75000"/>
                  </a:schemeClr>
                </a:solidFill>
                <a:latin typeface="Times New Roman" panose="02020603050405020304" pitchFamily="18" charset="0"/>
                <a:cs typeface="Times New Roman" panose="02020603050405020304" pitchFamily="18" charset="0"/>
              </a:rPr>
              <a:t>.</a:t>
            </a:r>
          </a:p>
          <a:p>
            <a:pPr marL="341313" lvl="1" indent="-341313">
              <a:buFont typeface="Wingdings" pitchFamily="2" charset="2"/>
              <a:buChar char="n"/>
            </a:pPr>
            <a:r>
              <a:rPr lang="en-US" altLang="zh-TW" dirty="0">
                <a:solidFill>
                  <a:schemeClr val="tx2">
                    <a:lumMod val="75000"/>
                  </a:schemeClr>
                </a:solidFill>
                <a:latin typeface="Times New Roman" panose="02020603050405020304" pitchFamily="18" charset="0"/>
                <a:cs typeface="Times New Roman" panose="02020603050405020304" pitchFamily="18" charset="0"/>
              </a:rPr>
              <a:t>However, neither approach offers programmability of the application logic or workflow throughout the entire application life cycle.</a:t>
            </a: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088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Author</a:t>
            </a:r>
            <a:endParaRPr lang="zh-TW" altLang="en-US" dirty="0">
              <a:latin typeface="Times New Roman" panose="02020603050405020304" pitchFamily="18" charset="0"/>
              <a:cs typeface="Times New Roman" panose="02020603050405020304" pitchFamily="18" charset="0"/>
            </a:endParaRPr>
          </a:p>
        </p:txBody>
      </p:sp>
      <p:pic>
        <p:nvPicPr>
          <p:cNvPr id="5" name="內容版面配置區 4"/>
          <p:cNvPicPr>
            <a:picLocks noGrp="1" noChangeAspect="1"/>
          </p:cNvPicPr>
          <p:nvPr>
            <p:ph idx="1"/>
          </p:nvPr>
        </p:nvPicPr>
        <p:blipFill>
          <a:blip r:embed="rId3"/>
          <a:stretch>
            <a:fillRect/>
          </a:stretch>
        </p:blipFill>
        <p:spPr>
          <a:xfrm>
            <a:off x="849630" y="1583493"/>
            <a:ext cx="4945380" cy="2360652"/>
          </a:xfrm>
          <a:prstGeom prst="rect">
            <a:avLst/>
          </a:prstGeo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a:t>
            </a:fld>
            <a:endParaRPr lang="en-US" altLang="zh-TW" dirty="0">
              <a:ea typeface="新細明體" charset="-120"/>
            </a:endParaRPr>
          </a:p>
        </p:txBody>
      </p:sp>
      <p:pic>
        <p:nvPicPr>
          <p:cNvPr id="6" name="圖片 5"/>
          <p:cNvPicPr>
            <a:picLocks noChangeAspect="1"/>
          </p:cNvPicPr>
          <p:nvPr/>
        </p:nvPicPr>
        <p:blipFill>
          <a:blip r:embed="rId4"/>
          <a:stretch>
            <a:fillRect/>
          </a:stretch>
        </p:blipFill>
        <p:spPr>
          <a:xfrm>
            <a:off x="5994400" y="1583493"/>
            <a:ext cx="5372100" cy="2280627"/>
          </a:xfrm>
          <a:prstGeom prst="rect">
            <a:avLst/>
          </a:prstGeom>
        </p:spPr>
      </p:pic>
      <p:pic>
        <p:nvPicPr>
          <p:cNvPr id="7" name="圖片 6"/>
          <p:cNvPicPr>
            <a:picLocks noChangeAspect="1"/>
          </p:cNvPicPr>
          <p:nvPr/>
        </p:nvPicPr>
        <p:blipFill>
          <a:blip r:embed="rId5"/>
          <a:stretch>
            <a:fillRect/>
          </a:stretch>
        </p:blipFill>
        <p:spPr>
          <a:xfrm>
            <a:off x="740349" y="4120674"/>
            <a:ext cx="5254051" cy="2155652"/>
          </a:xfrm>
          <a:prstGeom prst="rect">
            <a:avLst/>
          </a:prstGeom>
        </p:spPr>
      </p:pic>
      <p:pic>
        <p:nvPicPr>
          <p:cNvPr id="8" name="圖片 7"/>
          <p:cNvPicPr>
            <a:picLocks noChangeAspect="1"/>
          </p:cNvPicPr>
          <p:nvPr/>
        </p:nvPicPr>
        <p:blipFill>
          <a:blip r:embed="rId6"/>
          <a:stretch>
            <a:fillRect/>
          </a:stretch>
        </p:blipFill>
        <p:spPr>
          <a:xfrm>
            <a:off x="5895089" y="4104069"/>
            <a:ext cx="5471411" cy="1945657"/>
          </a:xfrm>
          <a:prstGeom prst="rect">
            <a:avLst/>
          </a:prstGeom>
        </p:spPr>
      </p:pic>
    </p:spTree>
    <p:extLst>
      <p:ext uri="{BB962C8B-B14F-4D97-AF65-F5344CB8AC3E}">
        <p14:creationId xmlns:p14="http://schemas.microsoft.com/office/powerpoint/2010/main" val="3181024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The concept of application-infrastructure co-programming</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20</a:t>
            </a:fld>
            <a:endParaRPr lang="en-US" altLang="zh-TW" dirty="0"/>
          </a:p>
        </p:txBody>
      </p:sp>
      <p:sp>
        <p:nvSpPr>
          <p:cNvPr id="3" name="內容版面配置區 2"/>
          <p:cNvSpPr>
            <a:spLocks noGrp="1"/>
          </p:cNvSpPr>
          <p:nvPr>
            <p:ph idx="1"/>
          </p:nvPr>
        </p:nvSpPr>
        <p:spPr>
          <a:xfrm>
            <a:off x="609601" y="1600201"/>
            <a:ext cx="10528092" cy="4525963"/>
          </a:xfrm>
        </p:spPr>
        <p:txBody>
          <a:bodyPr/>
          <a:lstStyle/>
          <a:p>
            <a:pPr marL="341313" lvl="1" indent="-341313">
              <a:buFont typeface="Wingdings" pitchFamily="2" charset="2"/>
              <a:buChar char="n"/>
            </a:pPr>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Co-programming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gives the control over the application workflow and infrastructure to the developer, providing the ability to specify the constraints of the </a:t>
            </a:r>
            <a:r>
              <a:rPr lang="en-US" altLang="zh-TW" sz="2600" dirty="0" err="1">
                <a:solidFill>
                  <a:schemeClr val="tx2">
                    <a:lumMod val="75000"/>
                  </a:schemeClr>
                </a:solidFill>
                <a:latin typeface="Times New Roman" panose="02020603050405020304" pitchFamily="18" charset="0"/>
                <a:cs typeface="Times New Roman" panose="02020603050405020304" pitchFamily="18" charset="0"/>
              </a:rPr>
              <a:t>containerised</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components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or system during development, thus making sure that the developed components act in the manner they were intended</a:t>
            </a:r>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t>
            </a:r>
          </a:p>
          <a:p>
            <a:pPr marL="341313" lvl="1" indent="-341313">
              <a:buFont typeface="Wingdings" pitchFamily="2" charset="2"/>
              <a:buChar char="n"/>
            </a:pPr>
            <a:r>
              <a:rPr lang="en-US" altLang="zh-TW" sz="2600" dirty="0">
                <a:solidFill>
                  <a:schemeClr val="tx2">
                    <a:lumMod val="75000"/>
                  </a:schemeClr>
                </a:solidFill>
                <a:latin typeface="Times New Roman" panose="02020603050405020304" pitchFamily="18" charset="0"/>
                <a:cs typeface="Times New Roman" panose="02020603050405020304" pitchFamily="18" charset="0"/>
              </a:rPr>
              <a:t>This </a:t>
            </a:r>
            <a:r>
              <a:rPr lang="en-US" altLang="zh-TW" sz="2600" dirty="0" err="1">
                <a:solidFill>
                  <a:schemeClr val="tx2">
                    <a:lumMod val="75000"/>
                  </a:schemeClr>
                </a:solidFill>
                <a:latin typeface="Times New Roman" panose="02020603050405020304" pitchFamily="18" charset="0"/>
                <a:cs typeface="Times New Roman" panose="02020603050405020304" pitchFamily="18" charset="0"/>
              </a:rPr>
              <a:t>minimises</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 the chance of errors during creation, provisioning and deployment.</a:t>
            </a:r>
            <a:endParaRPr lang="zh-TW" altLang="zh-TW" sz="2600" dirty="0">
              <a:solidFill>
                <a:schemeClr val="tx2">
                  <a:lumMod val="75000"/>
                </a:schemeClr>
              </a:solidFill>
              <a:latin typeface="Times New Roman" panose="02020603050405020304" pitchFamily="18" charset="0"/>
              <a:cs typeface="Times New Roman" panose="02020603050405020304" pitchFamily="18" charset="0"/>
            </a:endParaRPr>
          </a:p>
          <a:p>
            <a:pPr marL="341313" lvl="1" indent="-341313">
              <a:buFont typeface="Wingdings" pitchFamily="2" charset="2"/>
              <a:buChar char="n"/>
            </a:pPr>
            <a:endParaRPr lang="zh-TW" altLang="en-US"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940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latin typeface="Times New Roman" panose="02020603050405020304" pitchFamily="18" charset="0"/>
                <a:cs typeface="Times New Roman" panose="02020603050405020304" pitchFamily="18" charset="0"/>
              </a:rPr>
              <a:t>Switch architecture</a:t>
            </a:r>
            <a:endParaRPr lang="en-US"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21</a:t>
            </a:fld>
            <a:endParaRPr lang="en-US" altLang="zh-TW" dirty="0"/>
          </a:p>
        </p:txBody>
      </p:sp>
      <p:sp>
        <p:nvSpPr>
          <p:cNvPr id="3" name="內容版面配置區 2"/>
          <p:cNvSpPr>
            <a:spLocks noGrp="1"/>
          </p:cNvSpPr>
          <p:nvPr>
            <p:ph idx="1"/>
          </p:nvPr>
        </p:nvSpPr>
        <p:spPr>
          <a:xfrm>
            <a:off x="609600" y="1600201"/>
            <a:ext cx="11160641" cy="4525963"/>
          </a:xfrm>
        </p:spPr>
        <p:txBody>
          <a:bodyPr/>
          <a:lstStyle/>
          <a:p>
            <a:pPr marL="341313" lvl="1" indent="-341313">
              <a:buFont typeface="Wingdings" pitchFamily="2" charset="2"/>
              <a:buChar char="n"/>
            </a:pPr>
            <a:r>
              <a:rPr lang="en-US" altLang="zh-TW" sz="2600" dirty="0">
                <a:solidFill>
                  <a:schemeClr val="tx2">
                    <a:lumMod val="75000"/>
                  </a:schemeClr>
                </a:solidFill>
                <a:latin typeface="Times New Roman" panose="02020603050405020304" pitchFamily="18" charset="0"/>
                <a:cs typeface="Times New Roman" panose="02020603050405020304" pitchFamily="18" charset="0"/>
              </a:rPr>
              <a:t>SWITCH Interactive Development Environment (SIDE)</a:t>
            </a:r>
          </a:p>
          <a:p>
            <a:pPr marL="341313" lvl="1" indent="-341313">
              <a:buFont typeface="Wingdings" pitchFamily="2" charset="2"/>
              <a:buChar char="n"/>
            </a:pPr>
            <a:r>
              <a:rPr lang="en-US" altLang="zh-TW" sz="2600" dirty="0">
                <a:solidFill>
                  <a:schemeClr val="tx2">
                    <a:lumMod val="75000"/>
                  </a:schemeClr>
                </a:solidFill>
                <a:latin typeface="Times New Roman" panose="02020603050405020304" pitchFamily="18" charset="0"/>
                <a:cs typeface="Times New Roman" panose="02020603050405020304" pitchFamily="18" charset="0"/>
              </a:rPr>
              <a:t>The Dynamic Real-time Infrastructure Planner (DRIP)</a:t>
            </a:r>
          </a:p>
          <a:p>
            <a:pPr marL="341313" lvl="1" indent="-341313">
              <a:buFont typeface="Wingdings" pitchFamily="2" charset="2"/>
              <a:buChar char="n"/>
            </a:pPr>
            <a:r>
              <a:rPr lang="en-US" altLang="zh-TW" sz="2600" dirty="0">
                <a:solidFill>
                  <a:schemeClr val="tx2">
                    <a:lumMod val="75000"/>
                  </a:schemeClr>
                </a:solidFill>
                <a:latin typeface="Times New Roman" panose="02020603050405020304" pitchFamily="18" charset="0"/>
                <a:cs typeface="Times New Roman" panose="02020603050405020304" pitchFamily="18" charset="0"/>
              </a:rPr>
              <a:t>Autonomous System Adaptation Platform (ASAP)</a:t>
            </a:r>
          </a:p>
          <a:p>
            <a:pPr marL="341313" lvl="1" indent="-341313">
              <a:buFont typeface="Wingdings" pitchFamily="2" charset="2"/>
              <a:buChar char="n"/>
            </a:pPr>
            <a:r>
              <a:rPr lang="en-US" altLang="zh-TW" sz="2600" dirty="0">
                <a:solidFill>
                  <a:schemeClr val="tx2">
                    <a:lumMod val="75000"/>
                  </a:schemeClr>
                </a:solidFill>
                <a:latin typeface="Times New Roman" panose="02020603050405020304" pitchFamily="18" charset="0"/>
                <a:cs typeface="Times New Roman" panose="02020603050405020304" pitchFamily="18" charset="0"/>
              </a:rPr>
              <a:t>TOSCA as a SWITCH co-programming language</a:t>
            </a:r>
          </a:p>
          <a:p>
            <a:pPr marL="341313" lvl="1" indent="-341313">
              <a:buFont typeface="Wingdings" pitchFamily="2" charset="2"/>
              <a:buChar char="n"/>
            </a:pPr>
            <a:r>
              <a:rPr lang="en-US" altLang="zh-TW" sz="2600" dirty="0">
                <a:solidFill>
                  <a:schemeClr val="tx2">
                    <a:lumMod val="75000"/>
                  </a:schemeClr>
                </a:solidFill>
                <a:latin typeface="Times New Roman" panose="02020603050405020304" pitchFamily="18" charset="0"/>
                <a:cs typeface="Times New Roman" panose="02020603050405020304" pitchFamily="18" charset="0"/>
              </a:rPr>
              <a:t>Workflow in the SWITCH workbench</a:t>
            </a:r>
          </a:p>
        </p:txBody>
      </p:sp>
    </p:spTree>
    <p:extLst>
      <p:ext uri="{BB962C8B-B14F-4D97-AF65-F5344CB8AC3E}">
        <p14:creationId xmlns:p14="http://schemas.microsoft.com/office/powerpoint/2010/main" val="3980919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4.1. SWITCH Interactive Development Environment (SIDE)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22</a:t>
            </a:fld>
            <a:endParaRPr lang="en-US" altLang="zh-TW" dirty="0"/>
          </a:p>
        </p:txBody>
      </p:sp>
      <p:sp>
        <p:nvSpPr>
          <p:cNvPr id="3" name="內容版面配置區 2"/>
          <p:cNvSpPr>
            <a:spLocks noGrp="1"/>
          </p:cNvSpPr>
          <p:nvPr>
            <p:ph idx="1"/>
          </p:nvPr>
        </p:nvSpPr>
        <p:spPr>
          <a:xfrm>
            <a:off x="609601" y="1600201"/>
            <a:ext cx="10528092" cy="4756150"/>
          </a:xfrm>
        </p:spPr>
        <p:txBody>
          <a:bodyPr/>
          <a:lstStyle/>
          <a:p>
            <a:pPr marL="341313" lvl="1" indent="-341313">
              <a:buFont typeface="Wingdings" pitchFamily="2" charset="2"/>
              <a:buChar char="n"/>
            </a:pPr>
            <a:r>
              <a:rPr lang="en-US" altLang="zh-TW" sz="2600" dirty="0">
                <a:solidFill>
                  <a:schemeClr val="tx2">
                    <a:lumMod val="75000"/>
                  </a:schemeClr>
                </a:solidFill>
                <a:latin typeface="Times New Roman" panose="02020603050405020304" pitchFamily="18" charset="0"/>
                <a:cs typeface="Times New Roman" panose="02020603050405020304" pitchFamily="18" charset="0"/>
              </a:rPr>
              <a:t>SIDE is the interactive GUI of the SWITCH workbench</a:t>
            </a:r>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t>
            </a:r>
          </a:p>
          <a:p>
            <a:pPr marL="341313" lvl="1" indent="-341313">
              <a:buFont typeface="Wingdings" pitchFamily="2" charset="2"/>
              <a:buChar char="n"/>
            </a:pPr>
            <a:r>
              <a:rPr lang="en-US" altLang="zh-TW" sz="2600" dirty="0">
                <a:solidFill>
                  <a:schemeClr val="tx2">
                    <a:lumMod val="75000"/>
                  </a:schemeClr>
                </a:solidFill>
                <a:latin typeface="Times New Roman" panose="02020603050405020304" pitchFamily="18" charset="0"/>
                <a:cs typeface="Times New Roman" panose="02020603050405020304" pitchFamily="18" charset="0"/>
              </a:rPr>
              <a:t>It offers interactive service modelling graphs for the design of the application workflow for </a:t>
            </a:r>
            <a:r>
              <a:rPr lang="en-US" altLang="zh-TW" sz="2600" dirty="0" err="1">
                <a:solidFill>
                  <a:schemeClr val="tx2">
                    <a:lumMod val="75000"/>
                  </a:schemeClr>
                </a:solidFill>
                <a:latin typeface="Times New Roman" panose="02020603050405020304" pitchFamily="18" charset="0"/>
                <a:cs typeface="Times New Roman" panose="02020603050405020304" pitchFamily="18" charset="0"/>
              </a:rPr>
              <a:t>containerised</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cloud-native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applications, and supports tasks including the following: component creation, application composition, application validation, infrastructure planning, provisioning, deployment and monitoring </a:t>
            </a:r>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a:t>
            </a:r>
          </a:p>
          <a:p>
            <a:pPr marL="341313" lvl="1" indent="-341313">
              <a:buFont typeface="Wingdings" pitchFamily="2" charset="2"/>
              <a:buChar char="n"/>
            </a:pPr>
            <a:r>
              <a:rPr lang="en-US" altLang="zh-TW" sz="2600" dirty="0" smtClean="0">
                <a:solidFill>
                  <a:schemeClr val="tx2">
                    <a:lumMod val="75000"/>
                  </a:schemeClr>
                </a:solidFill>
                <a:latin typeface="Times New Roman" panose="02020603050405020304" pitchFamily="18" charset="0"/>
                <a:cs typeface="Times New Roman" panose="02020603050405020304" pitchFamily="18" charset="0"/>
              </a:rPr>
              <a:t>SIDE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captures the application-infrastructure co-programming concept by giving the developer options for describing the requirements, constraints and underlying infrastructure of a system.</a:t>
            </a:r>
          </a:p>
          <a:p>
            <a:pPr marL="341313" lvl="1" indent="-341313">
              <a:buFont typeface="Wingdings" pitchFamily="2" charset="2"/>
              <a:buChar char="n"/>
            </a:pPr>
            <a:endParaRPr lang="zh-TW" altLang="en-US" sz="26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167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4.1. SWITCH Interactive Development Environment (SIDE)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23</a:t>
            </a:fld>
            <a:endParaRPr lang="en-US" altLang="zh-TW" dirty="0"/>
          </a:p>
        </p:txBody>
      </p:sp>
      <p:sp>
        <p:nvSpPr>
          <p:cNvPr id="3" name="內容版面配置區 2"/>
          <p:cNvSpPr>
            <a:spLocks noGrp="1"/>
          </p:cNvSpPr>
          <p:nvPr>
            <p:ph idx="1"/>
          </p:nvPr>
        </p:nvSpPr>
        <p:spPr>
          <a:xfrm>
            <a:off x="609601" y="1600201"/>
            <a:ext cx="10528092" cy="4525963"/>
          </a:xfrm>
        </p:spPr>
        <p:txBody>
          <a:bodyPr/>
          <a:lstStyle/>
          <a:p>
            <a:r>
              <a:rPr lang="en-US" altLang="zh-TW" sz="2600" dirty="0">
                <a:latin typeface="Times New Roman" panose="02020603050405020304" pitchFamily="18" charset="0"/>
                <a:cs typeface="Times New Roman" panose="02020603050405020304" pitchFamily="18" charset="0"/>
              </a:rPr>
              <a:t>The SIDE frontend is a GUI implemented using </a:t>
            </a:r>
            <a:r>
              <a:rPr lang="en-US" altLang="zh-TW" sz="2600" dirty="0" err="1">
                <a:solidFill>
                  <a:schemeClr val="tx1"/>
                </a:solidFill>
                <a:latin typeface="Times New Roman" panose="02020603050405020304" pitchFamily="18" charset="0"/>
                <a:cs typeface="Times New Roman" panose="02020603050405020304" pitchFamily="18" charset="0"/>
              </a:rPr>
              <a:t>EmberJS</a:t>
            </a:r>
            <a:r>
              <a:rPr lang="en-US" altLang="zh-TW" sz="2600" dirty="0">
                <a:latin typeface="Times New Roman" panose="02020603050405020304" pitchFamily="18" charset="0"/>
                <a:cs typeface="Times New Roman" panose="02020603050405020304" pitchFamily="18" charset="0"/>
              </a:rPr>
              <a:t> technology which comprises several views, such as a component creation view and an application composition view</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The SIDE backend uses the Django framework</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It interacts with Ember Models, which provide the information on how to present the application modelling graphs</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The backend communicates with other SWITCH subsystems by calling the APIs of DRIP and ASAP .</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429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4.1. SWITCH Interactive Development Environment (SIDE)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24</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2231880" y="1549163"/>
            <a:ext cx="7525040" cy="4807188"/>
          </a:xfrm>
          <a:prstGeom prst="rect">
            <a:avLst/>
          </a:prstGeom>
        </p:spPr>
      </p:pic>
    </p:spTree>
    <p:extLst>
      <p:ext uri="{BB962C8B-B14F-4D97-AF65-F5344CB8AC3E}">
        <p14:creationId xmlns:p14="http://schemas.microsoft.com/office/powerpoint/2010/main" val="3224414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4.1. SWITCH Interactive Development Environment (SIDE)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25</a:t>
            </a:fld>
            <a:endParaRPr lang="en-US" altLang="zh-TW" dirty="0"/>
          </a:p>
        </p:txBody>
      </p:sp>
      <p:sp>
        <p:nvSpPr>
          <p:cNvPr id="3" name="內容版面配置區 2"/>
          <p:cNvSpPr>
            <a:spLocks noGrp="1"/>
          </p:cNvSpPr>
          <p:nvPr>
            <p:ph idx="1"/>
          </p:nvPr>
        </p:nvSpPr>
        <p:spPr>
          <a:xfrm>
            <a:off x="609601" y="1600201"/>
            <a:ext cx="10528092" cy="4525963"/>
          </a:xfrm>
        </p:spPr>
        <p:txBody>
          <a:bodyPr/>
          <a:lstStyle/>
          <a:p>
            <a:r>
              <a:rPr lang="en-US" altLang="zh-TW" sz="2600" dirty="0">
                <a:latin typeface="Times New Roman" panose="02020603050405020304" pitchFamily="18" charset="0"/>
                <a:cs typeface="Times New Roman" panose="02020603050405020304" pitchFamily="18" charset="0"/>
              </a:rPr>
              <a:t>From the software developer's perspective, SIDE supports creation of the detailed specification of a system with dependency modelling graphs by dragging and dropping components (e.g. </a:t>
            </a:r>
            <a:r>
              <a:rPr lang="en-US" altLang="zh-TW" sz="2600" dirty="0" err="1">
                <a:latin typeface="Times New Roman" panose="02020603050405020304" pitchFamily="18" charset="0"/>
                <a:cs typeface="Times New Roman" panose="02020603050405020304" pitchFamily="18" charset="0"/>
              </a:rPr>
              <a:t>containerised</a:t>
            </a:r>
            <a:r>
              <a:rPr lang="en-US" altLang="zh-TW" sz="2600" dirty="0">
                <a:latin typeface="Times New Roman" panose="02020603050405020304" pitchFamily="18" charset="0"/>
                <a:cs typeface="Times New Roman" panose="02020603050405020304" pitchFamily="18" charset="0"/>
              </a:rPr>
              <a:t> software created from images pulled from Docker- Hub) onto a canvas, setting values for properties and linking them to specific components </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smtClean="0">
                <a:latin typeface="Times New Roman" panose="02020603050405020304" pitchFamily="18" charset="0"/>
                <a:cs typeface="Times New Roman" panose="02020603050405020304" pitchFamily="18" charset="0"/>
              </a:rPr>
              <a:t>The </a:t>
            </a:r>
            <a:r>
              <a:rPr lang="en-US" altLang="zh-TW" sz="2600" dirty="0">
                <a:latin typeface="Times New Roman" panose="02020603050405020304" pitchFamily="18" charset="0"/>
                <a:cs typeface="Times New Roman" panose="02020603050405020304" pitchFamily="18" charset="0"/>
              </a:rPr>
              <a:t>specification of the system and underlying infrastructure can be added as well. </a:t>
            </a:r>
            <a:endParaRPr lang="zh-TW" altLang="zh-TW" sz="2600" dirty="0">
              <a:latin typeface="Times New Roman" panose="02020603050405020304" pitchFamily="18" charset="0"/>
              <a:cs typeface="Times New Roman" panose="02020603050405020304" pitchFamily="18" charset="0"/>
            </a:endParaRPr>
          </a:p>
          <a:p>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5000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4.1. SWITCH Interactive Development Environment (SIDE)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26</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1521460" y="1575180"/>
            <a:ext cx="8945879" cy="4623629"/>
          </a:xfrm>
          <a:prstGeom prst="rect">
            <a:avLst/>
          </a:prstGeom>
        </p:spPr>
      </p:pic>
    </p:spTree>
    <p:extLst>
      <p:ext uri="{BB962C8B-B14F-4D97-AF65-F5344CB8AC3E}">
        <p14:creationId xmlns:p14="http://schemas.microsoft.com/office/powerpoint/2010/main" val="1825023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4.2. The Dynamic Real-time Infrastructure Planner (DRIP)</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27</a:t>
            </a:fld>
            <a:endParaRPr lang="en-US" altLang="zh-TW" dirty="0"/>
          </a:p>
        </p:txBody>
      </p:sp>
      <p:sp>
        <p:nvSpPr>
          <p:cNvPr id="3" name="內容版面配置區 2"/>
          <p:cNvSpPr>
            <a:spLocks noGrp="1"/>
          </p:cNvSpPr>
          <p:nvPr>
            <p:ph idx="1"/>
          </p:nvPr>
        </p:nvSpPr>
        <p:spPr>
          <a:xfrm>
            <a:off x="609601" y="1600201"/>
            <a:ext cx="10528092" cy="4525963"/>
          </a:xfrm>
        </p:spPr>
        <p:txBody>
          <a:bodyPr/>
          <a:lstStyle/>
          <a:p>
            <a:r>
              <a:rPr lang="en-US" altLang="zh-TW" sz="2600" dirty="0">
                <a:latin typeface="Times New Roman" panose="02020603050405020304" pitchFamily="18" charset="0"/>
                <a:cs typeface="Times New Roman" panose="02020603050405020304" pitchFamily="18" charset="0"/>
              </a:rPr>
              <a:t>DRIP is an open source service suite </a:t>
            </a:r>
            <a:r>
              <a:rPr lang="en-US" altLang="zh-TW" sz="2600" dirty="0">
                <a:solidFill>
                  <a:srgbClr val="FF0000"/>
                </a:solidFill>
                <a:latin typeface="Times New Roman" panose="02020603050405020304" pitchFamily="18" charset="0"/>
                <a:cs typeface="Times New Roman" panose="02020603050405020304" pitchFamily="18" charset="0"/>
              </a:rPr>
              <a:t>for automatically planning </a:t>
            </a:r>
            <a:r>
              <a:rPr lang="en-US" altLang="zh-TW" sz="2600" dirty="0">
                <a:latin typeface="Times New Roman" panose="02020603050405020304" pitchFamily="18" charset="0"/>
                <a:cs typeface="Times New Roman" panose="02020603050405020304" pitchFamily="18" charset="0"/>
              </a:rPr>
              <a:t>and </a:t>
            </a:r>
            <a:r>
              <a:rPr lang="en-US" altLang="zh-TW" sz="2600" dirty="0">
                <a:solidFill>
                  <a:srgbClr val="FF0000"/>
                </a:solidFill>
                <a:latin typeface="Times New Roman" panose="02020603050405020304" pitchFamily="18" charset="0"/>
                <a:cs typeface="Times New Roman" panose="02020603050405020304" pitchFamily="18" charset="0"/>
              </a:rPr>
              <a:t>provisioning networked virtual machines </a:t>
            </a:r>
            <a:r>
              <a:rPr lang="en-US" altLang="zh-TW" sz="2600" dirty="0">
                <a:latin typeface="Times New Roman" panose="02020603050405020304" pitchFamily="18" charset="0"/>
                <a:cs typeface="Times New Roman" panose="02020603050405020304" pitchFamily="18" charset="0"/>
              </a:rPr>
              <a:t>(VMs), deploying an application components and managing the resulting infrastructures at runtime</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DRIP can provision a virtual infrastructure across several cloud providers, and can be used to start, stop and resume execution of application components on demand</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These functionalities are essential </a:t>
            </a:r>
            <a:r>
              <a:rPr lang="en-US" altLang="zh-TW" sz="2600" dirty="0" err="1">
                <a:latin typeface="Times New Roman" panose="02020603050405020304" pitchFamily="18" charset="0"/>
                <a:cs typeface="Times New Roman" panose="02020603050405020304" pitchFamily="18" charset="0"/>
              </a:rPr>
              <a:t>applicationin-frastructure</a:t>
            </a:r>
            <a:r>
              <a:rPr lang="en-US" altLang="zh-TW" sz="2600" dirty="0">
                <a:latin typeface="Times New Roman" panose="02020603050405020304" pitchFamily="18" charset="0"/>
                <a:cs typeface="Times New Roman" panose="02020603050405020304" pitchFamily="18" charset="0"/>
              </a:rPr>
              <a:t> co-programming, providing application developer with the ability to create systems that will meet their requirements.</a:t>
            </a:r>
            <a:endParaRPr lang="zh-TW" altLang="zh-TW" sz="2600" dirty="0">
              <a:latin typeface="Times New Roman" panose="02020603050405020304" pitchFamily="18" charset="0"/>
              <a:cs typeface="Times New Roman" panose="02020603050405020304" pitchFamily="18" charset="0"/>
            </a:endParaRPr>
          </a:p>
          <a:p>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3423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4.2. The Dynamic Real-time Infrastructure Planner (DRIP)</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28</a:t>
            </a:fld>
            <a:endParaRPr lang="en-US" altLang="zh-TW" dirty="0"/>
          </a:p>
        </p:txBody>
      </p:sp>
      <p:sp>
        <p:nvSpPr>
          <p:cNvPr id="3" name="內容版面配置區 2"/>
          <p:cNvSpPr>
            <a:spLocks noGrp="1"/>
          </p:cNvSpPr>
          <p:nvPr>
            <p:ph idx="1"/>
          </p:nvPr>
        </p:nvSpPr>
        <p:spPr>
          <a:xfrm>
            <a:off x="609600" y="1600201"/>
            <a:ext cx="11192539" cy="4525963"/>
          </a:xfrm>
        </p:spPr>
        <p:txBody>
          <a:bodyPr/>
          <a:lstStyle/>
          <a:p>
            <a:r>
              <a:rPr lang="en-US" altLang="zh-TW" sz="2600" dirty="0">
                <a:latin typeface="Times New Roman" panose="02020603050405020304" pitchFamily="18" charset="0"/>
                <a:cs typeface="Times New Roman" panose="02020603050405020304" pitchFamily="18" charset="0"/>
              </a:rPr>
              <a:t>The DRIP services (as shown in Fig. 2) include</a:t>
            </a:r>
            <a:r>
              <a:rPr lang="en-US" altLang="zh-TW" sz="2600" dirty="0" smtClean="0">
                <a:latin typeface="Times New Roman" panose="02020603050405020304" pitchFamily="18" charset="0"/>
                <a:cs typeface="Times New Roman" panose="02020603050405020304" pitchFamily="18" charset="0"/>
              </a:rPr>
              <a:t>:</a:t>
            </a:r>
          </a:p>
          <a:p>
            <a:pPr lvl="1"/>
            <a:r>
              <a:rPr lang="en-US" altLang="zh-TW" sz="2600" dirty="0">
                <a:solidFill>
                  <a:schemeClr val="tx2">
                    <a:lumMod val="75000"/>
                  </a:schemeClr>
                </a:solidFill>
                <a:latin typeface="Times New Roman" panose="02020603050405020304" pitchFamily="18" charset="0"/>
                <a:cs typeface="Times New Roman" panose="02020603050405020304" pitchFamily="18" charset="0"/>
              </a:rPr>
              <a:t>An infrastructure planner, </a:t>
            </a:r>
            <a:r>
              <a:rPr lang="zh-TW" altLang="en-US" sz="2600"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A knowledge base,</a:t>
            </a:r>
          </a:p>
          <a:p>
            <a:pPr lvl="1"/>
            <a:r>
              <a:rPr lang="en-US" altLang="zh-TW" sz="2600" dirty="0">
                <a:solidFill>
                  <a:schemeClr val="tx2">
                    <a:lumMod val="75000"/>
                  </a:schemeClr>
                </a:solidFill>
                <a:latin typeface="Times New Roman" panose="02020603050405020304" pitchFamily="18" charset="0"/>
                <a:cs typeface="Times New Roman" panose="02020603050405020304" pitchFamily="18" charset="0"/>
              </a:rPr>
              <a:t>An infrastructure </a:t>
            </a:r>
            <a:r>
              <a:rPr lang="en-US" altLang="zh-TW" sz="2600" dirty="0" err="1">
                <a:solidFill>
                  <a:schemeClr val="tx2">
                    <a:lumMod val="75000"/>
                  </a:schemeClr>
                </a:solidFill>
                <a:latin typeface="Times New Roman" panose="02020603050405020304" pitchFamily="18" charset="0"/>
                <a:cs typeface="Times New Roman" panose="02020603050405020304" pitchFamily="18" charset="0"/>
              </a:rPr>
              <a:t>provisioner</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a:t>
            </a:r>
            <a:r>
              <a:rPr lang="zh-TW" altLang="en-US" sz="2600"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The DRIP manager,</a:t>
            </a:r>
          </a:p>
          <a:p>
            <a:pPr lvl="1"/>
            <a:r>
              <a:rPr lang="en-US" altLang="zh-TW" sz="2600" dirty="0">
                <a:solidFill>
                  <a:schemeClr val="tx2">
                    <a:lumMod val="75000"/>
                  </a:schemeClr>
                </a:solidFill>
                <a:latin typeface="Times New Roman" panose="02020603050405020304" pitchFamily="18" charset="0"/>
                <a:cs typeface="Times New Roman" panose="02020603050405020304" pitchFamily="18" charset="0"/>
              </a:rPr>
              <a:t>A deployment agent,</a:t>
            </a:r>
            <a:r>
              <a:rPr lang="zh-TW" altLang="en-US" sz="2600"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An internal message broker</a:t>
            </a:r>
          </a:p>
          <a:p>
            <a:pPr lvl="1"/>
            <a:r>
              <a:rPr lang="en-US" altLang="zh-TW" sz="2600" dirty="0">
                <a:solidFill>
                  <a:schemeClr val="tx2">
                    <a:lumMod val="75000"/>
                  </a:schemeClr>
                </a:solidFill>
                <a:latin typeface="Times New Roman" panose="02020603050405020304" pitchFamily="18" charset="0"/>
                <a:cs typeface="Times New Roman" panose="02020603050405020304" pitchFamily="18" charset="0"/>
              </a:rPr>
              <a:t>Infrastructure control agents</a:t>
            </a:r>
          </a:p>
        </p:txBody>
      </p:sp>
    </p:spTree>
    <p:extLst>
      <p:ext uri="{BB962C8B-B14F-4D97-AF65-F5344CB8AC3E}">
        <p14:creationId xmlns:p14="http://schemas.microsoft.com/office/powerpoint/2010/main" val="2183425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4.3. Autonomous System Adaptation Platform (ASAP)</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29</a:t>
            </a:fld>
            <a:endParaRPr lang="en-US" altLang="zh-TW" dirty="0"/>
          </a:p>
        </p:txBody>
      </p:sp>
      <p:sp>
        <p:nvSpPr>
          <p:cNvPr id="3" name="內容版面配置區 2"/>
          <p:cNvSpPr>
            <a:spLocks noGrp="1"/>
          </p:cNvSpPr>
          <p:nvPr>
            <p:ph idx="1"/>
          </p:nvPr>
        </p:nvSpPr>
        <p:spPr>
          <a:xfrm>
            <a:off x="609601" y="1600201"/>
            <a:ext cx="10528092" cy="4525963"/>
          </a:xfrm>
        </p:spPr>
        <p:txBody>
          <a:bodyPr/>
          <a:lstStyle/>
          <a:p>
            <a:r>
              <a:rPr lang="en-US" altLang="zh-TW" sz="2600" dirty="0">
                <a:latin typeface="Times New Roman" panose="02020603050405020304" pitchFamily="18" charset="0"/>
                <a:cs typeface="Times New Roman" panose="02020603050405020304" pitchFamily="18" charset="0"/>
              </a:rPr>
              <a:t>The ASAP subsystem (see Fig. 2) comprises</a:t>
            </a:r>
            <a:r>
              <a:rPr lang="en-US" altLang="zh-TW" sz="2600" dirty="0" smtClean="0">
                <a:latin typeface="Times New Roman" panose="02020603050405020304" pitchFamily="18" charset="0"/>
                <a:cs typeface="Times New Roman" panose="02020603050405020304" pitchFamily="18" charset="0"/>
              </a:rPr>
              <a:t>:</a:t>
            </a:r>
          </a:p>
          <a:p>
            <a:pPr lvl="1"/>
            <a:r>
              <a:rPr lang="en-US" altLang="zh-TW" sz="2600" dirty="0">
                <a:solidFill>
                  <a:schemeClr val="tx2">
                    <a:lumMod val="75000"/>
                  </a:schemeClr>
                </a:solidFill>
                <a:latin typeface="Times New Roman" panose="02020603050405020304" pitchFamily="18" charset="0"/>
                <a:cs typeface="Times New Roman" panose="02020603050405020304" pitchFamily="18" charset="0"/>
              </a:rPr>
              <a:t>Monitoring Probes,</a:t>
            </a:r>
            <a:r>
              <a:rPr lang="zh-TW" altLang="en-US" sz="2600"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Knowledge Base,</a:t>
            </a:r>
          </a:p>
          <a:p>
            <a:pPr lvl="1"/>
            <a:r>
              <a:rPr lang="en-US" altLang="zh-TW" sz="2600" dirty="0">
                <a:solidFill>
                  <a:schemeClr val="tx2">
                    <a:lumMod val="75000"/>
                  </a:schemeClr>
                </a:solidFill>
                <a:latin typeface="Times New Roman" panose="02020603050405020304" pitchFamily="18" charset="0"/>
                <a:cs typeface="Times New Roman" panose="02020603050405020304" pitchFamily="18" charset="0"/>
              </a:rPr>
              <a:t>Monitoring Agents, </a:t>
            </a:r>
            <a:r>
              <a:rPr lang="zh-TW" altLang="en-US" sz="2600" dirty="0">
                <a:solidFill>
                  <a:schemeClr val="tx2">
                    <a:lumMod val="75000"/>
                  </a:schemeClr>
                </a:solidFill>
                <a:latin typeface="Times New Roman" panose="02020603050405020304" pitchFamily="18" charset="0"/>
                <a:cs typeface="Times New Roman" panose="02020603050405020304" pitchFamily="18" charset="0"/>
              </a:rPr>
              <a:t>                           </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  Information Service,</a:t>
            </a:r>
          </a:p>
          <a:p>
            <a:pPr lvl="1"/>
            <a:r>
              <a:rPr lang="en-US" altLang="zh-TW" sz="2600" dirty="0">
                <a:solidFill>
                  <a:schemeClr val="tx2">
                    <a:lumMod val="75000"/>
                  </a:schemeClr>
                </a:solidFill>
                <a:latin typeface="Times New Roman" panose="02020603050405020304" pitchFamily="18" charset="0"/>
                <a:cs typeface="Times New Roman" panose="02020603050405020304" pitchFamily="18" charset="0"/>
              </a:rPr>
              <a:t>Monitoring Server,                               Performance </a:t>
            </a:r>
            <a:r>
              <a:rPr lang="en-US" altLang="zh-TW" sz="2600" dirty="0" err="1">
                <a:solidFill>
                  <a:schemeClr val="tx2">
                    <a:lumMod val="75000"/>
                  </a:schemeClr>
                </a:solidFill>
                <a:latin typeface="Times New Roman" panose="02020603050405020304" pitchFamily="18" charset="0"/>
                <a:cs typeface="Times New Roman" panose="02020603050405020304" pitchFamily="18" charset="0"/>
              </a:rPr>
              <a:t>Diagnoser</a:t>
            </a:r>
            <a:r>
              <a:rPr lang="en-US" altLang="zh-TW" sz="2600" dirty="0">
                <a:solidFill>
                  <a:schemeClr val="tx2">
                    <a:lumMod val="75000"/>
                  </a:schemeClr>
                </a:solidFill>
                <a:latin typeface="Times New Roman" panose="02020603050405020304" pitchFamily="18" charset="0"/>
                <a:cs typeface="Times New Roman" panose="02020603050405020304" pitchFamily="18" charset="0"/>
              </a:rPr>
              <a:t>,</a:t>
            </a:r>
          </a:p>
          <a:p>
            <a:pPr lvl="1"/>
            <a:r>
              <a:rPr lang="en-US" altLang="zh-TW" sz="2600" dirty="0">
                <a:solidFill>
                  <a:schemeClr val="tx2">
                    <a:lumMod val="75000"/>
                  </a:schemeClr>
                </a:solidFill>
                <a:latin typeface="Times New Roman" panose="02020603050405020304" pitchFamily="18" charset="0"/>
                <a:cs typeface="Times New Roman" panose="02020603050405020304" pitchFamily="18" charset="0"/>
              </a:rPr>
              <a:t>Alarm Trigger,                                      Self-Adapter,</a:t>
            </a:r>
          </a:p>
          <a:p>
            <a:pPr lvl="1"/>
            <a:r>
              <a:rPr lang="en-US" altLang="zh-TW" sz="2600" dirty="0">
                <a:solidFill>
                  <a:schemeClr val="tx2">
                    <a:lumMod val="75000"/>
                  </a:schemeClr>
                </a:solidFill>
                <a:latin typeface="Times New Roman" panose="02020603050405020304" pitchFamily="18" charset="0"/>
                <a:cs typeface="Times New Roman" panose="02020603050405020304" pitchFamily="18" charset="0"/>
              </a:rPr>
              <a:t>Time Series Database,                          Control Agent</a:t>
            </a:r>
            <a:endParaRPr lang="zh-TW" altLang="en-US" sz="26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1033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Author</a:t>
            </a:r>
            <a:endParaRPr lang="zh-TW" altLang="en-US" dirty="0">
              <a:latin typeface="Times New Roman" panose="02020603050405020304" pitchFamily="18" charset="0"/>
              <a:cs typeface="Times New Roman" panose="02020603050405020304" pitchFamily="18" charset="0"/>
            </a:endParaRPr>
          </a:p>
        </p:txBody>
      </p:sp>
      <p:pic>
        <p:nvPicPr>
          <p:cNvPr id="5" name="內容版面配置區 4"/>
          <p:cNvPicPr>
            <a:picLocks noGrp="1" noChangeAspect="1"/>
          </p:cNvPicPr>
          <p:nvPr>
            <p:ph idx="1"/>
          </p:nvPr>
        </p:nvPicPr>
        <p:blipFill>
          <a:blip r:embed="rId3"/>
          <a:stretch>
            <a:fillRect/>
          </a:stretch>
        </p:blipFill>
        <p:spPr>
          <a:xfrm>
            <a:off x="872915" y="1771650"/>
            <a:ext cx="5402515" cy="2171700"/>
          </a:xfrm>
          <a:prstGeom prst="rect">
            <a:avLst/>
          </a:prstGeo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a:t>
            </a:fld>
            <a:endParaRPr lang="en-US" altLang="zh-TW" dirty="0">
              <a:ea typeface="新細明體" charset="-120"/>
            </a:endParaRPr>
          </a:p>
        </p:txBody>
      </p:sp>
      <p:pic>
        <p:nvPicPr>
          <p:cNvPr id="6" name="圖片 5"/>
          <p:cNvPicPr>
            <a:picLocks noChangeAspect="1"/>
          </p:cNvPicPr>
          <p:nvPr/>
        </p:nvPicPr>
        <p:blipFill>
          <a:blip r:embed="rId4"/>
          <a:stretch>
            <a:fillRect/>
          </a:stretch>
        </p:blipFill>
        <p:spPr>
          <a:xfrm>
            <a:off x="6369600" y="1661648"/>
            <a:ext cx="5071830" cy="2281702"/>
          </a:xfrm>
          <a:prstGeom prst="rect">
            <a:avLst/>
          </a:prstGeom>
        </p:spPr>
      </p:pic>
      <p:pic>
        <p:nvPicPr>
          <p:cNvPr id="7" name="圖片 6"/>
          <p:cNvPicPr>
            <a:picLocks noChangeAspect="1"/>
          </p:cNvPicPr>
          <p:nvPr/>
        </p:nvPicPr>
        <p:blipFill>
          <a:blip r:embed="rId5"/>
          <a:stretch>
            <a:fillRect/>
          </a:stretch>
        </p:blipFill>
        <p:spPr>
          <a:xfrm>
            <a:off x="872915" y="4043927"/>
            <a:ext cx="5349549" cy="2494986"/>
          </a:xfrm>
          <a:prstGeom prst="rect">
            <a:avLst/>
          </a:prstGeom>
        </p:spPr>
      </p:pic>
      <p:pic>
        <p:nvPicPr>
          <p:cNvPr id="8" name="圖片 7"/>
          <p:cNvPicPr>
            <a:picLocks noChangeAspect="1"/>
          </p:cNvPicPr>
          <p:nvPr/>
        </p:nvPicPr>
        <p:blipFill>
          <a:blip r:embed="rId6"/>
          <a:stretch>
            <a:fillRect/>
          </a:stretch>
        </p:blipFill>
        <p:spPr>
          <a:xfrm>
            <a:off x="6275430" y="4110232"/>
            <a:ext cx="5166000" cy="2268027"/>
          </a:xfrm>
          <a:prstGeom prst="rect">
            <a:avLst/>
          </a:prstGeom>
        </p:spPr>
      </p:pic>
    </p:spTree>
    <p:extLst>
      <p:ext uri="{BB962C8B-B14F-4D97-AF65-F5344CB8AC3E}">
        <p14:creationId xmlns:p14="http://schemas.microsoft.com/office/powerpoint/2010/main" val="4280662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4.3. Autonomous System Adaptation Platform (ASAP)</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30</a:t>
            </a:fld>
            <a:endParaRPr lang="en-US" altLang="zh-TW" dirty="0"/>
          </a:p>
        </p:txBody>
      </p:sp>
      <p:sp>
        <p:nvSpPr>
          <p:cNvPr id="3" name="內容版面配置區 2"/>
          <p:cNvSpPr>
            <a:spLocks noGrp="1"/>
          </p:cNvSpPr>
          <p:nvPr>
            <p:ph idx="1"/>
          </p:nvPr>
        </p:nvSpPr>
        <p:spPr>
          <a:xfrm>
            <a:off x="609601" y="1600201"/>
            <a:ext cx="10528092" cy="4525963"/>
          </a:xfrm>
        </p:spPr>
        <p:txBody>
          <a:bodyPr/>
          <a:lstStyle/>
          <a:p>
            <a:r>
              <a:rPr lang="en-US" altLang="zh-TW" sz="2600" dirty="0" smtClean="0">
                <a:latin typeface="Times New Roman" panose="02020603050405020304" pitchFamily="18" charset="0"/>
                <a:cs typeface="Times New Roman" panose="02020603050405020304" pitchFamily="18" charset="0"/>
              </a:rPr>
              <a:t>the </a:t>
            </a:r>
            <a:r>
              <a:rPr lang="en-US" altLang="zh-TW" sz="2600" dirty="0">
                <a:latin typeface="Times New Roman" panose="02020603050405020304" pitchFamily="18" charset="0"/>
                <a:cs typeface="Times New Roman" panose="02020603050405020304" pitchFamily="18" charset="0"/>
              </a:rPr>
              <a:t>purpose of Monitoring Probes and Agents is to collect the data that represents the current state of the application and infrastructure, and then aggregate and transfer the measured values to the Monitoring Server and the Alarm Trigger. </a:t>
            </a:r>
            <a:endParaRPr lang="zh-TW" altLang="zh-TW" sz="2600"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They have the ability to collect unstructured data from advanced probes, such as request process time through multiple components</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The Monitoring Server receives the collected data and stores it in the Time Series Database (TSDB) to build a comprehensive representation of the system state.</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721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4.3. Autonomous System Adaptation Platform (ASAP)</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31</a:t>
            </a:fld>
            <a:endParaRPr lang="en-US" altLang="zh-TW" dirty="0"/>
          </a:p>
        </p:txBody>
      </p:sp>
      <p:sp>
        <p:nvSpPr>
          <p:cNvPr id="3" name="內容版面配置區 2"/>
          <p:cNvSpPr>
            <a:spLocks noGrp="1"/>
          </p:cNvSpPr>
          <p:nvPr>
            <p:ph idx="1"/>
          </p:nvPr>
        </p:nvSpPr>
        <p:spPr>
          <a:xfrm>
            <a:off x="609601" y="1600201"/>
            <a:ext cx="10528092" cy="4525963"/>
          </a:xfrm>
        </p:spPr>
        <p:txBody>
          <a:bodyPr/>
          <a:lstStyle/>
          <a:p>
            <a:r>
              <a:rPr lang="en-US" altLang="zh-TW" sz="2600" dirty="0">
                <a:latin typeface="Times New Roman" panose="02020603050405020304" pitchFamily="18" charset="0"/>
                <a:cs typeface="Times New Roman" panose="02020603050405020304" pitchFamily="18" charset="0"/>
              </a:rPr>
              <a:t>The Performance </a:t>
            </a:r>
            <a:r>
              <a:rPr lang="en-US" altLang="zh-TW" sz="2600" dirty="0" err="1">
                <a:latin typeface="Times New Roman" panose="02020603050405020304" pitchFamily="18" charset="0"/>
                <a:cs typeface="Times New Roman" panose="02020603050405020304" pitchFamily="18" charset="0"/>
              </a:rPr>
              <a:t>Diagnoser</a:t>
            </a:r>
            <a:r>
              <a:rPr lang="en-US" altLang="zh-TW" sz="2600" dirty="0">
                <a:latin typeface="Times New Roman" panose="02020603050405020304" pitchFamily="18" charset="0"/>
                <a:cs typeface="Times New Roman" panose="02020603050405020304" pitchFamily="18" charset="0"/>
              </a:rPr>
              <a:t> uses the information stored in the TSDB to construct a model for assessing the performance</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Concurrently, the Alarm Trigger investigates whether the measured values of monitored parameters exceed associated thresholds</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When problems are detected, the Self-Adapter is invoked to propose suitable adaptation strategies</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The Control Agent, which has the full control of application configurations and infrastructure resources (e.g. VMs/containers and network bandwidth), finally performs the adaptation actions [33].</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46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4.3. Autonomous System Adaptation Platform (ASAP)</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32</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1101008" y="1597262"/>
            <a:ext cx="9989984" cy="4579465"/>
          </a:xfrm>
          <a:prstGeom prst="rect">
            <a:avLst/>
          </a:prstGeom>
        </p:spPr>
      </p:pic>
    </p:spTree>
    <p:extLst>
      <p:ext uri="{BB962C8B-B14F-4D97-AF65-F5344CB8AC3E}">
        <p14:creationId xmlns:p14="http://schemas.microsoft.com/office/powerpoint/2010/main" val="560284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4.4. TOSCA as a SWITCH co-programming language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33</a:t>
            </a:fld>
            <a:endParaRPr lang="en-US" altLang="zh-TW" dirty="0"/>
          </a:p>
        </p:txBody>
      </p:sp>
      <p:sp>
        <p:nvSpPr>
          <p:cNvPr id="6" name="內容版面配置區 5"/>
          <p:cNvSpPr>
            <a:spLocks noGrp="1"/>
          </p:cNvSpPr>
          <p:nvPr>
            <p:ph idx="1"/>
          </p:nvPr>
        </p:nvSpPr>
        <p:spPr/>
        <p:txBody>
          <a:bodyPr/>
          <a:lstStyle/>
          <a:p>
            <a:r>
              <a:rPr lang="en-US" altLang="zh-TW" sz="2600" dirty="0">
                <a:latin typeface="Times New Roman" panose="02020603050405020304" pitchFamily="18" charset="0"/>
                <a:cs typeface="Times New Roman" panose="02020603050405020304" pitchFamily="18" charset="0"/>
              </a:rPr>
              <a:t>A range of data must be exchanged between the three SWITCH subsystems (SIDE, DRIP and ASAP) such as the user's specifications, application logic, time-critical constraints during an application's deployment, execution and runtime, etc</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smtClean="0">
                <a:latin typeface="Times New Roman" panose="02020603050405020304" pitchFamily="18" charset="0"/>
                <a:cs typeface="Times New Roman" panose="02020603050405020304" pitchFamily="18" charset="0"/>
              </a:rPr>
              <a:t>The </a:t>
            </a:r>
            <a:r>
              <a:rPr lang="en-US" altLang="zh-TW" sz="2600" dirty="0">
                <a:latin typeface="Times New Roman" panose="02020603050405020304" pitchFamily="18" charset="0"/>
                <a:cs typeface="Times New Roman" panose="02020603050405020304" pitchFamily="18" charset="0"/>
              </a:rPr>
              <a:t>core of the application logic description and workflow in TOSCA is the Service Template, which consists of a Topology Template and Management Plans, as can be seen in Fig. 5.</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694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4.4. TOSCA as a SWITCH co-programming language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34</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609600" y="1956391"/>
            <a:ext cx="10972800" cy="3955311"/>
          </a:xfrm>
          <a:prstGeom prst="rect">
            <a:avLst/>
          </a:prstGeom>
        </p:spPr>
      </p:pic>
    </p:spTree>
    <p:extLst>
      <p:ext uri="{BB962C8B-B14F-4D97-AF65-F5344CB8AC3E}">
        <p14:creationId xmlns:p14="http://schemas.microsoft.com/office/powerpoint/2010/main" val="29067273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4.4. TOSCA as a SWITCH co-programming language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35</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961641" y="1624013"/>
            <a:ext cx="10065517" cy="4525963"/>
          </a:xfrm>
          <a:prstGeom prst="rect">
            <a:avLst/>
          </a:prstGeom>
        </p:spPr>
      </p:pic>
    </p:spTree>
    <p:extLst>
      <p:ext uri="{BB962C8B-B14F-4D97-AF65-F5344CB8AC3E}">
        <p14:creationId xmlns:p14="http://schemas.microsoft.com/office/powerpoint/2010/main" val="643433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4.5. Workflow in the SWITCH workbench</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36</a:t>
            </a:fld>
            <a:endParaRPr lang="en-US" altLang="zh-TW" dirty="0"/>
          </a:p>
        </p:txBody>
      </p:sp>
      <p:sp>
        <p:nvSpPr>
          <p:cNvPr id="7" name="內容版面配置區 6"/>
          <p:cNvSpPr>
            <a:spLocks noGrp="1"/>
          </p:cNvSpPr>
          <p:nvPr>
            <p:ph idx="1"/>
          </p:nvPr>
        </p:nvSpPr>
        <p:spPr/>
        <p:txBody>
          <a:bodyPr/>
          <a:lstStyle/>
          <a:p>
            <a:r>
              <a:rPr lang="en-US" altLang="zh-TW" sz="2600" dirty="0">
                <a:latin typeface="Times New Roman" panose="02020603050405020304" pitchFamily="18" charset="0"/>
                <a:cs typeface="Times New Roman" panose="02020603050405020304" pitchFamily="18" charset="0"/>
              </a:rPr>
              <a:t>After the user (e.g. software engineer) is </a:t>
            </a:r>
            <a:r>
              <a:rPr lang="en-US" altLang="zh-TW" sz="2600" dirty="0" smtClean="0">
                <a:latin typeface="Times New Roman" panose="02020603050405020304" pitchFamily="18" charset="0"/>
                <a:cs typeface="Times New Roman" panose="02020603050405020304" pitchFamily="18" charset="0"/>
              </a:rPr>
              <a:t>successfully (1</a:t>
            </a:r>
            <a:r>
              <a:rPr lang="en-US" altLang="zh-TW" sz="2600" dirty="0">
                <a:latin typeface="Times New Roman" panose="02020603050405020304" pitchFamily="18" charset="0"/>
                <a:cs typeface="Times New Roman" panose="02020603050405020304" pitchFamily="18" charset="0"/>
              </a:rPr>
              <a:t>) registered and logged into the SWITCH workbench (s)he </a:t>
            </a:r>
            <a:r>
              <a:rPr lang="en-US" altLang="zh-TW" sz="2600" dirty="0" smtClean="0">
                <a:latin typeface="Times New Roman" panose="02020603050405020304" pitchFamily="18" charset="0"/>
                <a:cs typeface="Times New Roman" panose="02020603050405020304" pitchFamily="18" charset="0"/>
              </a:rPr>
              <a:t>gets redirected </a:t>
            </a:r>
            <a:r>
              <a:rPr lang="en-US" altLang="zh-TW" sz="2600" dirty="0">
                <a:latin typeface="Times New Roman" panose="02020603050405020304" pitchFamily="18" charset="0"/>
                <a:cs typeface="Times New Roman" panose="02020603050405020304" pitchFamily="18" charset="0"/>
              </a:rPr>
              <a:t>to the dashboard where it is possible to choose </a:t>
            </a:r>
            <a:r>
              <a:rPr lang="en-US" altLang="zh-TW" sz="2600" dirty="0" smtClean="0">
                <a:latin typeface="Times New Roman" panose="02020603050405020304" pitchFamily="18" charset="0"/>
                <a:cs typeface="Times New Roman" panose="02020603050405020304" pitchFamily="18" charset="0"/>
              </a:rPr>
              <a:t>between two </a:t>
            </a:r>
            <a:r>
              <a:rPr lang="en-US" altLang="zh-TW" sz="2600" dirty="0">
                <a:latin typeface="Times New Roman" panose="02020603050405020304" pitchFamily="18" charset="0"/>
                <a:cs typeface="Times New Roman" panose="02020603050405020304" pitchFamily="18" charset="0"/>
              </a:rPr>
              <a:t>main functionalities, such as component creation </a:t>
            </a:r>
            <a:r>
              <a:rPr lang="en-US" altLang="zh-TW" sz="2600" dirty="0" smtClean="0">
                <a:latin typeface="Times New Roman" panose="02020603050405020304" pitchFamily="18" charset="0"/>
                <a:cs typeface="Times New Roman" panose="02020603050405020304" pitchFamily="18" charset="0"/>
              </a:rPr>
              <a:t>and application </a:t>
            </a:r>
            <a:r>
              <a:rPr lang="en-US" altLang="zh-TW" sz="2600" dirty="0">
                <a:latin typeface="Times New Roman" panose="02020603050405020304" pitchFamily="18" charset="0"/>
                <a:cs typeface="Times New Roman" panose="02020603050405020304" pitchFamily="18" charset="0"/>
              </a:rPr>
              <a:t>composition.</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003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4.5. Workflow in the SWITCH workbench</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37</a:t>
            </a:fld>
            <a:endParaRPr lang="en-US" altLang="zh-TW" dirty="0"/>
          </a:p>
        </p:txBody>
      </p:sp>
      <p:pic>
        <p:nvPicPr>
          <p:cNvPr id="6" name="內容版面配置區 5"/>
          <p:cNvPicPr>
            <a:picLocks noGrp="1" noChangeAspect="1"/>
          </p:cNvPicPr>
          <p:nvPr>
            <p:ph idx="1"/>
          </p:nvPr>
        </p:nvPicPr>
        <p:blipFill>
          <a:blip r:embed="rId3"/>
          <a:stretch>
            <a:fillRect/>
          </a:stretch>
        </p:blipFill>
        <p:spPr>
          <a:xfrm>
            <a:off x="1603153" y="1636092"/>
            <a:ext cx="8782493" cy="4720259"/>
          </a:xfrm>
          <a:prstGeom prst="rect">
            <a:avLst/>
          </a:prstGeom>
        </p:spPr>
      </p:pic>
    </p:spTree>
    <p:extLst>
      <p:ext uri="{BB962C8B-B14F-4D97-AF65-F5344CB8AC3E}">
        <p14:creationId xmlns:p14="http://schemas.microsoft.com/office/powerpoint/2010/main" val="2613174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smtClean="0">
                <a:latin typeface="Times New Roman" panose="02020603050405020304" pitchFamily="18" charset="0"/>
                <a:cs typeface="Times New Roman" panose="02020603050405020304" pitchFamily="18" charset="0"/>
              </a:rPr>
              <a:t>5. </a:t>
            </a:r>
            <a:r>
              <a:rPr lang="en-US" altLang="zh-TW" sz="3200" dirty="0">
                <a:latin typeface="Times New Roman" panose="02020603050405020304" pitchFamily="18" charset="0"/>
                <a:cs typeface="Times New Roman" panose="02020603050405020304" pitchFamily="18" charset="0"/>
              </a:rPr>
              <a:t>Application to the SWITCH use cases</a:t>
            </a:r>
            <a:endParaRPr lang="zh-TW"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38</a:t>
            </a:fld>
            <a:endParaRPr lang="en-US" altLang="zh-TW" dirty="0"/>
          </a:p>
        </p:txBody>
      </p:sp>
      <p:sp>
        <p:nvSpPr>
          <p:cNvPr id="3" name="內容版面配置區 2"/>
          <p:cNvSpPr>
            <a:spLocks noGrp="1"/>
          </p:cNvSpPr>
          <p:nvPr>
            <p:ph idx="1"/>
          </p:nvPr>
        </p:nvSpPr>
        <p:spPr/>
        <p:txBody>
          <a:bodyPr/>
          <a:lstStyle/>
          <a:p>
            <a:r>
              <a:rPr lang="en-US" altLang="zh-TW" sz="2600" dirty="0">
                <a:latin typeface="Times New Roman" panose="02020603050405020304" pitchFamily="18" charset="0"/>
                <a:cs typeface="Times New Roman" panose="02020603050405020304" pitchFamily="18" charset="0"/>
              </a:rPr>
              <a:t>The SWITCH project was designed and tested on three industrial time-critical cloud applications</a:t>
            </a:r>
            <a:r>
              <a:rPr lang="en-US" altLang="zh-TW" sz="2600" dirty="0" smtClean="0">
                <a:latin typeface="Times New Roman" panose="02020603050405020304" pitchFamily="18" charset="0"/>
                <a:cs typeface="Times New Roman" panose="02020603050405020304" pitchFamily="18" charset="0"/>
              </a:rPr>
              <a:t>.</a:t>
            </a:r>
          </a:p>
          <a:p>
            <a:pPr lvl="1"/>
            <a:r>
              <a:rPr lang="en-US" altLang="zh-TW" sz="2600" dirty="0">
                <a:latin typeface="Times New Roman" panose="02020603050405020304" pitchFamily="18" charset="0"/>
                <a:cs typeface="Times New Roman" panose="02020603050405020304" pitchFamily="18" charset="0"/>
              </a:rPr>
              <a:t>an elastic disaster </a:t>
            </a:r>
            <a:r>
              <a:rPr lang="en-US" altLang="zh-TW" sz="2600" dirty="0" smtClean="0">
                <a:latin typeface="Times New Roman" panose="02020603050405020304" pitchFamily="18" charset="0"/>
                <a:cs typeface="Times New Roman" panose="02020603050405020304" pitchFamily="18" charset="0"/>
              </a:rPr>
              <a:t>early </a:t>
            </a:r>
            <a:r>
              <a:rPr lang="en-US" altLang="zh-TW" sz="2600" dirty="0">
                <a:latin typeface="Times New Roman" panose="02020603050405020304" pitchFamily="18" charset="0"/>
                <a:cs typeface="Times New Roman" panose="02020603050405020304" pitchFamily="18" charset="0"/>
              </a:rPr>
              <a:t>warning system (BEIA use case</a:t>
            </a:r>
            <a:r>
              <a:rPr lang="en-US" altLang="zh-TW" sz="2600" dirty="0" smtClean="0">
                <a:latin typeface="Times New Roman" panose="02020603050405020304" pitchFamily="18" charset="0"/>
                <a:cs typeface="Times New Roman" panose="02020603050405020304" pitchFamily="18" charset="0"/>
              </a:rPr>
              <a:t>)</a:t>
            </a:r>
          </a:p>
          <a:p>
            <a:pPr lvl="1"/>
            <a:r>
              <a:rPr lang="en-US" altLang="zh-TW" sz="2600" dirty="0">
                <a:latin typeface="Times New Roman" panose="02020603050405020304" pitchFamily="18" charset="0"/>
                <a:cs typeface="Times New Roman" panose="02020603050405020304" pitchFamily="18" charset="0"/>
              </a:rPr>
              <a:t>a cloud studio for </a:t>
            </a:r>
            <a:r>
              <a:rPr lang="en-US" altLang="zh-TW" sz="2600" dirty="0" smtClean="0">
                <a:latin typeface="Times New Roman" panose="02020603050405020304" pitchFamily="18" charset="0"/>
                <a:cs typeface="Times New Roman" panose="02020603050405020304" pitchFamily="18" charset="0"/>
              </a:rPr>
              <a:t>directing </a:t>
            </a:r>
            <a:r>
              <a:rPr lang="en-US" altLang="zh-TW" sz="2600" dirty="0">
                <a:latin typeface="Times New Roman" panose="02020603050405020304" pitchFamily="18" charset="0"/>
                <a:cs typeface="Times New Roman" panose="02020603050405020304" pitchFamily="18" charset="0"/>
              </a:rPr>
              <a:t>and broadcasting live events (MOG use case</a:t>
            </a:r>
            <a:r>
              <a:rPr lang="en-US" altLang="zh-TW" sz="2600" dirty="0" smtClean="0">
                <a:latin typeface="Times New Roman" panose="02020603050405020304" pitchFamily="18" charset="0"/>
                <a:cs typeface="Times New Roman" panose="02020603050405020304" pitchFamily="18" charset="0"/>
              </a:rPr>
              <a:t>)</a:t>
            </a:r>
          </a:p>
          <a:p>
            <a:pPr lvl="1"/>
            <a:r>
              <a:rPr lang="en-US" altLang="zh-TW" sz="2600" dirty="0">
                <a:latin typeface="Times New Roman" panose="02020603050405020304" pitchFamily="18" charset="0"/>
                <a:cs typeface="Times New Roman" panose="02020603050405020304" pitchFamily="18" charset="0"/>
              </a:rPr>
              <a:t>a collaborative real-time business communication </a:t>
            </a:r>
            <a:r>
              <a:rPr lang="en-US" altLang="zh-TW" sz="2600" dirty="0" smtClean="0">
                <a:latin typeface="Times New Roman" panose="02020603050405020304" pitchFamily="18" charset="0"/>
                <a:cs typeface="Times New Roman" panose="02020603050405020304" pitchFamily="18" charset="0"/>
              </a:rPr>
              <a:t>platform(WT </a:t>
            </a:r>
            <a:r>
              <a:rPr lang="en-US" altLang="zh-TW" sz="2600" dirty="0">
                <a:latin typeface="Times New Roman" panose="02020603050405020304" pitchFamily="18" charset="0"/>
                <a:cs typeface="Times New Roman" panose="02020603050405020304" pitchFamily="18" charset="0"/>
              </a:rPr>
              <a:t>use case</a:t>
            </a:r>
            <a:r>
              <a:rPr lang="en-US" altLang="zh-TW" sz="2600" dirty="0" smtClean="0">
                <a:latin typeface="Times New Roman" panose="02020603050405020304" pitchFamily="18" charset="0"/>
                <a:cs typeface="Times New Roman" panose="02020603050405020304" pitchFamily="18" charset="0"/>
              </a:rPr>
              <a:t>)</a:t>
            </a:r>
          </a:p>
          <a:p>
            <a:pPr marL="457200" lvl="1" indent="0">
              <a:buNone/>
            </a:pPr>
            <a:endParaRPr lang="en-US" altLang="zh-TW" sz="2600" dirty="0" smtClean="0">
              <a:latin typeface="Times New Roman" panose="02020603050405020304" pitchFamily="18" charset="0"/>
              <a:cs typeface="Times New Roman" panose="02020603050405020304" pitchFamily="18" charset="0"/>
            </a:endParaRPr>
          </a:p>
          <a:p>
            <a:pPr marL="341313" lvl="1" indent="-341313">
              <a:buFont typeface="Wingdings" pitchFamily="2" charset="2"/>
              <a:buChar char="n"/>
            </a:pPr>
            <a:r>
              <a:rPr lang="en-US" altLang="zh-TW" sz="2600" dirty="0">
                <a:solidFill>
                  <a:schemeClr val="tx2">
                    <a:lumMod val="75000"/>
                  </a:schemeClr>
                </a:solidFill>
                <a:latin typeface="Times New Roman" panose="02020603050405020304" pitchFamily="18" charset="0"/>
                <a:cs typeface="Times New Roman" panose="02020603050405020304" pitchFamily="18" charset="0"/>
              </a:rPr>
              <a:t>Based on this, we created a minimal list of requirements that should be satisfied by SWITCH, shown in Table 1. </a:t>
            </a:r>
            <a:endParaRPr lang="zh-TW" altLang="en-US" sz="2600" dirty="0">
              <a:solidFill>
                <a:schemeClr val="tx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6364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5.1. SWITCH Requirements</a:t>
            </a:r>
            <a:endParaRPr lang="zh-TW"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39</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2290061" y="1882392"/>
            <a:ext cx="7408677" cy="4009205"/>
          </a:xfrm>
          <a:prstGeom prst="rect">
            <a:avLst/>
          </a:prstGeom>
        </p:spPr>
      </p:pic>
    </p:spTree>
    <p:extLst>
      <p:ext uri="{BB962C8B-B14F-4D97-AF65-F5344CB8AC3E}">
        <p14:creationId xmlns:p14="http://schemas.microsoft.com/office/powerpoint/2010/main" val="305162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609600" y="1737360"/>
            <a:ext cx="5866405" cy="2125980"/>
          </a:xfrm>
          <a:prstGeom prst="rect">
            <a:avLst/>
          </a:prstGeo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a:t>
            </a:fld>
            <a:endParaRPr lang="en-US" altLang="zh-TW"/>
          </a:p>
        </p:txBody>
      </p:sp>
      <p:pic>
        <p:nvPicPr>
          <p:cNvPr id="6" name="圖片 5"/>
          <p:cNvPicPr>
            <a:picLocks noChangeAspect="1"/>
          </p:cNvPicPr>
          <p:nvPr/>
        </p:nvPicPr>
        <p:blipFill>
          <a:blip r:embed="rId3"/>
          <a:stretch>
            <a:fillRect/>
          </a:stretch>
        </p:blipFill>
        <p:spPr>
          <a:xfrm>
            <a:off x="6476005" y="1639416"/>
            <a:ext cx="4940550" cy="2321867"/>
          </a:xfrm>
          <a:prstGeom prst="rect">
            <a:avLst/>
          </a:prstGeom>
        </p:spPr>
      </p:pic>
      <p:pic>
        <p:nvPicPr>
          <p:cNvPr id="7" name="圖片 6"/>
          <p:cNvPicPr>
            <a:picLocks noChangeAspect="1"/>
          </p:cNvPicPr>
          <p:nvPr/>
        </p:nvPicPr>
        <p:blipFill>
          <a:blip r:embed="rId4"/>
          <a:stretch>
            <a:fillRect/>
          </a:stretch>
        </p:blipFill>
        <p:spPr>
          <a:xfrm>
            <a:off x="609599" y="4021178"/>
            <a:ext cx="5889597" cy="2237229"/>
          </a:xfrm>
          <a:prstGeom prst="rect">
            <a:avLst/>
          </a:prstGeom>
        </p:spPr>
      </p:pic>
      <p:pic>
        <p:nvPicPr>
          <p:cNvPr id="8" name="圖片 7"/>
          <p:cNvPicPr>
            <a:picLocks noChangeAspect="1"/>
          </p:cNvPicPr>
          <p:nvPr/>
        </p:nvPicPr>
        <p:blipFill>
          <a:blip r:embed="rId5"/>
          <a:stretch>
            <a:fillRect/>
          </a:stretch>
        </p:blipFill>
        <p:spPr>
          <a:xfrm>
            <a:off x="6456160" y="3961283"/>
            <a:ext cx="4980239" cy="2014624"/>
          </a:xfrm>
          <a:prstGeom prst="rect">
            <a:avLst/>
          </a:prstGeom>
        </p:spPr>
      </p:pic>
    </p:spTree>
    <p:extLst>
      <p:ext uri="{BB962C8B-B14F-4D97-AF65-F5344CB8AC3E}">
        <p14:creationId xmlns:p14="http://schemas.microsoft.com/office/powerpoint/2010/main" val="24195394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5.2. Switch collaborative real-time business communication platform</a:t>
            </a:r>
            <a:endParaRPr lang="zh-TW"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a:xfrm>
            <a:off x="4800599" y="6246813"/>
            <a:ext cx="2844800" cy="611187"/>
          </a:xfrm>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40</a:t>
            </a:fld>
            <a:endParaRPr lang="en-US" altLang="zh-TW" dirty="0"/>
          </a:p>
        </p:txBody>
      </p:sp>
      <p:sp>
        <p:nvSpPr>
          <p:cNvPr id="3" name="內容版面配置區 2"/>
          <p:cNvSpPr>
            <a:spLocks noGrp="1"/>
          </p:cNvSpPr>
          <p:nvPr>
            <p:ph idx="1"/>
          </p:nvPr>
        </p:nvSpPr>
        <p:spPr/>
        <p:txBody>
          <a:bodyPr/>
          <a:lstStyle/>
          <a:p>
            <a:r>
              <a:rPr lang="en-US" altLang="zh-TW" sz="2600" dirty="0">
                <a:latin typeface="Times New Roman" panose="02020603050405020304" pitchFamily="18" charset="0"/>
                <a:cs typeface="Times New Roman" panose="02020603050405020304" pitchFamily="18" charset="0"/>
              </a:rPr>
              <a:t>The Unified Communication (UC) platform (WT Use Case) </a:t>
            </a:r>
            <a:r>
              <a:rPr lang="en-US" altLang="zh-TW" sz="2600" dirty="0" smtClean="0">
                <a:latin typeface="Times New Roman" panose="02020603050405020304" pitchFamily="18" charset="0"/>
                <a:cs typeface="Times New Roman" panose="02020603050405020304" pitchFamily="18" charset="0"/>
              </a:rPr>
              <a:t>is</a:t>
            </a:r>
            <a:r>
              <a:rPr lang="zh-TW" altLang="en-US" sz="2600" dirty="0" smtClean="0">
                <a:latin typeface="Times New Roman" panose="02020603050405020304" pitchFamily="18" charset="0"/>
                <a:cs typeface="Times New Roman" panose="02020603050405020304" pitchFamily="18" charset="0"/>
              </a:rPr>
              <a:t> </a:t>
            </a:r>
            <a:r>
              <a:rPr lang="en-US" altLang="zh-TW" sz="2600" dirty="0" smtClean="0">
                <a:latin typeface="Times New Roman" panose="02020603050405020304" pitchFamily="18" charset="0"/>
                <a:cs typeface="Times New Roman" panose="02020603050405020304" pitchFamily="18" charset="0"/>
              </a:rPr>
              <a:t>a </a:t>
            </a:r>
            <a:r>
              <a:rPr lang="en-US" altLang="zh-TW" sz="2600" dirty="0">
                <a:latin typeface="Times New Roman" panose="02020603050405020304" pitchFamily="18" charset="0"/>
                <a:cs typeface="Times New Roman" panose="02020603050405020304" pitchFamily="18" charset="0"/>
              </a:rPr>
              <a:t>real-time, time-critical application for an enterprise </a:t>
            </a:r>
            <a:r>
              <a:rPr lang="en-US" altLang="zh-TW" sz="2600" dirty="0" smtClean="0">
                <a:latin typeface="Times New Roman" panose="02020603050405020304" pitchFamily="18" charset="0"/>
                <a:cs typeface="Times New Roman" panose="02020603050405020304" pitchFamily="18" charset="0"/>
              </a:rPr>
              <a:t>business</a:t>
            </a:r>
            <a:r>
              <a:rPr lang="zh-TW" altLang="en-US" sz="2600" dirty="0" smtClean="0">
                <a:latin typeface="Times New Roman" panose="02020603050405020304" pitchFamily="18" charset="0"/>
                <a:cs typeface="Times New Roman" panose="02020603050405020304" pitchFamily="18" charset="0"/>
              </a:rPr>
              <a:t> </a:t>
            </a:r>
            <a:r>
              <a:rPr lang="en-US" altLang="zh-TW" sz="2600" dirty="0" smtClean="0">
                <a:latin typeface="Times New Roman" panose="02020603050405020304" pitchFamily="18" charset="0"/>
                <a:cs typeface="Times New Roman" panose="02020603050405020304" pitchFamily="18" charset="0"/>
              </a:rPr>
              <a:t>environment </a:t>
            </a:r>
            <a:r>
              <a:rPr lang="en-US" altLang="zh-TW" sz="2600" dirty="0">
                <a:latin typeface="Times New Roman" panose="02020603050405020304" pitchFamily="18" charset="0"/>
                <a:cs typeface="Times New Roman" panose="02020603050405020304" pitchFamily="18" charset="0"/>
              </a:rPr>
              <a:t>that embraces communication among two or </a:t>
            </a:r>
            <a:r>
              <a:rPr lang="en-US" altLang="zh-TW" sz="2600" dirty="0" smtClean="0">
                <a:latin typeface="Times New Roman" panose="02020603050405020304" pitchFamily="18" charset="0"/>
                <a:cs typeface="Times New Roman" panose="02020603050405020304" pitchFamily="18" charset="0"/>
              </a:rPr>
              <a:t>more</a:t>
            </a:r>
            <a:r>
              <a:rPr lang="zh-TW" altLang="en-US" sz="2600" dirty="0" smtClean="0">
                <a:latin typeface="Times New Roman" panose="02020603050405020304" pitchFamily="18" charset="0"/>
                <a:cs typeface="Times New Roman" panose="02020603050405020304" pitchFamily="18" charset="0"/>
              </a:rPr>
              <a:t> </a:t>
            </a:r>
            <a:r>
              <a:rPr lang="en-US" altLang="zh-TW" sz="2600" dirty="0">
                <a:latin typeface="Times New Roman" panose="02020603050405020304" pitchFamily="18" charset="0"/>
                <a:cs typeface="Times New Roman" panose="02020603050405020304" pitchFamily="18" charset="0"/>
              </a:rPr>
              <a:t>users. </a:t>
            </a:r>
            <a:endParaRPr lang="en-US" altLang="zh-TW" sz="2600" dirty="0" smtClean="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The platform offers presence detection, an instant messaging service (chat), message delivery service and audio and video calls.</a:t>
            </a:r>
            <a:endParaRPr lang="zh-TW" altLang="zh-TW" sz="2600" dirty="0">
              <a:latin typeface="Times New Roman" panose="02020603050405020304" pitchFamily="18" charset="0"/>
              <a:cs typeface="Times New Roman" panose="02020603050405020304" pitchFamily="18" charset="0"/>
            </a:endParaRPr>
          </a:p>
          <a:p>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45186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5.2. Switch collaborative real-time business communication platform</a:t>
            </a:r>
            <a:endParaRPr lang="zh-TW"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41</a:t>
            </a:fld>
            <a:endParaRPr lang="en-US" altLang="zh-TW" dirty="0"/>
          </a:p>
        </p:txBody>
      </p:sp>
      <p:pic>
        <p:nvPicPr>
          <p:cNvPr id="6" name="內容版面配置區 5"/>
          <p:cNvPicPr>
            <a:picLocks noGrp="1" noChangeAspect="1"/>
          </p:cNvPicPr>
          <p:nvPr>
            <p:ph idx="1"/>
          </p:nvPr>
        </p:nvPicPr>
        <p:blipFill>
          <a:blip r:embed="rId3"/>
          <a:stretch>
            <a:fillRect/>
          </a:stretch>
        </p:blipFill>
        <p:spPr>
          <a:xfrm>
            <a:off x="1998363" y="1624013"/>
            <a:ext cx="8195274" cy="4525963"/>
          </a:xfrm>
          <a:prstGeom prst="rect">
            <a:avLst/>
          </a:prstGeom>
        </p:spPr>
      </p:pic>
    </p:spTree>
    <p:extLst>
      <p:ext uri="{BB962C8B-B14F-4D97-AF65-F5344CB8AC3E}">
        <p14:creationId xmlns:p14="http://schemas.microsoft.com/office/powerpoint/2010/main" val="18047074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5.2. Switch collaborative real-time business communication platform</a:t>
            </a:r>
            <a:endParaRPr lang="zh-TW"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42</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970218" y="2082888"/>
            <a:ext cx="10048364" cy="3438093"/>
          </a:xfrm>
          <a:prstGeom prst="rect">
            <a:avLst/>
          </a:prstGeom>
        </p:spPr>
      </p:pic>
    </p:spTree>
    <p:extLst>
      <p:ext uri="{BB962C8B-B14F-4D97-AF65-F5344CB8AC3E}">
        <p14:creationId xmlns:p14="http://schemas.microsoft.com/office/powerpoint/2010/main" val="2828217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5.3. Switch elastic disaster early warning system</a:t>
            </a:r>
            <a:endParaRPr lang="zh-TW"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43</a:t>
            </a:fld>
            <a:endParaRPr lang="en-US" altLang="zh-TW" dirty="0"/>
          </a:p>
        </p:txBody>
      </p:sp>
      <p:sp>
        <p:nvSpPr>
          <p:cNvPr id="3" name="內容版面配置區 2"/>
          <p:cNvSpPr>
            <a:spLocks noGrp="1"/>
          </p:cNvSpPr>
          <p:nvPr>
            <p:ph idx="1"/>
          </p:nvPr>
        </p:nvSpPr>
        <p:spPr/>
        <p:txBody>
          <a:bodyPr/>
          <a:lstStyle/>
          <a:p>
            <a:r>
              <a:rPr lang="en-US" altLang="zh-TW" sz="2600" dirty="0">
                <a:latin typeface="Times New Roman" panose="02020603050405020304" pitchFamily="18" charset="0"/>
                <a:cs typeface="Times New Roman" panose="02020603050405020304" pitchFamily="18" charset="0"/>
              </a:rPr>
              <a:t>An early warning system collects data from real-time sensors, processes the information using predictive simulation tools and provides warning services for the public to obtain more information</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The implementation of such a system faces several challenges, as the system must: </a:t>
            </a:r>
            <a:endParaRPr lang="en-US" altLang="zh-TW" sz="2600" dirty="0" smtClean="0">
              <a:latin typeface="Times New Roman" panose="02020603050405020304" pitchFamily="18" charset="0"/>
              <a:cs typeface="Times New Roman" panose="02020603050405020304" pitchFamily="18" charset="0"/>
            </a:endParaRPr>
          </a:p>
          <a:p>
            <a:pPr lvl="1"/>
            <a:r>
              <a:rPr lang="en-US" altLang="zh-TW" sz="2600" dirty="0">
                <a:latin typeface="Times New Roman" panose="02020603050405020304" pitchFamily="18" charset="0"/>
                <a:cs typeface="Times New Roman" panose="02020603050405020304" pitchFamily="18" charset="0"/>
              </a:rPr>
              <a:t>collect and process the sensor data in nearly </a:t>
            </a:r>
            <a:r>
              <a:rPr lang="en-US" altLang="zh-TW" sz="2600" dirty="0" smtClean="0">
                <a:latin typeface="Times New Roman" panose="02020603050405020304" pitchFamily="18" charset="0"/>
                <a:cs typeface="Times New Roman" panose="02020603050405020304" pitchFamily="18" charset="0"/>
              </a:rPr>
              <a:t>real-time</a:t>
            </a:r>
            <a:endParaRPr lang="en-US" altLang="zh-TW" sz="2600" dirty="0">
              <a:latin typeface="Times New Roman" panose="02020603050405020304" pitchFamily="18" charset="0"/>
              <a:cs typeface="Times New Roman" panose="02020603050405020304" pitchFamily="18" charset="0"/>
            </a:endParaRPr>
          </a:p>
          <a:p>
            <a:pPr lvl="1"/>
            <a:r>
              <a:rPr lang="en-US" altLang="zh-TW" sz="2600" dirty="0">
                <a:latin typeface="Times New Roman" panose="02020603050405020304" pitchFamily="18" charset="0"/>
                <a:cs typeface="Times New Roman" panose="02020603050405020304" pitchFamily="18" charset="0"/>
              </a:rPr>
              <a:t> respond to urgent events </a:t>
            </a:r>
            <a:r>
              <a:rPr lang="en-US" altLang="zh-TW" sz="2600" dirty="0" smtClean="0">
                <a:latin typeface="Times New Roman" panose="02020603050405020304" pitchFamily="18" charset="0"/>
                <a:cs typeface="Times New Roman" panose="02020603050405020304" pitchFamily="18" charset="0"/>
              </a:rPr>
              <a:t>rapidly</a:t>
            </a:r>
            <a:endParaRPr lang="en-US" altLang="zh-TW" sz="2600" dirty="0">
              <a:latin typeface="Times New Roman" panose="02020603050405020304" pitchFamily="18" charset="0"/>
              <a:cs typeface="Times New Roman" panose="02020603050405020304" pitchFamily="18" charset="0"/>
            </a:endParaRPr>
          </a:p>
          <a:p>
            <a:pPr lvl="1"/>
            <a:r>
              <a:rPr lang="en-US" altLang="zh-TW" sz="2600" dirty="0">
                <a:latin typeface="Times New Roman" panose="02020603050405020304" pitchFamily="18" charset="0"/>
                <a:cs typeface="Times New Roman" panose="02020603050405020304" pitchFamily="18" charset="0"/>
              </a:rPr>
              <a:t> predict the increase of load peaks in the </a:t>
            </a:r>
            <a:r>
              <a:rPr lang="en-US" altLang="zh-TW" sz="2600" dirty="0" smtClean="0">
                <a:latin typeface="Times New Roman" panose="02020603050405020304" pitchFamily="18" charset="0"/>
                <a:cs typeface="Times New Roman" panose="02020603050405020304" pitchFamily="18" charset="0"/>
              </a:rPr>
              <a:t>network</a:t>
            </a:r>
            <a:endParaRPr lang="en-US" altLang="zh-TW" sz="2600" dirty="0">
              <a:latin typeface="Times New Roman" panose="02020603050405020304" pitchFamily="18" charset="0"/>
              <a:cs typeface="Times New Roman" panose="02020603050405020304" pitchFamily="18" charset="0"/>
            </a:endParaRPr>
          </a:p>
          <a:p>
            <a:pPr lvl="1"/>
            <a:r>
              <a:rPr lang="en-US" altLang="zh-TW" sz="2600" dirty="0">
                <a:latin typeface="Times New Roman" panose="02020603050405020304" pitchFamily="18" charset="0"/>
                <a:cs typeface="Times New Roman" panose="02020603050405020304" pitchFamily="18" charset="0"/>
              </a:rPr>
              <a:t>operate robustly and </a:t>
            </a:r>
            <a:r>
              <a:rPr lang="en-US" altLang="zh-TW" sz="2600" dirty="0" smtClean="0">
                <a:latin typeface="Times New Roman" panose="02020603050405020304" pitchFamily="18" charset="0"/>
                <a:cs typeface="Times New Roman" panose="02020603050405020304" pitchFamily="18" charset="0"/>
              </a:rPr>
              <a:t>reliably</a:t>
            </a:r>
            <a:endParaRPr lang="en-US" altLang="zh-TW" sz="2600" dirty="0">
              <a:latin typeface="Times New Roman" panose="02020603050405020304" pitchFamily="18" charset="0"/>
              <a:cs typeface="Times New Roman" panose="02020603050405020304" pitchFamily="18" charset="0"/>
            </a:endParaRPr>
          </a:p>
          <a:p>
            <a:pPr lvl="1"/>
            <a:r>
              <a:rPr lang="en-US" altLang="zh-TW" sz="2600" dirty="0">
                <a:latin typeface="Times New Roman" panose="02020603050405020304" pitchFamily="18" charset="0"/>
                <a:cs typeface="Times New Roman" panose="02020603050405020304" pitchFamily="18" charset="0"/>
              </a:rPr>
              <a:t> be scalable when the amount of data </a:t>
            </a:r>
            <a:r>
              <a:rPr lang="en-US" altLang="zh-TW" sz="2600" dirty="0" smtClean="0">
                <a:latin typeface="Times New Roman" panose="02020603050405020304" pitchFamily="18" charset="0"/>
                <a:cs typeface="Times New Roman" panose="02020603050405020304" pitchFamily="18" charset="0"/>
              </a:rPr>
              <a:t>increases</a:t>
            </a:r>
            <a:endParaRPr lang="zh-TW" altLang="zh-TW"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5934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5.3. Switch elastic disaster early warning system</a:t>
            </a:r>
            <a:endParaRPr lang="zh-TW"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44</a:t>
            </a:fld>
            <a:endParaRPr lang="en-US" altLang="zh-TW" dirty="0"/>
          </a:p>
        </p:txBody>
      </p:sp>
      <p:pic>
        <p:nvPicPr>
          <p:cNvPr id="6" name="內容版面配置區 5"/>
          <p:cNvPicPr>
            <a:picLocks noGrp="1" noChangeAspect="1"/>
          </p:cNvPicPr>
          <p:nvPr>
            <p:ph idx="1"/>
          </p:nvPr>
        </p:nvPicPr>
        <p:blipFill>
          <a:blip r:embed="rId3"/>
          <a:stretch>
            <a:fillRect/>
          </a:stretch>
        </p:blipFill>
        <p:spPr>
          <a:xfrm>
            <a:off x="1762526" y="1624013"/>
            <a:ext cx="8463747" cy="4525963"/>
          </a:xfrm>
          <a:prstGeom prst="rect">
            <a:avLst/>
          </a:prstGeom>
        </p:spPr>
      </p:pic>
    </p:spTree>
    <p:extLst>
      <p:ext uri="{BB962C8B-B14F-4D97-AF65-F5344CB8AC3E}">
        <p14:creationId xmlns:p14="http://schemas.microsoft.com/office/powerpoint/2010/main" val="789486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5.3. Switch elastic disaster early warning system</a:t>
            </a:r>
            <a:endParaRPr lang="zh-TW"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45</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1191059" y="2115879"/>
            <a:ext cx="9662965" cy="3185973"/>
          </a:xfrm>
          <a:prstGeom prst="rect">
            <a:avLst/>
          </a:prstGeom>
        </p:spPr>
      </p:pic>
    </p:spTree>
    <p:extLst>
      <p:ext uri="{BB962C8B-B14F-4D97-AF65-F5344CB8AC3E}">
        <p14:creationId xmlns:p14="http://schemas.microsoft.com/office/powerpoint/2010/main" val="1353857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5.4. Switch cloud studio for directing and broadcasting live events</a:t>
            </a:r>
            <a:endParaRPr lang="zh-TW"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46</a:t>
            </a:fld>
            <a:endParaRPr lang="en-US" altLang="zh-TW" dirty="0"/>
          </a:p>
        </p:txBody>
      </p:sp>
      <p:sp>
        <p:nvSpPr>
          <p:cNvPr id="3" name="內容版面配置區 2"/>
          <p:cNvSpPr>
            <a:spLocks noGrp="1"/>
          </p:cNvSpPr>
          <p:nvPr>
            <p:ph idx="1"/>
          </p:nvPr>
        </p:nvSpPr>
        <p:spPr/>
        <p:txBody>
          <a:bodyPr/>
          <a:lstStyle/>
          <a:p>
            <a:r>
              <a:rPr lang="en-US" altLang="zh-TW" sz="2600" dirty="0">
                <a:latin typeface="Times New Roman" panose="02020603050405020304" pitchFamily="18" charset="0"/>
                <a:cs typeface="Times New Roman" panose="02020603050405020304" pitchFamily="18" charset="0"/>
              </a:rPr>
              <a:t>For the production of live TV events, a distributed cloud application has been developed within the SWITCH project, supported by the transmission of video over IP.</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7999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5.4. Switch cloud studio for directing and broadcasting live events</a:t>
            </a:r>
            <a:endParaRPr lang="zh-TW"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47</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1340623" y="1624013"/>
            <a:ext cx="9307554" cy="4525963"/>
          </a:xfrm>
          <a:prstGeom prst="rect">
            <a:avLst/>
          </a:prstGeom>
        </p:spPr>
      </p:pic>
    </p:spTree>
    <p:extLst>
      <p:ext uri="{BB962C8B-B14F-4D97-AF65-F5344CB8AC3E}">
        <p14:creationId xmlns:p14="http://schemas.microsoft.com/office/powerpoint/2010/main" val="35633929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5.4. Switch cloud studio for directing and broadcasting live events</a:t>
            </a:r>
            <a:endParaRPr lang="zh-TW"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48</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1520080" y="2275367"/>
            <a:ext cx="9078343" cy="3271622"/>
          </a:xfrm>
          <a:prstGeom prst="rect">
            <a:avLst/>
          </a:prstGeom>
        </p:spPr>
      </p:pic>
    </p:spTree>
    <p:extLst>
      <p:ext uri="{BB962C8B-B14F-4D97-AF65-F5344CB8AC3E}">
        <p14:creationId xmlns:p14="http://schemas.microsoft.com/office/powerpoint/2010/main" val="25388672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Evaluation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49</a:t>
            </a:fld>
            <a:endParaRPr lang="en-US" altLang="zh-TW" dirty="0"/>
          </a:p>
        </p:txBody>
      </p:sp>
      <p:sp>
        <p:nvSpPr>
          <p:cNvPr id="3" name="內容版面配置區 2"/>
          <p:cNvSpPr>
            <a:spLocks noGrp="1"/>
          </p:cNvSpPr>
          <p:nvPr>
            <p:ph idx="1"/>
          </p:nvPr>
        </p:nvSpPr>
        <p:spPr/>
        <p:txBody>
          <a:bodyPr/>
          <a:lstStyle/>
          <a:p>
            <a:r>
              <a:rPr lang="en-US" altLang="zh-TW" sz="2600" dirty="0">
                <a:latin typeface="Times New Roman" panose="02020603050405020304" pitchFamily="18" charset="0"/>
                <a:cs typeface="Times New Roman" panose="02020603050405020304" pitchFamily="18" charset="0"/>
              </a:rPr>
              <a:t>For the purpose of evaluation, we chose six academic researchers from the field of distributed </a:t>
            </a:r>
            <a:r>
              <a:rPr lang="en-US" altLang="zh-TW" sz="2600" dirty="0" smtClean="0">
                <a:latin typeface="Times New Roman" panose="02020603050405020304" pitchFamily="18" charset="0"/>
                <a:cs typeface="Times New Roman" panose="02020603050405020304" pitchFamily="18" charset="0"/>
              </a:rPr>
              <a:t>cloud </a:t>
            </a:r>
            <a:r>
              <a:rPr lang="en-US" altLang="zh-TW" sz="2600" dirty="0">
                <a:latin typeface="Times New Roman" panose="02020603050405020304" pitchFamily="18" charset="0"/>
                <a:cs typeface="Times New Roman" panose="02020603050405020304" pitchFamily="18" charset="0"/>
              </a:rPr>
              <a:t>computing and DevOps engineering</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For all the participants, we provided detailed instructions explaining how to create all three use cases with and without SWITCH. Participants were aware of our work and as experts in the field they are familiar with composing Docker-based cloud applications</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Time was measured in minutes using stop watch and we were present the entire time of the experiment.</a:t>
            </a:r>
            <a:endParaRPr lang="zh-TW" altLang="zh-TW" sz="2600" dirty="0">
              <a:latin typeface="Times New Roman" panose="02020603050405020304" pitchFamily="18" charset="0"/>
              <a:cs typeface="Times New Roman" panose="02020603050405020304" pitchFamily="18" charset="0"/>
            </a:endParaRPr>
          </a:p>
          <a:p>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519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stretch>
            <a:fillRect/>
          </a:stretch>
        </p:blipFill>
        <p:spPr>
          <a:xfrm>
            <a:off x="823109" y="1888154"/>
            <a:ext cx="5497681" cy="2066958"/>
          </a:xfrm>
          <a:prstGeom prst="rect">
            <a:avLst/>
          </a:prstGeom>
        </p:spPr>
      </p:pic>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a:t>
            </a:fld>
            <a:endParaRPr lang="en-US" altLang="zh-TW"/>
          </a:p>
        </p:txBody>
      </p:sp>
      <p:pic>
        <p:nvPicPr>
          <p:cNvPr id="6" name="圖片 5"/>
          <p:cNvPicPr>
            <a:picLocks noChangeAspect="1"/>
          </p:cNvPicPr>
          <p:nvPr/>
        </p:nvPicPr>
        <p:blipFill>
          <a:blip r:embed="rId3"/>
          <a:stretch>
            <a:fillRect/>
          </a:stretch>
        </p:blipFill>
        <p:spPr>
          <a:xfrm>
            <a:off x="6320790" y="1938677"/>
            <a:ext cx="5362855" cy="1880200"/>
          </a:xfrm>
          <a:prstGeom prst="rect">
            <a:avLst/>
          </a:prstGeom>
        </p:spPr>
      </p:pic>
    </p:spTree>
    <p:extLst>
      <p:ext uri="{BB962C8B-B14F-4D97-AF65-F5344CB8AC3E}">
        <p14:creationId xmlns:p14="http://schemas.microsoft.com/office/powerpoint/2010/main" val="2032045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Evaluation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50</a:t>
            </a:fld>
            <a:endParaRPr lang="en-US" altLang="zh-TW" dirty="0"/>
          </a:p>
        </p:txBody>
      </p:sp>
      <p:sp>
        <p:nvSpPr>
          <p:cNvPr id="3" name="內容版面配置區 2"/>
          <p:cNvSpPr>
            <a:spLocks noGrp="1"/>
          </p:cNvSpPr>
          <p:nvPr>
            <p:ph idx="1"/>
          </p:nvPr>
        </p:nvSpPr>
        <p:spPr/>
        <p:txBody>
          <a:bodyPr/>
          <a:lstStyle/>
          <a:p>
            <a:r>
              <a:rPr lang="en-US" altLang="zh-TW" sz="2600" dirty="0">
                <a:latin typeface="Times New Roman" panose="02020603050405020304" pitchFamily="18" charset="0"/>
                <a:cs typeface="Times New Roman" panose="02020603050405020304" pitchFamily="18" charset="0"/>
              </a:rPr>
              <a:t>During the creation of the application, time was kept for each stage of application creation (e.g. component creation, component modification (optional), application composition, and create the TOSCA and Docker compose files</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In the first stage of the experiment, participants were asked to describe all the containers (Fig. 12) used in the application and the application itself. </a:t>
            </a:r>
            <a:endParaRPr lang="en-US" altLang="zh-TW" sz="2600" dirty="0" smtClean="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They were given all the information about the properties of the components (ports, </a:t>
            </a:r>
            <a:r>
              <a:rPr lang="en-US" altLang="zh-TW" sz="2600" dirty="0" err="1">
                <a:latin typeface="Times New Roman" panose="02020603050405020304" pitchFamily="18" charset="0"/>
                <a:cs typeface="Times New Roman" panose="02020603050405020304" pitchFamily="18" charset="0"/>
              </a:rPr>
              <a:t>docker</a:t>
            </a:r>
            <a:r>
              <a:rPr lang="en-US" altLang="zh-TW" sz="2600" dirty="0">
                <a:latin typeface="Times New Roman" panose="02020603050405020304" pitchFamily="18" charset="0"/>
                <a:cs typeface="Times New Roman" panose="02020603050405020304" pitchFamily="18" charset="0"/>
              </a:rPr>
              <a:t> image locations, volumes, variables etc.) and how they should be linked to one another. </a:t>
            </a:r>
            <a:endParaRPr lang="zh-TW" altLang="zh-TW" sz="2600" dirty="0">
              <a:latin typeface="Times New Roman" panose="02020603050405020304" pitchFamily="18" charset="0"/>
              <a:cs typeface="Times New Roman" panose="02020603050405020304" pitchFamily="18" charset="0"/>
            </a:endParaRPr>
          </a:p>
          <a:p>
            <a:endParaRPr lang="zh-TW" altLang="zh-TW" sz="2600" dirty="0">
              <a:latin typeface="Times New Roman" panose="02020603050405020304" pitchFamily="18" charset="0"/>
              <a:cs typeface="Times New Roman" panose="02020603050405020304" pitchFamily="18" charset="0"/>
            </a:endParaRPr>
          </a:p>
          <a:p>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5918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Evaluation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51</a:t>
            </a:fld>
            <a:endParaRPr lang="en-US" altLang="zh-TW" dirty="0"/>
          </a:p>
        </p:txBody>
      </p:sp>
      <p:sp>
        <p:nvSpPr>
          <p:cNvPr id="3" name="內容版面配置區 2"/>
          <p:cNvSpPr>
            <a:spLocks noGrp="1"/>
          </p:cNvSpPr>
          <p:nvPr>
            <p:ph idx="1"/>
          </p:nvPr>
        </p:nvSpPr>
        <p:spPr/>
        <p:txBody>
          <a:bodyPr/>
          <a:lstStyle/>
          <a:p>
            <a:r>
              <a:rPr lang="en-US" altLang="zh-TW" sz="2600" dirty="0">
                <a:latin typeface="Times New Roman" panose="02020603050405020304" pitchFamily="18" charset="0"/>
                <a:cs typeface="Times New Roman" panose="02020603050405020304" pitchFamily="18" charset="0"/>
              </a:rPr>
              <a:t>In the second phase, the participants were told to describe the same applications by creating the TOSCA and Docker Compose file for all three applications in Visual Studio Code</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They were, again, provided with an example of the descriptions and expected to use code completion and copy paste to achieve their goals as fast as possible. </a:t>
            </a:r>
            <a:endParaRPr lang="zh-TW" altLang="zh-TW" sz="2600" dirty="0">
              <a:latin typeface="Times New Roman" panose="02020603050405020304" pitchFamily="18" charset="0"/>
              <a:cs typeface="Times New Roman" panose="02020603050405020304" pitchFamily="18" charset="0"/>
            </a:endParaRPr>
          </a:p>
          <a:p>
            <a:r>
              <a:rPr lang="en-US" altLang="zh-TW" sz="2600" dirty="0">
                <a:latin typeface="Times New Roman" panose="02020603050405020304" pitchFamily="18" charset="0"/>
                <a:cs typeface="Times New Roman" panose="02020603050405020304" pitchFamily="18" charset="0"/>
              </a:rPr>
              <a:t>The times needed to complete each phase in the life cycle of all three applications are presented in Fig. 11.</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0247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Evaluation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52</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1525862" y="1624013"/>
            <a:ext cx="8937075" cy="4525963"/>
          </a:xfrm>
          <a:prstGeom prst="rect">
            <a:avLst/>
          </a:prstGeom>
        </p:spPr>
      </p:pic>
    </p:spTree>
    <p:extLst>
      <p:ext uri="{BB962C8B-B14F-4D97-AF65-F5344CB8AC3E}">
        <p14:creationId xmlns:p14="http://schemas.microsoft.com/office/powerpoint/2010/main" val="35688515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200" dirty="0">
                <a:latin typeface="Times New Roman" panose="02020603050405020304" pitchFamily="18" charset="0"/>
                <a:cs typeface="Times New Roman" panose="02020603050405020304" pitchFamily="18" charset="0"/>
              </a:rPr>
              <a:t>Evaluation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53</a:t>
            </a:fld>
            <a:endParaRPr lang="en-US" altLang="zh-TW" dirty="0"/>
          </a:p>
        </p:txBody>
      </p:sp>
      <p:pic>
        <p:nvPicPr>
          <p:cNvPr id="5" name="內容版面配置區 4"/>
          <p:cNvPicPr>
            <a:picLocks noGrp="1" noChangeAspect="1"/>
          </p:cNvPicPr>
          <p:nvPr>
            <p:ph idx="1"/>
          </p:nvPr>
        </p:nvPicPr>
        <p:blipFill>
          <a:blip r:embed="rId3"/>
          <a:stretch>
            <a:fillRect/>
          </a:stretch>
        </p:blipFill>
        <p:spPr>
          <a:xfrm>
            <a:off x="1520171" y="1600004"/>
            <a:ext cx="8948458" cy="4573981"/>
          </a:xfrm>
          <a:prstGeom prst="rect">
            <a:avLst/>
          </a:prstGeom>
        </p:spPr>
      </p:pic>
    </p:spTree>
    <p:extLst>
      <p:ext uri="{BB962C8B-B14F-4D97-AF65-F5344CB8AC3E}">
        <p14:creationId xmlns:p14="http://schemas.microsoft.com/office/powerpoint/2010/main" val="10345806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Conclusion</a:t>
            </a:r>
            <a:endParaRPr lang="en-US"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54</a:t>
            </a:fld>
            <a:endParaRPr lang="en-US" altLang="zh-TW" dirty="0"/>
          </a:p>
        </p:txBody>
      </p:sp>
      <p:sp>
        <p:nvSpPr>
          <p:cNvPr id="3" name="內容版面配置區 2"/>
          <p:cNvSpPr>
            <a:spLocks noGrp="1"/>
          </p:cNvSpPr>
          <p:nvPr>
            <p:ph idx="1"/>
          </p:nvPr>
        </p:nvSpPr>
        <p:spPr/>
        <p:txBody>
          <a:bodyPr/>
          <a:lstStyle/>
          <a:p>
            <a:r>
              <a:rPr lang="en-US" altLang="zh-TW" sz="2600" dirty="0">
                <a:latin typeface="Times New Roman" panose="02020603050405020304" pitchFamily="18" charset="0"/>
                <a:cs typeface="Times New Roman" panose="02020603050405020304" pitchFamily="18" charset="0"/>
              </a:rPr>
              <a:t>In this paper, we have presented a new concept for engineering complex adaptable cloud systems with time-critical constraints: the application-infrastructure co-programming model</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It offers programmability and controllability and reconfiguration of application logic composition and </a:t>
            </a:r>
            <a:r>
              <a:rPr lang="en-US" altLang="zh-TW" sz="2600" dirty="0" smtClean="0">
                <a:latin typeface="Times New Roman" panose="02020603050405020304" pitchFamily="18" charset="0"/>
                <a:cs typeface="Times New Roman" panose="02020603050405020304" pitchFamily="18" charset="0"/>
              </a:rPr>
              <a:t>workflow.</a:t>
            </a:r>
          </a:p>
        </p:txBody>
      </p:sp>
    </p:spTree>
    <p:extLst>
      <p:ext uri="{BB962C8B-B14F-4D97-AF65-F5344CB8AC3E}">
        <p14:creationId xmlns:p14="http://schemas.microsoft.com/office/powerpoint/2010/main" val="25754871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0" dirty="0"/>
              <a:t>Conclusion</a:t>
            </a:r>
            <a:endParaRPr lang="en-US" altLang="zh-TW" sz="32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55</a:t>
            </a:fld>
            <a:endParaRPr lang="en-US" altLang="zh-TW" dirty="0"/>
          </a:p>
        </p:txBody>
      </p:sp>
      <p:sp>
        <p:nvSpPr>
          <p:cNvPr id="3" name="內容版面配置區 2"/>
          <p:cNvSpPr>
            <a:spLocks noGrp="1"/>
          </p:cNvSpPr>
          <p:nvPr>
            <p:ph idx="1"/>
          </p:nvPr>
        </p:nvSpPr>
        <p:spPr/>
        <p:txBody>
          <a:bodyPr/>
          <a:lstStyle/>
          <a:p>
            <a:r>
              <a:rPr lang="en-US" altLang="zh-TW" sz="2600" dirty="0">
                <a:latin typeface="Times New Roman" panose="02020603050405020304" pitchFamily="18" charset="0"/>
                <a:cs typeface="Times New Roman" panose="02020603050405020304" pitchFamily="18" charset="0"/>
              </a:rPr>
              <a:t>As a result of the evaluation, using SWITCH for the creation of all three industrial applications with time-critical constraints through various phases in the life cycle of cloud-native applications (e.g. components and application creation, Docker compose file creation and TOSCA mapping) significantly decreases time due to the SWITCH co-programming properties</a:t>
            </a:r>
            <a:r>
              <a:rPr lang="en-US" altLang="zh-TW" sz="2600" dirty="0" smtClean="0">
                <a:latin typeface="Times New Roman" panose="02020603050405020304" pitchFamily="18" charset="0"/>
                <a:cs typeface="Times New Roman" panose="02020603050405020304" pitchFamily="18" charset="0"/>
              </a:rPr>
              <a:t>.</a:t>
            </a:r>
          </a:p>
          <a:p>
            <a:r>
              <a:rPr lang="en-US" altLang="zh-TW" sz="2600" dirty="0">
                <a:latin typeface="Times New Roman" panose="02020603050405020304" pitchFamily="18" charset="0"/>
                <a:cs typeface="Times New Roman" panose="02020603050405020304" pitchFamily="18" charset="0"/>
              </a:rPr>
              <a:t>The most significant difference among using SWITCH and manual creation was achieved in the process of TOSCA and Docker compose file generation for all three use </a:t>
            </a:r>
            <a:r>
              <a:rPr lang="en-US" altLang="zh-TW" sz="2600" dirty="0" smtClean="0">
                <a:latin typeface="Times New Roman" panose="02020603050405020304" pitchFamily="18" charset="0"/>
                <a:cs typeface="Times New Roman" panose="02020603050405020304" pitchFamily="18" charset="0"/>
              </a:rPr>
              <a:t>cases.</a:t>
            </a:r>
            <a:endParaRPr lang="zh-TW" alt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5884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心得</a:t>
            </a:r>
          </a:p>
        </p:txBody>
      </p:sp>
      <p:sp>
        <p:nvSpPr>
          <p:cNvPr id="3" name="內容版面配置區 2"/>
          <p:cNvSpPr>
            <a:spLocks noGrp="1"/>
          </p:cNvSpPr>
          <p:nvPr>
            <p:ph idx="1"/>
          </p:nvPr>
        </p:nvSpPr>
        <p:spPr/>
        <p:txBody>
          <a:bodyPr/>
          <a:lstStyle/>
          <a:p>
            <a:r>
              <a:rPr lang="zh-TW" altLang="en-US" sz="2600" dirty="0">
                <a:latin typeface="Times New Roman" panose="02020603050405020304" pitchFamily="18" charset="0"/>
                <a:cs typeface="Times New Roman" panose="02020603050405020304" pitchFamily="18" charset="0"/>
              </a:rPr>
              <a:t>作者他們藉由</a:t>
            </a:r>
            <a:r>
              <a:rPr lang="en-US" altLang="zh-TW" sz="2600" dirty="0">
                <a:latin typeface="Times New Roman" panose="02020603050405020304" pitchFamily="18" charset="0"/>
                <a:cs typeface="Times New Roman" panose="02020603050405020304" pitchFamily="18" charset="0"/>
              </a:rPr>
              <a:t>SWITCH</a:t>
            </a:r>
            <a:r>
              <a:rPr lang="zh-TW" altLang="en-US" sz="2600" dirty="0">
                <a:latin typeface="Times New Roman" panose="02020603050405020304" pitchFamily="18" charset="0"/>
                <a:cs typeface="Times New Roman" panose="02020603050405020304" pitchFamily="18" charset="0"/>
              </a:rPr>
              <a:t>計畫提供了在</a:t>
            </a:r>
            <a:r>
              <a:rPr lang="en-US" altLang="zh-TW" sz="2600" dirty="0">
                <a:latin typeface="Times New Roman" panose="02020603050405020304" pitchFamily="18" charset="0"/>
                <a:cs typeface="Times New Roman" panose="02020603050405020304" pitchFamily="18" charset="0"/>
              </a:rPr>
              <a:t>time-critical</a:t>
            </a:r>
            <a:r>
              <a:rPr lang="zh-TW" altLang="en-US" sz="2600" dirty="0">
                <a:latin typeface="Times New Roman" panose="02020603050405020304" pitchFamily="18" charset="0"/>
                <a:cs typeface="Times New Roman" panose="02020603050405020304" pitchFamily="18" charset="0"/>
              </a:rPr>
              <a:t> 應用上提供了框架</a:t>
            </a:r>
            <a:r>
              <a:rPr lang="en-US" altLang="zh-TW" sz="2600" dirty="0">
                <a:latin typeface="Times New Roman" panose="02020603050405020304" pitchFamily="18" charset="0"/>
                <a:cs typeface="Times New Roman" panose="02020603050405020304" pitchFamily="18" charset="0"/>
              </a:rPr>
              <a:t>, </a:t>
            </a:r>
            <a:r>
              <a:rPr lang="zh-TW" altLang="en-US" sz="2600" dirty="0">
                <a:latin typeface="Times New Roman" panose="02020603050405020304" pitchFamily="18" charset="0"/>
                <a:cs typeface="Times New Roman" panose="02020603050405020304" pitchFamily="18" charset="0"/>
              </a:rPr>
              <a:t>並可提供</a:t>
            </a:r>
            <a:r>
              <a:rPr lang="en-US" altLang="zh-TW" sz="2600" dirty="0">
                <a:latin typeface="Times New Roman" panose="02020603050405020304" pitchFamily="18" charset="0"/>
                <a:cs typeface="Times New Roman" panose="02020603050405020304" pitchFamily="18" charset="0"/>
              </a:rPr>
              <a:t>GUI</a:t>
            </a:r>
            <a:r>
              <a:rPr lang="zh-TW" altLang="en-US" sz="2600" dirty="0">
                <a:latin typeface="Times New Roman" panose="02020603050405020304" pitchFamily="18" charset="0"/>
                <a:cs typeface="Times New Roman" panose="02020603050405020304" pitchFamily="18" charset="0"/>
              </a:rPr>
              <a:t> 快速創建雲端的服務</a:t>
            </a:r>
            <a:r>
              <a:rPr lang="en-US" altLang="zh-TW" sz="2600" dirty="0">
                <a:latin typeface="Times New Roman" panose="02020603050405020304" pitchFamily="18" charset="0"/>
                <a:cs typeface="Times New Roman" panose="02020603050405020304" pitchFamily="18" charset="0"/>
              </a:rPr>
              <a:t>, </a:t>
            </a:r>
            <a:r>
              <a:rPr lang="zh-TW" altLang="en-US" sz="2600" dirty="0">
                <a:latin typeface="Times New Roman" panose="02020603050405020304" pitchFamily="18" charset="0"/>
                <a:cs typeface="Times New Roman" panose="02020603050405020304" pitchFamily="18" charset="0"/>
              </a:rPr>
              <a:t>這些服務還能根據監控應用程式使用情況進行調整</a:t>
            </a:r>
            <a:endParaRPr lang="en-US" altLang="zh-TW" sz="2600" dirty="0">
              <a:latin typeface="Times New Roman" panose="02020603050405020304" pitchFamily="18" charset="0"/>
              <a:cs typeface="Times New Roman" panose="02020603050405020304" pitchFamily="18" charset="0"/>
            </a:endParaRPr>
          </a:p>
          <a:p>
            <a:r>
              <a:rPr lang="zh-TW" altLang="en-US" sz="2600" dirty="0">
                <a:latin typeface="Times New Roman" panose="02020603050405020304" pitchFamily="18" charset="0"/>
                <a:cs typeface="Times New Roman" panose="02020603050405020304" pitchFamily="18" charset="0"/>
              </a:rPr>
              <a:t>最後作者藉由三種案例</a:t>
            </a:r>
            <a:r>
              <a:rPr lang="en-US" altLang="zh-TW" sz="2600" dirty="0">
                <a:latin typeface="Times New Roman" panose="02020603050405020304" pitchFamily="18" charset="0"/>
                <a:cs typeface="Times New Roman" panose="02020603050405020304" pitchFamily="18" charset="0"/>
              </a:rPr>
              <a:t>,</a:t>
            </a:r>
            <a:r>
              <a:rPr lang="zh-TW" altLang="en-US" sz="2600" dirty="0">
                <a:latin typeface="Times New Roman" panose="02020603050405020304" pitchFamily="18" charset="0"/>
                <a:cs typeface="Times New Roman" panose="02020603050405020304" pitchFamily="18" charset="0"/>
              </a:rPr>
              <a:t> 比較他們的作法能更快速的部屬雲端服務</a:t>
            </a:r>
            <a:r>
              <a:rPr lang="en-US" altLang="zh-TW" sz="2600" dirty="0">
                <a:latin typeface="Times New Roman" panose="02020603050405020304" pitchFamily="18" charset="0"/>
                <a:cs typeface="Times New Roman" panose="02020603050405020304" pitchFamily="18" charset="0"/>
              </a:rPr>
              <a:t>, </a:t>
            </a:r>
            <a:r>
              <a:rPr lang="zh-TW" altLang="en-US" sz="2600" dirty="0">
                <a:latin typeface="Times New Roman" panose="02020603050405020304" pitchFamily="18" charset="0"/>
                <a:cs typeface="Times New Roman" panose="02020603050405020304" pitchFamily="18" charset="0"/>
              </a:rPr>
              <a:t>並能依據部屬規畫調整服務</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56</a:t>
            </a:fld>
            <a:endParaRPr lang="en-US" altLang="zh-TW"/>
          </a:p>
        </p:txBody>
      </p:sp>
    </p:spTree>
    <p:extLst>
      <p:ext uri="{BB962C8B-B14F-4D97-AF65-F5344CB8AC3E}">
        <p14:creationId xmlns:p14="http://schemas.microsoft.com/office/powerpoint/2010/main" val="3349038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D665A5-D9A5-4848-A9B9-F8A24EBC5F28}"/>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References</a:t>
            </a:r>
            <a:br>
              <a:rPr lang="en-US" altLang="zh-TW" dirty="0">
                <a:latin typeface="Times New Roman" panose="02020603050405020304" pitchFamily="18" charset="0"/>
                <a:cs typeface="Times New Roman" panose="02020603050405020304" pitchFamily="18" charset="0"/>
              </a:rPr>
            </a:b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B0A0F86E-8738-43C8-BD10-291ED3A0BB05}"/>
              </a:ext>
            </a:extLst>
          </p:cNvPr>
          <p:cNvSpPr>
            <a:spLocks noGrp="1"/>
          </p:cNvSpPr>
          <p:nvPr>
            <p:ph idx="1"/>
          </p:nvPr>
        </p:nvSpPr>
        <p:spPr/>
        <p:txBody>
          <a:bodyPr/>
          <a:lstStyle/>
          <a:p>
            <a:r>
              <a:rPr lang="en-US" altLang="zh-TW" sz="1400" dirty="0"/>
              <a:t>1. M. </a:t>
            </a:r>
            <a:r>
              <a:rPr lang="en-US" altLang="zh-TW" sz="1400" dirty="0" err="1"/>
              <a:t>Poikselk¨a</a:t>
            </a:r>
            <a:r>
              <a:rPr lang="en-US" altLang="zh-TW" sz="1400" dirty="0"/>
              <a:t> and G. Mayer, The IMS: IP multimedia concepts and services. </a:t>
            </a:r>
            <a:r>
              <a:rPr lang="en-US" altLang="zh-TW" sz="1400" dirty="0" smtClean="0"/>
              <a:t>John Wiley </a:t>
            </a:r>
            <a:r>
              <a:rPr lang="en-US" altLang="zh-TW" sz="1400" dirty="0"/>
              <a:t>&amp; Sons, 2013.</a:t>
            </a:r>
          </a:p>
          <a:p>
            <a:r>
              <a:rPr lang="en-US" altLang="zh-TW" sz="1400" dirty="0"/>
              <a:t>2. M. Handley, "</a:t>
            </a:r>
            <a:r>
              <a:rPr lang="en-US" altLang="zh-TW" sz="1400" dirty="0" smtClean="0"/>
              <a:t>SIP</a:t>
            </a:r>
            <a:r>
              <a:rPr lang="en-US" altLang="zh-TW" sz="1400" dirty="0"/>
              <a:t>: session initiation protocol." http://</a:t>
            </a:r>
            <a:r>
              <a:rPr lang="en-US" altLang="zh-TW" sz="1400" dirty="0" smtClean="0"/>
              <a:t>tools.ietf.org/html/ rfc2543.html</a:t>
            </a:r>
            <a:r>
              <a:rPr lang="en-US" altLang="zh-TW" sz="1400" dirty="0"/>
              <a:t>, 1999.</a:t>
            </a:r>
          </a:p>
          <a:p>
            <a:r>
              <a:rPr lang="en-US" altLang="zh-TW" sz="1400" dirty="0"/>
              <a:t>3. H. </a:t>
            </a:r>
            <a:r>
              <a:rPr lang="en-US" altLang="zh-TW" sz="1400" dirty="0" err="1"/>
              <a:t>Schulzrinne</a:t>
            </a:r>
            <a:r>
              <a:rPr lang="en-US" altLang="zh-TW" sz="1400" dirty="0"/>
              <a:t>, "</a:t>
            </a:r>
            <a:r>
              <a:rPr lang="en-US" altLang="zh-TW" sz="1400" dirty="0" smtClean="0"/>
              <a:t>RTP</a:t>
            </a:r>
            <a:r>
              <a:rPr lang="en-US" altLang="zh-TW" sz="1400" dirty="0"/>
              <a:t>: A transport protocol for real-time applications." https</a:t>
            </a:r>
            <a:r>
              <a:rPr lang="en-US" altLang="zh-TW" sz="1400" dirty="0" smtClean="0"/>
              <a:t>://</a:t>
            </a:r>
            <a:r>
              <a:rPr lang="en-US" altLang="zh-TW" sz="1400" dirty="0"/>
              <a:t>tools.ietf.org/html/rfc1889, 1996.</a:t>
            </a:r>
          </a:p>
          <a:p>
            <a:r>
              <a:rPr lang="en-US" altLang="zh-TW" sz="1400" dirty="0"/>
              <a:t>4. R. </a:t>
            </a:r>
            <a:r>
              <a:rPr lang="en-US" altLang="zh-TW" sz="1400" dirty="0" err="1"/>
              <a:t>Buyya</a:t>
            </a:r>
            <a:r>
              <a:rPr lang="en-US" altLang="zh-TW" sz="1400" dirty="0"/>
              <a:t>, C. </a:t>
            </a:r>
            <a:r>
              <a:rPr lang="en-US" altLang="zh-TW" sz="1400" dirty="0" err="1"/>
              <a:t>Vecchiola</a:t>
            </a:r>
            <a:r>
              <a:rPr lang="en-US" altLang="zh-TW" sz="1400" dirty="0"/>
              <a:t>, and S. T. </a:t>
            </a:r>
            <a:r>
              <a:rPr lang="en-US" altLang="zh-TW" sz="1400" dirty="0" err="1"/>
              <a:t>Selvi</a:t>
            </a:r>
            <a:r>
              <a:rPr lang="en-US" altLang="zh-TW" sz="1400" dirty="0"/>
              <a:t>, Mastering cloud computing: </a:t>
            </a:r>
            <a:r>
              <a:rPr lang="en-US" altLang="zh-TW" sz="1400" dirty="0" smtClean="0"/>
              <a:t>foundations and </a:t>
            </a:r>
            <a:r>
              <a:rPr lang="en-US" altLang="zh-TW" sz="1400" dirty="0"/>
              <a:t>applications programming. </a:t>
            </a:r>
            <a:r>
              <a:rPr lang="en-US" altLang="zh-TW" sz="1400" dirty="0" err="1"/>
              <a:t>Newnes</a:t>
            </a:r>
            <a:r>
              <a:rPr lang="en-US" altLang="zh-TW" sz="1400" dirty="0"/>
              <a:t>, 2013.</a:t>
            </a:r>
          </a:p>
          <a:p>
            <a:r>
              <a:rPr lang="en-US" altLang="zh-TW" sz="1400" dirty="0"/>
              <a:t>5. R. </a:t>
            </a:r>
            <a:r>
              <a:rPr lang="en-US" altLang="zh-TW" sz="1400" dirty="0" err="1"/>
              <a:t>Glitho</a:t>
            </a:r>
            <a:r>
              <a:rPr lang="en-US" altLang="zh-TW" sz="1400" dirty="0"/>
              <a:t>, "</a:t>
            </a:r>
            <a:r>
              <a:rPr lang="en-US" altLang="zh-TW" sz="1400" dirty="0" err="1" smtClean="0"/>
              <a:t>Cloudifying</a:t>
            </a:r>
            <a:r>
              <a:rPr lang="en-US" altLang="zh-TW" sz="1400" dirty="0" smtClean="0"/>
              <a:t> </a:t>
            </a:r>
            <a:r>
              <a:rPr lang="en-US" altLang="zh-TW" sz="1400" dirty="0"/>
              <a:t>the 3GPP IP multimedia subsystem: Why and how?," </a:t>
            </a:r>
            <a:r>
              <a:rPr lang="en-US" altLang="zh-TW" sz="1400" dirty="0" smtClean="0"/>
              <a:t>in 6th </a:t>
            </a:r>
            <a:r>
              <a:rPr lang="en-US" altLang="zh-TW" sz="1400" dirty="0"/>
              <a:t>Conference on New Technologies, Mobility and Security, pp. </a:t>
            </a:r>
            <a:r>
              <a:rPr lang="en-US" altLang="zh-TW" sz="1400" dirty="0" smtClean="0"/>
              <a:t>1-5</a:t>
            </a:r>
            <a:r>
              <a:rPr lang="en-US" altLang="zh-TW" sz="1400" dirty="0"/>
              <a:t>, IEEE, </a:t>
            </a:r>
            <a:r>
              <a:rPr lang="en-US" altLang="zh-TW" sz="1400" dirty="0" smtClean="0"/>
              <a:t>2014.</a:t>
            </a:r>
          </a:p>
          <a:p>
            <a:r>
              <a:rPr lang="en-US" altLang="zh-TW" sz="1400" dirty="0" smtClean="0"/>
              <a:t>6</a:t>
            </a:r>
            <a:r>
              <a:rPr lang="en-US" altLang="zh-TW" sz="1400" dirty="0"/>
              <a:t>. T. Yang, X. Wen, Y. Sun, Z. Zhao, and Y. Wang, "</a:t>
            </a:r>
            <a:r>
              <a:rPr lang="en-US" altLang="zh-TW" sz="1400" dirty="0" smtClean="0"/>
              <a:t>A </a:t>
            </a:r>
            <a:r>
              <a:rPr lang="en-US" altLang="zh-TW" sz="1400" dirty="0"/>
              <a:t>new architecture of </a:t>
            </a:r>
            <a:r>
              <a:rPr lang="en-US" altLang="zh-TW" sz="1400" dirty="0" smtClean="0"/>
              <a:t>HSS based </a:t>
            </a:r>
            <a:r>
              <a:rPr lang="en-US" altLang="zh-TW" sz="1400" dirty="0"/>
              <a:t>on cloud computing," in 13th International Conference on </a:t>
            </a:r>
            <a:r>
              <a:rPr lang="en-US" altLang="zh-TW" sz="1400" dirty="0" smtClean="0"/>
              <a:t>Communication Technology</a:t>
            </a:r>
            <a:r>
              <a:rPr lang="en-US" altLang="zh-TW" sz="1400" dirty="0"/>
              <a:t>, pp. </a:t>
            </a:r>
            <a:r>
              <a:rPr lang="en-US" altLang="zh-TW" sz="1400" dirty="0" smtClean="0"/>
              <a:t>526-530</a:t>
            </a:r>
            <a:r>
              <a:rPr lang="en-US" altLang="zh-TW" sz="1400" dirty="0"/>
              <a:t>, IEEE, 2011.</a:t>
            </a:r>
          </a:p>
          <a:p>
            <a:r>
              <a:rPr lang="en-US" altLang="zh-TW" sz="1400" dirty="0"/>
              <a:t>7. F. Lu, H. Pan, X. Lei, X. Liao, and H. </a:t>
            </a:r>
            <a:r>
              <a:rPr lang="en-US" altLang="zh-TW" sz="1400" dirty="0" err="1"/>
              <a:t>Jin</a:t>
            </a:r>
            <a:r>
              <a:rPr lang="en-US" altLang="zh-TW" sz="1400" dirty="0"/>
              <a:t>, "</a:t>
            </a:r>
            <a:r>
              <a:rPr lang="en-US" altLang="zh-TW" sz="1400" dirty="0" smtClean="0"/>
              <a:t>A </a:t>
            </a:r>
            <a:r>
              <a:rPr lang="en-US" altLang="zh-TW" sz="1400" dirty="0"/>
              <a:t>virtualization-based cloud infrastructure for IMS core network," in 5th International Conference on Cloud </a:t>
            </a:r>
            <a:r>
              <a:rPr lang="en-US" altLang="zh-TW" sz="1400" dirty="0" smtClean="0"/>
              <a:t>Computing Technology </a:t>
            </a:r>
            <a:r>
              <a:rPr lang="en-US" altLang="zh-TW" sz="1400" dirty="0"/>
              <a:t>and Science, vol. 1, pp. </a:t>
            </a:r>
            <a:r>
              <a:rPr lang="en-US" altLang="zh-TW" sz="1400" dirty="0" smtClean="0"/>
              <a:t>25-32</a:t>
            </a:r>
            <a:r>
              <a:rPr lang="en-US" altLang="zh-TW" sz="1400" dirty="0"/>
              <a:t>, IEEE, 2013.</a:t>
            </a:r>
          </a:p>
          <a:p>
            <a:r>
              <a:rPr lang="en-US" altLang="zh-TW" sz="1400" dirty="0"/>
              <a:t>8</a:t>
            </a:r>
            <a:r>
              <a:rPr lang="en-US" altLang="zh-TW" sz="1400" dirty="0" smtClean="0"/>
              <a:t>.</a:t>
            </a:r>
            <a:r>
              <a:rPr lang="en-US" altLang="zh-TW" sz="1400" dirty="0"/>
              <a:t> "</a:t>
            </a:r>
            <a:r>
              <a:rPr lang="en-US" altLang="zh-TW" sz="1400" dirty="0" err="1" smtClean="0"/>
              <a:t>Apcera</a:t>
            </a:r>
            <a:r>
              <a:rPr lang="en-US" altLang="zh-TW" sz="1400" dirty="0" smtClean="0"/>
              <a:t> </a:t>
            </a:r>
            <a:r>
              <a:rPr lang="en-US" altLang="zh-TW" sz="1400" dirty="0"/>
              <a:t>continuum." http://www.apcera.com/continuum/, 2014.</a:t>
            </a:r>
          </a:p>
          <a:p>
            <a:r>
              <a:rPr lang="en-US" altLang="zh-TW" sz="1400" dirty="0"/>
              <a:t>9. D. </a:t>
            </a:r>
            <a:r>
              <a:rPr lang="en-US" altLang="zh-TW" sz="1400" dirty="0" err="1"/>
              <a:t>Thaler</a:t>
            </a:r>
            <a:r>
              <a:rPr lang="en-US" altLang="zh-TW" sz="1400" dirty="0"/>
              <a:t> and C. V. </a:t>
            </a:r>
            <a:r>
              <a:rPr lang="en-US" altLang="zh-TW" sz="1400" dirty="0" err="1"/>
              <a:t>Ravishanka</a:t>
            </a:r>
            <a:r>
              <a:rPr lang="en-US" altLang="zh-TW" sz="1400" dirty="0"/>
              <a:t>, \A name-based mapping scheme for rendezvous</a:t>
            </a:r>
            <a:r>
              <a:rPr lang="en-US" altLang="zh-TW" sz="1400" dirty="0" smtClean="0"/>
              <a:t>,“ tech</a:t>
            </a:r>
            <a:r>
              <a:rPr lang="en-US" altLang="zh-TW" sz="1400" dirty="0"/>
              <a:t>. rep., University of Michigan, November 1996.</a:t>
            </a:r>
          </a:p>
          <a:p>
            <a:r>
              <a:rPr lang="en-US" altLang="zh-TW" sz="1400" dirty="0"/>
              <a:t>10. "</a:t>
            </a:r>
            <a:r>
              <a:rPr lang="en-US" altLang="zh-TW" sz="1400" dirty="0" smtClean="0"/>
              <a:t>Raspberry </a:t>
            </a:r>
            <a:r>
              <a:rPr lang="en-US" altLang="zh-TW" sz="1400" dirty="0"/>
              <a:t>Pi Model B." https://www.raspberrypi.org/products/model-b</a:t>
            </a:r>
            <a:r>
              <a:rPr lang="en-US" altLang="zh-TW" sz="1400" dirty="0" smtClean="0"/>
              <a:t>/, 2014</a:t>
            </a:r>
            <a:r>
              <a:rPr lang="en-US" altLang="zh-TW" sz="1400" dirty="0"/>
              <a:t>.</a:t>
            </a:r>
          </a:p>
          <a:p>
            <a:r>
              <a:rPr lang="en-US" altLang="zh-TW" sz="1400" dirty="0"/>
              <a:t>11. M. E. M. </a:t>
            </a:r>
            <a:r>
              <a:rPr lang="en-US" altLang="zh-TW" sz="1400" dirty="0" err="1"/>
              <a:t>Boumezzough</a:t>
            </a:r>
            <a:r>
              <a:rPr lang="en-US" altLang="zh-TW" sz="1400" dirty="0"/>
              <a:t>, N. </a:t>
            </a:r>
            <a:r>
              <a:rPr lang="en-US" altLang="zh-TW" sz="1400" dirty="0" err="1"/>
              <a:t>Idboufker</a:t>
            </a:r>
            <a:r>
              <a:rPr lang="en-US" altLang="zh-TW" sz="1400" dirty="0"/>
              <a:t>, and A. A. </a:t>
            </a:r>
            <a:r>
              <a:rPr lang="en-US" altLang="zh-TW" sz="1400" dirty="0" err="1"/>
              <a:t>Ouahman</a:t>
            </a:r>
            <a:r>
              <a:rPr lang="en-US" altLang="zh-TW" sz="1400" dirty="0"/>
              <a:t>, \Evaluation of </a:t>
            </a:r>
            <a:r>
              <a:rPr lang="en-US" altLang="zh-TW" sz="1400" dirty="0" smtClean="0"/>
              <a:t>SIP call </a:t>
            </a:r>
            <a:r>
              <a:rPr lang="en-US" altLang="zh-TW" sz="1400" dirty="0"/>
              <a:t>setup delay for VoIP in IMS," in Advanced </a:t>
            </a:r>
            <a:r>
              <a:rPr lang="en-US" altLang="zh-TW" sz="1400" dirty="0" err="1"/>
              <a:t>Infocomm</a:t>
            </a:r>
            <a:r>
              <a:rPr lang="en-US" altLang="zh-TW" sz="1400" dirty="0"/>
              <a:t> Technology, pp. </a:t>
            </a:r>
            <a:r>
              <a:rPr lang="en-US" altLang="zh-TW" sz="1400" dirty="0" smtClean="0"/>
              <a:t>16-24, Springer</a:t>
            </a:r>
            <a:r>
              <a:rPr lang="en-US" altLang="zh-TW" sz="1400" dirty="0"/>
              <a:t>, 2013</a:t>
            </a:r>
          </a:p>
        </p:txBody>
      </p:sp>
      <p:sp>
        <p:nvSpPr>
          <p:cNvPr id="4" name="投影片編號版面配置區 3">
            <a:extLst>
              <a:ext uri="{FF2B5EF4-FFF2-40B4-BE49-F238E27FC236}">
                <a16:creationId xmlns:a16="http://schemas.microsoft.com/office/drawing/2014/main" id="{4F5546AC-6101-4C6B-BD25-58FF3E952F52}"/>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57</a:t>
            </a:fld>
            <a:endParaRPr lang="en-US" altLang="zh-TW" dirty="0"/>
          </a:p>
        </p:txBody>
      </p:sp>
    </p:spTree>
    <p:extLst>
      <p:ext uri="{BB962C8B-B14F-4D97-AF65-F5344CB8AC3E}">
        <p14:creationId xmlns:p14="http://schemas.microsoft.com/office/powerpoint/2010/main" val="26884438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D665A5-D9A5-4848-A9B9-F8A24EBC5F28}"/>
              </a:ext>
            </a:extLst>
          </p:cNvPr>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References</a:t>
            </a:r>
            <a:br>
              <a:rPr lang="en-US" altLang="zh-TW" dirty="0">
                <a:latin typeface="Times New Roman" panose="02020603050405020304" pitchFamily="18" charset="0"/>
                <a:cs typeface="Times New Roman" panose="02020603050405020304" pitchFamily="18" charset="0"/>
              </a:rPr>
            </a:br>
            <a:endParaRPr lang="zh-TW" altLang="en-US"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B0A0F86E-8738-43C8-BD10-291ED3A0BB05}"/>
              </a:ext>
            </a:extLst>
          </p:cNvPr>
          <p:cNvSpPr>
            <a:spLocks noGrp="1"/>
          </p:cNvSpPr>
          <p:nvPr>
            <p:ph idx="1"/>
          </p:nvPr>
        </p:nvSpPr>
        <p:spPr/>
        <p:txBody>
          <a:bodyPr/>
          <a:lstStyle/>
          <a:p>
            <a:r>
              <a:rPr lang="en-US" altLang="zh-TW" sz="1400" dirty="0"/>
              <a:t>[12] M. </a:t>
            </a:r>
            <a:r>
              <a:rPr lang="en-US" altLang="zh-TW" sz="1400" dirty="0" err="1"/>
              <a:t>Chiosi</a:t>
            </a:r>
            <a:r>
              <a:rPr lang="en-US" altLang="zh-TW" sz="1400" dirty="0"/>
              <a:t>, D. Clarke, P. Willis, A. Reid, Network Functions </a:t>
            </a:r>
            <a:r>
              <a:rPr lang="en-US" altLang="zh-TW" sz="1400" dirty="0" err="1" smtClean="0"/>
              <a:t>Virtualisation,Tech</a:t>
            </a:r>
            <a:r>
              <a:rPr lang="en-US" altLang="zh-TW" sz="1400" dirty="0"/>
              <a:t>. rep. Darmstadt-Germany (2012). </a:t>
            </a:r>
            <a:r>
              <a:rPr lang="en-US" altLang="zh-TW" sz="1400" dirty="0" smtClean="0"/>
              <a:t>URL</a:t>
            </a:r>
            <a:r>
              <a:rPr lang="zh-TW" altLang="en-US" sz="1400" dirty="0" smtClean="0"/>
              <a:t> </a:t>
            </a:r>
            <a:r>
              <a:rPr lang="en-US" altLang="zh-TW" sz="1400" dirty="0" smtClean="0"/>
              <a:t>http</a:t>
            </a:r>
            <a:r>
              <a:rPr lang="en-US" altLang="zh-TW" sz="1400" dirty="0"/>
              <a:t>://</a:t>
            </a:r>
            <a:r>
              <a:rPr lang="en-US" altLang="zh-TW" sz="1400" dirty="0" smtClean="0"/>
              <a:t>portal.etsi.org/NFV/NFV_White_Paper.pdfurl</a:t>
            </a:r>
            <a:r>
              <a:rPr lang="en-US" altLang="zh-TW" sz="1400" dirty="0"/>
              <a:t>.</a:t>
            </a:r>
          </a:p>
          <a:p>
            <a:r>
              <a:rPr lang="en-US" altLang="zh-TW" sz="1400" dirty="0"/>
              <a:t>[13] R. Cohen, L. Lewin-</a:t>
            </a:r>
            <a:r>
              <a:rPr lang="en-US" altLang="zh-TW" sz="1400" dirty="0" err="1"/>
              <a:t>Eytan</a:t>
            </a:r>
            <a:r>
              <a:rPr lang="en-US" altLang="zh-TW" sz="1400" dirty="0"/>
              <a:t>, J.S. </a:t>
            </a:r>
            <a:r>
              <a:rPr lang="en-US" altLang="zh-TW" sz="1400" dirty="0" err="1"/>
              <a:t>Naor</a:t>
            </a:r>
            <a:r>
              <a:rPr lang="en-US" altLang="zh-TW" sz="1400" dirty="0"/>
              <a:t>, D. </a:t>
            </a:r>
            <a:r>
              <a:rPr lang="en-US" altLang="zh-TW" sz="1400" dirty="0" err="1"/>
              <a:t>Raz</a:t>
            </a:r>
            <a:r>
              <a:rPr lang="en-US" altLang="zh-TW" sz="1400" dirty="0"/>
              <a:t>, Near optimal placement </a:t>
            </a:r>
            <a:r>
              <a:rPr lang="en-US" altLang="zh-TW" sz="1400" dirty="0" smtClean="0"/>
              <a:t>of</a:t>
            </a:r>
            <a:r>
              <a:rPr lang="zh-TW" altLang="en-US" sz="1400" dirty="0" smtClean="0"/>
              <a:t> </a:t>
            </a:r>
            <a:r>
              <a:rPr lang="en-US" altLang="zh-TW" sz="1400" dirty="0" smtClean="0"/>
              <a:t>virtual </a:t>
            </a:r>
            <a:r>
              <a:rPr lang="en-US" altLang="zh-TW" sz="1400" dirty="0"/>
              <a:t>network function, in: 2015 IEEE Conference on Computer </a:t>
            </a:r>
            <a:r>
              <a:rPr lang="en-US" altLang="zh-TW" sz="1400" dirty="0" smtClean="0"/>
              <a:t>Communications</a:t>
            </a:r>
            <a:r>
              <a:rPr lang="zh-TW" altLang="en-US" sz="1400" dirty="0" smtClean="0"/>
              <a:t> </a:t>
            </a:r>
            <a:r>
              <a:rPr lang="en-US" altLang="zh-TW" sz="1400" dirty="0" smtClean="0"/>
              <a:t>(INFOCOM</a:t>
            </a:r>
            <a:r>
              <a:rPr lang="en-US" altLang="zh-TW" sz="1400" dirty="0"/>
              <a:t>), IEEE, 2015, pp. 1346–1354, http://</a:t>
            </a:r>
            <a:r>
              <a:rPr lang="en-US" altLang="zh-TW" sz="1400" dirty="0" smtClean="0"/>
              <a:t>dx.doi.org/10.1109/INFOCOM.2015.7218511</a:t>
            </a:r>
            <a:r>
              <a:rPr lang="en-US" altLang="zh-TW" sz="1400" dirty="0"/>
              <a:t>.</a:t>
            </a:r>
          </a:p>
          <a:p>
            <a:r>
              <a:rPr lang="en-US" altLang="zh-TW" sz="1400" dirty="0"/>
              <a:t>[14] Z. Zhao, P. Martin, C. de </a:t>
            </a:r>
            <a:r>
              <a:rPr lang="en-US" altLang="zh-TW" sz="1400" dirty="0" err="1"/>
              <a:t>Laat</a:t>
            </a:r>
            <a:r>
              <a:rPr lang="en-US" altLang="zh-TW" sz="1400" dirty="0"/>
              <a:t>, K. Jeffery, A. Jones, I. Taylor, A. </a:t>
            </a:r>
            <a:r>
              <a:rPr lang="en-US" altLang="zh-TW" sz="1400" dirty="0" err="1" smtClean="0"/>
              <a:t>Hardisty</a:t>
            </a:r>
            <a:r>
              <a:rPr lang="en-US" altLang="zh-TW" sz="1400" dirty="0" smtClean="0"/>
              <a:t>,</a:t>
            </a:r>
            <a:r>
              <a:rPr lang="zh-TW" altLang="en-US" sz="1400" dirty="0" smtClean="0"/>
              <a:t> </a:t>
            </a:r>
            <a:r>
              <a:rPr lang="en-US" altLang="zh-TW" sz="1400" dirty="0" smtClean="0"/>
              <a:t>M</a:t>
            </a:r>
            <a:r>
              <a:rPr lang="en-US" altLang="zh-TW" sz="1400" dirty="0"/>
              <a:t>. Atkinson, A. </a:t>
            </a:r>
            <a:r>
              <a:rPr lang="en-US" altLang="zh-TW" sz="1400" dirty="0" err="1"/>
              <a:t>Zuiderwijk</a:t>
            </a:r>
            <a:r>
              <a:rPr lang="en-US" altLang="zh-TW" sz="1400" dirty="0"/>
              <a:t>, Y. Yin, Y. Chen, Time critical </a:t>
            </a:r>
            <a:r>
              <a:rPr lang="en-US" altLang="zh-TW" sz="1400" dirty="0" smtClean="0"/>
              <a:t>requirements</a:t>
            </a:r>
            <a:r>
              <a:rPr lang="zh-TW" altLang="en-US" sz="1400" dirty="0" smtClean="0"/>
              <a:t> </a:t>
            </a:r>
            <a:r>
              <a:rPr lang="en-US" altLang="zh-TW" sz="1400" dirty="0" smtClean="0"/>
              <a:t>and </a:t>
            </a:r>
            <a:r>
              <a:rPr lang="en-US" altLang="zh-TW" sz="1400" dirty="0"/>
              <a:t>technical considerations for advanced support environments </a:t>
            </a:r>
            <a:r>
              <a:rPr lang="en-US" altLang="zh-TW" sz="1400" dirty="0" smtClean="0"/>
              <a:t>for</a:t>
            </a:r>
            <a:r>
              <a:rPr lang="zh-TW" altLang="en-US" sz="1400" dirty="0" smtClean="0"/>
              <a:t> </a:t>
            </a:r>
            <a:r>
              <a:rPr lang="en-US" altLang="zh-TW" sz="1400" dirty="0" smtClean="0"/>
              <a:t>data-intensive </a:t>
            </a:r>
            <a:r>
              <a:rPr lang="en-US" altLang="zh-TW" sz="1400" dirty="0"/>
              <a:t>research, in: 2nd International Workshop on </a:t>
            </a:r>
            <a:r>
              <a:rPr lang="en-US" altLang="zh-TW" sz="1400" dirty="0" smtClean="0"/>
              <a:t>Interoperable</a:t>
            </a:r>
            <a:r>
              <a:rPr lang="zh-TW" altLang="en-US" sz="1400" dirty="0" smtClean="0"/>
              <a:t> </a:t>
            </a:r>
            <a:r>
              <a:rPr lang="en-US" altLang="zh-TW" sz="1400" dirty="0" smtClean="0"/>
              <a:t>Infrastructures </a:t>
            </a:r>
            <a:r>
              <a:rPr lang="en-US" altLang="zh-TW" sz="1400" dirty="0"/>
              <a:t>for Interdisciplinary Big Data Sciences (IT4RIs 16), in </a:t>
            </a:r>
            <a:r>
              <a:rPr lang="en-US" altLang="zh-TW" sz="1400" dirty="0" smtClean="0"/>
              <a:t>the</a:t>
            </a:r>
            <a:r>
              <a:rPr lang="zh-TW" altLang="en-US" sz="1400" dirty="0" smtClean="0"/>
              <a:t> </a:t>
            </a:r>
            <a:r>
              <a:rPr lang="en-US" altLang="zh-TW" sz="1400" dirty="0" smtClean="0"/>
              <a:t>Context </a:t>
            </a:r>
            <a:r>
              <a:rPr lang="en-US" altLang="zh-TW" sz="1400" dirty="0"/>
              <a:t>of IEEE Real-Time System Symposium (RTSS), Porto, </a:t>
            </a:r>
            <a:r>
              <a:rPr lang="en-US" altLang="zh-TW" sz="1400" dirty="0" smtClean="0"/>
              <a:t>Portugal,</a:t>
            </a:r>
            <a:r>
              <a:rPr lang="zh-TW" altLang="en-US" sz="1400" dirty="0" smtClean="0"/>
              <a:t> </a:t>
            </a:r>
            <a:r>
              <a:rPr lang="en-US" altLang="zh-TW" sz="1400" dirty="0" smtClean="0"/>
              <a:t>2016</a:t>
            </a:r>
            <a:r>
              <a:rPr lang="en-US" altLang="zh-TW" sz="1400" dirty="0"/>
              <a:t>, pp. 1–10, http://dx.doi.org/10.5281/zenodo.204756.</a:t>
            </a:r>
          </a:p>
          <a:p>
            <a:r>
              <a:rPr lang="en-US" altLang="zh-TW" sz="1400" dirty="0"/>
              <a:t>[15] A.F. </a:t>
            </a:r>
            <a:r>
              <a:rPr lang="en-US" altLang="zh-TW" sz="1400" dirty="0" err="1"/>
              <a:t>Antonescu</a:t>
            </a:r>
            <a:r>
              <a:rPr lang="en-US" altLang="zh-TW" sz="1400" dirty="0"/>
              <a:t>, A.-M. </a:t>
            </a:r>
            <a:r>
              <a:rPr lang="en-US" altLang="zh-TW" sz="1400" dirty="0" err="1"/>
              <a:t>Oprescu</a:t>
            </a:r>
            <a:r>
              <a:rPr lang="en-US" altLang="zh-TW" sz="1400" dirty="0"/>
              <a:t>, Y. </a:t>
            </a:r>
            <a:r>
              <a:rPr lang="en-US" altLang="zh-TW" sz="1400" dirty="0" err="1"/>
              <a:t>Demchenko</a:t>
            </a:r>
            <a:r>
              <a:rPr lang="en-US" altLang="zh-TW" sz="1400" dirty="0"/>
              <a:t>, C. de </a:t>
            </a:r>
            <a:r>
              <a:rPr lang="en-US" altLang="zh-TW" sz="1400" dirty="0" err="1"/>
              <a:t>Laat</a:t>
            </a:r>
            <a:r>
              <a:rPr lang="en-US" altLang="zh-TW" sz="1400" dirty="0"/>
              <a:t>, T. Braun, </a:t>
            </a:r>
            <a:r>
              <a:rPr lang="en-US" altLang="zh-TW" sz="1400" dirty="0" smtClean="0"/>
              <a:t>Dynamic</a:t>
            </a:r>
            <a:r>
              <a:rPr lang="zh-TW" altLang="en-US" sz="1400" dirty="0" smtClean="0"/>
              <a:t> </a:t>
            </a:r>
            <a:r>
              <a:rPr lang="en-US" altLang="zh-TW" sz="1400" dirty="0" smtClean="0"/>
              <a:t>optimization </a:t>
            </a:r>
            <a:r>
              <a:rPr lang="en-US" altLang="zh-TW" sz="1400" dirty="0"/>
              <a:t>of SLA-based services scaling rules, in: IEEE 5th </a:t>
            </a:r>
            <a:r>
              <a:rPr lang="en-US" altLang="zh-TW" sz="1400" dirty="0" smtClean="0"/>
              <a:t>International</a:t>
            </a:r>
            <a:r>
              <a:rPr lang="zh-TW" altLang="en-US" sz="1400" dirty="0" smtClean="0"/>
              <a:t> </a:t>
            </a:r>
            <a:r>
              <a:rPr lang="en-US" altLang="zh-TW" sz="1400" dirty="0" smtClean="0"/>
              <a:t>Conference </a:t>
            </a:r>
            <a:r>
              <a:rPr lang="en-US" altLang="zh-TW" sz="1400" dirty="0"/>
              <a:t>on Cloud Computing Technology and Science (</a:t>
            </a:r>
            <a:r>
              <a:rPr lang="en-US" altLang="zh-TW" sz="1400" dirty="0" err="1" smtClean="0"/>
              <a:t>CloudCom</a:t>
            </a:r>
            <a:r>
              <a:rPr lang="en-US" altLang="zh-TW" sz="1400" dirty="0" smtClean="0"/>
              <a:t>)</a:t>
            </a:r>
            <a:r>
              <a:rPr lang="zh-TW" altLang="en-US" sz="1400" dirty="0" smtClean="0"/>
              <a:t> </a:t>
            </a:r>
            <a:r>
              <a:rPr lang="nl-NL" altLang="zh-TW" sz="1400" dirty="0" smtClean="0"/>
              <a:t>Vol</a:t>
            </a:r>
            <a:r>
              <a:rPr lang="nl-NL" altLang="zh-TW" sz="1400" dirty="0"/>
              <a:t>. 1, IEEE, Bristol, UK, 2013, pp. 282–289, http://</a:t>
            </a:r>
            <a:r>
              <a:rPr lang="nl-NL" altLang="zh-TW" sz="1400" dirty="0" smtClean="0"/>
              <a:t>dx.doi.org/10.1109/</a:t>
            </a:r>
            <a:r>
              <a:rPr lang="zh-TW" altLang="en-US" sz="1400" dirty="0" smtClean="0"/>
              <a:t> </a:t>
            </a:r>
            <a:r>
              <a:rPr lang="en-US" altLang="zh-TW" sz="1400" dirty="0" smtClean="0"/>
              <a:t>CloudCom.2013.44</a:t>
            </a:r>
            <a:r>
              <a:rPr lang="en-US" altLang="zh-TW" sz="1400" dirty="0"/>
              <a:t>.</a:t>
            </a:r>
          </a:p>
          <a:p>
            <a:r>
              <a:rPr lang="en-US" altLang="zh-TW" sz="1400" dirty="0"/>
              <a:t>[16] P. </a:t>
            </a:r>
            <a:r>
              <a:rPr lang="en-US" altLang="zh-TW" sz="1400" dirty="0" err="1"/>
              <a:t>Štefanič</a:t>
            </a:r>
            <a:r>
              <a:rPr lang="en-US" altLang="zh-TW" sz="1400" dirty="0"/>
              <a:t>, D. </a:t>
            </a:r>
            <a:r>
              <a:rPr lang="en-US" altLang="zh-TW" sz="1400" dirty="0" err="1"/>
              <a:t>Kimovski</a:t>
            </a:r>
            <a:r>
              <a:rPr lang="en-US" altLang="zh-TW" sz="1400" dirty="0"/>
              <a:t>, G. </a:t>
            </a:r>
            <a:r>
              <a:rPr lang="en-US" altLang="zh-TW" sz="1400" dirty="0" err="1"/>
              <a:t>Suciu</a:t>
            </a:r>
            <a:r>
              <a:rPr lang="en-US" altLang="zh-TW" sz="1400" dirty="0"/>
              <a:t>, V. </a:t>
            </a:r>
            <a:r>
              <a:rPr lang="en-US" altLang="zh-TW" sz="1400" dirty="0" err="1"/>
              <a:t>Stankovski</a:t>
            </a:r>
            <a:r>
              <a:rPr lang="en-US" altLang="zh-TW" sz="1400" dirty="0"/>
              <a:t>, Non-functional </a:t>
            </a:r>
            <a:r>
              <a:rPr lang="en-US" altLang="zh-TW" sz="1400" dirty="0" smtClean="0"/>
              <a:t>requirements</a:t>
            </a:r>
            <a:r>
              <a:rPr lang="zh-TW" altLang="en-US" sz="1400" dirty="0" smtClean="0"/>
              <a:t> </a:t>
            </a:r>
            <a:r>
              <a:rPr lang="en-US" altLang="zh-TW" sz="1400" dirty="0" err="1" smtClean="0"/>
              <a:t>optimisation</a:t>
            </a:r>
            <a:r>
              <a:rPr lang="en-US" altLang="zh-TW" sz="1400" dirty="0" smtClean="0"/>
              <a:t> </a:t>
            </a:r>
            <a:r>
              <a:rPr lang="en-US" altLang="zh-TW" sz="1400" dirty="0"/>
              <a:t>for multi-tier cloud applications: An early </a:t>
            </a:r>
            <a:r>
              <a:rPr lang="en-US" altLang="zh-TW" sz="1400" dirty="0" smtClean="0"/>
              <a:t>warning</a:t>
            </a:r>
            <a:r>
              <a:rPr lang="zh-TW" altLang="en-US" sz="1400" dirty="0" smtClean="0"/>
              <a:t> </a:t>
            </a:r>
            <a:r>
              <a:rPr lang="en-US" altLang="zh-TW" sz="1400" dirty="0" smtClean="0"/>
              <a:t>system </a:t>
            </a:r>
            <a:r>
              <a:rPr lang="en-US" altLang="zh-TW" sz="1400" dirty="0"/>
              <a:t>case study, in: 2017 IEEE Smart World, Ubiquitous </a:t>
            </a:r>
            <a:r>
              <a:rPr lang="en-US" altLang="zh-TW" sz="1400" dirty="0" smtClean="0"/>
              <a:t>Intelligence</a:t>
            </a:r>
            <a:r>
              <a:rPr lang="zh-TW" altLang="en-US" sz="1400" dirty="0" smtClean="0"/>
              <a:t> </a:t>
            </a:r>
            <a:r>
              <a:rPr lang="en-US" altLang="zh-TW" sz="1400" dirty="0" smtClean="0"/>
              <a:t>Computing</a:t>
            </a:r>
            <a:r>
              <a:rPr lang="en-US" altLang="zh-TW" sz="1400" dirty="0"/>
              <a:t>, Advanced Trusted Computed, Scalable Computing </a:t>
            </a:r>
            <a:r>
              <a:rPr lang="en-US" altLang="zh-TW" sz="1400" dirty="0" smtClean="0"/>
              <a:t>Communications,</a:t>
            </a:r>
            <a:r>
              <a:rPr lang="zh-TW" altLang="en-US" sz="1400" dirty="0" smtClean="0"/>
              <a:t> </a:t>
            </a:r>
            <a:r>
              <a:rPr lang="en-US" altLang="zh-TW" sz="1400" dirty="0" smtClean="0"/>
              <a:t>Cloud </a:t>
            </a:r>
            <a:r>
              <a:rPr lang="en-US" altLang="zh-TW" sz="1400" dirty="0"/>
              <a:t>Big Data Computing, Internet of People and </a:t>
            </a:r>
            <a:r>
              <a:rPr lang="en-US" altLang="zh-TW" sz="1400" dirty="0" smtClean="0"/>
              <a:t>Smart</a:t>
            </a:r>
            <a:r>
              <a:rPr lang="zh-TW" altLang="en-US" sz="1400" dirty="0" smtClean="0"/>
              <a:t> </a:t>
            </a:r>
            <a:r>
              <a:rPr lang="en-US" altLang="zh-TW" sz="1400" dirty="0" smtClean="0"/>
              <a:t>City </a:t>
            </a:r>
            <a:r>
              <a:rPr lang="en-US" altLang="zh-TW" sz="1400" dirty="0"/>
              <a:t>Innovation (</a:t>
            </a:r>
            <a:r>
              <a:rPr lang="en-US" altLang="zh-TW" sz="1400" dirty="0" err="1"/>
              <a:t>SmartWorld</a:t>
            </a:r>
            <a:r>
              <a:rPr lang="en-US" altLang="zh-TW" sz="1400" dirty="0"/>
              <a:t>/SCALCOM/UIC/ATC/</a:t>
            </a:r>
            <a:r>
              <a:rPr lang="en-US" altLang="zh-TW" sz="1400" dirty="0" err="1"/>
              <a:t>CBDCom</a:t>
            </a:r>
            <a:r>
              <a:rPr lang="en-US" altLang="zh-TW" sz="1400" dirty="0"/>
              <a:t>/IOP/SCI), </a:t>
            </a:r>
            <a:r>
              <a:rPr lang="en-US" altLang="zh-TW" sz="1400" dirty="0" smtClean="0"/>
              <a:t>2017,pp</a:t>
            </a:r>
            <a:r>
              <a:rPr lang="en-US" altLang="zh-TW" sz="1400" dirty="0"/>
              <a:t>. 1–8, http://dx.doi.org/10.1109/UIC-ATC.2017.8397637.</a:t>
            </a:r>
          </a:p>
          <a:p>
            <a:r>
              <a:rPr lang="en-US" altLang="zh-TW" sz="1400" dirty="0"/>
              <a:t>[17] C. Muller, M. </a:t>
            </a:r>
            <a:r>
              <a:rPr lang="en-US" altLang="zh-TW" sz="1400" dirty="0" err="1"/>
              <a:t>Oriol</a:t>
            </a:r>
            <a:r>
              <a:rPr lang="en-US" altLang="zh-TW" sz="1400" dirty="0"/>
              <a:t>, X. </a:t>
            </a:r>
            <a:r>
              <a:rPr lang="en-US" altLang="zh-TW" sz="1400" dirty="0" err="1"/>
              <a:t>Franch</a:t>
            </a:r>
            <a:r>
              <a:rPr lang="en-US" altLang="zh-TW" sz="1400" dirty="0"/>
              <a:t>, J. Marco, M. </a:t>
            </a:r>
            <a:r>
              <a:rPr lang="en-US" altLang="zh-TW" sz="1400" dirty="0" err="1"/>
              <a:t>Resinas</a:t>
            </a:r>
            <a:r>
              <a:rPr lang="en-US" altLang="zh-TW" sz="1400" dirty="0"/>
              <a:t>, A. Ruiz-Cortes, </a:t>
            </a:r>
            <a:r>
              <a:rPr lang="en-US" altLang="zh-TW" sz="1400" dirty="0" smtClean="0"/>
              <a:t>M.</a:t>
            </a:r>
            <a:r>
              <a:rPr lang="zh-TW" altLang="en-US" sz="1400" dirty="0" smtClean="0"/>
              <a:t> </a:t>
            </a:r>
            <a:r>
              <a:rPr lang="en-US" altLang="zh-TW" sz="1400" dirty="0" err="1" smtClean="0"/>
              <a:t>Rodri</a:t>
            </a:r>
            <a:r>
              <a:rPr lang="en-US" altLang="zh-TW" sz="1400" dirty="0" smtClean="0"/>
              <a:t> </a:t>
            </a:r>
            <a:r>
              <a:rPr lang="en-US" altLang="zh-TW" sz="1400" dirty="0" err="1"/>
              <a:t>guez</a:t>
            </a:r>
            <a:r>
              <a:rPr lang="en-US" altLang="zh-TW" sz="1400" dirty="0"/>
              <a:t>, Comprehensive explanation of SLA violations at runtime, </a:t>
            </a:r>
            <a:r>
              <a:rPr lang="en-US" altLang="zh-TW" sz="1400" dirty="0" smtClean="0"/>
              <a:t>IEEE</a:t>
            </a:r>
            <a:r>
              <a:rPr lang="zh-TW" altLang="en-US" sz="1400" dirty="0" smtClean="0"/>
              <a:t> </a:t>
            </a:r>
            <a:r>
              <a:rPr lang="en-US" altLang="zh-TW" sz="1400" dirty="0" smtClean="0"/>
              <a:t>Trans</a:t>
            </a:r>
            <a:r>
              <a:rPr lang="en-US" altLang="zh-TW" sz="1400" dirty="0"/>
              <a:t>. Serv. </a:t>
            </a:r>
            <a:r>
              <a:rPr lang="en-US" altLang="zh-TW" sz="1400" dirty="0" err="1"/>
              <a:t>Comput</a:t>
            </a:r>
            <a:r>
              <a:rPr lang="en-US" altLang="zh-TW" sz="1400" dirty="0"/>
              <a:t>. 7 (2) (2014) 168–183, http://</a:t>
            </a:r>
            <a:r>
              <a:rPr lang="en-US" altLang="zh-TW" sz="1400" dirty="0" smtClean="0"/>
              <a:t>dx.doi.org/10.1109/TSC.</a:t>
            </a:r>
            <a:r>
              <a:rPr lang="zh-TW" altLang="en-US" sz="1400" dirty="0" smtClean="0"/>
              <a:t> </a:t>
            </a:r>
            <a:r>
              <a:rPr lang="en-US" altLang="zh-TW" sz="1400" dirty="0" smtClean="0"/>
              <a:t>2013.45</a:t>
            </a:r>
            <a:r>
              <a:rPr lang="en-US" altLang="zh-TW" sz="1400" dirty="0"/>
              <a:t>.</a:t>
            </a:r>
          </a:p>
          <a:p>
            <a:r>
              <a:rPr lang="nl-NL" altLang="zh-TW" sz="1400" dirty="0"/>
              <a:t>[18] J. Wang, A. Taal, P. Martin, Y. Hu, H. Zhou, J. Pang, C. de Laat, Z. </a:t>
            </a:r>
            <a:r>
              <a:rPr lang="nl-NL" altLang="zh-TW" sz="1400" dirty="0" smtClean="0"/>
              <a:t>Zhao,</a:t>
            </a:r>
            <a:r>
              <a:rPr lang="zh-TW" altLang="en-US" sz="1400" dirty="0" smtClean="0"/>
              <a:t> </a:t>
            </a:r>
            <a:r>
              <a:rPr lang="en-US" altLang="zh-TW" sz="1400" dirty="0" smtClean="0"/>
              <a:t>Planning </a:t>
            </a:r>
            <a:r>
              <a:rPr lang="en-US" altLang="zh-TW" sz="1400" dirty="0"/>
              <a:t>virtual infrastructures for time critical applications with </a:t>
            </a:r>
            <a:r>
              <a:rPr lang="en-US" altLang="zh-TW" sz="1400" dirty="0" smtClean="0"/>
              <a:t>multiple</a:t>
            </a:r>
            <a:r>
              <a:rPr lang="zh-TW" altLang="en-US" sz="1400" dirty="0" smtClean="0"/>
              <a:t> </a:t>
            </a:r>
            <a:r>
              <a:rPr lang="en-US" altLang="zh-TW" sz="1400" dirty="0" smtClean="0"/>
              <a:t>deadline </a:t>
            </a:r>
            <a:r>
              <a:rPr lang="en-US" altLang="zh-TW" sz="1400" dirty="0"/>
              <a:t>constraints, Future </a:t>
            </a:r>
            <a:r>
              <a:rPr lang="en-US" altLang="zh-TW" sz="1400" dirty="0" err="1"/>
              <a:t>Gener</a:t>
            </a:r>
            <a:r>
              <a:rPr lang="en-US" altLang="zh-TW" sz="1400" dirty="0"/>
              <a:t>. </a:t>
            </a:r>
            <a:r>
              <a:rPr lang="en-US" altLang="zh-TW" sz="1400" dirty="0" err="1"/>
              <a:t>Comput</a:t>
            </a:r>
            <a:r>
              <a:rPr lang="en-US" altLang="zh-TW" sz="1400" dirty="0"/>
              <a:t>. Syst. 75 (2017) </a:t>
            </a:r>
            <a:r>
              <a:rPr lang="en-US" altLang="zh-TW" sz="1400" dirty="0" smtClean="0"/>
              <a:t>365–375,</a:t>
            </a:r>
            <a:r>
              <a:rPr lang="zh-TW" altLang="en-US" sz="1400" dirty="0" smtClean="0"/>
              <a:t> </a:t>
            </a:r>
            <a:r>
              <a:rPr lang="en-US" altLang="zh-TW" sz="1400" dirty="0" smtClean="0"/>
              <a:t>http</a:t>
            </a:r>
            <a:r>
              <a:rPr lang="en-US" altLang="zh-TW" sz="1400" dirty="0"/>
              <a:t>://dx.doi.org/10.1016/j.future.2017.02.001</a:t>
            </a:r>
            <a:r>
              <a:rPr lang="en-US" altLang="zh-TW" sz="1400" dirty="0" smtClean="0"/>
              <a:t>.</a:t>
            </a:r>
            <a:endParaRPr lang="en-US" altLang="zh-TW" sz="1400" dirty="0"/>
          </a:p>
        </p:txBody>
      </p:sp>
      <p:sp>
        <p:nvSpPr>
          <p:cNvPr id="4" name="投影片編號版面配置區 3">
            <a:extLst>
              <a:ext uri="{FF2B5EF4-FFF2-40B4-BE49-F238E27FC236}">
                <a16:creationId xmlns:a16="http://schemas.microsoft.com/office/drawing/2014/main" id="{4F5546AC-6101-4C6B-BD25-58FF3E952F52}"/>
              </a:ext>
            </a:extLst>
          </p:cNvPr>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58</a:t>
            </a:fld>
            <a:endParaRPr lang="en-US" altLang="zh-TW" dirty="0"/>
          </a:p>
        </p:txBody>
      </p:sp>
    </p:spTree>
    <p:extLst>
      <p:ext uri="{BB962C8B-B14F-4D97-AF65-F5344CB8AC3E}">
        <p14:creationId xmlns:p14="http://schemas.microsoft.com/office/powerpoint/2010/main" val="1578303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00201"/>
            <a:ext cx="10641496" cy="4929809"/>
          </a:xfrm>
        </p:spPr>
        <p:txBody>
          <a:bodyPr/>
          <a:lstStyle/>
          <a:p>
            <a:r>
              <a:rPr lang="en-US" sz="2800" dirty="0">
                <a:latin typeface="Times New Roman" panose="02020603050405020304" pitchFamily="18" charset="0"/>
                <a:cs typeface="Times New Roman" panose="02020603050405020304" pitchFamily="18" charset="0"/>
              </a:rPr>
              <a:t>Abstract</a:t>
            </a:r>
          </a:p>
          <a:p>
            <a:r>
              <a:rPr lang="en-US" altLang="zh-TW" sz="2800" dirty="0">
                <a:latin typeface="Times New Roman" panose="02020603050405020304" pitchFamily="18" charset="0"/>
                <a:cs typeface="Times New Roman" panose="02020603050405020304" pitchFamily="18" charset="0"/>
              </a:rPr>
              <a:t>Introduction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Related work</a:t>
            </a:r>
          </a:p>
          <a:p>
            <a:r>
              <a:rPr lang="en-US" altLang="zh-TW" sz="2800" dirty="0">
                <a:latin typeface="Times New Roman" panose="02020603050405020304" pitchFamily="18" charset="0"/>
                <a:cs typeface="Times New Roman" panose="02020603050405020304" pitchFamily="18" charset="0"/>
              </a:rPr>
              <a:t>The concept of application-infrastructure </a:t>
            </a:r>
            <a:r>
              <a:rPr lang="en-US" altLang="zh-TW" sz="2800" dirty="0" smtClean="0">
                <a:latin typeface="Times New Roman" panose="02020603050405020304" pitchFamily="18" charset="0"/>
                <a:cs typeface="Times New Roman" panose="02020603050405020304" pitchFamily="18" charset="0"/>
              </a:rPr>
              <a:t>co-programming</a:t>
            </a:r>
          </a:p>
          <a:p>
            <a:r>
              <a:rPr lang="en-US" altLang="zh-TW" sz="2800" dirty="0" smtClean="0">
                <a:latin typeface="Times New Roman" panose="02020603050405020304" pitchFamily="18" charset="0"/>
                <a:cs typeface="Times New Roman" panose="02020603050405020304" pitchFamily="18" charset="0"/>
              </a:rPr>
              <a:t>SWITCH architecture</a:t>
            </a:r>
          </a:p>
          <a:p>
            <a:r>
              <a:rPr lang="en-US" altLang="zh-TW" sz="2800" dirty="0" smtClean="0">
                <a:latin typeface="Times New Roman" panose="02020603050405020304" pitchFamily="18" charset="0"/>
                <a:cs typeface="Times New Roman" panose="02020603050405020304" pitchFamily="18" charset="0"/>
              </a:rPr>
              <a:t>SWITCH requirement</a:t>
            </a:r>
          </a:p>
          <a:p>
            <a:r>
              <a:rPr lang="en-US" altLang="zh-TW" sz="2800" dirty="0" smtClean="0">
                <a:latin typeface="Times New Roman" panose="02020603050405020304" pitchFamily="18" charset="0"/>
                <a:cs typeface="Times New Roman" panose="02020603050405020304" pitchFamily="18" charset="0"/>
              </a:rPr>
              <a:t>Evaluation</a:t>
            </a:r>
            <a:endParaRPr lang="en-US" altLang="zh-TW" sz="2800" dirty="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Conclusion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a:t>
            </a:fld>
            <a:endParaRPr lang="en-US" altLang="zh-TW" dirty="0">
              <a:ea typeface="新細明體" charset="-120"/>
            </a:endParaRPr>
          </a:p>
        </p:txBody>
      </p:sp>
    </p:spTree>
    <p:extLst>
      <p:ext uri="{BB962C8B-B14F-4D97-AF65-F5344CB8AC3E}">
        <p14:creationId xmlns:p14="http://schemas.microsoft.com/office/powerpoint/2010/main" val="557820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Abstract</a:t>
            </a:r>
            <a:endParaRPr 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00200"/>
            <a:ext cx="10228289" cy="4831422"/>
          </a:xfrm>
        </p:spPr>
        <p:txBody>
          <a:bodyPr/>
          <a:lstStyle/>
          <a:p>
            <a:r>
              <a:rPr lang="en-US" altLang="zh-TW" sz="2800" dirty="0">
                <a:latin typeface="Times New Roman" panose="02020603050405020304" pitchFamily="18" charset="0"/>
                <a:cs typeface="Times New Roman" panose="02020603050405020304" pitchFamily="18" charset="0"/>
              </a:rPr>
              <a:t>Time-critical applications, such as early warning systems or live event broadcasting, present particular</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challenges.</a:t>
            </a:r>
          </a:p>
          <a:p>
            <a:r>
              <a:rPr lang="en-US" altLang="zh-TW" sz="2800" dirty="0">
                <a:latin typeface="Times New Roman" panose="02020603050405020304" pitchFamily="18" charset="0"/>
                <a:cs typeface="Times New Roman" panose="02020603050405020304" pitchFamily="18" charset="0"/>
              </a:rPr>
              <a:t>They have hard limits on </a:t>
            </a:r>
            <a:r>
              <a:rPr lang="en-US" altLang="zh-TW" sz="2800" dirty="0" smtClean="0">
                <a:solidFill>
                  <a:srgbClr val="FF0000"/>
                </a:solidFill>
                <a:latin typeface="Times New Roman" panose="02020603050405020304" pitchFamily="18" charset="0"/>
                <a:cs typeface="Times New Roman" panose="02020603050405020304" pitchFamily="18" charset="0"/>
              </a:rPr>
              <a:t>Quality of Service constraints </a:t>
            </a:r>
            <a:r>
              <a:rPr lang="en-US" altLang="zh-TW" sz="2800" dirty="0">
                <a:latin typeface="Times New Roman" panose="02020603050405020304" pitchFamily="18" charset="0"/>
                <a:cs typeface="Times New Roman" panose="02020603050405020304" pitchFamily="18" charset="0"/>
              </a:rPr>
              <a:t>that must be maintained, despite </a:t>
            </a:r>
            <a:r>
              <a:rPr lang="en-US" altLang="zh-TW" sz="2800" dirty="0">
                <a:solidFill>
                  <a:srgbClr val="FF0000"/>
                </a:solidFill>
                <a:latin typeface="Times New Roman" panose="02020603050405020304" pitchFamily="18" charset="0"/>
                <a:cs typeface="Times New Roman" panose="02020603050405020304" pitchFamily="18" charset="0"/>
              </a:rPr>
              <a:t>network </a:t>
            </a:r>
            <a:r>
              <a:rPr lang="en-US" altLang="zh-TW" sz="2800" dirty="0" smtClean="0">
                <a:solidFill>
                  <a:srgbClr val="FF0000"/>
                </a:solidFill>
                <a:latin typeface="Times New Roman" panose="02020603050405020304" pitchFamily="18" charset="0"/>
                <a:cs typeface="Times New Roman" panose="02020603050405020304" pitchFamily="18" charset="0"/>
              </a:rPr>
              <a:t>fluctuations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varying peaks of load</a:t>
            </a:r>
            <a:r>
              <a:rPr lang="en-US" altLang="zh-TW" sz="2800" dirty="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In this paper, we describe a framework that has been designed to</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meet these objectives, as part of the EU SWITCH project</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smtClean="0">
                <a:latin typeface="Times New Roman" panose="02020603050405020304" pitchFamily="18" charset="0"/>
                <a:cs typeface="Times New Roman" panose="02020603050405020304" pitchFamily="18" charset="0"/>
              </a:rPr>
              <a:t>We</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describe </a:t>
            </a:r>
            <a:r>
              <a:rPr lang="en-US" altLang="zh-TW" sz="2800" dirty="0">
                <a:latin typeface="Times New Roman" panose="02020603050405020304" pitchFamily="18" charset="0"/>
                <a:cs typeface="Times New Roman" panose="02020603050405020304" pitchFamily="18" charset="0"/>
              </a:rPr>
              <a:t>the architecture, design and implementation of the SWITCH components and describe </a:t>
            </a:r>
            <a:r>
              <a:rPr lang="en-US" altLang="zh-TW" sz="2800" dirty="0" smtClean="0">
                <a:latin typeface="Times New Roman" panose="02020603050405020304" pitchFamily="18" charset="0"/>
                <a:cs typeface="Times New Roman" panose="02020603050405020304" pitchFamily="18" charset="0"/>
              </a:rPr>
              <a:t>how</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such </a:t>
            </a:r>
            <a:r>
              <a:rPr lang="en-US" altLang="zh-TW" sz="2800" dirty="0">
                <a:latin typeface="Times New Roman" panose="02020603050405020304" pitchFamily="18" charset="0"/>
                <a:cs typeface="Times New Roman" panose="02020603050405020304" pitchFamily="18" charset="0"/>
              </a:rPr>
              <a:t>tools are applied to three time-critical real-world use cases.</a:t>
            </a:r>
          </a:p>
        </p:txBody>
      </p:sp>
      <p:sp>
        <p:nvSpPr>
          <p:cNvPr id="4" name="投影片編號版面配置區 3"/>
          <p:cNvSpPr>
            <a:spLocks noGrp="1"/>
          </p:cNvSpPr>
          <p:nvPr>
            <p:ph type="sldNum" sz="quarter" idx="12"/>
          </p:nvPr>
        </p:nvSpPr>
        <p:spPr>
          <a:xfrm>
            <a:off x="4566919" y="6492875"/>
            <a:ext cx="2844800" cy="365125"/>
          </a:xfrm>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7</a:t>
            </a:fld>
            <a:endParaRPr lang="en-US" altLang="zh-TW">
              <a:ea typeface="新細明體" charset="-120"/>
            </a:endParaRPr>
          </a:p>
        </p:txBody>
      </p:sp>
    </p:spTree>
    <p:extLst>
      <p:ext uri="{BB962C8B-B14F-4D97-AF65-F5344CB8AC3E}">
        <p14:creationId xmlns:p14="http://schemas.microsoft.com/office/powerpoint/2010/main" val="3084771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Introduction</a:t>
            </a:r>
            <a:endParaRPr lang="en-US" altLang="zh-TW"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599" y="1624013"/>
            <a:ext cx="10812905" cy="4808685"/>
          </a:xfrm>
        </p:spPr>
        <p:txBody>
          <a:bodyPr/>
          <a:lstStyle/>
          <a:p>
            <a:r>
              <a:rPr lang="en-US" altLang="zh-TW" sz="2800" dirty="0">
                <a:latin typeface="Times New Roman" panose="02020603050405020304" pitchFamily="18" charset="0"/>
                <a:cs typeface="Times New Roman" panose="02020603050405020304" pitchFamily="18" charset="0"/>
              </a:rPr>
              <a:t>Many industrial time-critical applications, such as disaster early warning systems, video conferencing, online gaming or live event broadcasting have </a:t>
            </a:r>
            <a:r>
              <a:rPr lang="en-US" altLang="zh-TW" sz="2800" dirty="0">
                <a:solidFill>
                  <a:srgbClr val="FF0000"/>
                </a:solidFill>
                <a:latin typeface="Times New Roman" panose="02020603050405020304" pitchFamily="18" charset="0"/>
                <a:cs typeface="Times New Roman" panose="02020603050405020304" pitchFamily="18" charset="0"/>
              </a:rPr>
              <a:t>highly time-critical requirements </a:t>
            </a:r>
            <a:r>
              <a:rPr lang="en-US" altLang="zh-TW" sz="2800" dirty="0">
                <a:latin typeface="Times New Roman" panose="02020603050405020304" pitchFamily="18" charset="0"/>
                <a:cs typeface="Times New Roman" panose="02020603050405020304" pitchFamily="18" charset="0"/>
              </a:rPr>
              <a:t>for their performance and present particular challenges for </a:t>
            </a:r>
            <a:r>
              <a:rPr lang="en-US" altLang="zh-TW" sz="2800" dirty="0" smtClean="0">
                <a:latin typeface="Times New Roman" panose="02020603050405020304" pitchFamily="18" charset="0"/>
                <a:cs typeface="Times New Roman" panose="02020603050405020304" pitchFamily="18" charset="0"/>
              </a:rPr>
              <a:t>development</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deployment and maintenance.</a:t>
            </a:r>
          </a:p>
          <a:p>
            <a:r>
              <a:rPr lang="en-US" altLang="zh-TW" sz="2800" dirty="0">
                <a:latin typeface="Times New Roman" panose="02020603050405020304" pitchFamily="18" charset="0"/>
                <a:cs typeface="Times New Roman" panose="02020603050405020304" pitchFamily="18" charset="0"/>
              </a:rPr>
              <a:t>Time-critical applications often involve </a:t>
            </a:r>
            <a:r>
              <a:rPr lang="en-US" altLang="zh-TW" sz="2800" dirty="0">
                <a:solidFill>
                  <a:srgbClr val="FF0000"/>
                </a:solidFill>
                <a:latin typeface="Times New Roman" panose="02020603050405020304" pitchFamily="18" charset="0"/>
                <a:cs typeface="Times New Roman" panose="02020603050405020304" pitchFamily="18" charset="0"/>
              </a:rPr>
              <a:t>distributed components </a:t>
            </a:r>
            <a:r>
              <a:rPr lang="en-US" altLang="zh-TW" sz="2800" dirty="0">
                <a:latin typeface="Times New Roman" panose="02020603050405020304" pitchFamily="18" charset="0"/>
                <a:cs typeface="Times New Roman" panose="02020603050405020304" pitchFamily="18" charset="0"/>
              </a:rPr>
              <a:t>and </a:t>
            </a:r>
            <a:r>
              <a:rPr lang="en-US" altLang="zh-TW" sz="2800" dirty="0">
                <a:solidFill>
                  <a:srgbClr val="FF0000"/>
                </a:solidFill>
                <a:latin typeface="Times New Roman" panose="02020603050405020304" pitchFamily="18" charset="0"/>
                <a:cs typeface="Times New Roman" panose="02020603050405020304" pitchFamily="18" charset="0"/>
              </a:rPr>
              <a:t>intensive data communication </a:t>
            </a:r>
            <a:r>
              <a:rPr lang="en-US" altLang="zh-TW" sz="2800" dirty="0">
                <a:latin typeface="Times New Roman" panose="02020603050405020304" pitchFamily="18" charset="0"/>
                <a:cs typeface="Times New Roman" panose="02020603050405020304" pitchFamily="18" charset="0"/>
              </a:rPr>
              <a:t>and may include remotely deployed field sensors in various geographical locations.</a:t>
            </a:r>
            <a:endParaRPr lang="zh-TW" altLang="zh-TW"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8</a:t>
            </a:fld>
            <a:endParaRPr lang="en-US" altLang="zh-TW" dirty="0"/>
          </a:p>
        </p:txBody>
      </p:sp>
    </p:spTree>
    <p:extLst>
      <p:ext uri="{BB962C8B-B14F-4D97-AF65-F5344CB8AC3E}">
        <p14:creationId xmlns:p14="http://schemas.microsoft.com/office/powerpoint/2010/main" val="3564937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latin typeface="Times New Roman" panose="02020603050405020304" pitchFamily="18" charset="0"/>
                <a:cs typeface="Times New Roman" panose="02020603050405020304" pitchFamily="18" charset="0"/>
              </a:rPr>
              <a:t>Introduction</a:t>
            </a:r>
            <a:endParaRPr lang="en-US" altLang="zh-TW"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624013"/>
            <a:ext cx="10513102" cy="5097463"/>
          </a:xfrm>
        </p:spPr>
        <p:txBody>
          <a:bodyPr/>
          <a:lstStyle/>
          <a:p>
            <a:r>
              <a:rPr lang="en-US" altLang="zh-TW" sz="2800" dirty="0" smtClean="0">
                <a:latin typeface="Times New Roman" panose="02020603050405020304" pitchFamily="18" charset="0"/>
                <a:cs typeface="Times New Roman" panose="02020603050405020304" pitchFamily="18" charset="0"/>
              </a:rPr>
              <a:t>The </a:t>
            </a:r>
            <a:r>
              <a:rPr lang="en-US" altLang="zh-TW" sz="2800" dirty="0">
                <a:latin typeface="Times New Roman" panose="02020603050405020304" pitchFamily="18" charset="0"/>
                <a:cs typeface="Times New Roman" panose="02020603050405020304" pitchFamily="18" charset="0"/>
              </a:rPr>
              <a:t>cloud ecosystem provides </a:t>
            </a:r>
            <a:r>
              <a:rPr lang="en-US" altLang="zh-TW" sz="2800" dirty="0">
                <a:solidFill>
                  <a:srgbClr val="FF0000"/>
                </a:solidFill>
                <a:latin typeface="Times New Roman" panose="02020603050405020304" pitchFamily="18" charset="0"/>
                <a:cs typeface="Times New Roman" panose="02020603050405020304" pitchFamily="18" charset="0"/>
              </a:rPr>
              <a:t>elastic</a:t>
            </a:r>
            <a:r>
              <a:rPr lang="en-US" altLang="zh-TW" sz="2800" dirty="0">
                <a:latin typeface="Times New Roman" panose="02020603050405020304" pitchFamily="18" charset="0"/>
                <a:cs typeface="Times New Roman" panose="02020603050405020304" pitchFamily="18" charset="0"/>
              </a:rPr>
              <a:t>, </a:t>
            </a:r>
            <a:r>
              <a:rPr lang="en-US" altLang="zh-TW" sz="2800" dirty="0">
                <a:solidFill>
                  <a:srgbClr val="FF0000"/>
                </a:solidFill>
                <a:latin typeface="Times New Roman" panose="02020603050405020304" pitchFamily="18" charset="0"/>
                <a:cs typeface="Times New Roman" panose="02020603050405020304" pitchFamily="18" charset="0"/>
              </a:rPr>
              <a:t>controllable</a:t>
            </a:r>
            <a:r>
              <a:rPr lang="en-US" altLang="zh-TW" sz="2800" dirty="0">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on-demand services</a:t>
            </a:r>
            <a:r>
              <a:rPr lang="en-US" altLang="zh-TW" sz="2800" dirty="0">
                <a:latin typeface="Times New Roman" panose="02020603050405020304" pitchFamily="18" charset="0"/>
                <a:cs typeface="Times New Roman" panose="02020603050405020304" pitchFamily="18" charset="0"/>
              </a:rPr>
              <a:t> which can support complex time-critical applications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solidFill>
                  <a:schemeClr val="tx2">
                    <a:lumMod val="50000"/>
                  </a:schemeClr>
                </a:solidFill>
                <a:latin typeface="Times New Roman" panose="02020603050405020304" pitchFamily="18" charset="0"/>
                <a:cs typeface="Times New Roman" panose="02020603050405020304" pitchFamily="18" charset="0"/>
              </a:rPr>
              <a:t>However, there is a lack of software engineering tools and methods for development, deployment and execution of such applications that would include </a:t>
            </a:r>
            <a:r>
              <a:rPr lang="en-US" altLang="zh-TW" sz="2800" dirty="0">
                <a:solidFill>
                  <a:srgbClr val="FF0000"/>
                </a:solidFill>
                <a:latin typeface="Times New Roman" panose="02020603050405020304" pitchFamily="18" charset="0"/>
                <a:cs typeface="Times New Roman" panose="02020603050405020304" pitchFamily="18" charset="0"/>
              </a:rPr>
              <a:t>programmability</a:t>
            </a:r>
            <a:r>
              <a:rPr lang="en-US" altLang="zh-TW" sz="2800" dirty="0">
                <a:solidFill>
                  <a:schemeClr val="tx2">
                    <a:lumMod val="50000"/>
                  </a:schemeClr>
                </a:solidFill>
                <a:latin typeface="Times New Roman" panose="02020603050405020304" pitchFamily="18" charset="0"/>
                <a:cs typeface="Times New Roman" panose="02020603050405020304" pitchFamily="18" charset="0"/>
              </a:rPr>
              <a:t> and </a:t>
            </a:r>
            <a:r>
              <a:rPr lang="en-US" altLang="zh-TW" sz="2800" dirty="0">
                <a:solidFill>
                  <a:srgbClr val="FF0000"/>
                </a:solidFill>
                <a:latin typeface="Times New Roman" panose="02020603050405020304" pitchFamily="18" charset="0"/>
                <a:cs typeface="Times New Roman" panose="02020603050405020304" pitchFamily="18" charset="0"/>
              </a:rPr>
              <a:t>controllability</a:t>
            </a:r>
            <a:r>
              <a:rPr lang="en-US" altLang="zh-TW" sz="2800" dirty="0">
                <a:solidFill>
                  <a:schemeClr val="tx2">
                    <a:lumMod val="50000"/>
                  </a:schemeClr>
                </a:solidFill>
                <a:latin typeface="Times New Roman" panose="02020603050405020304" pitchFamily="18" charset="0"/>
                <a:cs typeface="Times New Roman" panose="02020603050405020304" pitchFamily="18" charset="0"/>
              </a:rPr>
              <a:t> provided by the Clouds.</a:t>
            </a:r>
            <a:endParaRPr lang="zh-TW" altLang="zh-TW" sz="28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smtClean="0"/>
              <a:pPr fontAlgn="base">
                <a:spcBef>
                  <a:spcPct val="0"/>
                </a:spcBef>
                <a:spcAft>
                  <a:spcPct val="0"/>
                </a:spcAft>
              </a:pPr>
              <a:t>9</a:t>
            </a:fld>
            <a:endParaRPr lang="en-US" altLang="zh-TW" dirty="0"/>
          </a:p>
        </p:txBody>
      </p:sp>
    </p:spTree>
    <p:extLst>
      <p:ext uri="{BB962C8B-B14F-4D97-AF65-F5344CB8AC3E}">
        <p14:creationId xmlns:p14="http://schemas.microsoft.com/office/powerpoint/2010/main" val="1295334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2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6332</Words>
  <Application>Microsoft Office PowerPoint</Application>
  <PresentationFormat>寬螢幕</PresentationFormat>
  <Paragraphs>665</Paragraphs>
  <Slides>58</Slides>
  <Notes>55</Notes>
  <HiddenSlides>0</HiddenSlides>
  <MMClips>0</MMClips>
  <ScaleCrop>false</ScaleCrop>
  <HeadingPairs>
    <vt:vector size="6" baseType="variant">
      <vt:variant>
        <vt:lpstr>使用字型</vt:lpstr>
      </vt:variant>
      <vt:variant>
        <vt:i4>6</vt:i4>
      </vt:variant>
      <vt:variant>
        <vt:lpstr>佈景主題</vt:lpstr>
      </vt:variant>
      <vt:variant>
        <vt:i4>3</vt:i4>
      </vt:variant>
      <vt:variant>
        <vt:lpstr>投影片標題</vt:lpstr>
      </vt:variant>
      <vt:variant>
        <vt:i4>58</vt:i4>
      </vt:variant>
    </vt:vector>
  </HeadingPairs>
  <TitlesOfParts>
    <vt:vector size="67" baseType="lpstr">
      <vt:lpstr>微軟正黑體</vt:lpstr>
      <vt:lpstr>新細明體</vt:lpstr>
      <vt:lpstr>Arial</vt:lpstr>
      <vt:lpstr>Calibri</vt:lpstr>
      <vt:lpstr>Times New Roman</vt:lpstr>
      <vt:lpstr>Wingdings</vt:lpstr>
      <vt:lpstr>佈景主題1</vt:lpstr>
      <vt:lpstr>1_佈景主題1</vt:lpstr>
      <vt:lpstr>2_佈景主題1</vt:lpstr>
      <vt:lpstr>SWITCH workbench: A novel approach for the development and deployment of time-critical microservice-based  cloud-native applications</vt:lpstr>
      <vt:lpstr>Author</vt:lpstr>
      <vt:lpstr>Author</vt:lpstr>
      <vt:lpstr>PowerPoint 簡報</vt:lpstr>
      <vt:lpstr>PowerPoint 簡報</vt:lpstr>
      <vt:lpstr>OUTLINE</vt:lpstr>
      <vt:lpstr>Abstract</vt:lpstr>
      <vt:lpstr>Introduction</vt:lpstr>
      <vt:lpstr>Introduction</vt:lpstr>
      <vt:lpstr>Introduction</vt:lpstr>
      <vt:lpstr>Introduction</vt:lpstr>
      <vt:lpstr>Relate work</vt:lpstr>
      <vt:lpstr>Relate work</vt:lpstr>
      <vt:lpstr>The concept of application-infrastructure co-programming</vt:lpstr>
      <vt:lpstr>The concept of application-infrastructure co-programming</vt:lpstr>
      <vt:lpstr>The concept of application-infrastructure co-programming</vt:lpstr>
      <vt:lpstr>The concept of application-infrastructure co-programming</vt:lpstr>
      <vt:lpstr>The concept of application-infrastructure co-programming</vt:lpstr>
      <vt:lpstr>Co-programming in comparison to DevOps and software defined network</vt:lpstr>
      <vt:lpstr>The concept of application-infrastructure co-programming</vt:lpstr>
      <vt:lpstr>Switch architecture</vt:lpstr>
      <vt:lpstr>4.1. SWITCH Interactive Development Environment (SIDE)</vt:lpstr>
      <vt:lpstr>4.1. SWITCH Interactive Development Environment (SIDE)</vt:lpstr>
      <vt:lpstr>4.1. SWITCH Interactive Development Environment (SIDE)</vt:lpstr>
      <vt:lpstr>4.1. SWITCH Interactive Development Environment (SIDE)</vt:lpstr>
      <vt:lpstr>4.1. SWITCH Interactive Development Environment (SIDE)</vt:lpstr>
      <vt:lpstr>4.2. The Dynamic Real-time Infrastructure Planner (DRIP)</vt:lpstr>
      <vt:lpstr>4.2. The Dynamic Real-time Infrastructure Planner (DRIP)</vt:lpstr>
      <vt:lpstr>4.3. Autonomous System Adaptation Platform (ASAP)</vt:lpstr>
      <vt:lpstr>4.3. Autonomous System Adaptation Platform (ASAP)</vt:lpstr>
      <vt:lpstr>4.3. Autonomous System Adaptation Platform (ASAP)</vt:lpstr>
      <vt:lpstr>4.3. Autonomous System Adaptation Platform (ASAP)</vt:lpstr>
      <vt:lpstr>4.4. TOSCA as a SWITCH co-programming language</vt:lpstr>
      <vt:lpstr>4.4. TOSCA as a SWITCH co-programming language</vt:lpstr>
      <vt:lpstr>4.4. TOSCA as a SWITCH co-programming language</vt:lpstr>
      <vt:lpstr>4.5. Workflow in the SWITCH workbench</vt:lpstr>
      <vt:lpstr>4.5. Workflow in the SWITCH workbench</vt:lpstr>
      <vt:lpstr>5. Application to the SWITCH use cases</vt:lpstr>
      <vt:lpstr>5.1. SWITCH Requirements</vt:lpstr>
      <vt:lpstr>5.2. Switch collaborative real-time business communication platform</vt:lpstr>
      <vt:lpstr>5.2. Switch collaborative real-time business communication platform</vt:lpstr>
      <vt:lpstr>5.2. Switch collaborative real-time business communication platform</vt:lpstr>
      <vt:lpstr>5.3. Switch elastic disaster early warning system</vt:lpstr>
      <vt:lpstr>5.3. Switch elastic disaster early warning system</vt:lpstr>
      <vt:lpstr>5.3. Switch elastic disaster early warning system</vt:lpstr>
      <vt:lpstr>5.4. Switch cloud studio for directing and broadcasting live events</vt:lpstr>
      <vt:lpstr>5.4. Switch cloud studio for directing and broadcasting live events</vt:lpstr>
      <vt:lpstr>5.4. Switch cloud studio for directing and broadcasting live events</vt:lpstr>
      <vt:lpstr>Evaluation</vt:lpstr>
      <vt:lpstr>Evaluation</vt:lpstr>
      <vt:lpstr>Evaluation</vt:lpstr>
      <vt:lpstr>Evaluation</vt:lpstr>
      <vt:lpstr>Evaluation</vt:lpstr>
      <vt:lpstr>Conclusion</vt:lpstr>
      <vt:lpstr>Conclusion</vt:lpstr>
      <vt:lpstr>心得</vt:lpstr>
      <vt:lpstr> References </vt:lpstr>
      <vt:lpstr>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lab409</cp:lastModifiedBy>
  <cp:revision>1042</cp:revision>
  <dcterms:created xsi:type="dcterms:W3CDTF">2019-11-04T09:26:48Z</dcterms:created>
  <dcterms:modified xsi:type="dcterms:W3CDTF">2020-07-06T06:01:31Z</dcterms:modified>
</cp:coreProperties>
</file>