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3"/>
  </p:notesMasterIdLst>
  <p:sldIdLst>
    <p:sldId id="257" r:id="rId4"/>
    <p:sldId id="258" r:id="rId5"/>
    <p:sldId id="259" r:id="rId6"/>
    <p:sldId id="260" r:id="rId7"/>
    <p:sldId id="301" r:id="rId8"/>
    <p:sldId id="302" r:id="rId9"/>
    <p:sldId id="350" r:id="rId10"/>
    <p:sldId id="351" r:id="rId11"/>
    <p:sldId id="295" r:id="rId12"/>
    <p:sldId id="352" r:id="rId13"/>
    <p:sldId id="353" r:id="rId14"/>
    <p:sldId id="354" r:id="rId15"/>
    <p:sldId id="355" r:id="rId16"/>
    <p:sldId id="356" r:id="rId17"/>
    <p:sldId id="357" r:id="rId18"/>
    <p:sldId id="359" r:id="rId19"/>
    <p:sldId id="361" r:id="rId20"/>
    <p:sldId id="362" r:id="rId21"/>
    <p:sldId id="358" r:id="rId22"/>
    <p:sldId id="363" r:id="rId23"/>
    <p:sldId id="364" r:id="rId24"/>
    <p:sldId id="360" r:id="rId25"/>
    <p:sldId id="365" r:id="rId26"/>
    <p:sldId id="366" r:id="rId27"/>
    <p:sldId id="367" r:id="rId28"/>
    <p:sldId id="368" r:id="rId29"/>
    <p:sldId id="369" r:id="rId30"/>
    <p:sldId id="370" r:id="rId31"/>
    <p:sldId id="371" r:id="rId32"/>
    <p:sldId id="374" r:id="rId33"/>
    <p:sldId id="373" r:id="rId34"/>
    <p:sldId id="372" r:id="rId35"/>
    <p:sldId id="282" r:id="rId36"/>
    <p:sldId id="375" r:id="rId37"/>
    <p:sldId id="376" r:id="rId38"/>
    <p:sldId id="378" r:id="rId39"/>
    <p:sldId id="379" r:id="rId40"/>
    <p:sldId id="266" r:id="rId41"/>
    <p:sldId id="380" r:id="rId4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逸嘉 柯" initials="逸嘉" lastIdx="1" clrIdx="0">
    <p:extLst>
      <p:ext uri="{19B8F6BF-5375-455C-9EA6-DF929625EA0E}">
        <p15:presenceInfo xmlns:p15="http://schemas.microsoft.com/office/powerpoint/2012/main" userId="a1d0a6e3261d9d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81463" autoAdjust="0"/>
  </p:normalViewPr>
  <p:slideViewPr>
    <p:cSldViewPr snapToGrid="0">
      <p:cViewPr varScale="1">
        <p:scale>
          <a:sx n="64" d="100"/>
          <a:sy n="64" d="100"/>
        </p:scale>
        <p:origin x="858" y="66"/>
      </p:cViewPr>
      <p:guideLst/>
    </p:cSldViewPr>
  </p:slideViewPr>
  <p:outlineViewPr>
    <p:cViewPr>
      <p:scale>
        <a:sx n="33" d="100"/>
        <a:sy n="33" d="100"/>
      </p:scale>
      <p:origin x="0" y="-137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2020/6/17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zh.wikipedia.org/w/index.php?title=%E5%8F%AF%E8%A1%8C%E6%80%A7&amp;action=edit&amp;redlink=1"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https://zh.wikipedia.org/wiki/%E5%8E%9F%E7%90%86" TargetMode="Externa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這篇介紹用在下</a:t>
            </a:r>
            <a:r>
              <a:rPr lang="zh-TW" altLang="en-US" sz="1200" b="0" i="0" kern="1200" dirty="0" smtClean="0">
                <a:solidFill>
                  <a:schemeClr val="tx1"/>
                </a:solidFill>
                <a:effectLst/>
                <a:latin typeface="+mn-lt"/>
                <a:ea typeface="+mn-ea"/>
                <a:cs typeface="+mn-cs"/>
              </a:rPr>
              <a:t>世代網絡</a:t>
            </a:r>
            <a:r>
              <a:rPr lang="zh-TW" altLang="en-US" sz="1200" b="0" i="0" kern="1200" dirty="0" smtClean="0">
                <a:solidFill>
                  <a:schemeClr val="tx1"/>
                </a:solidFill>
                <a:effectLst/>
                <a:latin typeface="+mn-lt"/>
                <a:ea typeface="+mn-ea"/>
                <a:cs typeface="+mn-cs"/>
              </a:rPr>
              <a:t>的</a:t>
            </a:r>
            <a:r>
              <a:rPr lang="en-US" altLang="zh-TW" sz="1200" dirty="0" smtClean="0">
                <a:latin typeface="Times New Roman" panose="02020603050405020304" pitchFamily="18" charset="0"/>
                <a:cs typeface="Times New Roman" panose="02020603050405020304" pitchFamily="18" charset="0"/>
              </a:rPr>
              <a:t>Micro Service</a:t>
            </a:r>
            <a:r>
              <a:rPr lang="zh-TW" altLang="en-US" sz="1200" b="0" i="0" kern="1200" dirty="0" smtClean="0">
                <a:solidFill>
                  <a:schemeClr val="tx1"/>
                </a:solidFill>
                <a:effectLst/>
                <a:latin typeface="+mn-lt"/>
                <a:ea typeface="+mn-ea"/>
                <a:cs typeface="+mn-cs"/>
              </a:rPr>
              <a:t>雲端計算的</a:t>
            </a:r>
            <a:r>
              <a:rPr lang="en-US" altLang="zh-TW" sz="1200" b="0" i="0" kern="1200" dirty="0" smtClean="0">
                <a:solidFill>
                  <a:schemeClr val="tx1"/>
                </a:solidFill>
                <a:effectLst/>
                <a:latin typeface="+mn-lt"/>
                <a:ea typeface="+mn-ea"/>
                <a:cs typeface="+mn-cs"/>
              </a:rPr>
              <a:t>pattern</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主要</a:t>
            </a:r>
            <a:r>
              <a:rPr lang="zh-TW" altLang="en-US" sz="1200" b="0" i="0" kern="1200" dirty="0" smtClean="0">
                <a:solidFill>
                  <a:schemeClr val="tx1"/>
                </a:solidFill>
                <a:effectLst/>
                <a:latin typeface="+mn-lt"/>
                <a:ea typeface="+mn-ea"/>
                <a:cs typeface="+mn-cs"/>
              </a:rPr>
              <a:t>是以微服務的方式部屬</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網路</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這篇是</a:t>
            </a:r>
            <a:r>
              <a:rPr lang="en-US" altLang="zh-TW" sz="1200" b="0" i="0" kern="1200" dirty="0" smtClean="0">
                <a:solidFill>
                  <a:schemeClr val="tx1"/>
                </a:solidFill>
                <a:effectLst/>
                <a:latin typeface="+mn-lt"/>
                <a:ea typeface="+mn-ea"/>
                <a:cs typeface="+mn-cs"/>
              </a:rPr>
              <a:t>2015</a:t>
            </a:r>
            <a:r>
              <a:rPr lang="zh-TW" altLang="en-US" sz="1200" b="0" i="0" kern="1200" dirty="0" smtClean="0">
                <a:solidFill>
                  <a:schemeClr val="tx1"/>
                </a:solidFill>
                <a:effectLst/>
                <a:latin typeface="+mn-lt"/>
                <a:ea typeface="+mn-ea"/>
                <a:cs typeface="+mn-cs"/>
              </a:rPr>
              <a:t>發表在</a:t>
            </a:r>
            <a:r>
              <a:rPr lang="en-US" altLang="zh-TW" sz="1200" b="0" i="0" kern="1200" dirty="0" smtClean="0">
                <a:solidFill>
                  <a:schemeClr val="tx1"/>
                </a:solidFill>
                <a:effectLst/>
                <a:latin typeface="+mn-lt"/>
                <a:ea typeface="+mn-ea"/>
                <a:cs typeface="+mn-cs"/>
              </a:rPr>
              <a:t>EAI</a:t>
            </a:r>
            <a:r>
              <a:rPr lang="zh-TW" altLang="en-US" sz="1200" b="0" i="0" kern="1200" dirty="0" smtClean="0">
                <a:solidFill>
                  <a:schemeClr val="tx1"/>
                </a:solidFill>
                <a:effectLst/>
                <a:latin typeface="+mn-lt"/>
                <a:ea typeface="+mn-ea"/>
                <a:cs typeface="+mn-cs"/>
              </a:rPr>
              <a:t> </a:t>
            </a:r>
            <a:r>
              <a:rPr lang="en-US" altLang="zh-TW" sz="1200" dirty="0" smtClean="0">
                <a:solidFill>
                  <a:schemeClr val="tx1"/>
                </a:solidFill>
                <a:latin typeface="Times New Roman" panose="02020603050405020304" pitchFamily="18" charset="0"/>
                <a:cs typeface="Times New Roman" panose="02020603050405020304" pitchFamily="18" charset="0"/>
              </a:rPr>
              <a:t>International Conference on Smart</a:t>
            </a:r>
            <a:r>
              <a:rPr lang="zh-TW" altLang="en-US" sz="1200" dirty="0" smtClean="0">
                <a:solidFill>
                  <a:schemeClr val="tx1"/>
                </a:solidFill>
                <a:latin typeface="Times New Roman" panose="02020603050405020304" pitchFamily="18" charset="0"/>
                <a:cs typeface="Times New Roman" panose="02020603050405020304" pitchFamily="18" charset="0"/>
              </a:rPr>
              <a:t> </a:t>
            </a:r>
            <a:r>
              <a:rPr lang="en-US" altLang="zh-TW" sz="1200" dirty="0" smtClean="0">
                <a:solidFill>
                  <a:schemeClr val="tx1"/>
                </a:solidFill>
                <a:latin typeface="Times New Roman" panose="02020603050405020304" pitchFamily="18" charset="0"/>
                <a:cs typeface="Times New Roman" panose="02020603050405020304" pitchFamily="18" charset="0"/>
              </a:rPr>
              <a:t>Sustainable City Technologies</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pattern:</a:t>
            </a:r>
            <a:r>
              <a:rPr lang="zh-TW" altLang="en-US" sz="1200" b="0" i="0" kern="1200" dirty="0" smtClean="0">
                <a:solidFill>
                  <a:schemeClr val="tx1"/>
                </a:solidFill>
                <a:effectLst/>
                <a:latin typeface="+mn-lt"/>
                <a:ea typeface="+mn-ea"/>
                <a:cs typeface="+mn-cs"/>
              </a:rPr>
              <a:t>模式、方式、樣式、型態、模型、圖案</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EAI: European Alliance for Innovation</a:t>
            </a:r>
          </a:p>
          <a:p>
            <a:r>
              <a:rPr lang="en-US" altLang="zh-TW" sz="1200" dirty="0" smtClean="0">
                <a:solidFill>
                  <a:schemeClr val="tx1"/>
                </a:solidFill>
                <a:latin typeface="Times New Roman" panose="02020603050405020304" pitchFamily="18" charset="0"/>
                <a:cs typeface="Times New Roman" panose="02020603050405020304" pitchFamily="18" charset="0"/>
              </a:rPr>
              <a:t>Sustainable:</a:t>
            </a:r>
            <a:r>
              <a:rPr lang="zh-TW" altLang="en-US" sz="1200" dirty="0" smtClean="0">
                <a:solidFill>
                  <a:schemeClr val="tx1"/>
                </a:solidFill>
                <a:latin typeface="Times New Roman" panose="02020603050405020304" pitchFamily="18" charset="0"/>
                <a:cs typeface="Times New Roman" panose="02020603050405020304" pitchFamily="18" charset="0"/>
              </a:rPr>
              <a:t>永續的、可持續發展的</a:t>
            </a:r>
            <a:endParaRPr lang="en-US" altLang="zh-TW" sz="1200" b="0" i="0" kern="1200" dirty="0" smtClean="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x</a:t>
            </a:r>
            <a:r>
              <a:rPr lang="zh-TW" altLang="en-US" dirty="0" smtClean="0"/>
              <a:t>軸的</a:t>
            </a:r>
            <a:r>
              <a:rPr lang="en-US" altLang="zh-TW" dirty="0" smtClean="0"/>
              <a:t>scaling</a:t>
            </a:r>
            <a:r>
              <a:rPr lang="zh-TW" altLang="en-US" dirty="0" smtClean="0"/>
              <a:t>是使用</a:t>
            </a:r>
            <a:r>
              <a:rPr lang="en-US" altLang="zh-TW" dirty="0" smtClean="0">
                <a:solidFill>
                  <a:srgbClr val="FF0000"/>
                </a:solidFill>
                <a:latin typeface="Times New Roman" panose="02020603050405020304" pitchFamily="18" charset="0"/>
                <a:cs typeface="Times New Roman" panose="02020603050405020304" pitchFamily="18" charset="0"/>
              </a:rPr>
              <a:t>load </a:t>
            </a:r>
            <a:r>
              <a:rPr lang="en-US" altLang="zh-TW" dirty="0" smtClean="0">
                <a:solidFill>
                  <a:srgbClr val="FF0000"/>
                </a:solidFill>
                <a:latin typeface="Times New Roman" panose="02020603050405020304" pitchFamily="18" charset="0"/>
                <a:cs typeface="Times New Roman" panose="02020603050405020304" pitchFamily="18" charset="0"/>
              </a:rPr>
              <a:t>balancer</a:t>
            </a:r>
            <a:r>
              <a:rPr lang="zh-TW" altLang="en-US" dirty="0" smtClean="0">
                <a:solidFill>
                  <a:srgbClr val="FF0000"/>
                </a:solidFill>
                <a:latin typeface="Times New Roman" panose="02020603050405020304" pitchFamily="18" charset="0"/>
                <a:cs typeface="Times New Roman" panose="02020603050405020304" pitchFamily="18" charset="0"/>
              </a:rPr>
              <a:t>，同時</a:t>
            </a:r>
            <a:r>
              <a:rPr lang="zh-TW" altLang="en-US" dirty="0" smtClean="0"/>
              <a:t>運行</a:t>
            </a:r>
            <a:r>
              <a:rPr lang="zh-TW" altLang="en-US" dirty="0" smtClean="0"/>
              <a:t>整個應用程式內的多個</a:t>
            </a:r>
            <a:r>
              <a:rPr lang="en-US" altLang="zh-TW" dirty="0" smtClean="0"/>
              <a:t>instance</a:t>
            </a:r>
            <a:r>
              <a:rPr lang="zh-TW" altLang="en-US" dirty="0" smtClean="0"/>
              <a:t>。</a:t>
            </a:r>
            <a:r>
              <a:rPr lang="en-US" altLang="zh-TW" dirty="0" smtClean="0"/>
              <a:t>(scale</a:t>
            </a:r>
            <a:r>
              <a:rPr lang="zh-TW" altLang="en-US" dirty="0" smtClean="0"/>
              <a:t>整個應用程式</a:t>
            </a:r>
            <a:r>
              <a:rPr lang="en-US" altLang="zh-TW" dirty="0" smtClean="0"/>
              <a:t>)</a:t>
            </a:r>
          </a:p>
          <a:p>
            <a:r>
              <a:rPr lang="en-US" altLang="zh-TW" dirty="0" smtClean="0"/>
              <a:t>Y</a:t>
            </a:r>
            <a:r>
              <a:rPr lang="zh-TW" altLang="en-US" dirty="0" smtClean="0"/>
              <a:t>軸是把一個應用程式分成很多小元件，每個元件負責處理一個特定功能 </a:t>
            </a:r>
            <a:r>
              <a:rPr lang="en-US" altLang="zh-TW" dirty="0" smtClean="0"/>
              <a:t>(scale</a:t>
            </a:r>
            <a:r>
              <a:rPr lang="zh-TW" altLang="en-US" dirty="0" smtClean="0"/>
              <a:t>單個元件</a:t>
            </a:r>
            <a:r>
              <a:rPr lang="en-US" altLang="zh-TW" dirty="0" smtClean="0"/>
              <a:t>)</a:t>
            </a:r>
          </a:p>
          <a:p>
            <a:r>
              <a:rPr lang="en-US" altLang="zh-TW" dirty="0" smtClean="0"/>
              <a:t>Z</a:t>
            </a:r>
            <a:r>
              <a:rPr lang="zh-TW" altLang="en-US" dirty="0" smtClean="0"/>
              <a:t>軸是把</a:t>
            </a:r>
            <a:r>
              <a:rPr lang="en-US" altLang="zh-TW" dirty="0" smtClean="0"/>
              <a:t>input</a:t>
            </a:r>
            <a:r>
              <a:rPr lang="zh-TW" altLang="en-US" dirty="0" smtClean="0"/>
              <a:t>資料分成多個部分，每個部份交由不同的</a:t>
            </a:r>
            <a:r>
              <a:rPr lang="zh-TW" altLang="en-US" dirty="0" smtClean="0"/>
              <a:t>計算節點作</a:t>
            </a:r>
            <a:r>
              <a:rPr lang="zh-TW" altLang="en-US" dirty="0" smtClean="0"/>
              <a:t>處理 </a:t>
            </a:r>
            <a:r>
              <a:rPr lang="en-US" altLang="zh-TW" dirty="0" smtClean="0"/>
              <a:t>(scale</a:t>
            </a:r>
            <a:r>
              <a:rPr lang="zh-TW" altLang="en-US" dirty="0" smtClean="0"/>
              <a:t>一個計算節點</a:t>
            </a:r>
            <a:r>
              <a:rPr lang="en-US" altLang="zh-TW" dirty="0" smtClean="0"/>
              <a:t>)</a:t>
            </a:r>
          </a:p>
          <a:p>
            <a:endParaRPr lang="en-US" altLang="zh-TW" dirty="0" smtClean="0"/>
          </a:p>
          <a:p>
            <a:endParaRPr lang="en-US" altLang="zh-TW" dirty="0" smtClean="0"/>
          </a:p>
          <a:p>
            <a:r>
              <a:rPr lang="en-US" altLang="zh-TW" dirty="0" smtClean="0"/>
              <a:t>Z</a:t>
            </a:r>
            <a:r>
              <a:rPr lang="zh-TW" altLang="en-US" dirty="0" smtClean="0"/>
              <a:t>軸像是分好幾個</a:t>
            </a:r>
            <a:r>
              <a:rPr lang="en-US" altLang="zh-TW" dirty="0" smtClean="0"/>
              <a:t>server</a:t>
            </a:r>
            <a:r>
              <a:rPr lang="zh-TW" altLang="en-US" dirty="0" smtClean="0"/>
              <a:t>，每個</a:t>
            </a:r>
            <a:r>
              <a:rPr lang="en-US" altLang="zh-TW" dirty="0" smtClean="0"/>
              <a:t>serve</a:t>
            </a:r>
            <a:r>
              <a:rPr lang="zh-TW" altLang="en-US" dirty="0" smtClean="0"/>
              <a:t>負責處理不同的輸入資料</a:t>
            </a:r>
            <a:r>
              <a:rPr lang="en-US" altLang="zh-TW" dirty="0" smtClean="0"/>
              <a:t>(</a:t>
            </a:r>
            <a:r>
              <a:rPr lang="en-US" altLang="zh-TW" dirty="0" err="1" smtClean="0"/>
              <a:t>ex:User</a:t>
            </a:r>
            <a:r>
              <a:rPr lang="en-US" altLang="zh-TW" dirty="0" smtClean="0"/>
              <a:t> ID</a:t>
            </a:r>
            <a:r>
              <a:rPr lang="zh-TW" altLang="en-US" dirty="0" smtClean="0"/>
              <a:t>是</a:t>
            </a:r>
            <a:r>
              <a:rPr lang="en-US" altLang="zh-TW" dirty="0" smtClean="0"/>
              <a:t>A</a:t>
            </a:r>
            <a:r>
              <a:rPr lang="zh-TW" altLang="en-US" dirty="0" smtClean="0"/>
              <a:t>開頭的給第一個</a:t>
            </a:r>
            <a:r>
              <a:rPr lang="en-US" altLang="zh-TW" dirty="0" smtClean="0"/>
              <a:t>server)</a:t>
            </a:r>
            <a:r>
              <a:rPr lang="zh-TW" altLang="en-US" dirty="0" smtClean="0"/>
              <a:t> </a:t>
            </a:r>
            <a:r>
              <a:rPr lang="en-US" altLang="zh-TW" dirty="0" smtClean="0"/>
              <a:t>P19.22</a:t>
            </a:r>
            <a:r>
              <a:rPr lang="zh-TW" altLang="en-US" dirty="0" smtClean="0"/>
              <a:t>有圖</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2435152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a:t>
            </a:r>
            <a:r>
              <a:rPr lang="en-US" altLang="zh-TW" dirty="0" smtClean="0"/>
              <a:t>y</a:t>
            </a:r>
            <a:r>
              <a:rPr lang="zh-TW" altLang="en-US" dirty="0" smtClean="0"/>
              <a:t>軸上的</a:t>
            </a:r>
            <a:r>
              <a:rPr lang="en-US" altLang="zh-TW" dirty="0" smtClean="0"/>
              <a:t>scaling</a:t>
            </a:r>
            <a:r>
              <a:rPr lang="zh-TW" altLang="en-US" dirty="0" smtClean="0"/>
              <a:t>，整個應用程式被分解成多個小元件，稱為微服務。</a:t>
            </a:r>
            <a:endParaRPr lang="en-US" altLang="zh-TW" dirty="0" smtClean="0"/>
          </a:p>
          <a:p>
            <a:r>
              <a:rPr lang="zh-TW" altLang="en-US" dirty="0" smtClean="0"/>
              <a:t>分解為較小的微服務將使我們能夠分散在不同硬體</a:t>
            </a:r>
            <a:r>
              <a:rPr lang="zh-TW" altLang="en-US" dirty="0" smtClean="0"/>
              <a:t>設備之間甚至是不同地理位置</a:t>
            </a:r>
            <a:r>
              <a:rPr lang="zh-TW" altLang="en-US" dirty="0" smtClean="0"/>
              <a:t>之間的應用程式的計算負載。</a:t>
            </a:r>
            <a:endParaRPr lang="en-US" altLang="zh-TW" dirty="0" smtClean="0"/>
          </a:p>
          <a:p>
            <a:r>
              <a:rPr lang="zh-TW" altLang="en-US" dirty="0" smtClean="0"/>
              <a:t>微服務架構可以將微服務部屬在不同的計算資源上</a:t>
            </a:r>
            <a:r>
              <a:rPr lang="en-US" altLang="zh-TW" dirty="0" smtClean="0"/>
              <a:t>(</a:t>
            </a:r>
            <a:r>
              <a:rPr lang="zh-TW" altLang="en-US" dirty="0" smtClean="0"/>
              <a:t>像是不同虛擬機、平台、容器或地理位置</a:t>
            </a:r>
            <a:r>
              <a:rPr lang="en-US" altLang="zh-TW" dirty="0" smtClean="0"/>
              <a:t>)</a:t>
            </a:r>
            <a:r>
              <a:rPr lang="zh-TW" altLang="en-US" dirty="0" smtClean="0"/>
              <a:t>，所以能提供部屬的靈活性 </a:t>
            </a:r>
            <a:endParaRPr lang="en-US" altLang="zh-TW" dirty="0" smtClean="0"/>
          </a:p>
          <a:p>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2. </a:t>
            </a:r>
            <a:r>
              <a:rPr lang="zh-TW" altLang="en-US" dirty="0" smtClean="0"/>
              <a:t>因為變多個微服務可分散負載</a:t>
            </a:r>
            <a:endParaRPr lang="en-US" altLang="zh-TW" dirty="0" smtClean="0"/>
          </a:p>
          <a:p>
            <a:r>
              <a:rPr lang="en-US" altLang="zh-TW" dirty="0" smtClean="0"/>
              <a:t>3.</a:t>
            </a:r>
            <a:r>
              <a:rPr lang="zh-TW" altLang="en-US" dirty="0" smtClean="0"/>
              <a:t>可能因為較大的應用程式需要有特定平台才能</a:t>
            </a:r>
            <a:r>
              <a:rPr lang="zh-TW" altLang="en-US" dirty="0" smtClean="0"/>
              <a:t>執行</a:t>
            </a:r>
            <a:endParaRPr lang="en-US" altLang="zh-TW" dirty="0" smtClean="0"/>
          </a:p>
          <a:p>
            <a:endParaRPr lang="en-US" altLang="zh-TW" dirty="0" smtClean="0"/>
          </a:p>
          <a:p>
            <a:r>
              <a:rPr lang="en-US" altLang="zh-TW" sz="1200" dirty="0" smtClean="0">
                <a:latin typeface="Times New Roman" panose="02020603050405020304" pitchFamily="18" charset="0"/>
                <a:cs typeface="Times New Roman" panose="02020603050405020304" pitchFamily="18" charset="0"/>
              </a:rPr>
              <a:t>Flexibility:</a:t>
            </a:r>
            <a:r>
              <a:rPr lang="zh-TW" altLang="en-US" sz="1200" dirty="0" smtClean="0">
                <a:latin typeface="Times New Roman" panose="02020603050405020304" pitchFamily="18" charset="0"/>
                <a:cs typeface="Times New Roman" panose="02020603050405020304" pitchFamily="18" charset="0"/>
              </a:rPr>
              <a:t>部屬在不同地方</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Elasticity:</a:t>
            </a:r>
            <a:r>
              <a:rPr lang="zh-TW" altLang="en-US" sz="1200" dirty="0" smtClean="0">
                <a:latin typeface="Times New Roman" panose="02020603050405020304" pitchFamily="18" charset="0"/>
                <a:cs typeface="Times New Roman" panose="02020603050405020304" pitchFamily="18" charset="0"/>
              </a:rPr>
              <a:t>隨著需求彈性的調整</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2382414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在另一方面，由微服務構成的架構可以達到平行和連續的軟體開發。</a:t>
            </a:r>
            <a:endParaRPr lang="en-US" altLang="zh-TW" dirty="0" smtClean="0"/>
          </a:p>
          <a:p>
            <a:pPr rtl="0"/>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平行就是因為應用程式分成多個微服務，所以可以同時進行開發，然後如果原來的微服務故障的時候，可以獨立擴展一個微服務，</a:t>
            </a:r>
            <a:r>
              <a:rPr lang="zh-TW" altLang="en-US" sz="1200" b="0" i="0" kern="1200" dirty="0" smtClean="0">
                <a:solidFill>
                  <a:schemeClr val="tx1"/>
                </a:solidFill>
                <a:effectLst/>
                <a:latin typeface="+mn-lt"/>
                <a:ea typeface="+mn-ea"/>
                <a:cs typeface="+mn-cs"/>
              </a:rPr>
              <a:t>就容易達到</a:t>
            </a:r>
            <a:r>
              <a:rPr lang="zh-TW" altLang="en-US" sz="1200" b="0" i="0" kern="1200" dirty="0" smtClean="0">
                <a:solidFill>
                  <a:schemeClr val="tx1"/>
                </a:solidFill>
                <a:effectLst/>
                <a:latin typeface="+mn-lt"/>
                <a:ea typeface="+mn-ea"/>
                <a:cs typeface="+mn-cs"/>
              </a:rPr>
              <a:t>連續的效果</a:t>
            </a:r>
            <a:r>
              <a:rPr lang="en-US" altLang="zh-TW" sz="1200" b="0" i="0" kern="1200" dirty="0" smtClean="0">
                <a:solidFill>
                  <a:schemeClr val="tx1"/>
                </a:solidFill>
                <a:effectLst/>
                <a:latin typeface="+mn-lt"/>
                <a:ea typeface="+mn-ea"/>
                <a:cs typeface="+mn-cs"/>
              </a:rPr>
              <a:t>)</a:t>
            </a:r>
            <a:endParaRPr lang="en-US" altLang="zh-TW" dirty="0" smtClean="0"/>
          </a:p>
          <a:p>
            <a:r>
              <a:rPr lang="zh-TW" altLang="en-US" dirty="0" smtClean="0"/>
              <a:t>微服務只作一些較小的功能，這些功能可以透過同步或非同步的通信協定，像是</a:t>
            </a:r>
            <a:r>
              <a:rPr lang="en-US" altLang="zh-TW" dirty="0" smtClean="0"/>
              <a:t>TCP</a:t>
            </a:r>
            <a:r>
              <a:rPr lang="zh-TW" altLang="en-US" dirty="0" smtClean="0"/>
              <a:t>和</a:t>
            </a:r>
            <a:r>
              <a:rPr lang="en-US" altLang="zh-TW" dirty="0" smtClean="0"/>
              <a:t>UDP</a:t>
            </a:r>
            <a:r>
              <a:rPr lang="zh-TW" altLang="en-US" dirty="0" smtClean="0"/>
              <a:t>，來和應用程式的其他功能模塊作溝通。</a:t>
            </a:r>
            <a:endParaRPr lang="en-US" altLang="zh-TW" dirty="0" smtClean="0"/>
          </a:p>
          <a:p>
            <a:pPr rtl="0"/>
            <a:r>
              <a:rPr lang="zh-TW" altLang="en-US" sz="1200" b="0" i="0" kern="1200" dirty="0" smtClean="0">
                <a:solidFill>
                  <a:schemeClr val="tx1"/>
                </a:solidFill>
                <a:effectLst/>
                <a:latin typeface="+mn-lt"/>
                <a:ea typeface="+mn-ea"/>
                <a:cs typeface="+mn-cs"/>
              </a:rPr>
              <a:t>這種架構將使我們能夠在任何地方部署和執行微服務，而不需要綁定在特定的計算節點，能夠實現</a:t>
            </a:r>
            <a:r>
              <a:rPr lang="en-US" altLang="zh-TW" sz="1200" dirty="0" smtClean="0">
                <a:latin typeface="Times New Roman" panose="02020603050405020304" pitchFamily="18" charset="0"/>
                <a:cs typeface="Times New Roman" panose="02020603050405020304" pitchFamily="18" charset="0"/>
              </a:rPr>
              <a:t>scalable</a:t>
            </a:r>
            <a:r>
              <a:rPr lang="zh-TW" altLang="en-US" sz="1200" b="0" i="0" kern="1200" dirty="0" smtClean="0">
                <a:solidFill>
                  <a:schemeClr val="tx1"/>
                </a:solidFill>
                <a:effectLst/>
                <a:latin typeface="+mn-lt"/>
                <a:ea typeface="+mn-ea"/>
                <a:cs typeface="+mn-cs"/>
              </a:rPr>
              <a:t>的架構。</a:t>
            </a:r>
            <a:endParaRPr lang="en-US" altLang="zh-TW" sz="1200" b="0" i="0" kern="1200" dirty="0" smtClean="0">
              <a:solidFill>
                <a:schemeClr val="tx1"/>
              </a:solidFill>
              <a:effectLst/>
              <a:latin typeface="+mn-lt"/>
              <a:ea typeface="+mn-ea"/>
              <a:cs typeface="+mn-cs"/>
            </a:endParaRPr>
          </a:p>
          <a:p>
            <a:pPr rtl="0"/>
            <a:endParaRPr lang="en-US" altLang="zh-TW" sz="1200" b="0" i="0" kern="1200" dirty="0" smtClean="0">
              <a:solidFill>
                <a:schemeClr val="tx1"/>
              </a:solidFill>
              <a:effectLst/>
              <a:latin typeface="+mn-lt"/>
              <a:ea typeface="+mn-ea"/>
              <a:cs typeface="+mn-cs"/>
            </a:endParaRPr>
          </a:p>
          <a:p>
            <a:pPr rtl="0"/>
            <a:endParaRPr lang="en-US" altLang="zh-TW" sz="1200" b="0" i="0" kern="1200" dirty="0" smtClean="0">
              <a:solidFill>
                <a:schemeClr val="tx1"/>
              </a:solidFill>
              <a:effectLst/>
              <a:latin typeface="+mn-lt"/>
              <a:ea typeface="+mn-ea"/>
              <a:cs typeface="+mn-cs"/>
            </a:endParaRPr>
          </a:p>
          <a:p>
            <a:pPr rtl="0"/>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同步</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傳訊息後會等待回應再繼續做</a:t>
            </a:r>
            <a:r>
              <a:rPr lang="en-US" altLang="zh-TW" sz="1200" b="0" i="0" kern="1200" dirty="0" smtClean="0">
                <a:solidFill>
                  <a:schemeClr val="tx1"/>
                </a:solidFill>
                <a:effectLst/>
                <a:latin typeface="+mn-lt"/>
                <a:ea typeface="+mn-ea"/>
                <a:cs typeface="+mn-cs"/>
              </a:rPr>
              <a:t>)</a:t>
            </a:r>
          </a:p>
          <a:p>
            <a:pPr rtl="0"/>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非同步</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傳訊息後不用等回應繼續做</a:t>
            </a:r>
            <a:r>
              <a:rPr lang="en-US" altLang="zh-TW" sz="1200" b="0" i="0" kern="1200" dirty="0" smtClean="0">
                <a:solidFill>
                  <a:schemeClr val="tx1"/>
                </a:solidFill>
                <a:effectLst/>
                <a:latin typeface="+mn-lt"/>
                <a:ea typeface="+mn-ea"/>
                <a:cs typeface="+mn-cs"/>
              </a:rPr>
              <a:t>)</a:t>
            </a:r>
          </a:p>
          <a:p>
            <a:pPr rtl="0"/>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同步通訊協定： </a:t>
            </a:r>
            <a:r>
              <a:rPr lang="en-US" altLang="zh-TW" sz="1200" b="0" i="0" kern="1200" dirty="0" smtClean="0">
                <a:solidFill>
                  <a:schemeClr val="tx1"/>
                </a:solidFill>
                <a:effectLst/>
                <a:latin typeface="+mn-lt"/>
                <a:ea typeface="+mn-ea"/>
                <a:cs typeface="+mn-cs"/>
              </a:rPr>
              <a:t>HTTP </a:t>
            </a:r>
            <a:r>
              <a:rPr lang="zh-TW" altLang="en-US" sz="1200" b="0" i="0" kern="1200" dirty="0" smtClean="0">
                <a:solidFill>
                  <a:schemeClr val="tx1"/>
                </a:solidFill>
                <a:effectLst/>
                <a:latin typeface="+mn-lt"/>
                <a:ea typeface="+mn-ea"/>
                <a:cs typeface="+mn-cs"/>
              </a:rPr>
              <a:t>是同步的通訊協定。 用戶端傳送要求，並等候服務的回應。 其獨立於用戶端程式碼的執行，並可能是同步 </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會封鎖執行緒</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或非同步 </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不封鎖執行緒，且回應最後會抵達回呼</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 此處的重點是通訊協定 </a:t>
            </a:r>
            <a:r>
              <a:rPr lang="en-US" altLang="zh-TW" sz="1200" b="0" i="0" kern="1200" dirty="0" smtClean="0">
                <a:solidFill>
                  <a:schemeClr val="tx1"/>
                </a:solidFill>
                <a:effectLst/>
                <a:latin typeface="+mn-lt"/>
                <a:ea typeface="+mn-ea"/>
                <a:cs typeface="+mn-cs"/>
              </a:rPr>
              <a:t>(HTTP/HTTPS) </a:t>
            </a:r>
            <a:r>
              <a:rPr lang="zh-TW" altLang="en-US" sz="1200" b="0" i="0" kern="1200" dirty="0" smtClean="0">
                <a:solidFill>
                  <a:schemeClr val="tx1"/>
                </a:solidFill>
                <a:effectLst/>
                <a:latin typeface="+mn-lt"/>
                <a:ea typeface="+mn-ea"/>
                <a:cs typeface="+mn-cs"/>
              </a:rPr>
              <a:t>為同步，且用戶端程式碼只能在收到 </a:t>
            </a:r>
            <a:r>
              <a:rPr lang="en-US" altLang="zh-TW" sz="1200" b="0" i="0" kern="1200" dirty="0" smtClean="0">
                <a:solidFill>
                  <a:schemeClr val="tx1"/>
                </a:solidFill>
                <a:effectLst/>
                <a:latin typeface="+mn-lt"/>
                <a:ea typeface="+mn-ea"/>
                <a:cs typeface="+mn-cs"/>
              </a:rPr>
              <a:t>HTTP </a:t>
            </a:r>
            <a:r>
              <a:rPr lang="zh-TW" altLang="en-US" sz="1200" b="0" i="0" kern="1200" dirty="0" smtClean="0">
                <a:solidFill>
                  <a:schemeClr val="tx1"/>
                </a:solidFill>
                <a:effectLst/>
                <a:latin typeface="+mn-lt"/>
                <a:ea typeface="+mn-ea"/>
                <a:cs typeface="+mn-cs"/>
              </a:rPr>
              <a:t>伺服器回應時繼續工作。</a:t>
            </a:r>
          </a:p>
          <a:p>
            <a:r>
              <a:rPr lang="zh-TW" altLang="en-US" sz="1200" b="0" i="0" kern="1200" dirty="0" smtClean="0">
                <a:solidFill>
                  <a:schemeClr val="tx1"/>
                </a:solidFill>
                <a:effectLst/>
                <a:latin typeface="+mn-lt"/>
                <a:ea typeface="+mn-ea"/>
                <a:cs typeface="+mn-cs"/>
              </a:rPr>
              <a:t>非同步通訊協定： 其他通訊協定會使用非同步的訊息，例如 </a:t>
            </a:r>
            <a:r>
              <a:rPr lang="en-US" altLang="zh-TW" sz="1200" b="0" i="0" kern="1200" dirty="0" smtClean="0">
                <a:solidFill>
                  <a:schemeClr val="tx1"/>
                </a:solidFill>
                <a:effectLst/>
                <a:latin typeface="+mn-lt"/>
                <a:ea typeface="+mn-ea"/>
                <a:cs typeface="+mn-cs"/>
              </a:rPr>
              <a:t>AMQP (</a:t>
            </a:r>
            <a:r>
              <a:rPr lang="zh-TW" altLang="en-US" sz="1200" b="0" i="0" kern="1200" dirty="0" smtClean="0">
                <a:solidFill>
                  <a:schemeClr val="tx1"/>
                </a:solidFill>
                <a:effectLst/>
                <a:latin typeface="+mn-lt"/>
                <a:ea typeface="+mn-ea"/>
                <a:cs typeface="+mn-cs"/>
              </a:rPr>
              <a:t>許多作業系統和雲端環境支援的通訊協定</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 用戶端程式碼或訊息寄件者通常不會等候回應。 而只會在傳送訊息給 </a:t>
            </a:r>
            <a:r>
              <a:rPr lang="en-US" altLang="zh-TW" sz="1200" b="0" i="0" kern="1200" dirty="0" err="1" smtClean="0">
                <a:solidFill>
                  <a:schemeClr val="tx1"/>
                </a:solidFill>
                <a:effectLst/>
                <a:latin typeface="+mn-lt"/>
                <a:ea typeface="+mn-ea"/>
                <a:cs typeface="+mn-cs"/>
              </a:rPr>
              <a:t>RabbitMQ</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佇列或任何其他訊息代理程式時傳送訊息。</a:t>
            </a:r>
          </a:p>
          <a:p>
            <a:pPr rtl="0"/>
            <a:endParaRPr lang="en-US" altLang="zh-TW" sz="1200" b="0" i="0" kern="1200" dirty="0" smtClean="0">
              <a:solidFill>
                <a:schemeClr val="tx1"/>
              </a:solidFill>
              <a:effectLst/>
              <a:latin typeface="+mn-lt"/>
              <a:ea typeface="+mn-ea"/>
              <a:cs typeface="+mn-cs"/>
            </a:endParaRPr>
          </a:p>
          <a:p>
            <a:pPr rtl="0"/>
            <a:r>
              <a:rPr lang="en-US" altLang="zh-TW" sz="1200" b="0" i="0" kern="1200" dirty="0" smtClean="0">
                <a:solidFill>
                  <a:schemeClr val="tx1"/>
                </a:solidFill>
                <a:effectLst/>
                <a:latin typeface="+mn-lt"/>
                <a:ea typeface="+mn-ea"/>
                <a:cs typeface="+mn-cs"/>
              </a:rPr>
              <a:t>The ability to reuse micro services for other applications is another advantage of this</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pattern. </a:t>
            </a:r>
            <a:r>
              <a:rPr lang="en-US" altLang="zh-TW" dirty="0" smtClean="0"/>
              <a:t/>
            </a:r>
            <a:br>
              <a:rPr lang="en-US" altLang="zh-TW" dirty="0" smtClean="0"/>
            </a:br>
            <a:endParaRPr lang="zh-TW" altLang="en-US"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1756202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這張圖他們把</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系統</a:t>
            </a:r>
            <a:r>
              <a:rPr lang="zh-TW" altLang="en-US" sz="1200" b="0" i="0" kern="1200" dirty="0" smtClean="0">
                <a:solidFill>
                  <a:schemeClr val="tx1"/>
                </a:solidFill>
                <a:effectLst/>
                <a:latin typeface="+mn-lt"/>
                <a:ea typeface="+mn-ea"/>
                <a:cs typeface="+mn-cs"/>
              </a:rPr>
              <a:t>劃分成多個的</a:t>
            </a:r>
            <a:r>
              <a:rPr lang="zh-TW" altLang="en-US" sz="1200" b="0" i="0" kern="1200" dirty="0" smtClean="0">
                <a:solidFill>
                  <a:schemeClr val="tx1"/>
                </a:solidFill>
                <a:effectLst/>
                <a:latin typeface="+mn-lt"/>
                <a:ea typeface="+mn-ea"/>
                <a:cs typeface="+mn-cs"/>
              </a:rPr>
              <a:t>微服務，其中每個微服務都在動態分配的計算資源上運行。</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為了建立</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originating</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side</a:t>
            </a:r>
            <a:r>
              <a:rPr lang="zh-TW" altLang="en-US" sz="1200" b="0" i="0" kern="1200" dirty="0" smtClean="0">
                <a:solidFill>
                  <a:schemeClr val="tx1"/>
                </a:solidFill>
                <a:effectLst/>
                <a:latin typeface="+mn-lt"/>
                <a:ea typeface="+mn-ea"/>
                <a:cs typeface="+mn-cs"/>
              </a:rPr>
              <a:t>發送</a:t>
            </a:r>
            <a:r>
              <a:rPr lang="en-US" altLang="zh-TW" sz="1200" b="0" i="0" kern="1200" dirty="0" smtClean="0">
                <a:solidFill>
                  <a:schemeClr val="tx1"/>
                </a:solidFill>
                <a:effectLst/>
                <a:latin typeface="+mn-lt"/>
                <a:ea typeface="+mn-ea"/>
                <a:cs typeface="+mn-cs"/>
              </a:rPr>
              <a:t>INVITE</a:t>
            </a:r>
            <a:r>
              <a:rPr lang="zh-TW" altLang="en-US" sz="1200" b="0" i="0" kern="1200" dirty="0" smtClean="0">
                <a:solidFill>
                  <a:schemeClr val="tx1"/>
                </a:solidFill>
                <a:effectLst/>
                <a:latin typeface="+mn-lt"/>
                <a:ea typeface="+mn-ea"/>
                <a:cs typeface="+mn-cs"/>
              </a:rPr>
              <a:t>到</a:t>
            </a:r>
            <a:r>
              <a:rPr lang="en-US" altLang="zh-TW" sz="1200" b="0" i="0" kern="1200" dirty="0" smtClean="0">
                <a:solidFill>
                  <a:schemeClr val="tx1"/>
                </a:solidFill>
                <a:effectLst/>
                <a:latin typeface="+mn-lt"/>
                <a:ea typeface="+mn-ea"/>
                <a:cs typeface="+mn-cs"/>
              </a:rPr>
              <a:t>load balancer</a:t>
            </a:r>
            <a:r>
              <a:rPr lang="zh-TW" altLang="en-US" sz="1200" b="0" i="0" kern="1200" dirty="0" smtClean="0">
                <a:solidFill>
                  <a:schemeClr val="tx1"/>
                </a:solidFill>
                <a:effectLst/>
                <a:latin typeface="+mn-lt"/>
                <a:ea typeface="+mn-ea"/>
                <a:cs typeface="+mn-cs"/>
              </a:rPr>
              <a:t>（作為</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的入口點）。 </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然後，</a:t>
            </a:r>
            <a:r>
              <a:rPr lang="en-US" altLang="zh-TW" sz="1200" b="0" i="0" kern="1200" dirty="0" smtClean="0">
                <a:solidFill>
                  <a:schemeClr val="tx1"/>
                </a:solidFill>
                <a:effectLst/>
                <a:latin typeface="+mn-lt"/>
                <a:ea typeface="+mn-ea"/>
                <a:cs typeface="+mn-cs"/>
              </a:rPr>
              <a:t>load balancer</a:t>
            </a:r>
            <a:r>
              <a:rPr lang="zh-TW" altLang="en-US" sz="1200" b="0" i="0" kern="1200" dirty="0" smtClean="0">
                <a:solidFill>
                  <a:schemeClr val="tx1"/>
                </a:solidFill>
                <a:effectLst/>
                <a:latin typeface="+mn-lt"/>
                <a:ea typeface="+mn-ea"/>
                <a:cs typeface="+mn-cs"/>
              </a:rPr>
              <a:t>會決定計算節點並創建</a:t>
            </a:r>
            <a:r>
              <a:rPr lang="en-US" altLang="zh-TW" sz="1200" b="0" i="0" kern="1200" dirty="0" smtClean="0">
                <a:solidFill>
                  <a:schemeClr val="tx1"/>
                </a:solidFill>
                <a:effectLst/>
                <a:latin typeface="+mn-lt"/>
                <a:ea typeface="+mn-ea"/>
                <a:cs typeface="+mn-cs"/>
              </a:rPr>
              <a:t>C actor</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CSCF</a:t>
            </a:r>
            <a:r>
              <a:rPr lang="zh-TW" altLang="en-US" sz="1200" b="0" i="0" kern="1200" dirty="0" smtClean="0">
                <a:solidFill>
                  <a:schemeClr val="tx1"/>
                </a:solidFill>
                <a:effectLst/>
                <a:latin typeface="+mn-lt"/>
                <a:ea typeface="+mn-ea"/>
                <a:cs typeface="+mn-cs"/>
              </a:rPr>
              <a:t>）的</a:t>
            </a:r>
            <a:r>
              <a:rPr lang="en-US" altLang="zh-TW" sz="1200" b="0" i="0" kern="1200" dirty="0" smtClean="0">
                <a:solidFill>
                  <a:schemeClr val="tx1"/>
                </a:solidFill>
                <a:effectLst/>
                <a:latin typeface="+mn-lt"/>
                <a:ea typeface="+mn-ea"/>
                <a:cs typeface="+mn-cs"/>
              </a:rPr>
              <a:t>instance</a:t>
            </a:r>
            <a:r>
              <a:rPr lang="zh-TW" altLang="en-US" sz="1200" b="0" i="0" kern="1200" dirty="0" smtClean="0">
                <a:solidFill>
                  <a:schemeClr val="tx1"/>
                </a:solidFill>
                <a:effectLst/>
                <a:latin typeface="+mn-lt"/>
                <a:ea typeface="+mn-ea"/>
                <a:cs typeface="+mn-cs"/>
              </a:rPr>
              <a:t>，來和</a:t>
            </a:r>
            <a:r>
              <a:rPr lang="en-US" altLang="zh-TW" sz="1200" b="0" i="0" kern="1200" dirty="0" smtClean="0">
                <a:solidFill>
                  <a:schemeClr val="tx1"/>
                </a:solidFill>
                <a:effectLst/>
                <a:latin typeface="+mn-lt"/>
                <a:ea typeface="+mn-ea"/>
                <a:cs typeface="+mn-cs"/>
              </a:rPr>
              <a:t>originating</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side</a:t>
            </a:r>
            <a:r>
              <a:rPr lang="zh-TW" altLang="en-US" sz="1200" b="0" i="0" kern="1200" dirty="0" smtClean="0">
                <a:solidFill>
                  <a:schemeClr val="tx1"/>
                </a:solidFill>
                <a:effectLst/>
                <a:latin typeface="+mn-lt"/>
                <a:ea typeface="+mn-ea"/>
                <a:cs typeface="+mn-cs"/>
              </a:rPr>
              <a:t>進行溝通並處理</a:t>
            </a:r>
            <a:r>
              <a:rPr lang="en-US" altLang="zh-TW" sz="1200" b="0" i="0" kern="1200" dirty="0" smtClean="0">
                <a:solidFill>
                  <a:schemeClr val="tx1"/>
                </a:solidFill>
                <a:effectLst/>
                <a:latin typeface="+mn-lt"/>
                <a:ea typeface="+mn-ea"/>
                <a:cs typeface="+mn-cs"/>
              </a:rPr>
              <a:t>call</a:t>
            </a:r>
            <a:r>
              <a:rPr lang="en-US" altLang="zh-TW" sz="1200" b="0" i="0" kern="1200" baseline="0" dirty="0" smtClean="0">
                <a:solidFill>
                  <a:schemeClr val="tx1"/>
                </a:solidFill>
                <a:effectLst/>
                <a:latin typeface="+mn-lt"/>
                <a:ea typeface="+mn-ea"/>
                <a:cs typeface="+mn-cs"/>
              </a:rPr>
              <a:t> session</a:t>
            </a:r>
            <a:r>
              <a:rPr lang="zh-TW" altLang="en-US" sz="1200" b="0" i="0" kern="1200" baseline="0" dirty="0" smtClean="0">
                <a:solidFill>
                  <a:schemeClr val="tx1"/>
                </a:solidFill>
                <a:effectLst/>
                <a:latin typeface="+mn-lt"/>
                <a:ea typeface="+mn-ea"/>
                <a:cs typeface="+mn-cs"/>
              </a:rPr>
              <a:t>的</a:t>
            </a:r>
            <a:r>
              <a:rPr lang="zh-TW" altLang="en-US" sz="1200" b="0" i="0" kern="1200" dirty="0" smtClean="0">
                <a:solidFill>
                  <a:schemeClr val="tx1"/>
                </a:solidFill>
                <a:effectLst/>
                <a:latin typeface="+mn-lt"/>
                <a:ea typeface="+mn-ea"/>
                <a:cs typeface="+mn-cs"/>
              </a:rPr>
              <a:t>功能。 </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然後由</a:t>
            </a:r>
            <a:r>
              <a:rPr lang="en-US" altLang="zh-TW" sz="1200" b="0" i="0" kern="1200" dirty="0" smtClean="0">
                <a:solidFill>
                  <a:schemeClr val="tx1"/>
                </a:solidFill>
                <a:effectLst/>
                <a:latin typeface="+mn-lt"/>
                <a:ea typeface="+mn-ea"/>
                <a:cs typeface="+mn-cs"/>
              </a:rPr>
              <a:t>C</a:t>
            </a:r>
            <a:r>
              <a:rPr lang="zh-TW" altLang="en-US" sz="1200" b="0" i="0" kern="1200" dirty="0" smtClean="0">
                <a:solidFill>
                  <a:schemeClr val="tx1"/>
                </a:solidFill>
                <a:effectLst/>
                <a:latin typeface="+mn-lt"/>
                <a:ea typeface="+mn-ea"/>
                <a:cs typeface="+mn-cs"/>
              </a:rPr>
              <a:t>創建</a:t>
            </a:r>
            <a:r>
              <a:rPr lang="en-US" altLang="zh-TW" sz="1200" b="0" i="0" kern="1200" dirty="0" smtClean="0">
                <a:solidFill>
                  <a:schemeClr val="tx1"/>
                </a:solidFill>
                <a:effectLst/>
                <a:latin typeface="+mn-lt"/>
                <a:ea typeface="+mn-ea"/>
                <a:cs typeface="+mn-cs"/>
              </a:rPr>
              <a:t>Orchestrator</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O</a:t>
            </a:r>
            <a:r>
              <a:rPr lang="zh-TW" altLang="en-US" sz="1200" b="0" i="0" kern="1200" dirty="0" smtClean="0">
                <a:solidFill>
                  <a:schemeClr val="tx1"/>
                </a:solidFill>
                <a:effectLst/>
                <a:latin typeface="+mn-lt"/>
                <a:ea typeface="+mn-ea"/>
                <a:cs typeface="+mn-cs"/>
              </a:rPr>
              <a:t>），並將根據訂閱</a:t>
            </a:r>
            <a:r>
              <a:rPr lang="en-US" altLang="zh-TW" sz="1200" b="0" i="0" kern="1200" dirty="0" smtClean="0">
                <a:solidFill>
                  <a:schemeClr val="tx1"/>
                </a:solidFill>
                <a:effectLst/>
                <a:latin typeface="+mn-lt"/>
                <a:ea typeface="+mn-ea"/>
                <a:cs typeface="+mn-cs"/>
              </a:rPr>
              <a:t>policy</a:t>
            </a:r>
            <a:r>
              <a:rPr lang="zh-TW" altLang="en-US" sz="1200" b="0" i="0" kern="1200" dirty="0" smtClean="0">
                <a:solidFill>
                  <a:schemeClr val="tx1"/>
                </a:solidFill>
                <a:effectLst/>
                <a:latin typeface="+mn-lt"/>
                <a:ea typeface="+mn-ea"/>
                <a:cs typeface="+mn-cs"/>
              </a:rPr>
              <a:t>決定</a:t>
            </a:r>
            <a:r>
              <a:rPr lang="en-US" altLang="zh-TW" sz="1200" b="0" i="0" kern="1200" dirty="0" smtClean="0">
                <a:solidFill>
                  <a:schemeClr val="tx1"/>
                </a:solidFill>
                <a:effectLst/>
                <a:latin typeface="+mn-lt"/>
                <a:ea typeface="+mn-ea"/>
                <a:cs typeface="+mn-cs"/>
              </a:rPr>
              <a:t>call session</a:t>
            </a:r>
            <a:r>
              <a:rPr lang="zh-TW" altLang="en-US" sz="1200" b="0" i="0" kern="1200" dirty="0" smtClean="0">
                <a:solidFill>
                  <a:schemeClr val="tx1"/>
                </a:solidFill>
                <a:effectLst/>
                <a:latin typeface="+mn-lt"/>
                <a:ea typeface="+mn-ea"/>
                <a:cs typeface="+mn-cs"/>
              </a:rPr>
              <a:t>的訂閱詳細資訊。</a:t>
            </a:r>
            <a:endParaRPr lang="en-US" altLang="zh-TW" sz="1200" b="0" i="0" kern="1200" dirty="0" smtClean="0">
              <a:solidFill>
                <a:schemeClr val="tx1"/>
              </a:solidFill>
              <a:effectLst/>
              <a:latin typeface="+mn-lt"/>
              <a:ea typeface="+mn-ea"/>
              <a:cs typeface="+mn-cs"/>
            </a:endParaRPr>
          </a:p>
          <a:p>
            <a:r>
              <a:rPr lang="en-US" altLang="zh-TW" dirty="0" smtClean="0"/>
              <a:t>H</a:t>
            </a:r>
            <a:r>
              <a:rPr lang="zh-TW" altLang="en-US" dirty="0" smtClean="0"/>
              <a:t>單元負責與</a:t>
            </a:r>
            <a:r>
              <a:rPr lang="en-US" altLang="zh-TW" dirty="0" smtClean="0"/>
              <a:t>HSS</a:t>
            </a:r>
            <a:r>
              <a:rPr lang="zh-TW" altLang="en-US" dirty="0" smtClean="0"/>
              <a:t>溝通，以通過</a:t>
            </a:r>
            <a:r>
              <a:rPr lang="en-US" altLang="zh-TW" dirty="0" smtClean="0"/>
              <a:t>Diameter</a:t>
            </a:r>
            <a:r>
              <a:rPr lang="zh-TW" altLang="en-US" dirty="0" smtClean="0"/>
              <a:t>協定取得和更新用戶資訊。 </a:t>
            </a:r>
            <a:endParaRPr lang="en-US" altLang="zh-TW" dirty="0" smtClean="0"/>
          </a:p>
          <a:p>
            <a:r>
              <a:rPr lang="en-US" altLang="zh-TW" dirty="0" smtClean="0"/>
              <a:t>A</a:t>
            </a:r>
            <a:r>
              <a:rPr lang="zh-TW" altLang="en-US" dirty="0" smtClean="0"/>
              <a:t>（</a:t>
            </a:r>
            <a:r>
              <a:rPr lang="en-US" altLang="zh-TW" sz="1200" b="0" i="0" kern="1200" dirty="0" smtClean="0">
                <a:solidFill>
                  <a:schemeClr val="tx1"/>
                </a:solidFill>
                <a:effectLst/>
                <a:latin typeface="+mn-lt"/>
                <a:ea typeface="+mn-ea"/>
                <a:cs typeface="+mn-cs"/>
              </a:rPr>
              <a:t>Anchor point controller</a:t>
            </a:r>
            <a:r>
              <a:rPr lang="zh-TW" altLang="en-US" dirty="0" smtClean="0"/>
              <a:t>）和</a:t>
            </a:r>
            <a:r>
              <a:rPr lang="en-US" altLang="zh-TW" dirty="0" smtClean="0"/>
              <a:t>T</a:t>
            </a:r>
            <a:r>
              <a:rPr lang="zh-TW" altLang="en-US" dirty="0" smtClean="0"/>
              <a:t>（</a:t>
            </a:r>
            <a:r>
              <a:rPr lang="en-US" altLang="zh-TW" sz="1200" b="0" i="0" kern="1200" dirty="0" smtClean="0">
                <a:solidFill>
                  <a:schemeClr val="tx1"/>
                </a:solidFill>
                <a:effectLst/>
                <a:latin typeface="+mn-lt"/>
                <a:ea typeface="+mn-ea"/>
                <a:cs typeface="+mn-cs"/>
              </a:rPr>
              <a:t>Telephony server</a:t>
            </a:r>
            <a:r>
              <a:rPr lang="zh-TW" altLang="en-US" dirty="0" smtClean="0"/>
              <a:t>）負責創建和更新</a:t>
            </a:r>
            <a:r>
              <a:rPr lang="en-US" altLang="zh-TW" dirty="0" smtClean="0"/>
              <a:t>call session</a:t>
            </a:r>
            <a:r>
              <a:rPr lang="zh-TW" altLang="en-US" dirty="0" smtClean="0"/>
              <a:t>的設置。</a:t>
            </a:r>
            <a:endParaRPr lang="en-US" altLang="zh-TW" dirty="0" smtClean="0"/>
          </a:p>
          <a:p>
            <a:r>
              <a:rPr lang="en-US" altLang="zh-TW" dirty="0" smtClean="0"/>
              <a:t>M</a:t>
            </a:r>
            <a:r>
              <a:rPr lang="zh-TW" altLang="en-US" dirty="0" smtClean="0"/>
              <a:t>單元是媒體處理器，處理</a:t>
            </a:r>
            <a:r>
              <a:rPr lang="en-US" altLang="zh-TW" dirty="0" smtClean="0"/>
              <a:t>call session</a:t>
            </a:r>
            <a:r>
              <a:rPr lang="zh-TW" altLang="en-US" dirty="0" smtClean="0"/>
              <a:t>的內容（例如，</a:t>
            </a:r>
            <a:r>
              <a:rPr lang="en-US" altLang="zh-TW" sz="1200" b="0" i="0" kern="1200" dirty="0" smtClean="0">
                <a:solidFill>
                  <a:schemeClr val="tx1"/>
                </a:solidFill>
                <a:effectLst/>
                <a:latin typeface="+mn-lt"/>
                <a:ea typeface="+mn-ea"/>
                <a:cs typeface="+mn-cs"/>
              </a:rPr>
              <a:t>bit rate matching for voice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calls</a:t>
            </a:r>
            <a:r>
              <a:rPr lang="zh-TW" altLang="en-US" dirty="0" smtClean="0"/>
              <a:t>）。</a:t>
            </a:r>
            <a:endParaRPr lang="en-US" altLang="zh-TW" dirty="0" smtClean="0"/>
          </a:p>
          <a:p>
            <a:endParaRPr lang="en-US" altLang="zh-TW" dirty="0" smtClean="0"/>
          </a:p>
          <a:p>
            <a:endParaRPr lang="en-US" altLang="zh-TW" dirty="0" smtClean="0"/>
          </a:p>
          <a:p>
            <a:r>
              <a:rPr lang="en-US" altLang="zh-TW" dirty="0" smtClean="0"/>
              <a:t>(O:S-CSCF)</a:t>
            </a:r>
          </a:p>
          <a:p>
            <a:r>
              <a:rPr lang="en-US" altLang="zh-TW" dirty="0" smtClean="0"/>
              <a:t>T:MMTEL(</a:t>
            </a:r>
            <a:r>
              <a:rPr lang="zh-TW" altLang="en-US" sz="1200" b="0" i="0" kern="1200" dirty="0" smtClean="0">
                <a:solidFill>
                  <a:schemeClr val="tx1"/>
                </a:solidFill>
                <a:effectLst/>
                <a:latin typeface="+mn-lt"/>
                <a:ea typeface="+mn-ea"/>
                <a:cs typeface="+mn-cs"/>
              </a:rPr>
              <a:t>多媒體內容的即時服務，視訊、文字訊息、檔案共享</a:t>
            </a:r>
            <a:r>
              <a:rPr lang="en-US" altLang="zh-TW"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A</a:t>
            </a:r>
            <a:r>
              <a:rPr lang="zh-TW" altLang="en-US" dirty="0" smtClean="0"/>
              <a:t> </a:t>
            </a:r>
            <a:r>
              <a:rPr lang="en-US" altLang="zh-TW" dirty="0" smtClean="0"/>
              <a:t>:MRFC (</a:t>
            </a:r>
            <a:r>
              <a:rPr lang="zh-TW" altLang="en-US" dirty="0" smtClean="0"/>
              <a:t>媒體服務，混音</a:t>
            </a:r>
            <a:r>
              <a:rPr lang="en-US" altLang="zh-TW" dirty="0" smtClean="0"/>
              <a:t>)</a:t>
            </a:r>
            <a:endParaRPr lang="en-US" altLang="zh-TW" dirty="0" smtClean="0"/>
          </a:p>
          <a:p>
            <a:r>
              <a:rPr lang="en-US" altLang="zh-TW" dirty="0" smtClean="0"/>
              <a:t>M:MRFP</a:t>
            </a:r>
            <a:endParaRPr lang="en-US" altLang="zh-TW" dirty="0" smtClean="0"/>
          </a:p>
          <a:p>
            <a:endParaRPr lang="en-US" altLang="zh-TW" dirty="0" smtClean="0"/>
          </a:p>
          <a:p>
            <a:r>
              <a:rPr lang="en-US" altLang="zh-TW" sz="1200" b="0" i="0" kern="1200" dirty="0" smtClean="0">
                <a:solidFill>
                  <a:schemeClr val="tx1"/>
                </a:solidFill>
                <a:effectLst/>
                <a:latin typeface="+mn-lt"/>
                <a:ea typeface="+mn-ea"/>
                <a:cs typeface="+mn-cs"/>
              </a:rPr>
              <a:t>MMTEL</a:t>
            </a:r>
            <a:r>
              <a:rPr lang="zh-TW" altLang="en-US" sz="1200" b="0" i="0" kern="1200" dirty="0" smtClean="0">
                <a:solidFill>
                  <a:schemeClr val="tx1"/>
                </a:solidFill>
                <a:effectLst/>
                <a:latin typeface="+mn-lt"/>
                <a:ea typeface="+mn-ea"/>
                <a:cs typeface="+mn-cs"/>
              </a:rPr>
              <a:t>可以在各方之間提供不同的多媒體內容的即時服務，像是</a:t>
            </a:r>
            <a:r>
              <a:rPr lang="en-US" altLang="zh-TW" sz="1200" b="0" i="0" kern="1200" dirty="0" smtClean="0">
                <a:solidFill>
                  <a:schemeClr val="tx1"/>
                </a:solidFill>
                <a:effectLst/>
                <a:latin typeface="+mn-lt"/>
                <a:ea typeface="+mn-ea"/>
                <a:cs typeface="+mn-cs"/>
              </a:rPr>
              <a:t>real-time</a:t>
            </a:r>
            <a:r>
              <a:rPr lang="zh-TW" altLang="en-US" sz="1200" b="0" i="0" kern="1200" dirty="0" smtClean="0">
                <a:solidFill>
                  <a:schemeClr val="tx1"/>
                </a:solidFill>
                <a:effectLst/>
                <a:latin typeface="+mn-lt"/>
                <a:ea typeface="+mn-ea"/>
                <a:cs typeface="+mn-cs"/>
              </a:rPr>
              <a:t>的影片，文字訊息傳遞和檔案共享。</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MRF</a:t>
            </a:r>
            <a:r>
              <a:rPr lang="zh-TW" altLang="en-US" sz="1200" b="0" i="0" kern="1200" dirty="0" smtClean="0">
                <a:solidFill>
                  <a:schemeClr val="tx1"/>
                </a:solidFill>
                <a:effectLst/>
                <a:latin typeface="+mn-lt"/>
                <a:ea typeface="+mn-ea"/>
                <a:cs typeface="+mn-cs"/>
              </a:rPr>
              <a:t>（通常分為</a:t>
            </a:r>
            <a:r>
              <a:rPr lang="en-US" altLang="zh-TW" sz="1200" b="0" i="0" kern="1200" dirty="0" smtClean="0">
                <a:solidFill>
                  <a:schemeClr val="tx1"/>
                </a:solidFill>
                <a:effectLst/>
                <a:latin typeface="+mn-lt"/>
                <a:ea typeface="+mn-ea"/>
                <a:cs typeface="+mn-cs"/>
              </a:rPr>
              <a:t>control</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processing</a:t>
            </a:r>
            <a:r>
              <a:rPr lang="zh-TW" altLang="en-US" sz="1200" b="0" i="0" kern="1200" dirty="0" smtClean="0">
                <a:solidFill>
                  <a:schemeClr val="tx1"/>
                </a:solidFill>
                <a:effectLst/>
                <a:latin typeface="+mn-lt"/>
                <a:ea typeface="+mn-ea"/>
                <a:cs typeface="+mn-cs"/>
              </a:rPr>
              <a:t>模塊）提供媒體服務（如語音內容的混音）。</a:t>
            </a:r>
            <a:r>
              <a:rPr lang="en-US" altLang="zh-TW" sz="1200" b="0" i="0" kern="1200" dirty="0" smtClean="0">
                <a:solidFill>
                  <a:schemeClr val="tx1"/>
                </a:solidFill>
                <a:effectLst/>
                <a:latin typeface="+mn-lt"/>
                <a:ea typeface="+mn-ea"/>
                <a:cs typeface="+mn-cs"/>
              </a:rPr>
              <a:t/>
            </a:r>
            <a:br>
              <a:rPr lang="en-US" altLang="zh-TW" sz="1200" b="0" i="0" kern="1200" dirty="0" smtClean="0">
                <a:solidFill>
                  <a:schemeClr val="tx1"/>
                </a:solidFill>
                <a:effectLst/>
                <a:latin typeface="+mn-lt"/>
                <a:ea typeface="+mn-ea"/>
                <a:cs typeface="+mn-cs"/>
              </a:rPr>
            </a:br>
            <a:endParaRPr lang="en-US" altLang="zh-TW" dirty="0" smtClean="0"/>
          </a:p>
          <a:p>
            <a:r>
              <a:rPr lang="en-US" altLang="zh-TW" sz="1200" b="0" i="0" kern="1200" dirty="0" smtClean="0">
                <a:solidFill>
                  <a:schemeClr val="tx1"/>
                </a:solidFill>
                <a:effectLst/>
                <a:latin typeface="+mn-lt"/>
                <a:ea typeface="+mn-ea"/>
                <a:cs typeface="+mn-cs"/>
              </a:rPr>
              <a:t>The Orchestrator (O)</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is then created by the C and will determine the subscription details for that call</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session, depending on the subscription policy.</a:t>
            </a:r>
            <a:r>
              <a:rPr lang="en-US" altLang="zh-TW" dirty="0" smtClean="0"/>
              <a:t> </a:t>
            </a:r>
          </a:p>
          <a:p>
            <a:endParaRPr lang="en-US" altLang="zh-TW" dirty="0" smtClean="0"/>
          </a:p>
          <a:p>
            <a:r>
              <a:rPr lang="en-US" altLang="zh-TW" sz="1200" b="0" i="0" kern="1200" dirty="0" smtClean="0">
                <a:solidFill>
                  <a:schemeClr val="tx1"/>
                </a:solidFill>
                <a:effectLst/>
                <a:latin typeface="+mn-lt"/>
                <a:ea typeface="+mn-ea"/>
                <a:cs typeface="+mn-cs"/>
              </a:rPr>
              <a:t>The A</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(Anchor point controller) and T (Telephony server) are in charge of creating</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and updating the call session settings</a:t>
            </a:r>
            <a:r>
              <a:rPr lang="en-US" altLang="zh-TW" dirty="0" smtClean="0"/>
              <a:t> </a:t>
            </a:r>
            <a:br>
              <a:rPr lang="en-US" altLang="zh-TW" dirty="0" smtClean="0"/>
            </a:br>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2872304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將</a:t>
            </a:r>
            <a:r>
              <a:rPr lang="en-US" altLang="zh-TW" dirty="0" smtClean="0"/>
              <a:t>IMS</a:t>
            </a:r>
            <a:r>
              <a:rPr lang="zh-TW" altLang="en-US" dirty="0" smtClean="0"/>
              <a:t>架構劃分為多個微服務，可以提供很大的靈活性來部屬這些服務。</a:t>
            </a:r>
            <a:endParaRPr lang="en-US" altLang="zh-TW" dirty="0" smtClean="0"/>
          </a:p>
          <a:p>
            <a:r>
              <a:rPr lang="zh-TW" altLang="en-US" dirty="0" smtClean="0"/>
              <a:t>在剛才的圖中，參與</a:t>
            </a:r>
            <a:r>
              <a:rPr lang="en-US" altLang="zh-TW" dirty="0" smtClean="0"/>
              <a:t>call session</a:t>
            </a:r>
            <a:r>
              <a:rPr lang="zh-TW" altLang="en-US" dirty="0" smtClean="0"/>
              <a:t>建立的每個</a:t>
            </a:r>
            <a:r>
              <a:rPr lang="zh-TW" altLang="en-US" dirty="0" smtClean="0"/>
              <a:t>單元都可以</a:t>
            </a:r>
            <a:r>
              <a:rPr lang="zh-TW" altLang="en-US" dirty="0" smtClean="0"/>
              <a:t>部署在不同的計算節點上，因為它們可以通過</a:t>
            </a:r>
            <a:r>
              <a:rPr lang="en-US" altLang="zh-TW" dirty="0" smtClean="0"/>
              <a:t>TCP</a:t>
            </a:r>
            <a:r>
              <a:rPr lang="zh-TW" altLang="en-US" dirty="0" smtClean="0"/>
              <a:t>通信協定進行溝通。</a:t>
            </a:r>
            <a:endParaRPr lang="en-US" altLang="zh-TW" dirty="0" smtClean="0"/>
          </a:p>
          <a:p>
            <a:r>
              <a:rPr lang="zh-TW" altLang="en-US" dirty="0" smtClean="0"/>
              <a:t>因此，微服務架構可以很容易地隨著需求去擴展系統（即隨著新增或終止</a:t>
            </a:r>
            <a:r>
              <a:rPr lang="en-US" altLang="zh-TW" dirty="0" smtClean="0"/>
              <a:t>call session</a:t>
            </a:r>
            <a:r>
              <a:rPr lang="zh-TW" altLang="en-US" dirty="0" smtClean="0"/>
              <a:t>來增加或減少分配的計算資源量）。</a:t>
            </a:r>
            <a:endParaRPr lang="en-US" altLang="zh-TW" dirty="0" smtClean="0"/>
          </a:p>
          <a:p>
            <a:r>
              <a:rPr lang="zh-TW" altLang="en-US" dirty="0" smtClean="0"/>
              <a:t>但是，這種架構需要更高的延遲。</a:t>
            </a:r>
            <a:r>
              <a:rPr lang="en-US" altLang="zh-TW" dirty="0" smtClean="0"/>
              <a:t>(</a:t>
            </a:r>
            <a:r>
              <a:rPr lang="zh-TW" altLang="en-US" dirty="0" smtClean="0"/>
              <a:t>因為</a:t>
            </a:r>
            <a:r>
              <a:rPr lang="en-US" altLang="zh-TW" dirty="0" smtClean="0"/>
              <a:t>scale</a:t>
            </a:r>
            <a:r>
              <a:rPr lang="zh-TW" altLang="en-US" dirty="0" smtClean="0"/>
              <a:t>需要額外資源，可能造成</a:t>
            </a:r>
            <a:r>
              <a:rPr lang="en-US" altLang="zh-TW" dirty="0" smtClean="0"/>
              <a:t>overload)</a:t>
            </a:r>
          </a:p>
          <a:p>
            <a:endParaRPr lang="en-US" altLang="zh-TW" dirty="0" smtClean="0"/>
          </a:p>
          <a:p>
            <a:endParaRPr lang="en-US" altLang="zh-TW" dirty="0" smtClean="0"/>
          </a:p>
          <a:p>
            <a:r>
              <a:rPr lang="en-US" altLang="zh-TW" sz="1200" dirty="0" smtClean="0">
                <a:latin typeface="Times New Roman" panose="02020603050405020304" pitchFamily="18" charset="0"/>
                <a:cs typeface="Times New Roman" panose="02020603050405020304" pitchFamily="18" charset="0"/>
              </a:rPr>
              <a:t>Flexibility:</a:t>
            </a:r>
            <a:r>
              <a:rPr lang="zh-TW" altLang="en-US" sz="1200" dirty="0" smtClean="0">
                <a:latin typeface="Times New Roman" panose="02020603050405020304" pitchFamily="18" charset="0"/>
                <a:cs typeface="Times New Roman" panose="02020603050405020304" pitchFamily="18" charset="0"/>
              </a:rPr>
              <a:t>部屬在不同地方</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Elasticity:</a:t>
            </a:r>
            <a:r>
              <a:rPr lang="zh-TW" altLang="en-US" sz="1200" dirty="0" smtClean="0">
                <a:latin typeface="Times New Roman" panose="02020603050405020304" pitchFamily="18" charset="0"/>
                <a:cs typeface="Times New Roman" panose="02020603050405020304" pitchFamily="18" charset="0"/>
              </a:rPr>
              <a:t>隨著需求彈性的調整</a:t>
            </a:r>
            <a:endParaRPr lang="zh-TW" altLang="en-US" dirty="0" smtClean="0"/>
          </a:p>
          <a:p>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1953871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通常，我們將一組物理或虛擬計算資源稱為</a:t>
            </a:r>
            <a:r>
              <a:rPr lang="en-US" altLang="zh-TW" sz="1200" b="0" i="0" kern="1200" dirty="0" smtClean="0">
                <a:solidFill>
                  <a:schemeClr val="tx1"/>
                </a:solidFill>
                <a:effectLst/>
                <a:latin typeface="+mn-lt"/>
                <a:ea typeface="+mn-ea"/>
                <a:cs typeface="+mn-cs"/>
              </a:rPr>
              <a:t>pouch</a:t>
            </a:r>
            <a:r>
              <a:rPr lang="zh-TW" altLang="en-US" sz="1200" b="0" i="0" kern="1200" dirty="0" smtClean="0">
                <a:solidFill>
                  <a:schemeClr val="tx1"/>
                </a:solidFill>
                <a:effectLst/>
                <a:latin typeface="+mn-lt"/>
                <a:ea typeface="+mn-ea"/>
                <a:cs typeface="+mn-cs"/>
              </a:rPr>
              <a:t>，每個</a:t>
            </a:r>
            <a:r>
              <a:rPr lang="en-US" altLang="zh-TW" sz="1200" b="0" i="0" kern="1200" dirty="0" smtClean="0">
                <a:solidFill>
                  <a:schemeClr val="tx1"/>
                </a:solidFill>
                <a:effectLst/>
                <a:latin typeface="+mn-lt"/>
                <a:ea typeface="+mn-ea"/>
                <a:cs typeface="+mn-cs"/>
              </a:rPr>
              <a:t>pouch</a:t>
            </a:r>
            <a:r>
              <a:rPr lang="zh-TW" altLang="en-US" sz="1200" b="0" i="0" kern="1200" dirty="0" smtClean="0">
                <a:solidFill>
                  <a:schemeClr val="tx1"/>
                </a:solidFill>
                <a:effectLst/>
                <a:latin typeface="+mn-lt"/>
                <a:ea typeface="+mn-ea"/>
                <a:cs typeface="+mn-cs"/>
              </a:rPr>
              <a:t>和其他用於應用程式的資源都是分開隔離的。</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每個微服務都可以在不同的（類型）</a:t>
            </a:r>
            <a:r>
              <a:rPr lang="en-US" altLang="zh-TW" sz="1200" b="0" i="0" kern="1200" dirty="0" smtClean="0">
                <a:solidFill>
                  <a:schemeClr val="tx1"/>
                </a:solidFill>
                <a:effectLst/>
                <a:latin typeface="+mn-lt"/>
                <a:ea typeface="+mn-ea"/>
                <a:cs typeface="+mn-cs"/>
              </a:rPr>
              <a:t>pouch</a:t>
            </a:r>
            <a:r>
              <a:rPr lang="zh-TW" altLang="en-US" sz="1200" b="0" i="0" kern="1200" dirty="0" smtClean="0">
                <a:solidFill>
                  <a:schemeClr val="tx1"/>
                </a:solidFill>
                <a:effectLst/>
                <a:latin typeface="+mn-lt"/>
                <a:ea typeface="+mn-ea"/>
                <a:cs typeface="+mn-cs"/>
              </a:rPr>
              <a:t>上運行，而且不論</a:t>
            </a:r>
            <a:r>
              <a:rPr lang="en-US" altLang="zh-TW" sz="1200" b="0" i="0" kern="1200" dirty="0" smtClean="0">
                <a:solidFill>
                  <a:schemeClr val="tx1"/>
                </a:solidFill>
                <a:effectLst/>
                <a:latin typeface="+mn-lt"/>
                <a:ea typeface="+mn-ea"/>
                <a:cs typeface="+mn-cs"/>
              </a:rPr>
              <a:t>pouch</a:t>
            </a:r>
            <a:r>
              <a:rPr lang="zh-TW" altLang="en-US" sz="1200" b="0" i="0" kern="1200" dirty="0" smtClean="0">
                <a:solidFill>
                  <a:schemeClr val="tx1"/>
                </a:solidFill>
                <a:effectLst/>
                <a:latin typeface="+mn-lt"/>
                <a:ea typeface="+mn-ea"/>
                <a:cs typeface="+mn-cs"/>
              </a:rPr>
              <a:t>是在哪種平台</a:t>
            </a:r>
            <a:r>
              <a:rPr lang="en-US" altLang="zh-TW" sz="1200" b="0" i="0" kern="1200" dirty="0" smtClean="0">
                <a:solidFill>
                  <a:schemeClr val="tx1"/>
                </a:solidFill>
                <a:effectLst/>
                <a:latin typeface="+mn-lt"/>
                <a:ea typeface="+mn-ea"/>
                <a:cs typeface="+mn-cs"/>
              </a:rPr>
              <a:t>(VM</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上。</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這就是他們做的</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的一個關鍵</a:t>
            </a:r>
            <a:r>
              <a:rPr lang="zh-TW" altLang="en-US" sz="1200" b="0" i="0" kern="1200" dirty="0" smtClean="0">
                <a:solidFill>
                  <a:schemeClr val="tx1"/>
                </a:solidFill>
                <a:effectLst/>
                <a:latin typeface="+mn-lt"/>
                <a:ea typeface="+mn-ea"/>
                <a:cs typeface="+mn-cs"/>
              </a:rPr>
              <a:t>點</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但是從後面的效能分析看不出來</a:t>
            </a:r>
            <a:r>
              <a:rPr lang="en-US" altLang="zh-TW"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Continuum platform:</a:t>
            </a:r>
            <a:r>
              <a:rPr lang="zh-TW" altLang="en-US" sz="1200" b="0" i="0" kern="1200" dirty="0" smtClean="0">
                <a:solidFill>
                  <a:schemeClr val="tx1"/>
                </a:solidFill>
                <a:effectLst/>
                <a:latin typeface="+mn-lt"/>
                <a:ea typeface="+mn-ea"/>
                <a:cs typeface="+mn-cs"/>
              </a:rPr>
              <a:t>產品名字，可用來開發</a:t>
            </a:r>
            <a:r>
              <a:rPr lang="en-US" altLang="zh-TW" sz="1200" b="0" i="0" kern="1200" dirty="0" smtClean="0">
                <a:solidFill>
                  <a:schemeClr val="tx1"/>
                </a:solidFill>
                <a:effectLst/>
                <a:latin typeface="+mn-lt"/>
                <a:ea typeface="+mn-ea"/>
                <a:cs typeface="+mn-cs"/>
              </a:rPr>
              <a:t>container</a:t>
            </a: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快</a:t>
            </a:r>
            <a:r>
              <a:rPr lang="en-US" altLang="zh-TW" sz="1200" b="0" i="0" kern="1200" baseline="0" dirty="0" smtClean="0">
                <a:solidFill>
                  <a:schemeClr val="tx1"/>
                </a:solidFill>
                <a:effectLst/>
                <a:latin typeface="+mn-lt"/>
                <a:ea typeface="+mn-ea"/>
                <a:cs typeface="+mn-cs"/>
              </a:rPr>
              <a:t>  ;   VM:</a:t>
            </a:r>
            <a:r>
              <a:rPr lang="zh-TW" altLang="en-US" sz="1200" b="0" i="0" kern="1200" baseline="0" dirty="0" smtClean="0">
                <a:solidFill>
                  <a:schemeClr val="tx1"/>
                </a:solidFill>
                <a:effectLst/>
                <a:latin typeface="+mn-lt"/>
                <a:ea typeface="+mn-ea"/>
                <a:cs typeface="+mn-cs"/>
              </a:rPr>
              <a:t>安全</a:t>
            </a:r>
            <a:endParaRPr lang="en-US" altLang="zh-TW" sz="1200" b="0" i="0" kern="1200" dirty="0" smtClean="0">
              <a:solidFill>
                <a:schemeClr val="tx1"/>
              </a:solidFill>
              <a:effectLst/>
              <a:latin typeface="+mn-lt"/>
              <a:ea typeface="+mn-ea"/>
              <a:cs typeface="+mn-cs"/>
            </a:endParaRPr>
          </a:p>
          <a:p>
            <a:endParaRPr lang="zh-TW" altLang="en-US"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的優點：</a:t>
            </a:r>
          </a:p>
          <a:p>
            <a:r>
              <a:rPr lang="en-US" altLang="zh-TW" sz="1200" b="0" i="0" kern="1200" dirty="0" smtClean="0">
                <a:solidFill>
                  <a:schemeClr val="tx1"/>
                </a:solidFill>
                <a:effectLst/>
                <a:latin typeface="+mn-lt"/>
                <a:ea typeface="+mn-ea"/>
                <a:cs typeface="+mn-cs"/>
              </a:rPr>
              <a:t>Image </a:t>
            </a:r>
            <a:r>
              <a:rPr lang="zh-TW" altLang="en-US" sz="1200" b="0" i="0" kern="1200" dirty="0" smtClean="0">
                <a:solidFill>
                  <a:schemeClr val="tx1"/>
                </a:solidFill>
                <a:effectLst/>
                <a:latin typeface="+mn-lt"/>
                <a:ea typeface="+mn-ea"/>
                <a:cs typeface="+mn-cs"/>
              </a:rPr>
              <a:t>很小：因為跟 </a:t>
            </a:r>
            <a:r>
              <a:rPr lang="en-US" altLang="zh-TW" sz="1200" b="0" i="0" kern="1200" dirty="0" smtClean="0">
                <a:solidFill>
                  <a:schemeClr val="tx1"/>
                </a:solidFill>
                <a:effectLst/>
                <a:latin typeface="+mn-lt"/>
                <a:ea typeface="+mn-ea"/>
                <a:cs typeface="+mn-cs"/>
              </a:rPr>
              <a:t>host </a:t>
            </a:r>
            <a:r>
              <a:rPr lang="zh-TW" altLang="en-US" sz="1200" b="0" i="0" kern="1200" dirty="0" smtClean="0">
                <a:solidFill>
                  <a:schemeClr val="tx1"/>
                </a:solidFill>
                <a:effectLst/>
                <a:latin typeface="+mn-lt"/>
                <a:ea typeface="+mn-ea"/>
                <a:cs typeface="+mn-cs"/>
              </a:rPr>
              <a:t>共用 </a:t>
            </a:r>
            <a:r>
              <a:rPr lang="en-US" altLang="zh-TW" sz="1200" b="0" i="0" kern="1200" dirty="0" smtClean="0">
                <a:solidFill>
                  <a:schemeClr val="tx1"/>
                </a:solidFill>
                <a:effectLst/>
                <a:latin typeface="+mn-lt"/>
                <a:ea typeface="+mn-ea"/>
                <a:cs typeface="+mn-cs"/>
              </a:rPr>
              <a:t>kernel</a:t>
            </a:r>
            <a:r>
              <a:rPr lang="zh-TW" altLang="en-US" sz="1200" b="0" i="0" kern="1200" dirty="0" smtClean="0">
                <a:solidFill>
                  <a:schemeClr val="tx1"/>
                </a:solidFill>
                <a:effectLst/>
                <a:latin typeface="+mn-lt"/>
                <a:ea typeface="+mn-ea"/>
                <a:cs typeface="+mn-cs"/>
              </a:rPr>
              <a:t>，只需要提供需要的 </a:t>
            </a:r>
            <a:r>
              <a:rPr lang="en-US" altLang="zh-TW" sz="1200" b="0" i="0" kern="1200" dirty="0" smtClean="0">
                <a:solidFill>
                  <a:schemeClr val="tx1"/>
                </a:solidFill>
                <a:effectLst/>
                <a:latin typeface="+mn-lt"/>
                <a:ea typeface="+mn-ea"/>
                <a:cs typeface="+mn-cs"/>
              </a:rPr>
              <a:t>OS </a:t>
            </a:r>
            <a:r>
              <a:rPr lang="zh-TW" altLang="en-US" sz="1200" b="0" i="0" kern="1200" dirty="0" smtClean="0">
                <a:solidFill>
                  <a:schemeClr val="tx1"/>
                </a:solidFill>
                <a:effectLst/>
                <a:latin typeface="+mn-lt"/>
                <a:ea typeface="+mn-ea"/>
                <a:cs typeface="+mn-cs"/>
              </a:rPr>
              <a:t>元件跟 </a:t>
            </a:r>
            <a:r>
              <a:rPr lang="en-US" altLang="zh-TW" sz="1200" b="0" i="0" kern="1200" dirty="0" smtClean="0">
                <a:solidFill>
                  <a:schemeClr val="tx1"/>
                </a:solidFill>
                <a:effectLst/>
                <a:latin typeface="+mn-lt"/>
                <a:ea typeface="+mn-ea"/>
                <a:cs typeface="+mn-cs"/>
              </a:rPr>
              <a:t>libraries</a:t>
            </a:r>
            <a:r>
              <a:rPr lang="zh-TW" altLang="en-US" sz="1200" b="0"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速度：部署極快，通常花數秒就可以生成一個 </a:t>
            </a:r>
            <a:r>
              <a:rPr lang="en-US" altLang="zh-TW" sz="1200" b="0" i="0" kern="1200" dirty="0" smtClean="0">
                <a:solidFill>
                  <a:schemeClr val="tx1"/>
                </a:solidFill>
                <a:effectLst/>
                <a:latin typeface="+mn-lt"/>
                <a:ea typeface="+mn-ea"/>
                <a:cs typeface="+mn-cs"/>
              </a:rPr>
              <a:t>container</a:t>
            </a:r>
            <a:r>
              <a:rPr lang="zh-TW" altLang="en-US" sz="1200" b="0"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可攜性：在正確的 </a:t>
            </a:r>
            <a:r>
              <a:rPr lang="en-US" altLang="zh-TW" sz="1200" b="0" i="0" kern="1200" dirty="0" smtClean="0">
                <a:solidFill>
                  <a:schemeClr val="tx1"/>
                </a:solidFill>
                <a:effectLst/>
                <a:latin typeface="+mn-lt"/>
                <a:ea typeface="+mn-ea"/>
                <a:cs typeface="+mn-cs"/>
              </a:rPr>
              <a:t>kernel </a:t>
            </a:r>
            <a:r>
              <a:rPr lang="zh-TW" altLang="en-US" sz="1200" b="0" i="0" kern="1200" dirty="0" smtClean="0">
                <a:solidFill>
                  <a:schemeClr val="tx1"/>
                </a:solidFill>
                <a:effectLst/>
                <a:latin typeface="+mn-lt"/>
                <a:ea typeface="+mn-ea"/>
                <a:cs typeface="+mn-cs"/>
              </a:rPr>
              <a:t>下 ，</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可以容易在不同 </a:t>
            </a:r>
            <a:r>
              <a:rPr lang="en-US" altLang="zh-TW" sz="1200" b="0" i="0" kern="1200" dirty="0" smtClean="0">
                <a:solidFill>
                  <a:schemeClr val="tx1"/>
                </a:solidFill>
                <a:effectLst/>
                <a:latin typeface="+mn-lt"/>
                <a:ea typeface="+mn-ea"/>
                <a:cs typeface="+mn-cs"/>
              </a:rPr>
              <a:t>host </a:t>
            </a:r>
            <a:r>
              <a:rPr lang="zh-TW" altLang="en-US" sz="1200" b="0" i="0" kern="1200" dirty="0" smtClean="0">
                <a:solidFill>
                  <a:schemeClr val="tx1"/>
                </a:solidFill>
                <a:effectLst/>
                <a:latin typeface="+mn-lt"/>
                <a:ea typeface="+mn-ea"/>
                <a:cs typeface="+mn-cs"/>
              </a:rPr>
              <a:t>或環境中移動。</a:t>
            </a:r>
          </a:p>
          <a:p>
            <a:r>
              <a:rPr lang="en-US" altLang="zh-TW" sz="1200" b="0" i="0" kern="1200" dirty="0" smtClean="0">
                <a:solidFill>
                  <a:schemeClr val="tx1"/>
                </a:solidFill>
                <a:effectLst/>
                <a:latin typeface="+mn-lt"/>
                <a:ea typeface="+mn-ea"/>
                <a:cs typeface="+mn-cs"/>
              </a:rPr>
              <a:t>CI/CD</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因其可攜性跟速度在 </a:t>
            </a:r>
            <a:r>
              <a:rPr lang="en-US" altLang="zh-TW" sz="1200" b="0" i="0" kern="1200" dirty="0" smtClean="0">
                <a:solidFill>
                  <a:schemeClr val="tx1"/>
                </a:solidFill>
                <a:effectLst/>
                <a:latin typeface="+mn-lt"/>
                <a:ea typeface="+mn-ea"/>
                <a:cs typeface="+mn-cs"/>
              </a:rPr>
              <a:t>CI/CD </a:t>
            </a:r>
            <a:r>
              <a:rPr lang="zh-TW" altLang="en-US" sz="1200" b="0" i="0" kern="1200" dirty="0" smtClean="0">
                <a:solidFill>
                  <a:schemeClr val="tx1"/>
                </a:solidFill>
                <a:effectLst/>
                <a:latin typeface="+mn-lt"/>
                <a:ea typeface="+mn-ea"/>
                <a:cs typeface="+mn-cs"/>
              </a:rPr>
              <a:t>的建置相對 </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來得容易。</a:t>
            </a:r>
          </a:p>
          <a:p>
            <a:r>
              <a:rPr lang="zh-TW" altLang="en-US" sz="1200" b="0" i="0" kern="1200" dirty="0" smtClean="0">
                <a:solidFill>
                  <a:schemeClr val="tx1"/>
                </a:solidFill>
                <a:effectLst/>
                <a:latin typeface="+mn-lt"/>
                <a:ea typeface="+mn-ea"/>
                <a:cs typeface="+mn-cs"/>
              </a:rPr>
              <a:t>週期管理：</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需要更新只需利用新的 </a:t>
            </a:r>
            <a:r>
              <a:rPr lang="en-US" altLang="zh-TW" sz="1200" b="0" i="0" kern="1200" dirty="0" smtClean="0">
                <a:solidFill>
                  <a:schemeClr val="tx1"/>
                </a:solidFill>
                <a:effectLst/>
                <a:latin typeface="+mn-lt"/>
                <a:ea typeface="+mn-ea"/>
                <a:cs typeface="+mn-cs"/>
              </a:rPr>
              <a:t>image </a:t>
            </a:r>
            <a:r>
              <a:rPr lang="zh-TW" altLang="en-US" sz="1200" b="0" i="0" kern="1200" dirty="0" smtClean="0">
                <a:solidFill>
                  <a:schemeClr val="tx1"/>
                </a:solidFill>
                <a:effectLst/>
                <a:latin typeface="+mn-lt"/>
                <a:ea typeface="+mn-ea"/>
                <a:cs typeface="+mn-cs"/>
              </a:rPr>
              <a:t>重新啟動即可。</a:t>
            </a:r>
          </a:p>
          <a:p>
            <a:r>
              <a:rPr lang="zh-TW" altLang="en-US" sz="1200" b="0" i="0" kern="1200" dirty="0" smtClean="0">
                <a:solidFill>
                  <a:schemeClr val="tx1"/>
                </a:solidFill>
                <a:effectLst/>
                <a:latin typeface="+mn-lt"/>
                <a:ea typeface="+mn-ea"/>
                <a:cs typeface="+mn-cs"/>
              </a:rPr>
              <a:t>缺點：</a:t>
            </a:r>
          </a:p>
          <a:p>
            <a:r>
              <a:rPr lang="zh-TW" altLang="en-US" sz="1200" b="0" i="0" kern="1200" dirty="0" smtClean="0">
                <a:solidFill>
                  <a:schemeClr val="tx1"/>
                </a:solidFill>
                <a:effectLst/>
                <a:latin typeface="+mn-lt"/>
                <a:ea typeface="+mn-ea"/>
                <a:cs typeface="+mn-cs"/>
              </a:rPr>
              <a:t>安全性：跟 </a:t>
            </a:r>
            <a:r>
              <a:rPr lang="en-US" altLang="zh-TW" sz="1200" b="0" i="0" kern="1200" dirty="0" smtClean="0">
                <a:solidFill>
                  <a:schemeClr val="tx1"/>
                </a:solidFill>
                <a:effectLst/>
                <a:latin typeface="+mn-lt"/>
                <a:ea typeface="+mn-ea"/>
                <a:cs typeface="+mn-cs"/>
              </a:rPr>
              <a:t>host </a:t>
            </a:r>
            <a:r>
              <a:rPr lang="zh-TW" altLang="en-US" sz="1200" b="0" i="0" kern="1200" dirty="0" smtClean="0">
                <a:solidFill>
                  <a:schemeClr val="tx1"/>
                </a:solidFill>
                <a:effectLst/>
                <a:latin typeface="+mn-lt"/>
                <a:ea typeface="+mn-ea"/>
                <a:cs typeface="+mn-cs"/>
              </a:rPr>
              <a:t>共用 </a:t>
            </a:r>
            <a:r>
              <a:rPr lang="en-US" altLang="zh-TW" sz="1200" b="0" i="0" kern="1200" dirty="0" smtClean="0">
                <a:solidFill>
                  <a:schemeClr val="tx1"/>
                </a:solidFill>
                <a:effectLst/>
                <a:latin typeface="+mn-lt"/>
                <a:ea typeface="+mn-ea"/>
                <a:cs typeface="+mn-cs"/>
              </a:rPr>
              <a:t>kernel</a:t>
            </a:r>
            <a:r>
              <a:rPr lang="zh-TW" altLang="en-US" sz="1200" b="0" i="0" kern="1200" dirty="0" smtClean="0">
                <a:solidFill>
                  <a:schemeClr val="tx1"/>
                </a:solidFill>
                <a:effectLst/>
                <a:latin typeface="+mn-lt"/>
                <a:ea typeface="+mn-ea"/>
                <a:cs typeface="+mn-cs"/>
              </a:rPr>
              <a:t>，安全性比起虛擬化整個硬體來得差。</a:t>
            </a:r>
          </a:p>
          <a:p>
            <a:r>
              <a:rPr lang="zh-TW" altLang="en-US" sz="1200" b="0" i="0" kern="1200" dirty="0" smtClean="0">
                <a:solidFill>
                  <a:schemeClr val="tx1"/>
                </a:solidFill>
                <a:effectLst/>
                <a:latin typeface="+mn-lt"/>
                <a:ea typeface="+mn-ea"/>
                <a:cs typeface="+mn-cs"/>
              </a:rPr>
              <a:t>無法選擇 </a:t>
            </a:r>
            <a:r>
              <a:rPr lang="en-US" altLang="zh-TW" sz="1200" b="0" i="0" kern="1200" dirty="0" smtClean="0">
                <a:solidFill>
                  <a:schemeClr val="tx1"/>
                </a:solidFill>
                <a:effectLst/>
                <a:latin typeface="+mn-lt"/>
                <a:ea typeface="+mn-ea"/>
                <a:cs typeface="+mn-cs"/>
              </a:rPr>
              <a:t>OS</a:t>
            </a:r>
            <a:r>
              <a:rPr lang="zh-TW" altLang="en-US" sz="1200" b="0" i="0" kern="1200" dirty="0" smtClean="0">
                <a:solidFill>
                  <a:schemeClr val="tx1"/>
                </a:solidFill>
                <a:effectLst/>
                <a:latin typeface="+mn-lt"/>
                <a:ea typeface="+mn-ea"/>
                <a:cs typeface="+mn-cs"/>
              </a:rPr>
              <a:t>：同樣因為跟 </a:t>
            </a:r>
            <a:r>
              <a:rPr lang="en-US" altLang="zh-TW" sz="1200" b="0" i="0" kern="1200" dirty="0" smtClean="0">
                <a:solidFill>
                  <a:schemeClr val="tx1"/>
                </a:solidFill>
                <a:effectLst/>
                <a:latin typeface="+mn-lt"/>
                <a:ea typeface="+mn-ea"/>
                <a:cs typeface="+mn-cs"/>
              </a:rPr>
              <a:t>host </a:t>
            </a:r>
            <a:r>
              <a:rPr lang="zh-TW" altLang="en-US" sz="1200" b="0" i="0" kern="1200" dirty="0" smtClean="0">
                <a:solidFill>
                  <a:schemeClr val="tx1"/>
                </a:solidFill>
                <a:effectLst/>
                <a:latin typeface="+mn-lt"/>
                <a:ea typeface="+mn-ea"/>
                <a:cs typeface="+mn-cs"/>
              </a:rPr>
              <a:t>共用 </a:t>
            </a:r>
            <a:r>
              <a:rPr lang="en-US" altLang="zh-TW" sz="1200" b="0" i="0" kern="1200" dirty="0" smtClean="0">
                <a:solidFill>
                  <a:schemeClr val="tx1"/>
                </a:solidFill>
                <a:effectLst/>
                <a:latin typeface="+mn-lt"/>
                <a:ea typeface="+mn-ea"/>
                <a:cs typeface="+mn-cs"/>
              </a:rPr>
              <a:t>kernel </a:t>
            </a:r>
            <a:r>
              <a:rPr lang="zh-TW" altLang="en-US" sz="1200" b="0" i="0" kern="1200" dirty="0" smtClean="0">
                <a:solidFill>
                  <a:schemeClr val="tx1"/>
                </a:solidFill>
                <a:effectLst/>
                <a:latin typeface="+mn-lt"/>
                <a:ea typeface="+mn-ea"/>
                <a:cs typeface="+mn-cs"/>
              </a:rPr>
              <a:t>的關係，因此沒辦法在每個 </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都運行不同的 </a:t>
            </a:r>
            <a:r>
              <a:rPr lang="en-US" altLang="zh-TW" sz="1200" b="0" i="0" kern="1200" dirty="0" smtClean="0">
                <a:solidFill>
                  <a:schemeClr val="tx1"/>
                </a:solidFill>
                <a:effectLst/>
                <a:latin typeface="+mn-lt"/>
                <a:ea typeface="+mn-ea"/>
                <a:cs typeface="+mn-cs"/>
              </a:rPr>
              <a:t>kernel</a:t>
            </a:r>
            <a:r>
              <a:rPr lang="zh-TW" altLang="en-US" sz="1200" b="0"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需要比較複雜的網路：</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通常切分成 </a:t>
            </a:r>
            <a:r>
              <a:rPr lang="en-US" altLang="zh-TW" sz="1200" b="0" i="0" kern="1200" dirty="0" smtClean="0">
                <a:solidFill>
                  <a:schemeClr val="tx1"/>
                </a:solidFill>
                <a:effectLst/>
                <a:latin typeface="+mn-lt"/>
                <a:ea typeface="+mn-ea"/>
                <a:cs typeface="+mn-cs"/>
              </a:rPr>
              <a:t>micro-service </a:t>
            </a:r>
            <a:r>
              <a:rPr lang="zh-TW" altLang="en-US" sz="1200" b="0" i="0" kern="1200" dirty="0" smtClean="0">
                <a:solidFill>
                  <a:schemeClr val="tx1"/>
                </a:solidFill>
                <a:effectLst/>
                <a:latin typeface="+mn-lt"/>
                <a:ea typeface="+mn-ea"/>
                <a:cs typeface="+mn-cs"/>
              </a:rPr>
              <a:t>的方式做部署，在各元件中的網路連結會比較複雜。</a:t>
            </a: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的優點：</a:t>
            </a:r>
          </a:p>
          <a:p>
            <a:r>
              <a:rPr lang="zh-TW" altLang="en-US" sz="1200" b="0" i="0" kern="1200" dirty="0" smtClean="0">
                <a:solidFill>
                  <a:schemeClr val="tx1"/>
                </a:solidFill>
                <a:effectLst/>
                <a:latin typeface="+mn-lt"/>
                <a:ea typeface="+mn-ea"/>
                <a:cs typeface="+mn-cs"/>
              </a:rPr>
              <a:t>整個系統的虛擬化：這讓 </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在使用上跟 </a:t>
            </a:r>
            <a:r>
              <a:rPr lang="en-US" altLang="zh-TW" sz="1200" b="0" i="0" kern="1200" dirty="0" smtClean="0">
                <a:solidFill>
                  <a:schemeClr val="tx1"/>
                </a:solidFill>
                <a:effectLst/>
                <a:latin typeface="+mn-lt"/>
                <a:ea typeface="+mn-ea"/>
                <a:cs typeface="+mn-cs"/>
              </a:rPr>
              <a:t>bare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metal server </a:t>
            </a:r>
            <a:r>
              <a:rPr lang="zh-TW" altLang="en-US" sz="1200" b="0" i="0" kern="1200" dirty="0" smtClean="0">
                <a:solidFill>
                  <a:schemeClr val="tx1"/>
                </a:solidFill>
                <a:effectLst/>
                <a:latin typeface="+mn-lt"/>
                <a:ea typeface="+mn-ea"/>
                <a:cs typeface="+mn-cs"/>
              </a:rPr>
              <a:t>沒有什麼差別，能夠比較直覺的操作。</a:t>
            </a:r>
          </a:p>
          <a:p>
            <a:r>
              <a:rPr lang="zh-TW" altLang="en-US" sz="1200" b="0" i="0" kern="1200" dirty="0" smtClean="0">
                <a:solidFill>
                  <a:schemeClr val="tx1"/>
                </a:solidFill>
                <a:effectLst/>
                <a:latin typeface="+mn-lt"/>
                <a:ea typeface="+mn-ea"/>
                <a:cs typeface="+mn-cs"/>
              </a:rPr>
              <a:t>不需要拆分應用程式：由於使用上跟 </a:t>
            </a:r>
            <a:r>
              <a:rPr lang="en-US" altLang="zh-TW" sz="1200" b="0" i="0" kern="1200" dirty="0" smtClean="0">
                <a:solidFill>
                  <a:schemeClr val="tx1"/>
                </a:solidFill>
                <a:effectLst/>
                <a:latin typeface="+mn-lt"/>
                <a:ea typeface="+mn-ea"/>
                <a:cs typeface="+mn-cs"/>
              </a:rPr>
              <a:t>bare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metal server </a:t>
            </a:r>
            <a:r>
              <a:rPr lang="zh-TW" altLang="en-US" sz="1200" b="0" i="0" kern="1200" dirty="0" smtClean="0">
                <a:solidFill>
                  <a:schemeClr val="tx1"/>
                </a:solidFill>
                <a:effectLst/>
                <a:latin typeface="+mn-lt"/>
                <a:ea typeface="+mn-ea"/>
                <a:cs typeface="+mn-cs"/>
              </a:rPr>
              <a:t>相同，可以不需要大幅更改應用程式的架構。</a:t>
            </a:r>
          </a:p>
          <a:p>
            <a:r>
              <a:rPr lang="zh-TW" altLang="en-US" sz="1200" b="0" i="0" kern="1200" dirty="0" smtClean="0">
                <a:solidFill>
                  <a:schemeClr val="tx1"/>
                </a:solidFill>
                <a:effectLst/>
                <a:latin typeface="+mn-lt"/>
                <a:ea typeface="+mn-ea"/>
                <a:cs typeface="+mn-cs"/>
              </a:rPr>
              <a:t>安全性：由於整個硬體層都是虛擬化的，安全跟隔離性相對 </a:t>
            </a:r>
            <a:r>
              <a:rPr lang="en-US" altLang="zh-TW" sz="1200" b="0" i="0" kern="1200" dirty="0" smtClean="0">
                <a:solidFill>
                  <a:schemeClr val="tx1"/>
                </a:solidFill>
                <a:effectLst/>
                <a:latin typeface="+mn-lt"/>
                <a:ea typeface="+mn-ea"/>
                <a:cs typeface="+mn-cs"/>
              </a:rPr>
              <a:t>container </a:t>
            </a:r>
            <a:r>
              <a:rPr lang="zh-TW" altLang="en-US" sz="1200" b="0" i="0" kern="1200" dirty="0" smtClean="0">
                <a:solidFill>
                  <a:schemeClr val="tx1"/>
                </a:solidFill>
                <a:effectLst/>
                <a:latin typeface="+mn-lt"/>
                <a:ea typeface="+mn-ea"/>
                <a:cs typeface="+mn-cs"/>
              </a:rPr>
              <a:t>好很多。</a:t>
            </a:r>
          </a:p>
          <a:p>
            <a:r>
              <a:rPr lang="en-US" altLang="zh-TW" sz="1200" b="0" i="0" kern="1200" dirty="0" smtClean="0">
                <a:solidFill>
                  <a:schemeClr val="tx1"/>
                </a:solidFill>
                <a:effectLst/>
                <a:latin typeface="+mn-lt"/>
                <a:ea typeface="+mn-ea"/>
                <a:cs typeface="+mn-cs"/>
              </a:rPr>
              <a:t>OS </a:t>
            </a:r>
            <a:r>
              <a:rPr lang="zh-TW" altLang="en-US" sz="1200" b="0" i="0" kern="1200" dirty="0" smtClean="0">
                <a:solidFill>
                  <a:schemeClr val="tx1"/>
                </a:solidFill>
                <a:effectLst/>
                <a:latin typeface="+mn-lt"/>
                <a:ea typeface="+mn-ea"/>
                <a:cs typeface="+mn-cs"/>
              </a:rPr>
              <a:t>選擇的彈性：在 </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上可以自由選擇安裝不同的 </a:t>
            </a:r>
            <a:r>
              <a:rPr lang="en-US" altLang="zh-TW" sz="1200" b="0" i="0" kern="1200" dirty="0" smtClean="0">
                <a:solidFill>
                  <a:schemeClr val="tx1"/>
                </a:solidFill>
                <a:effectLst/>
                <a:latin typeface="+mn-lt"/>
                <a:ea typeface="+mn-ea"/>
                <a:cs typeface="+mn-cs"/>
              </a:rPr>
              <a:t>OS</a:t>
            </a:r>
          </a:p>
          <a:p>
            <a:r>
              <a:rPr lang="zh-TW" altLang="en-US" sz="1200" b="0" i="0" kern="1200" dirty="0" smtClean="0">
                <a:solidFill>
                  <a:schemeClr val="tx1"/>
                </a:solidFill>
                <a:effectLst/>
                <a:latin typeface="+mn-lt"/>
                <a:ea typeface="+mn-ea"/>
                <a:cs typeface="+mn-cs"/>
              </a:rPr>
              <a:t>缺點：</a:t>
            </a:r>
          </a:p>
          <a:p>
            <a:r>
              <a:rPr lang="zh-TW" altLang="en-US" sz="1200" b="0" i="0" kern="1200" dirty="0" smtClean="0">
                <a:solidFill>
                  <a:schemeClr val="tx1"/>
                </a:solidFill>
                <a:effectLst/>
                <a:latin typeface="+mn-lt"/>
                <a:ea typeface="+mn-ea"/>
                <a:cs typeface="+mn-cs"/>
              </a:rPr>
              <a:t>大小：</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的 </a:t>
            </a:r>
            <a:r>
              <a:rPr lang="en-US" altLang="zh-TW" sz="1200" b="0" i="0" kern="1200" dirty="0" smtClean="0">
                <a:solidFill>
                  <a:schemeClr val="tx1"/>
                </a:solidFill>
                <a:effectLst/>
                <a:latin typeface="+mn-lt"/>
                <a:ea typeface="+mn-ea"/>
                <a:cs typeface="+mn-cs"/>
              </a:rPr>
              <a:t>image </a:t>
            </a:r>
            <a:r>
              <a:rPr lang="zh-TW" altLang="en-US" sz="1200" b="0" i="0" kern="1200" dirty="0" smtClean="0">
                <a:solidFill>
                  <a:schemeClr val="tx1"/>
                </a:solidFill>
                <a:effectLst/>
                <a:latin typeface="+mn-lt"/>
                <a:ea typeface="+mn-ea"/>
                <a:cs typeface="+mn-cs"/>
              </a:rPr>
              <a:t>大小很大，通常是 </a:t>
            </a:r>
            <a:r>
              <a:rPr lang="en-US" altLang="zh-TW" sz="1200" b="0" i="0" kern="1200" dirty="0" smtClean="0">
                <a:solidFill>
                  <a:schemeClr val="tx1"/>
                </a:solidFill>
                <a:effectLst/>
                <a:latin typeface="+mn-lt"/>
                <a:ea typeface="+mn-ea"/>
                <a:cs typeface="+mn-cs"/>
              </a:rPr>
              <a:t>GB </a:t>
            </a:r>
            <a:r>
              <a:rPr lang="zh-TW" altLang="en-US" sz="1200" b="0" i="0" kern="1200" dirty="0" smtClean="0">
                <a:solidFill>
                  <a:schemeClr val="tx1"/>
                </a:solidFill>
                <a:effectLst/>
                <a:latin typeface="+mn-lt"/>
                <a:ea typeface="+mn-ea"/>
                <a:cs typeface="+mn-cs"/>
              </a:rPr>
              <a:t>以上。</a:t>
            </a:r>
          </a:p>
          <a:p>
            <a:r>
              <a:rPr lang="zh-TW" altLang="en-US" sz="1200" b="0" i="0" kern="1200" dirty="0" smtClean="0">
                <a:solidFill>
                  <a:schemeClr val="tx1"/>
                </a:solidFill>
                <a:effectLst/>
                <a:latin typeface="+mn-lt"/>
                <a:ea typeface="+mn-ea"/>
                <a:cs typeface="+mn-cs"/>
              </a:rPr>
              <a:t>啟動速度：</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的啟動可能需要花個數分鐘，對需要快速增加應對需求的場合就沒有那麼好。</a:t>
            </a:r>
          </a:p>
          <a:p>
            <a:r>
              <a:rPr lang="zh-TW" altLang="en-US" sz="1200" b="0" i="0" kern="1200" dirty="0" smtClean="0">
                <a:solidFill>
                  <a:schemeClr val="tx1"/>
                </a:solidFill>
                <a:effectLst/>
                <a:latin typeface="+mn-lt"/>
                <a:ea typeface="+mn-ea"/>
                <a:cs typeface="+mn-cs"/>
              </a:rPr>
              <a:t>運行速度：</a:t>
            </a:r>
            <a:r>
              <a:rPr lang="en-US" altLang="zh-TW" sz="1200" b="0" i="0" kern="1200" dirty="0" smtClean="0">
                <a:solidFill>
                  <a:schemeClr val="tx1"/>
                </a:solidFill>
                <a:effectLst/>
                <a:latin typeface="+mn-lt"/>
                <a:ea typeface="+mn-ea"/>
                <a:cs typeface="+mn-cs"/>
              </a:rPr>
              <a:t>VM </a:t>
            </a:r>
            <a:r>
              <a:rPr lang="zh-TW" altLang="en-US" sz="1200" b="0" i="0" kern="1200" dirty="0" smtClean="0">
                <a:solidFill>
                  <a:schemeClr val="tx1"/>
                </a:solidFill>
                <a:effectLst/>
                <a:latin typeface="+mn-lt"/>
                <a:ea typeface="+mn-ea"/>
                <a:cs typeface="+mn-cs"/>
              </a:rPr>
              <a:t>由於需要虛擬化硬體層，效能相較於 </a:t>
            </a:r>
            <a:r>
              <a:rPr lang="en-US" altLang="zh-TW" sz="1200" b="0" i="0" kern="1200" dirty="0" smtClean="0">
                <a:solidFill>
                  <a:schemeClr val="tx1"/>
                </a:solidFill>
                <a:effectLst/>
                <a:latin typeface="+mn-lt"/>
                <a:ea typeface="+mn-ea"/>
                <a:cs typeface="+mn-cs"/>
              </a:rPr>
              <a:t>bare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metal server </a:t>
            </a:r>
            <a:r>
              <a:rPr lang="zh-TW" altLang="en-US" sz="1200" b="0" i="0" kern="1200" dirty="0" smtClean="0">
                <a:solidFill>
                  <a:schemeClr val="tx1"/>
                </a:solidFill>
                <a:effectLst/>
                <a:latin typeface="+mn-lt"/>
                <a:ea typeface="+mn-ea"/>
                <a:cs typeface="+mn-cs"/>
              </a:rPr>
              <a:t>會有一些減損。</a:t>
            </a:r>
          </a:p>
          <a:p>
            <a:endParaRPr lang="en-US" altLang="zh-TW" sz="1200" b="0" i="0" kern="1200" dirty="0" smtClean="0">
              <a:solidFill>
                <a:schemeClr val="tx1"/>
              </a:solidFill>
              <a:effectLst/>
              <a:latin typeface="+mn-lt"/>
              <a:ea typeface="+mn-ea"/>
              <a:cs typeface="+mn-cs"/>
            </a:endParaRPr>
          </a:p>
          <a:p>
            <a:r>
              <a:rPr lang="en-US" altLang="zh-TW" dirty="0" smtClean="0"/>
              <a:t>OS</a:t>
            </a:r>
            <a:r>
              <a:rPr lang="zh-TW" altLang="en-US" dirty="0" smtClean="0"/>
              <a:t> </a:t>
            </a:r>
            <a:r>
              <a:rPr lang="en-US" altLang="zh-TW" dirty="0" smtClean="0"/>
              <a:t>kernel:</a:t>
            </a:r>
            <a:r>
              <a:rPr lang="zh-TW" altLang="en-US" sz="1200" b="0" i="0" kern="1200" dirty="0" smtClean="0">
                <a:solidFill>
                  <a:schemeClr val="tx1"/>
                </a:solidFill>
                <a:effectLst/>
                <a:latin typeface="+mn-lt"/>
                <a:ea typeface="+mn-ea"/>
                <a:cs typeface="+mn-cs"/>
              </a:rPr>
              <a:t>程式在電腦一開機時就會最先被載入記憶體內，其作用為負責硬體與軟體控制、溝通，以及資源的分配，一直維持到關機為止。</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電腦真正在工作的東西其實是</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硬體</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 例如數值運算要使用到 </a:t>
            </a:r>
            <a:r>
              <a:rPr lang="en-US" altLang="zh-TW" sz="1200" b="0" i="0" kern="1200" dirty="0" smtClean="0">
                <a:solidFill>
                  <a:schemeClr val="tx1"/>
                </a:solidFill>
                <a:effectLst/>
                <a:latin typeface="+mn-lt"/>
                <a:ea typeface="+mn-ea"/>
                <a:cs typeface="+mn-cs"/>
              </a:rPr>
              <a:t>CPU</a:t>
            </a:r>
            <a:r>
              <a:rPr lang="zh-TW" altLang="en-US" sz="1200" b="0" i="0" kern="1200" dirty="0" smtClean="0">
                <a:solidFill>
                  <a:schemeClr val="tx1"/>
                </a:solidFill>
                <a:effectLst/>
                <a:latin typeface="+mn-lt"/>
                <a:ea typeface="+mn-ea"/>
                <a:cs typeface="+mn-cs"/>
              </a:rPr>
              <a:t>、資料儲存要使用到硬碟、圖形顯示會用到顯示卡、音樂發聲要有音效晶片、連接 </a:t>
            </a:r>
            <a:r>
              <a:rPr lang="en-US" altLang="zh-TW" sz="1200" b="0" i="0" kern="1200" dirty="0" smtClean="0">
                <a:solidFill>
                  <a:schemeClr val="tx1"/>
                </a:solidFill>
                <a:effectLst/>
                <a:latin typeface="+mn-lt"/>
                <a:ea typeface="+mn-ea"/>
                <a:cs typeface="+mn-cs"/>
              </a:rPr>
              <a:t>Internet </a:t>
            </a:r>
            <a:r>
              <a:rPr lang="zh-TW" altLang="en-US" sz="1200" b="0" i="0" kern="1200" dirty="0" smtClean="0">
                <a:solidFill>
                  <a:schemeClr val="tx1"/>
                </a:solidFill>
                <a:effectLst/>
                <a:latin typeface="+mn-lt"/>
                <a:ea typeface="+mn-ea"/>
                <a:cs typeface="+mn-cs"/>
              </a:rPr>
              <a:t>可能需要網路卡等等。那麼如何控制這些硬體呢？那就是核心的工作了！</a:t>
            </a:r>
            <a:r>
              <a:rPr lang="en-US" altLang="zh-TW" dirty="0" smtClean="0"/>
              <a:t/>
            </a:r>
            <a:br>
              <a:rPr lang="en-US" altLang="zh-TW" dirty="0" smtClean="0"/>
            </a:br>
            <a:endParaRPr lang="en-US" altLang="zh-TW" dirty="0" smtClean="0"/>
          </a:p>
          <a:p>
            <a:r>
              <a:rPr lang="en-US" altLang="zh-TW" sz="1200" b="0" i="0" kern="1200" dirty="0" smtClean="0">
                <a:solidFill>
                  <a:schemeClr val="tx1"/>
                </a:solidFill>
                <a:effectLst/>
                <a:latin typeface="+mn-lt"/>
                <a:ea typeface="+mn-ea"/>
                <a:cs typeface="+mn-cs"/>
              </a:rPr>
              <a:t>From the perspective of applications</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a:t>
            </a:r>
            <a:r>
              <a:rPr lang="en-US" altLang="zh-TW" sz="1200" b="0" i="1" kern="1200" dirty="0" smtClean="0">
                <a:solidFill>
                  <a:schemeClr val="tx1"/>
                </a:solidFill>
                <a:effectLst/>
                <a:latin typeface="+mn-lt"/>
                <a:ea typeface="+mn-ea"/>
                <a:cs typeface="+mn-cs"/>
              </a:rPr>
              <a:t>e.g. </a:t>
            </a:r>
            <a:r>
              <a:rPr lang="en-US" altLang="zh-TW" sz="1200" b="0" i="0" kern="1200" dirty="0" smtClean="0">
                <a:solidFill>
                  <a:schemeClr val="tx1"/>
                </a:solidFill>
                <a:effectLst/>
                <a:latin typeface="+mn-lt"/>
                <a:ea typeface="+mn-ea"/>
                <a:cs typeface="+mn-cs"/>
              </a:rPr>
              <a:t>IMS micro services), this encapsulation is similar to a physical computing</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node like a blade server.</a:t>
            </a:r>
            <a:r>
              <a:rPr lang="en-US" altLang="zh-TW" dirty="0" smtClean="0"/>
              <a:t> </a:t>
            </a:r>
          </a:p>
          <a:p>
            <a:endParaRPr lang="en-US" altLang="zh-TW" dirty="0" smtClean="0"/>
          </a:p>
          <a:p>
            <a:r>
              <a:rPr lang="en-US" altLang="zh-TW" sz="1200" b="0" i="0" kern="1200" dirty="0" smtClean="0">
                <a:solidFill>
                  <a:schemeClr val="tx1"/>
                </a:solidFill>
                <a:effectLst/>
                <a:latin typeface="+mn-lt"/>
                <a:ea typeface="+mn-ea"/>
                <a:cs typeface="+mn-cs"/>
              </a:rPr>
              <a:t>However, in practice, </a:t>
            </a:r>
            <a:r>
              <a:rPr lang="zh-TW" altLang="en-US" sz="1200" b="0" i="0" kern="1200" dirty="0" smtClean="0">
                <a:solidFill>
                  <a:schemeClr val="tx1"/>
                </a:solidFill>
                <a:effectLst/>
                <a:latin typeface="+mn-lt"/>
                <a:ea typeface="+mn-ea"/>
                <a:cs typeface="+mn-cs"/>
              </a:rPr>
              <a:t> </a:t>
            </a:r>
            <a:r>
              <a:rPr lang="en-US" altLang="zh-TW" dirty="0" smtClean="0"/>
              <a:t>it may be a virtual machine in OpenStack platform or a container in Continuum platform</a:t>
            </a:r>
          </a:p>
          <a:p>
            <a:r>
              <a:rPr lang="en-US" altLang="zh-TW" sz="1200" b="0" i="0" kern="1200" dirty="0" smtClean="0">
                <a:solidFill>
                  <a:schemeClr val="tx1"/>
                </a:solidFill>
                <a:effectLst/>
                <a:latin typeface="+mn-lt"/>
                <a:ea typeface="+mn-ea"/>
                <a:cs typeface="+mn-cs"/>
              </a:rPr>
              <a:t>The virtualization platforms have provided us with an abstract encapsulation of</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computing, storage and network resources. </a:t>
            </a:r>
          </a:p>
          <a:p>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3330437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solidFill>
                  <a:srgbClr val="FF0000"/>
                </a:solidFill>
                <a:latin typeface="Times New Roman" panose="02020603050405020304" pitchFamily="18" charset="0"/>
                <a:cs typeface="Times New Roman" panose="02020603050405020304" pitchFamily="18" charset="0"/>
              </a:rPr>
              <a:t>使用</a:t>
            </a:r>
            <a:r>
              <a:rPr lang="en-US" altLang="zh-TW" dirty="0" smtClean="0">
                <a:solidFill>
                  <a:srgbClr val="FF0000"/>
                </a:solidFill>
                <a:latin typeface="Times New Roman" panose="02020603050405020304" pitchFamily="18" charset="0"/>
                <a:cs typeface="Times New Roman" panose="02020603050405020304" pitchFamily="18" charset="0"/>
              </a:rPr>
              <a:t>load </a:t>
            </a:r>
            <a:r>
              <a:rPr lang="en-US" altLang="zh-TW" dirty="0" smtClean="0">
                <a:solidFill>
                  <a:srgbClr val="FF0000"/>
                </a:solidFill>
                <a:latin typeface="Times New Roman" panose="02020603050405020304" pitchFamily="18" charset="0"/>
                <a:cs typeface="Times New Roman" panose="02020603050405020304" pitchFamily="18" charset="0"/>
              </a:rPr>
              <a:t>balancer</a:t>
            </a:r>
            <a:r>
              <a:rPr lang="zh-TW" altLang="en-US" dirty="0" smtClean="0"/>
              <a:t>能夠以滿足品質需求的方式分散這些計算資源上的計算負載。</a:t>
            </a:r>
            <a:endParaRPr lang="en-US" altLang="zh-TW" dirty="0" smtClean="0"/>
          </a:p>
          <a:p>
            <a:r>
              <a:rPr lang="zh-TW" altLang="en-US" dirty="0" smtClean="0"/>
              <a:t>對於目前</a:t>
            </a:r>
            <a:r>
              <a:rPr lang="zh-TW" altLang="en-US" dirty="0" smtClean="0"/>
              <a:t>的</a:t>
            </a:r>
            <a:r>
              <a:rPr lang="en-US" altLang="zh-TW" dirty="0" smtClean="0"/>
              <a:t>Web</a:t>
            </a:r>
            <a:r>
              <a:rPr lang="zh-TW" altLang="en-US" dirty="0" smtClean="0"/>
              <a:t>服務，這種架構模式</a:t>
            </a:r>
            <a:r>
              <a:rPr lang="zh-TW" altLang="en-US" dirty="0" smtClean="0"/>
              <a:t>已經很成熟了。</a:t>
            </a:r>
            <a:endParaRPr lang="en-US" altLang="zh-TW" dirty="0" smtClean="0"/>
          </a:p>
          <a:p>
            <a:r>
              <a:rPr lang="zh-TW" altLang="en-US" dirty="0" smtClean="0"/>
              <a:t>但是，在</a:t>
            </a:r>
            <a:r>
              <a:rPr lang="en-US" altLang="zh-TW" dirty="0" err="1" smtClean="0"/>
              <a:t>stateful</a:t>
            </a:r>
            <a:r>
              <a:rPr lang="zh-TW" altLang="en-US" dirty="0" smtClean="0"/>
              <a:t>的電信應用程式上使用原本的</a:t>
            </a:r>
            <a:r>
              <a:rPr lang="en-US" altLang="zh-TW" dirty="0" smtClean="0"/>
              <a:t>web</a:t>
            </a:r>
            <a:r>
              <a:rPr lang="zh-TW" altLang="en-US" dirty="0" smtClean="0"/>
              <a:t>技術和服務還需要做進一步的調整</a:t>
            </a:r>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747773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在他們</a:t>
            </a:r>
            <a:r>
              <a:rPr lang="en-US" altLang="zh-TW" dirty="0" smtClean="0"/>
              <a:t>IMS</a:t>
            </a:r>
            <a:r>
              <a:rPr lang="zh-TW" altLang="en-US" dirty="0" smtClean="0"/>
              <a:t>設計中，是用切片的概念，將用戶資料庫分為多個切片（資料庫）。</a:t>
            </a:r>
            <a:endParaRPr lang="en-US" altLang="zh-TW" dirty="0" smtClean="0"/>
          </a:p>
          <a:p>
            <a:r>
              <a:rPr lang="zh-TW" altLang="en-US" dirty="0" smtClean="0"/>
              <a:t>在每個切片中，都會儲存（</a:t>
            </a:r>
            <a:r>
              <a:rPr lang="en-US" altLang="zh-TW" dirty="0" smtClean="0"/>
              <a:t>cache</a:t>
            </a:r>
            <a:r>
              <a:rPr lang="zh-TW" altLang="en-US" dirty="0" smtClean="0"/>
              <a:t>）一</a:t>
            </a:r>
            <a:r>
              <a:rPr lang="zh-TW" altLang="en-US" dirty="0" smtClean="0"/>
              <a:t>部份用戶</a:t>
            </a:r>
            <a:r>
              <a:rPr lang="zh-TW" altLang="en-US" dirty="0" smtClean="0"/>
              <a:t>資料，而這些資料會有相同的</a:t>
            </a:r>
            <a:r>
              <a:rPr lang="en-US" altLang="zh-TW" dirty="0" smtClean="0"/>
              <a:t>key</a:t>
            </a:r>
            <a:r>
              <a:rPr lang="zh-TW" altLang="en-US" dirty="0" smtClean="0"/>
              <a:t>。</a:t>
            </a:r>
            <a:endParaRPr lang="en-US" altLang="zh-TW" dirty="0" smtClean="0"/>
          </a:p>
          <a:p>
            <a:r>
              <a:rPr lang="zh-TW" altLang="en-US" dirty="0" smtClean="0"/>
              <a:t>每個切片也會和中央的</a:t>
            </a:r>
            <a:r>
              <a:rPr lang="en-US" altLang="zh-TW" dirty="0" smtClean="0"/>
              <a:t>HSS</a:t>
            </a:r>
            <a:r>
              <a:rPr lang="zh-TW" altLang="en-US" dirty="0" smtClean="0"/>
              <a:t>元件保持同步</a:t>
            </a:r>
            <a:r>
              <a:rPr lang="zh-TW" altLang="en-US" dirty="0" smtClean="0"/>
              <a:t>，減少到</a:t>
            </a:r>
            <a:r>
              <a:rPr lang="en-US" altLang="zh-TW" dirty="0" smtClean="0"/>
              <a:t>HSS</a:t>
            </a:r>
            <a:r>
              <a:rPr lang="zh-TW" altLang="en-US" dirty="0" smtClean="0"/>
              <a:t>查詢次數（減少負載）。</a:t>
            </a:r>
            <a:endParaRPr lang="en-US" altLang="zh-TW" dirty="0" smtClean="0"/>
          </a:p>
          <a:p>
            <a:r>
              <a:rPr lang="zh-TW" altLang="en-US" dirty="0" smtClean="0"/>
              <a:t>在切片中使用的</a:t>
            </a:r>
            <a:r>
              <a:rPr lang="en-US" altLang="zh-TW" dirty="0" smtClean="0"/>
              <a:t>key</a:t>
            </a:r>
            <a:r>
              <a:rPr lang="zh-TW" altLang="en-US" dirty="0" smtClean="0"/>
              <a:t>是對</a:t>
            </a:r>
            <a:r>
              <a:rPr lang="en-US" altLang="zh-TW" dirty="0" smtClean="0"/>
              <a:t>call</a:t>
            </a:r>
            <a:r>
              <a:rPr lang="zh-TW" altLang="en-US" dirty="0" smtClean="0"/>
              <a:t> </a:t>
            </a:r>
            <a:r>
              <a:rPr lang="en-US" altLang="zh-TW" dirty="0" smtClean="0"/>
              <a:t>session</a:t>
            </a:r>
            <a:r>
              <a:rPr lang="zh-TW" altLang="en-US" dirty="0" smtClean="0"/>
              <a:t> </a:t>
            </a:r>
            <a:r>
              <a:rPr lang="en-US" altLang="zh-TW" sz="1200" dirty="0" smtClean="0">
                <a:latin typeface="Times New Roman" panose="02020603050405020304" pitchFamily="18" charset="0"/>
                <a:cs typeface="Times New Roman" panose="02020603050405020304" pitchFamily="18" charset="0"/>
              </a:rPr>
              <a:t>identifier</a:t>
            </a:r>
            <a:r>
              <a:rPr lang="zh-TW" altLang="en-US" dirty="0" smtClean="0"/>
              <a:t>作</a:t>
            </a:r>
            <a:r>
              <a:rPr lang="en-US" altLang="zh-TW" dirty="0" smtClean="0"/>
              <a:t>hash</a:t>
            </a:r>
            <a:r>
              <a:rPr lang="zh-TW" altLang="en-US" dirty="0" smtClean="0"/>
              <a:t>得到的。</a:t>
            </a:r>
            <a:r>
              <a:rPr lang="en-US" altLang="zh-TW" dirty="0" smtClean="0"/>
              <a:t>(</a:t>
            </a:r>
            <a:r>
              <a:rPr lang="zh-TW" altLang="en-US" dirty="0" smtClean="0"/>
              <a:t>舉例是用 </a:t>
            </a:r>
            <a:r>
              <a:rPr lang="fr-FR" altLang="zh-TW" sz="1200" b="0" i="0" kern="1200" dirty="0" smtClean="0">
                <a:solidFill>
                  <a:schemeClr val="tx1"/>
                </a:solidFill>
                <a:effectLst/>
                <a:latin typeface="+mn-lt"/>
                <a:ea typeface="+mn-ea"/>
                <a:cs typeface="+mn-cs"/>
              </a:rPr>
              <a:t>SIP </a:t>
            </a:r>
            <a:r>
              <a:rPr lang="fr-FR" altLang="zh-TW" sz="1200" b="0" i="0" kern="1200" dirty="0" smtClean="0">
                <a:solidFill>
                  <a:schemeClr val="tx1"/>
                </a:solidFill>
                <a:effectLst/>
                <a:latin typeface="+mn-lt"/>
                <a:ea typeface="+mn-ea"/>
                <a:cs typeface="+mn-cs"/>
              </a:rPr>
              <a:t>identifier</a:t>
            </a:r>
            <a:r>
              <a:rPr lang="zh-TW" altLang="en-US" sz="1200" b="0" i="0" kern="1200" dirty="0" smtClean="0">
                <a:solidFill>
                  <a:schemeClr val="tx1"/>
                </a:solidFill>
                <a:effectLst/>
                <a:latin typeface="+mn-lt"/>
                <a:ea typeface="+mn-ea"/>
                <a:cs typeface="+mn-cs"/>
              </a:rPr>
              <a:t>第一個字</a:t>
            </a:r>
            <a:r>
              <a:rPr lang="en-US" altLang="zh-TW" sz="1200" b="0" i="0" kern="1200" dirty="0" smtClean="0">
                <a:solidFill>
                  <a:schemeClr val="tx1"/>
                </a:solidFill>
                <a:effectLst/>
                <a:latin typeface="+mn-lt"/>
                <a:ea typeface="+mn-ea"/>
                <a:cs typeface="+mn-cs"/>
              </a:rPr>
              <a:t>)</a:t>
            </a:r>
            <a:r>
              <a:rPr lang="fr-FR" altLang="zh-TW" dirty="0" smtClean="0"/>
              <a:t> </a:t>
            </a:r>
            <a:br>
              <a:rPr lang="fr-FR"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1207953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適當的切片設計可以幫助我們實現</a:t>
            </a:r>
            <a:r>
              <a:rPr lang="en-US" altLang="zh-TW" dirty="0" smtClean="0">
                <a:latin typeface="Times New Roman" panose="02020603050405020304" pitchFamily="18" charset="0"/>
                <a:cs typeface="Times New Roman" panose="02020603050405020304" pitchFamily="18" charset="0"/>
              </a:rPr>
              <a:t>horizontal scaling</a:t>
            </a:r>
            <a:r>
              <a:rPr lang="zh-TW" altLang="en-US" dirty="0" smtClean="0"/>
              <a:t>，並可以透過在新節點上建立</a:t>
            </a:r>
            <a:r>
              <a:rPr lang="en-US" altLang="zh-TW" dirty="0" smtClean="0"/>
              <a:t>cache</a:t>
            </a:r>
            <a:r>
              <a:rPr lang="zh-TW" altLang="en-US" dirty="0" smtClean="0"/>
              <a:t>來恢復故障的計算節點。</a:t>
            </a:r>
            <a:endParaRPr lang="en-US" altLang="zh-TW" dirty="0" smtClean="0"/>
          </a:p>
          <a:p>
            <a:r>
              <a:rPr lang="zh-TW" altLang="en-US" dirty="0" smtClean="0"/>
              <a:t>而且，</a:t>
            </a:r>
            <a:r>
              <a:rPr lang="en-US" altLang="zh-TW" dirty="0" smtClean="0"/>
              <a:t>load </a:t>
            </a:r>
            <a:r>
              <a:rPr lang="en-US" altLang="zh-TW" dirty="0" smtClean="0"/>
              <a:t>balancer</a:t>
            </a:r>
            <a:r>
              <a:rPr lang="zh-TW" altLang="en-US" dirty="0" smtClean="0"/>
              <a:t>能夠</a:t>
            </a:r>
            <a:r>
              <a:rPr lang="zh-TW" altLang="en-US" dirty="0" smtClean="0"/>
              <a:t>分散資料，讓每個節點的負載量幾乎一致。</a:t>
            </a:r>
            <a:endParaRPr lang="en-US" altLang="zh-TW" dirty="0" smtClean="0"/>
          </a:p>
          <a:p>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1.</a:t>
            </a:r>
            <a:r>
              <a:rPr lang="zh-TW" altLang="en-US" dirty="0" smtClean="0"/>
              <a:t>應該是說創建一個和原來一樣的</a:t>
            </a:r>
            <a:r>
              <a:rPr lang="en-US" altLang="zh-TW" dirty="0" smtClean="0"/>
              <a:t>cache</a:t>
            </a:r>
            <a:r>
              <a:rPr lang="zh-TW" altLang="en-US" dirty="0" smtClean="0"/>
              <a:t>就可以完成復原計算節點</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2989779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這張就是把資料庫切片分散在各節點</a:t>
            </a:r>
            <a:r>
              <a:rPr lang="en-US" altLang="zh-TW" dirty="0" smtClean="0"/>
              <a:t>(pouch)</a:t>
            </a:r>
            <a:r>
              <a:rPr lang="zh-TW" altLang="en-US" dirty="0" smtClean="0"/>
              <a:t>的示意圖</a:t>
            </a:r>
            <a:endParaRPr lang="en-US" altLang="zh-TW" dirty="0" smtClean="0"/>
          </a:p>
          <a:p>
            <a:r>
              <a:rPr lang="zh-TW" altLang="en-US" dirty="0" smtClean="0"/>
              <a:t>用戶的請求會盡量被</a:t>
            </a:r>
            <a:r>
              <a:rPr lang="en-US" altLang="zh-TW" dirty="0" smtClean="0"/>
              <a:t>load</a:t>
            </a:r>
            <a:r>
              <a:rPr lang="zh-TW" altLang="en-US" dirty="0" smtClean="0"/>
              <a:t> </a:t>
            </a:r>
            <a:r>
              <a:rPr lang="en-US" altLang="zh-TW" dirty="0" smtClean="0"/>
              <a:t>balancer</a:t>
            </a:r>
            <a:r>
              <a:rPr lang="zh-TW" altLang="en-US" dirty="0" smtClean="0"/>
              <a:t>導向存有這個用戶資料的節點做處理</a:t>
            </a:r>
            <a:endParaRPr lang="en-US" altLang="zh-TW" dirty="0" smtClean="0"/>
          </a:p>
          <a:p>
            <a:r>
              <a:rPr lang="zh-TW" altLang="en-US" dirty="0" smtClean="0"/>
              <a:t>等一下就會介紹</a:t>
            </a:r>
            <a:r>
              <a:rPr lang="en-US" altLang="zh-TW" dirty="0" smtClean="0"/>
              <a:t>load</a:t>
            </a:r>
            <a:r>
              <a:rPr lang="zh-TW" altLang="en-US" dirty="0" smtClean="0"/>
              <a:t> </a:t>
            </a:r>
            <a:r>
              <a:rPr lang="en-US" altLang="zh-TW" dirty="0" smtClean="0"/>
              <a:t>balancer</a:t>
            </a:r>
            <a:r>
              <a:rPr lang="zh-TW" altLang="en-US" dirty="0" smtClean="0"/>
              <a:t>如何導向</a:t>
            </a:r>
            <a:r>
              <a:rPr lang="zh-TW" altLang="en-US" dirty="0" smtClean="0"/>
              <a:t>指定節點</a:t>
            </a:r>
            <a:endParaRPr lang="en-US" altLang="zh-TW" dirty="0" smtClean="0"/>
          </a:p>
          <a:p>
            <a:endParaRPr lang="en-US" altLang="zh-TW" dirty="0" smtClean="0"/>
          </a:p>
          <a:p>
            <a:endParaRPr lang="en-US" altLang="zh-TW" dirty="0" smtClean="0"/>
          </a:p>
          <a:p>
            <a:r>
              <a:rPr lang="en-US" altLang="zh-TW" dirty="0" smtClean="0"/>
              <a:t>URI(Uniform Resource Identifier):</a:t>
            </a:r>
            <a:r>
              <a:rPr lang="zh-TW" altLang="en-US" dirty="0" smtClean="0"/>
              <a:t>在電腦術語中是一個用於標識某一網際網路資源名稱的字串。</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3847419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aseline="0" dirty="0" smtClean="0"/>
              <a:t>這是這篇的</a:t>
            </a:r>
            <a:r>
              <a:rPr lang="en-US" altLang="zh-TW" sz="1200" baseline="0" dirty="0" smtClean="0"/>
              <a:t>Outline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aseline="0" dirty="0" smtClean="0"/>
              <a:t>Schemes</a:t>
            </a:r>
            <a:r>
              <a:rPr lang="en-US" altLang="zh-TW" sz="1200" baseline="0" dirty="0" smtClean="0"/>
              <a:t>:</a:t>
            </a:r>
            <a:r>
              <a:rPr lang="zh-TW" altLang="en-US" sz="1200" baseline="0" dirty="0" smtClean="0"/>
              <a:t>方案</a:t>
            </a: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latin typeface="Times New Roman" panose="02020603050405020304" pitchFamily="18" charset="0"/>
                <a:cs typeface="Times New Roman" panose="02020603050405020304" pitchFamily="18" charset="0"/>
              </a:rPr>
              <a:t>load balancer</a:t>
            </a:r>
            <a:r>
              <a:rPr lang="zh-TW" altLang="en-US" dirty="0" smtClean="0"/>
              <a:t>的目的是分散計算節點之間的負載，和減少向</a:t>
            </a:r>
            <a:r>
              <a:rPr lang="en-US" altLang="zh-TW" dirty="0" smtClean="0"/>
              <a:t>HSS</a:t>
            </a:r>
            <a:r>
              <a:rPr lang="zh-TW" altLang="en-US" dirty="0" smtClean="0"/>
              <a:t>拿資料儲存的負載。</a:t>
            </a:r>
            <a:endParaRPr lang="en-US" altLang="zh-TW" dirty="0" smtClean="0"/>
          </a:p>
          <a:p>
            <a:r>
              <a:rPr lang="zh-TW" altLang="en-US" dirty="0" smtClean="0"/>
              <a:t>在</a:t>
            </a:r>
            <a:r>
              <a:rPr lang="en-US" altLang="zh-TW" dirty="0" smtClean="0">
                <a:latin typeface="Times New Roman" panose="02020603050405020304" pitchFamily="18" charset="0"/>
                <a:cs typeface="Times New Roman" panose="02020603050405020304" pitchFamily="18" charset="0"/>
              </a:rPr>
              <a:t>load balancer</a:t>
            </a:r>
            <a:r>
              <a:rPr lang="zh-TW" altLang="en-US" dirty="0" smtClean="0"/>
              <a:t>（</a:t>
            </a:r>
            <a:r>
              <a:rPr lang="en-US" altLang="zh-TW" dirty="0" smtClean="0"/>
              <a:t>IMS</a:t>
            </a:r>
            <a:r>
              <a:rPr lang="zh-TW" altLang="en-US" dirty="0" smtClean="0"/>
              <a:t>中的入口點）收到新的</a:t>
            </a:r>
            <a:r>
              <a:rPr lang="en-US" altLang="zh-TW" dirty="0" smtClean="0"/>
              <a:t>SIP</a:t>
            </a:r>
            <a:r>
              <a:rPr lang="zh-TW" altLang="en-US" dirty="0" smtClean="0"/>
              <a:t>訊息後，會發送到隨機選擇的</a:t>
            </a:r>
            <a:r>
              <a:rPr lang="en-US" altLang="zh-TW" dirty="0" smtClean="0">
                <a:solidFill>
                  <a:srgbClr val="FF0000"/>
                </a:solidFill>
                <a:latin typeface="Times New Roman" panose="02020603050405020304" pitchFamily="18" charset="0"/>
                <a:cs typeface="Times New Roman" panose="02020603050405020304" pitchFamily="18" charset="0"/>
              </a:rPr>
              <a:t>rendezvous</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load balancer</a:t>
            </a:r>
            <a:r>
              <a:rPr lang="zh-TW" altLang="en-US" dirty="0" smtClean="0"/>
              <a:t>（例如，使用</a:t>
            </a:r>
            <a:r>
              <a:rPr lang="en-US" altLang="zh-TW" dirty="0" smtClean="0"/>
              <a:t>Round-Robin</a:t>
            </a:r>
            <a:r>
              <a:rPr lang="zh-TW" altLang="en-US" dirty="0" smtClean="0"/>
              <a:t>機制）。</a:t>
            </a:r>
            <a:endParaRPr lang="en-US" altLang="zh-TW" dirty="0" smtClean="0"/>
          </a:p>
          <a:p>
            <a:r>
              <a:rPr lang="zh-TW" altLang="en-US" dirty="0" smtClean="0"/>
              <a:t>然後，</a:t>
            </a:r>
            <a:r>
              <a:rPr lang="en-US" altLang="zh-TW" dirty="0" smtClean="0">
                <a:solidFill>
                  <a:srgbClr val="FF0000"/>
                </a:solidFill>
                <a:latin typeface="Times New Roman" panose="02020603050405020304" pitchFamily="18" charset="0"/>
                <a:cs typeface="Times New Roman" panose="02020603050405020304" pitchFamily="18" charset="0"/>
              </a:rPr>
              <a:t>rendezvous</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load balancer</a:t>
            </a:r>
            <a:r>
              <a:rPr lang="zh-TW" altLang="en-US" dirty="0" smtClean="0"/>
              <a:t>負責指定一個計算節點來處理</a:t>
            </a:r>
            <a:r>
              <a:rPr lang="en-US" altLang="zh-TW" dirty="0" smtClean="0"/>
              <a:t>SIP</a:t>
            </a:r>
            <a:r>
              <a:rPr lang="zh-TW" altLang="en-US" dirty="0" smtClean="0"/>
              <a:t>訊息。</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 New Roman" panose="02020603050405020304" pitchFamily="18" charset="0"/>
                <a:cs typeface="Times New Roman" panose="02020603050405020304" pitchFamily="18" charset="0"/>
              </a:rPr>
              <a:t>Rendezvous </a:t>
            </a:r>
            <a:r>
              <a:rPr lang="en-US" altLang="zh-TW" baseline="0" dirty="0" smtClean="0">
                <a:latin typeface="Times New Roman" panose="02020603050405020304" pitchFamily="18" charset="0"/>
                <a:cs typeface="Times New Roman" panose="02020603050405020304" pitchFamily="18" charset="0"/>
              </a:rPr>
              <a:t>hash(</a:t>
            </a:r>
            <a:r>
              <a:rPr lang="en-US" altLang="zh-TW" sz="1200" b="1" i="0" kern="1200" dirty="0" smtClean="0">
                <a:solidFill>
                  <a:schemeClr val="tx1"/>
                </a:solidFill>
                <a:effectLst/>
                <a:latin typeface="+mn-lt"/>
                <a:ea typeface="+mn-ea"/>
                <a:cs typeface="+mn-cs"/>
              </a:rPr>
              <a:t>highest random weight (HRW) hashing)</a:t>
            </a:r>
            <a:r>
              <a:rPr lang="en-US" altLang="zh-TW" baseline="0" dirty="0" smtClean="0">
                <a:latin typeface="Times New Roman" panose="02020603050405020304" pitchFamily="18" charset="0"/>
                <a:cs typeface="Times New Roman" panose="02020603050405020304" pitchFamily="18" charset="0"/>
              </a:rPr>
              <a:t>:</a:t>
            </a:r>
            <a:r>
              <a:rPr lang="zh-TW" altLang="en-US" baseline="0" dirty="0" smtClean="0">
                <a:latin typeface="Times New Roman" panose="02020603050405020304" pitchFamily="18" charset="0"/>
                <a:cs typeface="Times New Roman" panose="02020603050405020304" pitchFamily="18" charset="0"/>
              </a:rPr>
              <a:t>做</a:t>
            </a:r>
            <a:r>
              <a:rPr lang="en-US" altLang="zh-TW" baseline="0" dirty="0" smtClean="0">
                <a:latin typeface="Times New Roman" panose="02020603050405020304" pitchFamily="18" charset="0"/>
                <a:cs typeface="Times New Roman" panose="02020603050405020304" pitchFamily="18" charset="0"/>
              </a:rPr>
              <a:t>hash</a:t>
            </a:r>
            <a:r>
              <a:rPr lang="zh-TW" altLang="en-US" baseline="0" dirty="0" smtClean="0">
                <a:latin typeface="Times New Roman" panose="02020603050405020304" pitchFamily="18" charset="0"/>
                <a:cs typeface="Times New Roman" panose="02020603050405020304" pitchFamily="18" charset="0"/>
              </a:rPr>
              <a:t>，</a:t>
            </a:r>
            <a:r>
              <a:rPr lang="zh-TW" altLang="en-US" dirty="0" smtClean="0"/>
              <a:t>選擇具有最高</a:t>
            </a:r>
            <a:r>
              <a:rPr lang="en-US" altLang="zh-TW" dirty="0" smtClean="0"/>
              <a:t>hash</a:t>
            </a:r>
            <a:r>
              <a:rPr lang="zh-TW" altLang="en-US" dirty="0" smtClean="0"/>
              <a:t>值</a:t>
            </a:r>
            <a:r>
              <a:rPr lang="en-US" altLang="zh-TW" dirty="0" smtClean="0"/>
              <a:t>(</a:t>
            </a:r>
            <a:r>
              <a:rPr lang="zh-TW" altLang="en-US" dirty="0" smtClean="0"/>
              <a:t>下頁</a:t>
            </a:r>
            <a:r>
              <a:rPr lang="en-US" altLang="zh-TW"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Round-Robin:</a:t>
            </a:r>
            <a:r>
              <a:rPr lang="zh-TW" altLang="en-US" dirty="0" smtClean="0"/>
              <a:t>輪流</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 New Roman" panose="02020603050405020304" pitchFamily="18" charset="0"/>
                <a:cs typeface="Times New Roman" panose="02020603050405020304" pitchFamily="18" charset="0"/>
              </a:rPr>
              <a:t>rendezvous(</a:t>
            </a:r>
            <a:r>
              <a:rPr lang="zh-TW" altLang="en-US" dirty="0" smtClean="0">
                <a:latin typeface="Times New Roman" panose="02020603050405020304" pitchFamily="18" charset="0"/>
                <a:cs typeface="Times New Roman" panose="02020603050405020304" pitchFamily="18" charset="0"/>
              </a:rPr>
              <a:t>讀音</a:t>
            </a:r>
            <a:r>
              <a:rPr lang="en-US" altLang="zh-TW" dirty="0" smtClean="0">
                <a:latin typeface="Times New Roman" panose="02020603050405020304" pitchFamily="18" charset="0"/>
                <a:cs typeface="Times New Roman" panose="02020603050405020304" pitchFamily="18" charset="0"/>
              </a:rPr>
              <a:t>run de</a:t>
            </a:r>
            <a:r>
              <a:rPr lang="zh-TW" altLang="en-US" dirty="0" smtClean="0">
                <a:latin typeface="Times New Roman" panose="02020603050405020304" pitchFamily="18" charset="0"/>
                <a:cs typeface="Times New Roman" panose="02020603050405020304" pitchFamily="18" charset="0"/>
              </a:rPr>
              <a:t>ˋ</a:t>
            </a:r>
            <a:r>
              <a:rPr lang="en-US" altLang="zh-TW" baseline="0" dirty="0" smtClean="0">
                <a:latin typeface="Times New Roman" panose="02020603050405020304" pitchFamily="18" charset="0"/>
                <a:cs typeface="Times New Roman" panose="02020603050405020304" pitchFamily="18" charset="0"/>
              </a:rPr>
              <a:t> vu</a:t>
            </a:r>
            <a:r>
              <a:rPr lang="zh-TW" altLang="en-US" baseline="0" dirty="0" smtClean="0">
                <a:latin typeface="Times New Roman" panose="02020603050405020304" pitchFamily="18" charset="0"/>
                <a:cs typeface="Times New Roman" panose="02020603050405020304" pitchFamily="18" charset="0"/>
              </a:rPr>
              <a:t>ˊ</a:t>
            </a:r>
            <a:r>
              <a:rPr lang="en-US" altLang="zh-TW" baseline="0"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rPr>
              <a:t>:</a:t>
            </a:r>
            <a:r>
              <a:rPr lang="zh-TW" altLang="en-US" dirty="0" smtClean="0">
                <a:latin typeface="Times New Roman" panose="02020603050405020304" pitchFamily="18" charset="0"/>
                <a:cs typeface="Times New Roman" panose="02020603050405020304" pitchFamily="18" charset="0"/>
              </a:rPr>
              <a:t>會合</a:t>
            </a:r>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1513203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solidFill>
                  <a:srgbClr val="FF0000"/>
                </a:solidFill>
                <a:latin typeface="Times New Roman" panose="02020603050405020304" pitchFamily="18" charset="0"/>
                <a:cs typeface="Times New Roman" panose="02020603050405020304" pitchFamily="18" charset="0"/>
              </a:rPr>
              <a:t>Rendezvous</a:t>
            </a:r>
            <a:r>
              <a:rPr lang="zh-TW" altLang="en-US" dirty="0" smtClean="0">
                <a:solidFill>
                  <a:srgbClr val="FF0000"/>
                </a:solidFill>
                <a:latin typeface="Times New Roman" panose="02020603050405020304" pitchFamily="18" charset="0"/>
                <a:cs typeface="Times New Roman" panose="02020603050405020304" pitchFamily="18" charset="0"/>
              </a:rPr>
              <a:t>的做法就是</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對每個計算節點，都計算</a:t>
            </a:r>
            <a:r>
              <a:rPr lang="en-US" altLang="zh-TW" dirty="0" smtClean="0">
                <a:solidFill>
                  <a:srgbClr val="FF0000"/>
                </a:solidFill>
                <a:latin typeface="Times New Roman" panose="02020603050405020304" pitchFamily="18" charset="0"/>
                <a:cs typeface="Times New Roman" panose="02020603050405020304" pitchFamily="18" charset="0"/>
              </a:rPr>
              <a:t>originating side </a:t>
            </a:r>
            <a:r>
              <a:rPr lang="en-US" altLang="zh-TW" dirty="0" smtClean="0"/>
              <a:t>URI</a:t>
            </a:r>
            <a:r>
              <a:rPr lang="zh-TW" altLang="en-US" dirty="0" smtClean="0"/>
              <a:t>和計算節點</a:t>
            </a:r>
            <a:r>
              <a:rPr lang="en-US" altLang="zh-TW" dirty="0" smtClean="0">
                <a:solidFill>
                  <a:srgbClr val="FF0000"/>
                </a:solidFill>
                <a:latin typeface="Times New Roman" panose="02020603050405020304" pitchFamily="18" charset="0"/>
                <a:cs typeface="Times New Roman" panose="02020603050405020304" pitchFamily="18" charset="0"/>
              </a:rPr>
              <a:t>host name</a:t>
            </a:r>
            <a:r>
              <a:rPr lang="zh-TW" altLang="en-US" dirty="0" smtClean="0"/>
              <a:t>（或</a:t>
            </a:r>
            <a:r>
              <a:rPr lang="en-US" altLang="zh-TW" dirty="0" smtClean="0"/>
              <a:t>IP</a:t>
            </a:r>
            <a:r>
              <a:rPr lang="zh-TW" altLang="en-US" dirty="0" smtClean="0"/>
              <a:t>位址）結合的</a:t>
            </a:r>
            <a:r>
              <a:rPr lang="en-US" altLang="zh-TW" dirty="0" smtClean="0"/>
              <a:t>hash</a:t>
            </a:r>
            <a:r>
              <a:rPr lang="zh-TW" altLang="en-US" dirty="0" smtClean="0"/>
              <a:t>值。</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然後選擇具有最高（或最低）</a:t>
            </a:r>
            <a:r>
              <a:rPr lang="en-US" altLang="zh-TW" dirty="0" smtClean="0"/>
              <a:t>hash</a:t>
            </a:r>
            <a:r>
              <a:rPr lang="zh-TW" altLang="en-US" dirty="0" smtClean="0"/>
              <a:t>值的計算節點，來儲存用戶資訊和處理</a:t>
            </a:r>
            <a:r>
              <a:rPr lang="en-US" altLang="zh-TW" dirty="0" smtClean="0"/>
              <a:t>call</a:t>
            </a:r>
            <a:r>
              <a:rPr lang="zh-TW" altLang="en-US" dirty="0" smtClean="0"/>
              <a:t> </a:t>
            </a:r>
            <a:r>
              <a:rPr lang="en-US" altLang="zh-TW" dirty="0" smtClean="0"/>
              <a:t>request</a:t>
            </a:r>
            <a:r>
              <a:rPr lang="zh-TW" altLang="en-US" dirty="0" smtClean="0"/>
              <a:t>：</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就是像下面的公式</a:t>
            </a:r>
            <a:r>
              <a:rPr lang="en-US" altLang="zh-TW" dirty="0" smtClean="0"/>
              <a:t>:</a:t>
            </a:r>
            <a:r>
              <a:rPr lang="zh-TW" altLang="en-US" dirty="0" smtClean="0"/>
              <a:t> 把</a:t>
            </a:r>
            <a:r>
              <a:rPr lang="en-US" altLang="zh-TW" dirty="0" smtClean="0">
                <a:solidFill>
                  <a:srgbClr val="FF0000"/>
                </a:solidFill>
                <a:latin typeface="Times New Roman" panose="02020603050405020304" pitchFamily="18" charset="0"/>
                <a:cs typeface="Times New Roman" panose="02020603050405020304" pitchFamily="18" charset="0"/>
              </a:rPr>
              <a:t>originating side </a:t>
            </a:r>
            <a:r>
              <a:rPr lang="en-US" altLang="zh-TW" dirty="0" smtClean="0"/>
              <a:t>URI</a:t>
            </a:r>
            <a:r>
              <a:rPr lang="zh-TW" altLang="en-US" dirty="0" smtClean="0"/>
              <a:t>和計算節點</a:t>
            </a:r>
            <a:r>
              <a:rPr lang="en-US" altLang="zh-TW" dirty="0" smtClean="0"/>
              <a:t>host name</a:t>
            </a:r>
            <a:r>
              <a:rPr lang="zh-TW" altLang="en-US" dirty="0" smtClean="0"/>
              <a:t>串接起來做</a:t>
            </a:r>
            <a:r>
              <a:rPr lang="en-US" altLang="zh-TW" dirty="0" smtClean="0"/>
              <a:t>hash</a:t>
            </a:r>
            <a:r>
              <a:rPr lang="zh-TW" altLang="en-US" dirty="0" smtClean="0"/>
              <a:t>，選擇可以</a:t>
            </a:r>
            <a:r>
              <a:rPr lang="en-US" altLang="zh-TW" dirty="0" smtClean="0"/>
              <a:t>hash</a:t>
            </a:r>
            <a:r>
              <a:rPr lang="zh-TW" altLang="en-US" dirty="0" smtClean="0"/>
              <a:t>出最高的值的</a:t>
            </a:r>
            <a:r>
              <a:rPr lang="en-US" altLang="zh-TW" dirty="0" smtClean="0"/>
              <a:t>node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r>
              <a:rPr lang="zh-TW" altLang="en-US" dirty="0" smtClean="0"/>
              <a:t>這個方法</a:t>
            </a:r>
            <a:r>
              <a:rPr lang="zh-TW" altLang="en-US" sz="1200" b="0" i="0" kern="1200" dirty="0" smtClean="0">
                <a:solidFill>
                  <a:schemeClr val="tx1"/>
                </a:solidFill>
                <a:effectLst/>
                <a:latin typeface="+mn-lt"/>
                <a:ea typeface="+mn-ea"/>
                <a:cs typeface="+mn-cs"/>
              </a:rPr>
              <a:t>只</a:t>
            </a:r>
            <a:r>
              <a:rPr lang="zh-TW" altLang="en-US" dirty="0" smtClean="0"/>
              <a:t>使用訂閱用戶的</a:t>
            </a:r>
            <a:r>
              <a:rPr lang="en-US" altLang="zh-TW" dirty="0" smtClean="0"/>
              <a:t>URI</a:t>
            </a:r>
            <a:r>
              <a:rPr lang="zh-TW" altLang="en-US" dirty="0" smtClean="0"/>
              <a:t>，因此來自同一訂閱用戶的所有</a:t>
            </a:r>
            <a:r>
              <a:rPr lang="en-US" altLang="zh-TW" dirty="0" smtClean="0"/>
              <a:t>call</a:t>
            </a:r>
            <a:r>
              <a:rPr lang="zh-TW" altLang="en-US" dirty="0" smtClean="0"/>
              <a:t>都會被導向同一個計算節點。</a:t>
            </a:r>
            <a:endParaRPr lang="en-US" altLang="zh-TW" dirty="0" smtClean="0"/>
          </a:p>
          <a:p>
            <a:r>
              <a:rPr lang="zh-TW" altLang="en-US" dirty="0" smtClean="0"/>
              <a:t>所以，不需要再次從主要的</a:t>
            </a:r>
            <a:r>
              <a:rPr lang="en-US" altLang="zh-TW" dirty="0" smtClean="0"/>
              <a:t>HSS</a:t>
            </a:r>
            <a:r>
              <a:rPr lang="zh-TW" altLang="en-US" dirty="0" smtClean="0"/>
              <a:t>元件中拿取其用戶資料，可以直接從計算節點的</a:t>
            </a:r>
            <a:r>
              <a:rPr lang="en-US" altLang="zh-TW" dirty="0" smtClean="0"/>
              <a:t>cache</a:t>
            </a:r>
            <a:r>
              <a:rPr lang="zh-TW" altLang="en-US" dirty="0" smtClean="0"/>
              <a:t>中讀取該用戶資料。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H</a:t>
            </a:r>
            <a:r>
              <a:rPr lang="zh-TW" altLang="en-US" dirty="0" smtClean="0"/>
              <a:t>（）表示</a:t>
            </a:r>
            <a:r>
              <a:rPr lang="en-US" altLang="zh-TW" dirty="0" smtClean="0"/>
              <a:t>hash</a:t>
            </a:r>
            <a:r>
              <a:rPr lang="zh-TW" altLang="en-US" dirty="0" smtClean="0"/>
              <a:t>，</a:t>
            </a:r>
            <a:r>
              <a:rPr lang="en-US" altLang="zh-TW" dirty="0" smtClean="0"/>
              <a:t>&lt;URI&gt;</a:t>
            </a:r>
            <a:r>
              <a:rPr lang="zh-TW" altLang="en-US" dirty="0" smtClean="0"/>
              <a:t>表示</a:t>
            </a:r>
            <a:r>
              <a:rPr lang="en-US" altLang="zh-TW" sz="1200" b="0" i="0" kern="1200" dirty="0" smtClean="0">
                <a:solidFill>
                  <a:schemeClr val="tx1"/>
                </a:solidFill>
                <a:effectLst/>
                <a:latin typeface="+mn-lt"/>
                <a:ea typeface="+mn-ea"/>
                <a:cs typeface="+mn-cs"/>
              </a:rPr>
              <a:t>originating side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URI</a:t>
            </a:r>
            <a:r>
              <a:rPr lang="zh-TW" altLang="en-US" sz="1200" b="0" i="0" kern="1200" dirty="0" smtClean="0">
                <a:solidFill>
                  <a:schemeClr val="tx1"/>
                </a:solidFill>
                <a:effectLst/>
                <a:latin typeface="+mn-lt"/>
                <a:ea typeface="+mn-ea"/>
                <a:cs typeface="+mn-cs"/>
              </a:rPr>
              <a:t>，</a:t>
            </a:r>
            <a:r>
              <a:rPr lang="en-US" altLang="zh-TW" dirty="0" smtClean="0"/>
              <a:t>&lt;</a:t>
            </a:r>
            <a:r>
              <a:rPr lang="en-US" altLang="zh-TW" dirty="0" err="1" smtClean="0"/>
              <a:t>hosti</a:t>
            </a:r>
            <a:r>
              <a:rPr lang="en-US" altLang="zh-TW" dirty="0" smtClean="0"/>
              <a:t>&gt;</a:t>
            </a:r>
            <a:r>
              <a:rPr lang="zh-TW" altLang="en-US" dirty="0" smtClean="0"/>
              <a:t>表示計算節點</a:t>
            </a:r>
            <a:r>
              <a:rPr lang="en-US" altLang="zh-TW" dirty="0" smtClean="0"/>
              <a:t>host</a:t>
            </a:r>
            <a:r>
              <a:rPr lang="en-US" altLang="zh-TW" baseline="0" dirty="0" smtClean="0"/>
              <a:t> name</a:t>
            </a:r>
            <a:r>
              <a:rPr lang="zh-TW" altLang="en-US" dirty="0" smtClean="0"/>
              <a:t>。 </a:t>
            </a:r>
            <a:r>
              <a:rPr lang="en-US" altLang="zh-TW" dirty="0" smtClean="0"/>
              <a:t>+</a:t>
            </a:r>
            <a:r>
              <a:rPr lang="zh-TW" altLang="en-US" dirty="0" smtClean="0"/>
              <a:t>表示兩個字串串聯。</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err="1" smtClean="0">
                <a:solidFill>
                  <a:schemeClr val="tx1"/>
                </a:solidFill>
                <a:effectLst/>
                <a:latin typeface="+mn-lt"/>
                <a:ea typeface="+mn-ea"/>
                <a:cs typeface="+mn-cs"/>
              </a:rPr>
              <a:t>arg</a:t>
            </a:r>
            <a:r>
              <a:rPr lang="en-US" altLang="zh-CN"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a:t>
            </a:r>
            <a:r>
              <a:rPr lang="zh-CN" altLang="en-US" sz="1200" b="0" i="0" kern="1200" dirty="0" smtClean="0">
                <a:solidFill>
                  <a:schemeClr val="tx1"/>
                </a:solidFill>
                <a:effectLst/>
                <a:latin typeface="+mn-lt"/>
                <a:ea typeface="+mn-ea"/>
                <a:cs typeface="+mn-cs"/>
              </a:rPr>
              <a:t>变量</a:t>
            </a:r>
            <a:r>
              <a:rPr lang="en-US" altLang="zh-CN" sz="1200" b="0" i="0" kern="1200" dirty="0" smtClean="0">
                <a:solidFill>
                  <a:schemeClr val="tx1"/>
                </a:solidFill>
                <a:effectLst/>
                <a:latin typeface="+mn-lt"/>
                <a:ea typeface="+mn-ea"/>
                <a:cs typeface="+mn-cs"/>
              </a:rPr>
              <a:t>argument</a:t>
            </a:r>
            <a:r>
              <a:rPr lang="zh-CN" altLang="en-US" sz="1200" b="0" i="0" kern="1200" dirty="0" smtClean="0">
                <a:solidFill>
                  <a:schemeClr val="tx1"/>
                </a:solidFill>
                <a:effectLst/>
                <a:latin typeface="+mn-lt"/>
                <a:ea typeface="+mn-ea"/>
                <a:cs typeface="+mn-cs"/>
              </a:rPr>
              <a:t>）的英文缩写。</a:t>
            </a:r>
            <a:r>
              <a:rPr lang="zh-CN" altLang="en-US" dirty="0" smtClean="0"/>
              <a:t/>
            </a:r>
            <a:br>
              <a:rPr lang="zh-CN" altLang="en-US" dirty="0" smtClean="0"/>
            </a:br>
            <a:r>
              <a:rPr lang="en-US" altLang="zh-CN" sz="1200" b="0" i="0" kern="1200" dirty="0" err="1" smtClean="0">
                <a:solidFill>
                  <a:schemeClr val="tx1"/>
                </a:solidFill>
                <a:effectLst/>
                <a:latin typeface="+mn-lt"/>
                <a:ea typeface="+mn-ea"/>
                <a:cs typeface="+mn-cs"/>
              </a:rPr>
              <a:t>arg</a:t>
            </a:r>
            <a:r>
              <a:rPr lang="en-US" altLang="zh-CN" sz="1200" b="0" i="0" kern="1200" dirty="0" smtClean="0">
                <a:solidFill>
                  <a:schemeClr val="tx1"/>
                </a:solidFill>
                <a:effectLst/>
                <a:latin typeface="+mn-lt"/>
                <a:ea typeface="+mn-ea"/>
                <a:cs typeface="+mn-cs"/>
              </a:rPr>
              <a:t> max </a:t>
            </a:r>
            <a:r>
              <a:rPr lang="zh-CN" altLang="en-US" sz="1200" b="0" i="0" kern="1200" dirty="0" smtClean="0">
                <a:solidFill>
                  <a:schemeClr val="tx1"/>
                </a:solidFill>
                <a:effectLst/>
                <a:latin typeface="+mn-lt"/>
                <a:ea typeface="+mn-ea"/>
                <a:cs typeface="+mn-cs"/>
              </a:rPr>
              <a:t>就是使后面这个式子达到最大值时的变量的取值</a:t>
            </a:r>
            <a:endParaRPr lang="en-US" altLang="zh-TW" dirty="0" smtClean="0"/>
          </a:p>
          <a:p>
            <a:r>
              <a:rPr lang="en-US" altLang="zh-TW" dirty="0" smtClean="0"/>
              <a:t>URI(Uniform Resource Identifier):</a:t>
            </a:r>
            <a:r>
              <a:rPr lang="zh-TW" altLang="en-US" dirty="0" smtClean="0"/>
              <a:t>在電腦術語中是一個用於標識某一網際網路資源名稱的字串。</a:t>
            </a: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dirty="0" smtClean="0"/>
          </a:p>
          <a:p>
            <a:r>
              <a:rPr lang="en-US" altLang="zh-TW" sz="1200" b="0" i="0" kern="1200" dirty="0" smtClean="0">
                <a:solidFill>
                  <a:schemeClr val="tx1"/>
                </a:solidFill>
                <a:effectLst/>
                <a:latin typeface="+mn-lt"/>
                <a:ea typeface="+mn-ea"/>
                <a:cs typeface="+mn-cs"/>
              </a:rPr>
              <a:t/>
            </a:r>
            <a:br>
              <a:rPr lang="en-US" altLang="zh-TW" sz="1200" b="0" i="0" kern="1200" dirty="0" smtClean="0">
                <a:solidFill>
                  <a:schemeClr val="tx1"/>
                </a:solidFill>
                <a:effectLst/>
                <a:latin typeface="+mn-lt"/>
                <a:ea typeface="+mn-ea"/>
                <a:cs typeface="+mn-cs"/>
              </a:rPr>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21</a:t>
            </a:fld>
            <a:endParaRPr lang="zh-TW" altLang="en-US"/>
          </a:p>
        </p:txBody>
      </p:sp>
    </p:spTree>
    <p:extLst>
      <p:ext uri="{BB962C8B-B14F-4D97-AF65-F5344CB8AC3E}">
        <p14:creationId xmlns:p14="http://schemas.microsoft.com/office/powerpoint/2010/main" val="1386833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SIP</a:t>
            </a:r>
            <a:r>
              <a:rPr lang="zh-TW" altLang="en-US" dirty="0" smtClean="0"/>
              <a:t>訊息先送到</a:t>
            </a:r>
            <a:r>
              <a:rPr lang="en-US" altLang="zh-TW" dirty="0" smtClean="0"/>
              <a:t>Round-Robin</a:t>
            </a:r>
            <a:r>
              <a:rPr lang="zh-TW" altLang="en-US" dirty="0" smtClean="0"/>
              <a:t>的</a:t>
            </a:r>
            <a:r>
              <a:rPr lang="en-US" altLang="zh-TW" dirty="0" smtClean="0"/>
              <a:t>load</a:t>
            </a:r>
            <a:r>
              <a:rPr lang="zh-TW" altLang="en-US" dirty="0" smtClean="0"/>
              <a:t> </a:t>
            </a:r>
            <a:r>
              <a:rPr lang="en-US" altLang="zh-TW" dirty="0" smtClean="0"/>
              <a:t>balancer</a:t>
            </a:r>
            <a:r>
              <a:rPr lang="zh-TW" altLang="en-US" dirty="0" smtClean="0"/>
              <a:t>，然後輪流送到</a:t>
            </a:r>
            <a:r>
              <a:rPr lang="en-US" altLang="zh-TW" dirty="0" smtClean="0">
                <a:solidFill>
                  <a:srgbClr val="FF0000"/>
                </a:solidFill>
                <a:latin typeface="Times New Roman" panose="02020603050405020304" pitchFamily="18" charset="0"/>
                <a:cs typeface="Times New Roman" panose="02020603050405020304" pitchFamily="18" charset="0"/>
              </a:rPr>
              <a:t>rendezvous</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load balancer</a:t>
            </a:r>
            <a:r>
              <a:rPr lang="zh-TW" altLang="en-US" dirty="0" smtClean="0">
                <a:latin typeface="Times New Roman" panose="02020603050405020304" pitchFamily="18" charset="0"/>
                <a:cs typeface="Times New Roman" panose="02020603050405020304" pitchFamily="18" charset="0"/>
              </a:rPr>
              <a:t>，再用剛才介紹的方法送到指定的節點</a:t>
            </a:r>
            <a:r>
              <a:rPr lang="en-US" altLang="zh-TW" dirty="0" smtClean="0">
                <a:latin typeface="Times New Roman" panose="02020603050405020304" pitchFamily="18" charset="0"/>
                <a:cs typeface="Times New Roman" panose="02020603050405020304" pitchFamily="18" charset="0"/>
              </a:rPr>
              <a:t>(</a:t>
            </a:r>
            <a:r>
              <a:rPr lang="zh-TW" altLang="en-US" dirty="0" smtClean="0">
                <a:latin typeface="Times New Roman" panose="02020603050405020304" pitchFamily="18" charset="0"/>
                <a:cs typeface="Times New Roman" panose="02020603050405020304" pitchFamily="18" charset="0"/>
              </a:rPr>
              <a:t>做</a:t>
            </a:r>
            <a:r>
              <a:rPr lang="en-US" altLang="zh-TW" dirty="0" smtClean="0">
                <a:latin typeface="Times New Roman" panose="02020603050405020304" pitchFamily="18" charset="0"/>
                <a:cs typeface="Times New Roman" panose="02020603050405020304" pitchFamily="18" charset="0"/>
              </a:rPr>
              <a:t>hash</a:t>
            </a:r>
            <a:r>
              <a:rPr lang="zh-TW" altLang="en-US" dirty="0" smtClean="0">
                <a:latin typeface="Times New Roman" panose="02020603050405020304" pitchFamily="18" charset="0"/>
                <a:cs typeface="Times New Roman" panose="02020603050405020304" pitchFamily="18" charset="0"/>
              </a:rPr>
              <a:t>有最高值的節點</a:t>
            </a:r>
            <a:r>
              <a:rPr lang="en-US" altLang="zh-TW" dirty="0" smtClean="0">
                <a:latin typeface="Times New Roman" panose="02020603050405020304" pitchFamily="18" charset="0"/>
                <a:cs typeface="Times New Roman" panose="02020603050405020304" pitchFamily="18" charset="0"/>
              </a:rPr>
              <a:t>)</a:t>
            </a:r>
            <a:endParaRPr lang="zh-TW" altLang="en-US" dirty="0" smtClean="0"/>
          </a:p>
          <a:p>
            <a:endParaRPr lang="en-US" altLang="zh-TW" dirty="0" smtClean="0">
              <a:latin typeface="Times New Roman" panose="02020603050405020304" pitchFamily="18" charset="0"/>
              <a:cs typeface="Times New Roman" panose="02020603050405020304" pitchFamily="18" charset="0"/>
            </a:endParaRPr>
          </a:p>
          <a:p>
            <a:endParaRPr lang="en-US" altLang="zh-TW" dirty="0" smtClean="0">
              <a:latin typeface="Times New Roman" panose="02020603050405020304" pitchFamily="18" charset="0"/>
              <a:cs typeface="Times New Roman" panose="02020603050405020304" pitchFamily="18" charset="0"/>
            </a:endParaRPr>
          </a:p>
          <a:p>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270467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傳統在</a:t>
            </a:r>
            <a:r>
              <a:rPr lang="en-US" altLang="zh-TW" dirty="0" smtClean="0"/>
              <a:t>IMS</a:t>
            </a:r>
            <a:r>
              <a:rPr lang="zh-TW" altLang="en-US" dirty="0" smtClean="0"/>
              <a:t>中，</a:t>
            </a:r>
            <a:r>
              <a:rPr lang="en-US" altLang="zh-TW" dirty="0" smtClean="0"/>
              <a:t>HSS</a:t>
            </a:r>
            <a:r>
              <a:rPr lang="zh-TW" altLang="en-US" dirty="0" smtClean="0"/>
              <a:t>分成多個</a:t>
            </a:r>
            <a:r>
              <a:rPr lang="en-US" altLang="zh-TW" dirty="0" smtClean="0"/>
              <a:t>instance</a:t>
            </a:r>
            <a:r>
              <a:rPr lang="zh-TW" altLang="en-US" dirty="0" smtClean="0"/>
              <a:t>分別帶有不同用戶的資料，然後是用</a:t>
            </a:r>
            <a:r>
              <a:rPr lang="en-US" altLang="zh-TW" dirty="0" smtClean="0"/>
              <a:t>SLF</a:t>
            </a:r>
            <a:r>
              <a:rPr lang="zh-TW" altLang="en-US" dirty="0" smtClean="0"/>
              <a:t>來把</a:t>
            </a:r>
            <a:r>
              <a:rPr lang="en-US" altLang="zh-TW" dirty="0" smtClean="0"/>
              <a:t>call</a:t>
            </a:r>
            <a:r>
              <a:rPr lang="zh-TW" altLang="en-US" dirty="0" smtClean="0"/>
              <a:t> </a:t>
            </a:r>
            <a:r>
              <a:rPr lang="en-US" altLang="zh-TW" dirty="0" smtClean="0"/>
              <a:t>request</a:t>
            </a:r>
            <a:r>
              <a:rPr lang="zh-TW" altLang="en-US" dirty="0" smtClean="0"/>
              <a:t>導向到特定的</a:t>
            </a:r>
            <a:r>
              <a:rPr lang="en-US" altLang="zh-TW" dirty="0" smtClean="0"/>
              <a:t>HSS</a:t>
            </a:r>
            <a:r>
              <a:rPr lang="zh-TW" altLang="en-US" dirty="0" smtClean="0"/>
              <a:t>單元。</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這樣做雖然</a:t>
            </a:r>
            <a:r>
              <a:rPr lang="zh-TW" altLang="en-US" dirty="0" smtClean="0"/>
              <a:t>可以減輕</a:t>
            </a:r>
            <a:r>
              <a:rPr lang="en-US" altLang="zh-TW" dirty="0" smtClean="0"/>
              <a:t>HSS</a:t>
            </a:r>
            <a:r>
              <a:rPr lang="zh-TW" altLang="en-US" dirty="0" smtClean="0"/>
              <a:t>單元的負擔，但可能還是需要在</a:t>
            </a:r>
            <a:r>
              <a:rPr lang="en-US" altLang="zh-TW" dirty="0" smtClean="0"/>
              <a:t>pouch</a:t>
            </a:r>
            <a:r>
              <a:rPr lang="zh-TW" altLang="en-US" dirty="0" smtClean="0"/>
              <a:t>的外部進行資料庫查詢。</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在</a:t>
            </a:r>
            <a:r>
              <a:rPr lang="en-US" altLang="zh-TW" dirty="0" smtClean="0"/>
              <a:t>local</a:t>
            </a:r>
            <a:r>
              <a:rPr lang="zh-TW" altLang="en-US" dirty="0" smtClean="0"/>
              <a:t>端資料庫查詢的速度比到外部查詢的速度快（因為不需要通過網絡），</a:t>
            </a:r>
            <a:r>
              <a:rPr lang="zh-TW" altLang="en-US" dirty="0" smtClean="0"/>
              <a:t>因此如果要</a:t>
            </a:r>
            <a:r>
              <a:rPr lang="zh-TW" altLang="en-US" dirty="0" smtClean="0"/>
              <a:t>長期服務一組固定用戶，這邊用的</a:t>
            </a:r>
            <a:r>
              <a:rPr lang="en-US" altLang="zh-TW" dirty="0" err="1" smtClean="0"/>
              <a:t>loacl</a:t>
            </a:r>
            <a:r>
              <a:rPr lang="zh-TW" altLang="en-US" dirty="0" smtClean="0"/>
              <a:t> </a:t>
            </a:r>
            <a:r>
              <a:rPr lang="en-US" altLang="zh-TW" dirty="0" smtClean="0"/>
              <a:t>caching</a:t>
            </a:r>
            <a:r>
              <a:rPr lang="zh-TW" altLang="en-US" dirty="0" smtClean="0"/>
              <a:t>機制應該是更好</a:t>
            </a:r>
            <a:r>
              <a:rPr lang="zh-TW" altLang="en-US" dirty="0" smtClean="0"/>
              <a:t>的方法。</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20835590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在剛剛的演算法中，</a:t>
            </a:r>
            <a:r>
              <a:rPr lang="en-US" altLang="zh-TW" dirty="0" smtClean="0">
                <a:latin typeface="Times New Roman" panose="02020603050405020304" pitchFamily="18" charset="0"/>
                <a:cs typeface="Times New Roman" panose="02020603050405020304" pitchFamily="18" charset="0"/>
              </a:rPr>
              <a:t>rendezvous load balancer</a:t>
            </a:r>
            <a:r>
              <a:rPr lang="zh-TW" altLang="en-US" sz="1200" b="0" i="0" kern="1200" dirty="0" smtClean="0">
                <a:solidFill>
                  <a:schemeClr val="tx1"/>
                </a:solidFill>
                <a:effectLst/>
                <a:latin typeface="+mn-lt"/>
                <a:ea typeface="+mn-ea"/>
                <a:cs typeface="+mn-cs"/>
              </a:rPr>
              <a:t>可能會找到一個過載的計算節點，因此無法服務新的用戶。</a:t>
            </a: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在這種情況下，會發送</a:t>
            </a:r>
            <a:r>
              <a:rPr lang="en-US" altLang="zh-TW" sz="1200" b="0" i="0" kern="1200" dirty="0" smtClean="0">
                <a:solidFill>
                  <a:schemeClr val="tx1"/>
                </a:solidFill>
                <a:effectLst/>
                <a:latin typeface="+mn-lt"/>
                <a:ea typeface="+mn-ea"/>
                <a:cs typeface="+mn-cs"/>
              </a:rPr>
              <a:t>busy</a:t>
            </a:r>
            <a:r>
              <a:rPr lang="en-US" altLang="zh-TW" sz="1200" b="0" i="0" kern="1200" baseline="0" dirty="0" smtClean="0">
                <a:solidFill>
                  <a:schemeClr val="tx1"/>
                </a:solidFill>
                <a:effectLst/>
                <a:latin typeface="+mn-lt"/>
                <a:ea typeface="+mn-ea"/>
                <a:cs typeface="+mn-cs"/>
              </a:rPr>
              <a:t> call</a:t>
            </a:r>
            <a:r>
              <a:rPr lang="zh-TW" altLang="en-US" sz="1200" b="0" i="0" kern="1200" dirty="0" smtClean="0">
                <a:solidFill>
                  <a:schemeClr val="tx1"/>
                </a:solidFill>
                <a:effectLst/>
                <a:latin typeface="+mn-lt"/>
                <a:ea typeface="+mn-ea"/>
                <a:cs typeface="+mn-cs"/>
              </a:rPr>
              <a:t>到管理單元，然後丟掉</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session</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管理單元負責提供和監視計算資源以及分配新的計算節點來防止這種情況。</a:t>
            </a: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smtClean="0">
                <a:solidFill>
                  <a:schemeClr val="tx1"/>
                </a:solidFill>
                <a:effectLst/>
                <a:latin typeface="+mn-lt"/>
                <a:ea typeface="+mn-ea"/>
                <a:cs typeface="+mn-cs"/>
              </a:rPr>
              <a:t>The load balancer will notify the management unit to</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create new computing nodes if a node is overloaded to handle a new subscriber</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or call.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如何看是否</a:t>
            </a:r>
            <a:r>
              <a:rPr lang="en-US" altLang="zh-TW" sz="1200" b="0" i="0" kern="1200" dirty="0" smtClean="0">
                <a:solidFill>
                  <a:schemeClr val="tx1"/>
                </a:solidFill>
                <a:effectLst/>
                <a:latin typeface="+mn-lt"/>
                <a:ea typeface="+mn-ea"/>
                <a:cs typeface="+mn-cs"/>
              </a:rPr>
              <a:t>overload</a:t>
            </a:r>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39205183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在</a:t>
            </a:r>
            <a:r>
              <a:rPr lang="en-US" altLang="zh-TW" sz="1200" b="0" i="0" kern="1200" dirty="0" smtClean="0">
                <a:solidFill>
                  <a:schemeClr val="tx1"/>
                </a:solidFill>
                <a:effectLst/>
                <a:latin typeface="+mn-lt"/>
                <a:ea typeface="+mn-ea"/>
                <a:cs typeface="+mn-cs"/>
              </a:rPr>
              <a:t>web</a:t>
            </a:r>
            <a:r>
              <a:rPr lang="zh-TW" altLang="en-US" sz="1200" b="0" i="0" kern="1200" dirty="0" smtClean="0">
                <a:solidFill>
                  <a:schemeClr val="tx1"/>
                </a:solidFill>
                <a:effectLst/>
                <a:latin typeface="+mn-lt"/>
                <a:ea typeface="+mn-ea"/>
                <a:cs typeface="+mn-cs"/>
              </a:rPr>
              <a:t>服務裡決定計算節點負載的指標和在電信應用程式中是不一樣的</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電信應用程式的主要和最終目標是滿足服務的</a:t>
            </a:r>
            <a:r>
              <a:rPr lang="en-US" altLang="zh-TW" sz="1200" b="0" i="0" kern="1200" dirty="0" err="1" smtClean="0">
                <a:solidFill>
                  <a:schemeClr val="tx1"/>
                </a:solidFill>
                <a:effectLst/>
                <a:latin typeface="+mn-lt"/>
                <a:ea typeface="+mn-ea"/>
                <a:cs typeface="+mn-cs"/>
              </a:rPr>
              <a:t>QoS</a:t>
            </a:r>
            <a:r>
              <a:rPr lang="zh-TW" altLang="en-US" sz="1200" b="0" i="0" kern="1200" dirty="0" smtClean="0">
                <a:solidFill>
                  <a:schemeClr val="tx1"/>
                </a:solidFill>
                <a:effectLst/>
                <a:latin typeface="+mn-lt"/>
                <a:ea typeface="+mn-ea"/>
                <a:cs typeface="+mn-cs"/>
              </a:rPr>
              <a:t>要求； 例如 建立</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的延遲時間。</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因此，需要找到一種適當的機制來追蹤和預測用戶使用服務的</a:t>
            </a:r>
            <a:r>
              <a:rPr lang="en-US" altLang="zh-TW" sz="1200" b="0" i="0" kern="1200" dirty="0" err="1" smtClean="0">
                <a:solidFill>
                  <a:schemeClr val="tx1"/>
                </a:solidFill>
                <a:effectLst/>
                <a:latin typeface="+mn-lt"/>
                <a:ea typeface="+mn-ea"/>
                <a:cs typeface="+mn-cs"/>
              </a:rPr>
              <a:t>QoS</a:t>
            </a:r>
            <a:r>
              <a:rPr lang="zh-TW" altLang="en-US" sz="1200" b="0" i="0" kern="1200" dirty="0" smtClean="0">
                <a:solidFill>
                  <a:schemeClr val="tx1"/>
                </a:solidFill>
                <a:effectLst/>
                <a:latin typeface="+mn-lt"/>
                <a:ea typeface="+mn-ea"/>
                <a:cs typeface="+mn-cs"/>
              </a:rPr>
              <a:t>變化。</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The load balancer will notify the management unit to</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create new computing nodes if a node is overloaded to handle a new subscriber</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or call. </a:t>
            </a:r>
          </a:p>
          <a:p>
            <a:endParaRPr lang="en-US" altLang="zh-TW" dirty="0" smtClean="0"/>
          </a:p>
          <a:p>
            <a:r>
              <a:rPr lang="en-US" altLang="zh-TW" dirty="0" smtClean="0"/>
              <a:t>track:</a:t>
            </a:r>
            <a:r>
              <a:rPr lang="zh-TW" altLang="en-US" dirty="0" smtClean="0"/>
              <a:t>追蹤</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25</a:t>
            </a:fld>
            <a:endParaRPr lang="zh-TW" altLang="en-US"/>
          </a:p>
        </p:txBody>
      </p:sp>
    </p:spTree>
    <p:extLst>
      <p:ext uri="{BB962C8B-B14F-4D97-AF65-F5344CB8AC3E}">
        <p14:creationId xmlns:p14="http://schemas.microsoft.com/office/powerpoint/2010/main" val="14827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當用戶被</a:t>
            </a:r>
            <a:r>
              <a:rPr lang="en-US" altLang="zh-TW" sz="1200" dirty="0" smtClean="0">
                <a:latin typeface="Times New Roman" panose="02020603050405020304" pitchFamily="18" charset="0"/>
                <a:cs typeface="Times New Roman" panose="02020603050405020304" pitchFamily="18" charset="0"/>
              </a:rPr>
              <a:t>load balancer</a:t>
            </a:r>
            <a:r>
              <a:rPr lang="zh-TW" altLang="en-US" sz="1200" dirty="0" smtClean="0">
                <a:latin typeface="+mn-lt"/>
                <a:cs typeface="+mn-cs"/>
              </a:rPr>
              <a:t>導</a:t>
            </a:r>
            <a:r>
              <a:rPr lang="zh-TW" altLang="en-US" dirty="0" smtClean="0"/>
              <a:t>向過載的計算節點時，會送</a:t>
            </a:r>
            <a:r>
              <a:rPr lang="en-US" altLang="zh-TW" dirty="0" smtClean="0"/>
              <a:t>busy</a:t>
            </a:r>
            <a:r>
              <a:rPr lang="zh-TW" altLang="en-US" dirty="0" smtClean="0"/>
              <a:t> </a:t>
            </a:r>
            <a:r>
              <a:rPr lang="en-US" altLang="zh-TW" dirty="0" smtClean="0"/>
              <a:t>signal</a:t>
            </a:r>
            <a:r>
              <a:rPr lang="zh-TW" altLang="en-US" dirty="0" smtClean="0"/>
              <a:t>到管理單元，然後丟掉</a:t>
            </a:r>
            <a:r>
              <a:rPr lang="en-US" altLang="zh-TW" dirty="0" smtClean="0"/>
              <a:t>call</a:t>
            </a:r>
            <a:r>
              <a:rPr lang="zh-TW" altLang="en-US" dirty="0" smtClean="0"/>
              <a:t> </a:t>
            </a:r>
            <a:r>
              <a:rPr lang="en-US" altLang="zh-TW" dirty="0" smtClean="0"/>
              <a:t>session</a:t>
            </a:r>
            <a:r>
              <a:rPr lang="zh-TW" altLang="en-US" dirty="0" smtClean="0"/>
              <a:t>。</a:t>
            </a:r>
            <a:endParaRPr lang="en-US" altLang="zh-TW" dirty="0" smtClean="0"/>
          </a:p>
          <a:p>
            <a:r>
              <a:rPr lang="zh-TW" altLang="en-US" dirty="0" smtClean="0"/>
              <a:t>然後管理單元就會創建一個新的計算單元，並更新</a:t>
            </a:r>
            <a:r>
              <a:rPr lang="en-US" altLang="zh-TW" sz="1200" dirty="0" smtClean="0">
                <a:solidFill>
                  <a:srgbClr val="FF0000"/>
                </a:solidFill>
                <a:latin typeface="Times New Roman" panose="02020603050405020304" pitchFamily="18" charset="0"/>
                <a:cs typeface="Times New Roman" panose="02020603050405020304" pitchFamily="18" charset="0"/>
              </a:rPr>
              <a:t>rendezvous load balancers</a:t>
            </a:r>
            <a:r>
              <a:rPr lang="zh-TW" altLang="en-US" sz="1200" dirty="0" smtClean="0">
                <a:solidFill>
                  <a:srgbClr val="FF0000"/>
                </a:solidFill>
                <a:latin typeface="Times New Roman" panose="02020603050405020304" pitchFamily="18" charset="0"/>
                <a:cs typeface="Times New Roman" panose="02020603050405020304" pitchFamily="18" charset="0"/>
              </a:rPr>
              <a:t>上</a:t>
            </a:r>
            <a:r>
              <a:rPr lang="zh-TW" altLang="en-US" dirty="0" smtClean="0"/>
              <a:t>的計算節點記錄。</a:t>
            </a:r>
            <a:endParaRPr lang="en-US" altLang="zh-TW" dirty="0" smtClean="0"/>
          </a:p>
          <a:p>
            <a:r>
              <a:rPr lang="en-US" altLang="zh-TW" sz="1200" dirty="0" smtClean="0">
                <a:latin typeface="Times New Roman" panose="02020603050405020304" pitchFamily="18" charset="0"/>
                <a:cs typeface="Times New Roman" panose="02020603050405020304" pitchFamily="18" charset="0"/>
              </a:rPr>
              <a:t>hash function</a:t>
            </a:r>
            <a:r>
              <a:rPr lang="zh-TW" altLang="en-US" dirty="0" smtClean="0"/>
              <a:t>的統一性質可以確保每個計算節點上的負載幾乎相同。</a:t>
            </a:r>
            <a:endParaRPr lang="en-US" altLang="zh-TW" dirty="0" smtClean="0"/>
          </a:p>
          <a:p>
            <a:r>
              <a:rPr lang="zh-TW" altLang="en-US" dirty="0" smtClean="0"/>
              <a:t>此外，這個機制能夠防止用戶被導向不同的位置，不用對</a:t>
            </a:r>
            <a:r>
              <a:rPr lang="en-US" altLang="zh-TW" dirty="0" smtClean="0"/>
              <a:t>HSS</a:t>
            </a:r>
            <a:r>
              <a:rPr lang="zh-TW" altLang="en-US" dirty="0" smtClean="0"/>
              <a:t>做大量查詢。</a:t>
            </a:r>
            <a:endParaRPr lang="en-US" altLang="zh-TW" dirty="0" smtClean="0"/>
          </a:p>
          <a:p>
            <a:r>
              <a:rPr lang="en-US" altLang="zh-TW" dirty="0" smtClean="0"/>
              <a:t>(</a:t>
            </a:r>
            <a:r>
              <a:rPr lang="zh-TW" altLang="en-US" dirty="0" smtClean="0"/>
              <a:t>這個機制</a:t>
            </a:r>
            <a:r>
              <a:rPr lang="en-US" altLang="zh-TW" dirty="0" smtClean="0"/>
              <a:t>:</a:t>
            </a:r>
            <a:r>
              <a:rPr lang="zh-TW" altLang="en-US" dirty="0" smtClean="0"/>
              <a:t> 剛剛做的</a:t>
            </a:r>
            <a:r>
              <a:rPr lang="en-US" altLang="zh-TW" dirty="0" smtClean="0"/>
              <a:t>hash)</a:t>
            </a:r>
          </a:p>
          <a:p>
            <a:endParaRPr lang="en-US" altLang="zh-TW" dirty="0" smtClean="0"/>
          </a:p>
          <a:p>
            <a:endParaRPr lang="en-US" altLang="zh-TW" dirty="0" smtClean="0"/>
          </a:p>
          <a:p>
            <a:r>
              <a:rPr lang="zh-TW" altLang="en-US" dirty="0" smtClean="0"/>
              <a:t>管理單元（可以是負載平衡器功能的一部分）</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1933772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要注意的是，常用於測量節點的計算負荷的指標（例如，處理器</a:t>
            </a:r>
            <a:r>
              <a:rPr lang="en-US" altLang="zh-TW" dirty="0" smtClean="0"/>
              <a:t>(CPU)</a:t>
            </a:r>
            <a:r>
              <a:rPr lang="zh-TW" altLang="en-US" dirty="0" smtClean="0"/>
              <a:t>負荷和</a:t>
            </a:r>
            <a:r>
              <a:rPr lang="en-US" altLang="zh-TW" sz="1200" dirty="0" smtClean="0">
                <a:latin typeface="Times New Roman" panose="02020603050405020304" pitchFamily="18" charset="0"/>
                <a:cs typeface="Times New Roman" panose="02020603050405020304" pitchFamily="18" charset="0"/>
              </a:rPr>
              <a:t>memory usage</a:t>
            </a:r>
            <a:r>
              <a:rPr lang="zh-TW" altLang="en-US" dirty="0" smtClean="0"/>
              <a:t>）不能</a:t>
            </a:r>
            <a:r>
              <a:rPr lang="zh-TW" altLang="en-US" dirty="0" smtClean="0"/>
              <a:t>直接用來當作</a:t>
            </a:r>
            <a:r>
              <a:rPr lang="en-US" altLang="zh-TW" dirty="0" smtClean="0"/>
              <a:t>IMS</a:t>
            </a:r>
            <a:r>
              <a:rPr lang="zh-TW" altLang="en-US" dirty="0" smtClean="0"/>
              <a:t>中的</a:t>
            </a:r>
            <a:r>
              <a:rPr lang="en-US" altLang="zh-TW" dirty="0" err="1" smtClean="0"/>
              <a:t>QoS</a:t>
            </a:r>
            <a:r>
              <a:rPr lang="zh-TW" altLang="en-US" dirty="0" smtClean="0"/>
              <a:t>。</a:t>
            </a:r>
            <a:endParaRPr lang="en-US" altLang="zh-TW" dirty="0" smtClean="0"/>
          </a:p>
          <a:p>
            <a:r>
              <a:rPr lang="zh-TW" altLang="en-US" dirty="0" smtClean="0"/>
              <a:t>兩個用戶之間的</a:t>
            </a:r>
            <a:r>
              <a:rPr lang="en-US" altLang="zh-TW" dirty="0" err="1" smtClean="0"/>
              <a:t>QoS</a:t>
            </a:r>
            <a:r>
              <a:rPr lang="zh-TW" altLang="en-US" dirty="0" smtClean="0"/>
              <a:t>還取決於流量經過的通訊連結和網路。</a:t>
            </a:r>
            <a:r>
              <a:rPr lang="en-US" altLang="zh-TW" dirty="0" smtClean="0"/>
              <a:t/>
            </a:r>
            <a:br>
              <a:rPr lang="en-US" altLang="zh-TW" dirty="0" smtClean="0"/>
            </a:br>
            <a:r>
              <a:rPr lang="zh-TW" altLang="en-US" dirty="0" smtClean="0"/>
              <a:t>雖然還沒有特定的公式能夠代表</a:t>
            </a:r>
            <a:r>
              <a:rPr lang="en-US" altLang="zh-TW" dirty="0" err="1" smtClean="0"/>
              <a:t>QoS</a:t>
            </a:r>
            <a:r>
              <a:rPr lang="zh-TW" altLang="en-US" dirty="0" smtClean="0"/>
              <a:t>，但是根據他們的經驗，決定是否需要創建新的</a:t>
            </a:r>
            <a:r>
              <a:rPr lang="en-US" altLang="zh-TW" dirty="0" smtClean="0"/>
              <a:t>pouch</a:t>
            </a:r>
            <a:r>
              <a:rPr lang="zh-TW" altLang="en-US" dirty="0" smtClean="0"/>
              <a:t>必須考慮以下的因素：</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26070765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第一個是計算節點和用戶設備之間地理位置的來回傳輸延遲。</a:t>
            </a:r>
            <a:endParaRPr lang="en-US" altLang="zh-TW" dirty="0" smtClean="0"/>
          </a:p>
          <a:p>
            <a:r>
              <a:rPr lang="zh-TW" altLang="en-US" dirty="0" smtClean="0"/>
              <a:t>第二個是各個計算節點的處理負載（例如</a:t>
            </a:r>
            <a:r>
              <a:rPr lang="en-US" altLang="zh-TW" dirty="0" smtClean="0"/>
              <a:t>CPU</a:t>
            </a:r>
            <a:r>
              <a:rPr lang="zh-TW" altLang="en-US" dirty="0" smtClean="0"/>
              <a:t>和</a:t>
            </a:r>
            <a:r>
              <a:rPr lang="en-US" altLang="zh-TW" dirty="0" smtClean="0"/>
              <a:t>memory</a:t>
            </a:r>
            <a:r>
              <a:rPr lang="zh-TW" altLang="en-US" dirty="0" smtClean="0"/>
              <a:t>使用量）。</a:t>
            </a:r>
            <a:endParaRPr lang="en-US" altLang="zh-TW" dirty="0" smtClean="0"/>
          </a:p>
          <a:p>
            <a:r>
              <a:rPr lang="zh-TW" altLang="en-US" dirty="0" smtClean="0"/>
              <a:t>第三個是不同訂閱者和訂閱策略所體驗的</a:t>
            </a:r>
            <a:r>
              <a:rPr lang="en-US" altLang="zh-TW" dirty="0" err="1" smtClean="0"/>
              <a:t>QoS</a:t>
            </a:r>
            <a:r>
              <a:rPr lang="zh-TW" altLang="en-US" dirty="0" smtClean="0"/>
              <a:t>記錄。</a:t>
            </a:r>
            <a:endParaRPr lang="en-US" altLang="zh-TW" dirty="0" smtClean="0"/>
          </a:p>
          <a:p>
            <a:endParaRPr lang="en-US" altLang="zh-TW" dirty="0" smtClean="0"/>
          </a:p>
          <a:p>
            <a:endParaRPr lang="en-US" altLang="zh-TW" dirty="0" smtClean="0"/>
          </a:p>
          <a:p>
            <a:r>
              <a:rPr lang="en-US" altLang="zh-TW" dirty="0" smtClean="0"/>
              <a:t>the round trip transmission delay:</a:t>
            </a:r>
            <a:r>
              <a:rPr lang="zh-TW" altLang="en-US" dirty="0" smtClean="0"/>
              <a:t>來回傳輸延遲</a:t>
            </a:r>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25117537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因為</a:t>
            </a:r>
            <a:r>
              <a:rPr lang="en-US" altLang="zh-TW" dirty="0" smtClean="0"/>
              <a:t>IMS</a:t>
            </a:r>
            <a:r>
              <a:rPr lang="zh-TW" altLang="en-US" dirty="0" smtClean="0"/>
              <a:t>架構中的大多數元件都有參與</a:t>
            </a:r>
            <a:r>
              <a:rPr lang="en-US" altLang="zh-TW" dirty="0" smtClean="0"/>
              <a:t>call session</a:t>
            </a:r>
            <a:r>
              <a:rPr lang="zh-TW" altLang="en-US" dirty="0" smtClean="0"/>
              <a:t>的建立（如圖</a:t>
            </a:r>
            <a:r>
              <a:rPr lang="en-US" altLang="zh-TW" dirty="0" smtClean="0"/>
              <a:t>2</a:t>
            </a:r>
            <a:r>
              <a:rPr lang="zh-TW" altLang="en-US" dirty="0" smtClean="0"/>
              <a:t>所示）。</a:t>
            </a:r>
            <a:endParaRPr lang="en-US" altLang="zh-TW" dirty="0" smtClean="0"/>
          </a:p>
          <a:p>
            <a:r>
              <a:rPr lang="zh-TW" altLang="en-US" dirty="0" smtClean="0"/>
              <a:t>所以，他們專注在</a:t>
            </a:r>
            <a:r>
              <a:rPr lang="en-US" altLang="zh-TW" dirty="0" smtClean="0"/>
              <a:t>call session</a:t>
            </a:r>
            <a:r>
              <a:rPr lang="zh-TW" altLang="en-US" dirty="0" smtClean="0"/>
              <a:t>建立的過程，根據</a:t>
            </a:r>
            <a:r>
              <a:rPr lang="en-US" altLang="zh-TW" dirty="0" smtClean="0"/>
              <a:t>call</a:t>
            </a:r>
            <a:r>
              <a:rPr lang="zh-TW" altLang="en-US" dirty="0" smtClean="0"/>
              <a:t>建立的延遲時間來評估他們架構的性能。</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917679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cs typeface="Times New Roman" panose="02020603050405020304" pitchFamily="18" charset="0"/>
              </a:rPr>
              <a:t>IMS</a:t>
            </a:r>
            <a:r>
              <a:rPr lang="zh-TW" altLang="en-US" sz="1200" dirty="0" smtClean="0">
                <a:latin typeface="Times New Roman" panose="02020603050405020304" pitchFamily="18" charset="0"/>
                <a:cs typeface="Times New Roman" panose="02020603050405020304" pitchFamily="18" charset="0"/>
              </a:rPr>
              <a:t>是一個關鍵架構，用來提供能夠傳遞</a:t>
            </a:r>
            <a:r>
              <a:rPr lang="zh-TW" altLang="en-US" sz="1200" dirty="0" smtClean="0">
                <a:latin typeface="Times New Roman" panose="02020603050405020304" pitchFamily="18" charset="0"/>
                <a:cs typeface="Times New Roman" panose="02020603050405020304" pitchFamily="18" charset="0"/>
              </a:rPr>
              <a:t>新媒體</a:t>
            </a:r>
            <a:r>
              <a:rPr lang="zh-TW" altLang="en-US" sz="1200" dirty="0" smtClean="0">
                <a:latin typeface="Times New Roman" panose="02020603050405020304" pitchFamily="18" charset="0"/>
                <a:cs typeface="Times New Roman" panose="02020603050405020304" pitchFamily="18" charset="0"/>
              </a:rPr>
              <a:t>服務的必要平台</a:t>
            </a:r>
            <a:endParaRPr lang="en-US" altLang="zh-TW"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Times New Roman" panose="02020603050405020304" pitchFamily="18" charset="0"/>
                <a:cs typeface="Times New Roman" panose="02020603050405020304" pitchFamily="18" charset="0"/>
              </a:rPr>
              <a:t>但是目前的</a:t>
            </a:r>
            <a:r>
              <a:rPr lang="en-US" altLang="zh-TW" sz="1200" dirty="0" smtClean="0">
                <a:latin typeface="Times New Roman" panose="02020603050405020304" pitchFamily="18" charset="0"/>
                <a:cs typeface="Times New Roman" panose="02020603050405020304" pitchFamily="18" charset="0"/>
              </a:rPr>
              <a:t>IMS</a:t>
            </a:r>
            <a:r>
              <a:rPr lang="zh-TW" altLang="en-US" sz="1200" dirty="0" smtClean="0">
                <a:latin typeface="Times New Roman" panose="02020603050405020304" pitchFamily="18" charset="0"/>
                <a:cs typeface="Times New Roman" panose="02020603050405020304" pitchFamily="18" charset="0"/>
              </a:rPr>
              <a:t>沒辦法對越來越多的用戶提供</a:t>
            </a:r>
            <a:r>
              <a:rPr lang="en-US" altLang="zh-TW" dirty="0" smtClean="0">
                <a:solidFill>
                  <a:srgbClr val="FF0000"/>
                </a:solidFill>
                <a:latin typeface="Times New Roman" panose="02020603050405020304" pitchFamily="18" charset="0"/>
                <a:cs typeface="Times New Roman" panose="02020603050405020304" pitchFamily="18" charset="0"/>
              </a:rPr>
              <a:t>automatic scalability</a:t>
            </a:r>
            <a:r>
              <a:rPr lang="zh-TW" altLang="en-US" sz="1200" dirty="0" smtClean="0">
                <a:latin typeface="Times New Roman" panose="02020603050405020304" pitchFamily="18" charset="0"/>
                <a:cs typeface="Times New Roman" panose="02020603050405020304" pitchFamily="18" charset="0"/>
              </a:rPr>
              <a:t>和彈性</a:t>
            </a:r>
            <a:endParaRPr lang="en-US" altLang="zh-TW"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Times New Roman" panose="02020603050405020304" pitchFamily="18" charset="0"/>
                <a:cs typeface="Times New Roman" panose="02020603050405020304" pitchFamily="18" charset="0"/>
              </a:rPr>
              <a:t>這篇論文提出一些與雲端計算相關的</a:t>
            </a:r>
            <a:r>
              <a:rPr lang="en-US" altLang="zh-TW" sz="1200" dirty="0" smtClean="0">
                <a:latin typeface="Times New Roman" panose="02020603050405020304" pitchFamily="18" charset="0"/>
                <a:cs typeface="Times New Roman" panose="02020603050405020304" pitchFamily="18" charset="0"/>
              </a:rPr>
              <a:t>pattern</a:t>
            </a:r>
            <a:r>
              <a:rPr lang="zh-TW" altLang="en-US" sz="1200" dirty="0" smtClean="0">
                <a:latin typeface="Times New Roman" panose="02020603050405020304" pitchFamily="18" charset="0"/>
                <a:cs typeface="Times New Roman" panose="02020603050405020304" pitchFamily="18" charset="0"/>
              </a:rPr>
              <a:t>，並討論如何用於</a:t>
            </a:r>
            <a:r>
              <a:rPr lang="en-US" altLang="zh-TW" sz="1200" dirty="0" smtClean="0">
                <a:latin typeface="Times New Roman" panose="02020603050405020304" pitchFamily="18" charset="0"/>
                <a:cs typeface="Times New Roman" panose="02020603050405020304" pitchFamily="18" charset="0"/>
              </a:rPr>
              <a:t>IMS</a:t>
            </a:r>
            <a:r>
              <a:rPr lang="zh-TW" altLang="en-US" sz="1200" dirty="0" smtClean="0">
                <a:latin typeface="Times New Roman" panose="02020603050405020304" pitchFamily="18" charset="0"/>
                <a:cs typeface="Times New Roman" panose="02020603050405020304" pitchFamily="18" charset="0"/>
              </a:rPr>
              <a:t>或其他電信系統中</a:t>
            </a:r>
            <a:endParaRPr lang="en-US" altLang="zh-TW"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err="1" smtClean="0">
                <a:latin typeface="Times New Roman" panose="02020603050405020304" pitchFamily="18" charset="0"/>
                <a:cs typeface="Times New Roman" panose="02020603050405020304" pitchFamily="18" charset="0"/>
              </a:rPr>
              <a:t>IP:Packet</a:t>
            </a:r>
            <a:r>
              <a:rPr lang="en-US" altLang="zh-TW" sz="1200" dirty="0" smtClean="0">
                <a:latin typeface="Times New Roman" panose="02020603050405020304" pitchFamily="18" charset="0"/>
                <a:cs typeface="Times New Roman" panose="02020603050405020304" pitchFamily="18" charset="0"/>
              </a:rPr>
              <a:t> switching:</a:t>
            </a:r>
            <a:r>
              <a:rPr lang="zh-TW" altLang="en-US" sz="1200" dirty="0" smtClean="0">
                <a:latin typeface="Times New Roman" panose="02020603050405020304" pitchFamily="18" charset="0"/>
                <a:cs typeface="Times New Roman" panose="02020603050405020304" pitchFamily="18" charset="0"/>
              </a:rPr>
              <a:t>頻寬使用較有效率</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語音和數據都用封包傳</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    </a:t>
            </a:r>
            <a:r>
              <a:rPr lang="en-US" altLang="zh-TW" sz="1200" b="0" i="0" kern="1200" dirty="0" smtClean="0">
                <a:solidFill>
                  <a:schemeClr val="tx1"/>
                </a:solidFill>
                <a:effectLst/>
                <a:latin typeface="+mn-lt"/>
                <a:ea typeface="+mn-ea"/>
                <a:cs typeface="+mn-cs"/>
              </a:rPr>
              <a:t>Circuit switching:</a:t>
            </a:r>
            <a:r>
              <a:rPr lang="zh-TW" altLang="en-US" sz="1200" b="0" i="0" kern="1200" dirty="0" smtClean="0">
                <a:solidFill>
                  <a:schemeClr val="tx1"/>
                </a:solidFill>
                <a:effectLst/>
                <a:latin typeface="+mn-lt"/>
                <a:ea typeface="+mn-ea"/>
                <a:cs typeface="+mn-cs"/>
              </a:rPr>
              <a:t>只適合傳語音，不適合傳數據</a:t>
            </a:r>
            <a:endParaRPr lang="en-US" altLang="zh-TW" b="0" dirty="0" smtClean="0"/>
          </a:p>
          <a:p>
            <a:r>
              <a:rPr lang="en-US" altLang="zh-TW" sz="1200" dirty="0" err="1" smtClean="0">
                <a:latin typeface="Times New Roman" panose="02020603050405020304" pitchFamily="18" charset="0"/>
                <a:cs typeface="Times New Roman" panose="02020603050405020304" pitchFamily="18" charset="0"/>
              </a:rPr>
              <a:t>elastisity</a:t>
            </a:r>
            <a:r>
              <a:rPr lang="zh-TW" altLang="en-US" sz="1200"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elasticity</a:t>
            </a:r>
            <a:r>
              <a:rPr lang="zh-TW" altLang="en-US" sz="1200" dirty="0" smtClean="0">
                <a:latin typeface="Times New Roman" panose="02020603050405020304" pitchFamily="18" charset="0"/>
                <a:cs typeface="Times New Roman" panose="02020603050405020304" pitchFamily="18" charset="0"/>
              </a:rPr>
              <a:t> </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彈性</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pattern:</a:t>
            </a:r>
            <a:r>
              <a:rPr lang="zh-TW" altLang="en-US" sz="1200" dirty="0" smtClean="0">
                <a:latin typeface="Times New Roman" panose="02020603050405020304" pitchFamily="18" charset="0"/>
                <a:cs typeface="Times New Roman" panose="02020603050405020304" pitchFamily="18" charset="0"/>
              </a:rPr>
              <a:t>模式、方式、樣式、型態、模型、圖案</a:t>
            </a:r>
            <a:endParaRPr lang="en-US" altLang="zh-TW" sz="1200" dirty="0" smtClean="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Adaptations:</a:t>
            </a:r>
            <a:r>
              <a:rPr lang="zh-TW" altLang="en-US" dirty="0" smtClean="0">
                <a:latin typeface="Times New Roman" panose="02020603050405020304" pitchFamily="18" charset="0"/>
                <a:cs typeface="Times New Roman" panose="02020603050405020304" pitchFamily="18" charset="0"/>
              </a:rPr>
              <a:t>適應、調整</a:t>
            </a:r>
            <a:endParaRPr lang="en-US" altLang="zh-TW"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HTTP:stateless</a:t>
            </a: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他們在樹莓派的</a:t>
            </a:r>
            <a:r>
              <a:rPr lang="en-US" altLang="zh-TW" dirty="0" smtClean="0"/>
              <a:t>cluster</a:t>
            </a:r>
            <a:r>
              <a:rPr lang="zh-TW" altLang="en-US" dirty="0" smtClean="0"/>
              <a:t>上部署微服務的</a:t>
            </a:r>
            <a:r>
              <a:rPr lang="en-US" altLang="zh-TW" dirty="0" smtClean="0"/>
              <a:t>IMS</a:t>
            </a:r>
            <a:r>
              <a:rPr lang="zh-TW" altLang="en-US" dirty="0" smtClean="0"/>
              <a:t>，來</a:t>
            </a:r>
            <a:r>
              <a:rPr lang="zh-TW" altLang="en-US" dirty="0" smtClean="0">
                <a:latin typeface="Times New Roman" panose="02020603050405020304" pitchFamily="18" charset="0"/>
                <a:cs typeface="Times New Roman" panose="02020603050405020304" pitchFamily="18" charset="0"/>
              </a:rPr>
              <a:t>證明他們的概念</a:t>
            </a:r>
            <a:endParaRPr lang="en-US" altLang="zh-TW"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Cluster</a:t>
            </a:r>
            <a:r>
              <a:rPr lang="zh-TW" altLang="en-US" dirty="0" smtClean="0"/>
              <a:t>是用</a:t>
            </a:r>
            <a:r>
              <a:rPr lang="zh-TW" altLang="en-US" dirty="0" smtClean="0">
                <a:latin typeface="Times New Roman" panose="02020603050405020304" pitchFamily="18" charset="0"/>
                <a:cs typeface="Times New Roman" panose="02020603050405020304" pitchFamily="18" charset="0"/>
              </a:rPr>
              <a:t>八個</a:t>
            </a:r>
            <a:r>
              <a:rPr lang="en-US" altLang="zh-TW" dirty="0" smtClean="0">
                <a:latin typeface="Times New Roman" panose="02020603050405020304" pitchFamily="18" charset="0"/>
                <a:cs typeface="Times New Roman" panose="02020603050405020304" pitchFamily="18" charset="0"/>
              </a:rPr>
              <a:t>B</a:t>
            </a:r>
            <a:r>
              <a:rPr lang="zh-TW" altLang="en-US" dirty="0" smtClean="0">
                <a:latin typeface="Times New Roman" panose="02020603050405020304" pitchFamily="18" charset="0"/>
                <a:cs typeface="Times New Roman" panose="02020603050405020304" pitchFamily="18" charset="0"/>
              </a:rPr>
              <a:t>型</a:t>
            </a:r>
            <a:r>
              <a:rPr lang="zh-TW" altLang="en-US" dirty="0" smtClean="0"/>
              <a:t>樹莓派</a:t>
            </a:r>
            <a:r>
              <a:rPr lang="zh-TW" altLang="en-US" dirty="0" smtClean="0">
                <a:latin typeface="Times New Roman" panose="02020603050405020304" pitchFamily="18" charset="0"/>
                <a:cs typeface="Times New Roman" panose="02020603050405020304" pitchFamily="18" charset="0"/>
              </a:rPr>
              <a:t>組合在一起。 </a:t>
            </a:r>
            <a:r>
              <a:rPr lang="en-US" altLang="zh-TW" dirty="0" smtClean="0">
                <a:latin typeface="Times New Roman" panose="02020603050405020304" pitchFamily="18" charset="0"/>
                <a:cs typeface="Times New Roman" panose="02020603050405020304" pitchFamily="18" charset="0"/>
              </a:rPr>
              <a:t>(</a:t>
            </a:r>
            <a:r>
              <a:rPr lang="zh-TW" altLang="en-US" dirty="0" smtClean="0">
                <a:latin typeface="Times New Roman" panose="02020603050405020304" pitchFamily="18" charset="0"/>
                <a:cs typeface="Times New Roman" panose="02020603050405020304" pitchFamily="18" charset="0"/>
              </a:rPr>
              <a:t>它們像刀片伺服器的機櫃一樣組合在一起</a:t>
            </a:r>
            <a:r>
              <a:rPr lang="en-US" altLang="zh-TW" dirty="0" smtClean="0">
                <a:latin typeface="Times New Roman" panose="02020603050405020304" pitchFamily="18" charset="0"/>
                <a:cs typeface="Times New Roman" panose="02020603050405020304"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Times New Roman" panose="02020603050405020304" pitchFamily="18" charset="0"/>
                <a:cs typeface="Times New Roman" panose="02020603050405020304" pitchFamily="18" charset="0"/>
              </a:rPr>
              <a:t>每個</a:t>
            </a:r>
            <a:r>
              <a:rPr lang="zh-TW" altLang="en-US" dirty="0" smtClean="0"/>
              <a:t>樹莓派</a:t>
            </a:r>
            <a:r>
              <a:rPr lang="zh-TW" altLang="en-US" dirty="0" smtClean="0">
                <a:latin typeface="Times New Roman" panose="02020603050405020304" pitchFamily="18" charset="0"/>
                <a:cs typeface="Times New Roman" panose="02020603050405020304" pitchFamily="18" charset="0"/>
              </a:rPr>
              <a:t>都被視為一個</a:t>
            </a:r>
            <a:r>
              <a:rPr lang="en-US" altLang="zh-TW" dirty="0" smtClean="0">
                <a:latin typeface="Times New Roman" panose="02020603050405020304" pitchFamily="18" charset="0"/>
                <a:cs typeface="Times New Roman" panose="02020603050405020304" pitchFamily="18" charset="0"/>
              </a:rPr>
              <a:t>pouch</a:t>
            </a:r>
            <a:r>
              <a:rPr lang="zh-TW" altLang="en-US" dirty="0" smtClean="0">
                <a:latin typeface="Times New Roman" panose="02020603050405020304" pitchFamily="18" charset="0"/>
                <a:cs typeface="Times New Roman" panose="02020603050405020304" pitchFamily="18" charset="0"/>
              </a:rPr>
              <a:t>，透過</a:t>
            </a:r>
            <a:r>
              <a:rPr lang="en-US" altLang="zh-TW" dirty="0" smtClean="0">
                <a:solidFill>
                  <a:srgbClr val="FF0000"/>
                </a:solidFill>
                <a:latin typeface="Times New Roman" panose="02020603050405020304" pitchFamily="18" charset="0"/>
                <a:cs typeface="Times New Roman" panose="02020603050405020304" pitchFamily="18" charset="0"/>
              </a:rPr>
              <a:t>Ethernet</a:t>
            </a:r>
            <a:r>
              <a:rPr lang="zh-TW" altLang="en-US" dirty="0" smtClean="0">
                <a:latin typeface="Times New Roman" panose="02020603050405020304" pitchFamily="18" charset="0"/>
                <a:cs typeface="Times New Roman" panose="02020603050405020304" pitchFamily="18" charset="0"/>
              </a:rPr>
              <a:t>交換機連結在一起。</a:t>
            </a:r>
            <a:endParaRPr lang="en-US" altLang="zh-TW" dirty="0" smtClean="0">
              <a:latin typeface="Times New Roman" panose="02020603050405020304" pitchFamily="18" charset="0"/>
              <a:cs typeface="Times New Roman" panose="02020603050405020304" pitchFamily="18" charset="0"/>
            </a:endParaRPr>
          </a:p>
          <a:p>
            <a:r>
              <a:rPr lang="zh-TW" altLang="en-US" dirty="0" smtClean="0"/>
              <a:t>其中一個</a:t>
            </a:r>
            <a:r>
              <a:rPr lang="en-US" altLang="zh-TW" dirty="0" smtClean="0">
                <a:latin typeface="Times New Roman" panose="02020603050405020304" pitchFamily="18" charset="0"/>
                <a:cs typeface="Times New Roman" panose="02020603050405020304" pitchFamily="18" charset="0"/>
              </a:rPr>
              <a:t>pouch</a:t>
            </a:r>
            <a:r>
              <a:rPr lang="zh-TW" altLang="en-US" dirty="0" smtClean="0"/>
              <a:t>用來做</a:t>
            </a:r>
            <a:r>
              <a:rPr lang="en-US" altLang="zh-TW" dirty="0" smtClean="0"/>
              <a:t>load</a:t>
            </a:r>
            <a:r>
              <a:rPr lang="en-US" altLang="zh-TW" baseline="0" dirty="0" smtClean="0"/>
              <a:t> balancer</a:t>
            </a:r>
            <a:r>
              <a:rPr lang="zh-TW" altLang="en-US" dirty="0" smtClean="0"/>
              <a:t>，當作</a:t>
            </a:r>
            <a:r>
              <a:rPr lang="en-US" altLang="zh-TW" dirty="0" smtClean="0"/>
              <a:t>SIP</a:t>
            </a:r>
            <a:r>
              <a:rPr lang="zh-TW" altLang="en-US" dirty="0" smtClean="0"/>
              <a:t>客戶端發出的</a:t>
            </a:r>
            <a:r>
              <a:rPr lang="en-US" altLang="zh-TW" dirty="0" smtClean="0"/>
              <a:t>SIP</a:t>
            </a:r>
            <a:r>
              <a:rPr lang="zh-TW" altLang="en-US" dirty="0" smtClean="0"/>
              <a:t>訊息的入口。</a:t>
            </a:r>
            <a:endParaRPr lang="en-US" altLang="zh-TW" dirty="0" smtClean="0"/>
          </a:p>
          <a:p>
            <a:endParaRPr lang="en-US" altLang="zh-TW" dirty="0" smtClean="0"/>
          </a:p>
          <a:p>
            <a:endParaRPr lang="en-US" altLang="zh-TW" dirty="0" smtClean="0"/>
          </a:p>
          <a:p>
            <a:r>
              <a:rPr lang="zh-TW" altLang="en-US" sz="1200" b="1" i="0" kern="1200" dirty="0" smtClean="0">
                <a:solidFill>
                  <a:schemeClr val="tx1"/>
                </a:solidFill>
                <a:effectLst/>
                <a:latin typeface="+mn-lt"/>
                <a:ea typeface="+mn-ea"/>
                <a:cs typeface="+mn-cs"/>
              </a:rPr>
              <a:t>概念驗證</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 是對某些想法的一個較短而不完整的實現，以證明其</a:t>
            </a:r>
            <a:r>
              <a:rPr lang="zh-TW" altLang="en-US" sz="1200" b="0" i="0" u="none" strike="noStrike" kern="1200" dirty="0" smtClean="0">
                <a:solidFill>
                  <a:schemeClr val="tx1"/>
                </a:solidFill>
                <a:effectLst/>
                <a:latin typeface="+mn-lt"/>
                <a:ea typeface="+mn-ea"/>
                <a:cs typeface="+mn-cs"/>
                <a:hlinkClick r:id="rId3" tooltip="可行性（頁面不存在）"/>
              </a:rPr>
              <a:t>可行性</a:t>
            </a:r>
            <a:r>
              <a:rPr lang="zh-TW" altLang="en-US" sz="1200" b="0" i="0" kern="1200" dirty="0" smtClean="0">
                <a:solidFill>
                  <a:schemeClr val="tx1"/>
                </a:solidFill>
                <a:effectLst/>
                <a:latin typeface="+mn-lt"/>
                <a:ea typeface="+mn-ea"/>
                <a:cs typeface="+mn-cs"/>
              </a:rPr>
              <a:t>，示範其</a:t>
            </a:r>
            <a:r>
              <a:rPr lang="zh-TW" altLang="en-US" sz="1200" b="0" i="0" u="none" strike="noStrike" kern="1200" dirty="0" smtClean="0">
                <a:solidFill>
                  <a:schemeClr val="tx1"/>
                </a:solidFill>
                <a:effectLst/>
                <a:latin typeface="+mn-lt"/>
                <a:ea typeface="+mn-ea"/>
                <a:cs typeface="+mn-cs"/>
                <a:hlinkClick r:id="rId4" tooltip="原理"/>
              </a:rPr>
              <a:t>原理</a:t>
            </a:r>
            <a:r>
              <a:rPr lang="zh-TW" altLang="en-US" sz="1200" b="0" i="0" kern="1200" dirty="0" smtClean="0">
                <a:solidFill>
                  <a:schemeClr val="tx1"/>
                </a:solidFill>
                <a:effectLst/>
                <a:latin typeface="+mn-lt"/>
                <a:ea typeface="+mn-ea"/>
                <a:cs typeface="+mn-cs"/>
              </a:rPr>
              <a:t>，其目的是為了驗證一些概念或理論</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30</a:t>
            </a:fld>
            <a:endParaRPr lang="zh-TW" altLang="en-US"/>
          </a:p>
        </p:txBody>
      </p:sp>
    </p:spTree>
    <p:extLst>
      <p:ext uri="{BB962C8B-B14F-4D97-AF65-F5344CB8AC3E}">
        <p14:creationId xmlns:p14="http://schemas.microsoft.com/office/powerpoint/2010/main" val="3214217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實驗是透過在</a:t>
            </a:r>
            <a:r>
              <a:rPr lang="en-US" altLang="zh-TW" dirty="0" smtClean="0"/>
              <a:t>IMS</a:t>
            </a:r>
            <a:r>
              <a:rPr lang="zh-TW" altLang="en-US" dirty="0" smtClean="0"/>
              <a:t>上製造許多</a:t>
            </a:r>
            <a:r>
              <a:rPr lang="en-US" altLang="zh-TW" dirty="0" smtClean="0"/>
              <a:t>SIP call</a:t>
            </a:r>
            <a:r>
              <a:rPr lang="zh-TW" altLang="en-US" dirty="0" smtClean="0"/>
              <a:t>來進行的。</a:t>
            </a:r>
            <a:endParaRPr lang="en-US" altLang="zh-TW" dirty="0" smtClean="0"/>
          </a:p>
          <a:p>
            <a:r>
              <a:rPr lang="zh-TW" altLang="en-US" dirty="0" smtClean="0"/>
              <a:t>每分鐘固定發出</a:t>
            </a:r>
            <a:r>
              <a:rPr lang="en-US" altLang="zh-TW" dirty="0" smtClean="0">
                <a:latin typeface="Times New Roman" panose="02020603050405020304" pitchFamily="18" charset="0"/>
                <a:cs typeface="Times New Roman" panose="02020603050405020304" pitchFamily="18" charset="0"/>
              </a:rPr>
              <a:t>30 calls </a:t>
            </a:r>
            <a:r>
              <a:rPr lang="zh-TW" altLang="en-US" dirty="0" smtClean="0">
                <a:latin typeface="Times New Roman" panose="02020603050405020304" pitchFamily="18" charset="0"/>
                <a:cs typeface="Times New Roman" panose="02020603050405020304" pitchFamily="18" charset="0"/>
              </a:rPr>
              <a:t>，而系統上最多同時有</a:t>
            </a:r>
            <a:r>
              <a:rPr lang="en-US" altLang="zh-TW" dirty="0" smtClean="0">
                <a:latin typeface="Times New Roman" panose="02020603050405020304" pitchFamily="18" charset="0"/>
                <a:cs typeface="Times New Roman" panose="02020603050405020304" pitchFamily="18" charset="0"/>
              </a:rPr>
              <a:t>80</a:t>
            </a:r>
            <a:r>
              <a:rPr lang="zh-TW" altLang="en-US" dirty="0" smtClean="0">
                <a:latin typeface="Times New Roman" panose="02020603050405020304" pitchFamily="18" charset="0"/>
                <a:cs typeface="Times New Roman" panose="02020603050405020304" pitchFamily="18" charset="0"/>
              </a:rPr>
              <a:t>個</a:t>
            </a:r>
            <a:r>
              <a:rPr lang="en-US" altLang="zh-TW" dirty="0" smtClean="0">
                <a:latin typeface="Times New Roman" panose="02020603050405020304" pitchFamily="18" charset="0"/>
                <a:cs typeface="Times New Roman" panose="02020603050405020304" pitchFamily="18" charset="0"/>
              </a:rPr>
              <a:t>calls</a:t>
            </a:r>
          </a:p>
          <a:p>
            <a:r>
              <a:rPr lang="zh-TW" altLang="en-US" dirty="0" smtClean="0"/>
              <a:t>每個</a:t>
            </a:r>
            <a:r>
              <a:rPr lang="en-US" altLang="zh-TW" dirty="0" smtClean="0"/>
              <a:t>call</a:t>
            </a:r>
            <a:r>
              <a:rPr lang="zh-TW" altLang="en-US" dirty="0" smtClean="0"/>
              <a:t>建立後，會持續</a:t>
            </a:r>
            <a:r>
              <a:rPr lang="en-US" altLang="zh-TW" dirty="0" smtClean="0"/>
              <a:t>300</a:t>
            </a:r>
            <a:r>
              <a:rPr lang="zh-TW" altLang="en-US" dirty="0" smtClean="0"/>
              <a:t>秒，然後終止。</a:t>
            </a:r>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31</a:t>
            </a:fld>
            <a:endParaRPr lang="zh-TW" altLang="en-US"/>
          </a:p>
        </p:txBody>
      </p:sp>
    </p:spTree>
    <p:extLst>
      <p:ext uri="{BB962C8B-B14F-4D97-AF65-F5344CB8AC3E}">
        <p14:creationId xmlns:p14="http://schemas.microsoft.com/office/powerpoint/2010/main" val="2300035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這張圖畫的是是每個</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建立需要的延遲時間。</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x</a:t>
            </a:r>
            <a:r>
              <a:rPr lang="zh-TW" altLang="en-US" sz="1200" b="0" i="0" kern="1200" dirty="0" smtClean="0">
                <a:solidFill>
                  <a:schemeClr val="tx1"/>
                </a:solidFill>
                <a:effectLst/>
                <a:latin typeface="+mn-lt"/>
                <a:ea typeface="+mn-ea"/>
                <a:cs typeface="+mn-cs"/>
              </a:rPr>
              <a:t>軸是</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建立的順序，</a:t>
            </a:r>
            <a:r>
              <a:rPr lang="en-US" altLang="zh-TW" sz="1200" b="0" i="0" kern="1200" dirty="0" smtClean="0">
                <a:solidFill>
                  <a:schemeClr val="tx1"/>
                </a:solidFill>
                <a:effectLst/>
                <a:latin typeface="+mn-lt"/>
                <a:ea typeface="+mn-ea"/>
                <a:cs typeface="+mn-cs"/>
              </a:rPr>
              <a:t>y</a:t>
            </a:r>
            <a:r>
              <a:rPr lang="zh-TW" altLang="en-US" sz="1200" b="0" i="0" kern="1200" dirty="0" smtClean="0">
                <a:solidFill>
                  <a:schemeClr val="tx1"/>
                </a:solidFill>
                <a:effectLst/>
                <a:latin typeface="+mn-lt"/>
                <a:ea typeface="+mn-ea"/>
                <a:cs typeface="+mn-cs"/>
              </a:rPr>
              <a:t>軸是</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建立需要的延遲時間</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單位</a:t>
            </a:r>
            <a:r>
              <a:rPr lang="en-US" altLang="zh-TW" sz="1200" b="0" i="0" kern="1200" dirty="0" smtClean="0">
                <a:solidFill>
                  <a:schemeClr val="tx1"/>
                </a:solidFill>
                <a:effectLst/>
                <a:latin typeface="+mn-lt"/>
                <a:ea typeface="+mn-ea"/>
                <a:cs typeface="+mn-cs"/>
              </a:rPr>
              <a:t>sec)</a:t>
            </a:r>
          </a:p>
          <a:p>
            <a:r>
              <a:rPr lang="zh-TW" altLang="en-US" sz="1200" b="0" i="0" kern="1200" dirty="0" smtClean="0">
                <a:solidFill>
                  <a:schemeClr val="tx1"/>
                </a:solidFill>
                <a:effectLst/>
                <a:latin typeface="+mn-lt"/>
                <a:ea typeface="+mn-ea"/>
                <a:cs typeface="+mn-cs"/>
              </a:rPr>
              <a:t>由圖可知，剛開始</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建立的延遲時間大約為</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秒</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然而，隨著系統上同時處理的</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數量增加，系統上的負載也會增加，導致</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建立延遲時間提高。</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尤其是在實驗後期建立的</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會發生這種情況。</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因為</a:t>
            </a:r>
            <a:r>
              <a:rPr lang="en-US" altLang="zh-TW" sz="1200" b="0" i="0" kern="1200" dirty="0" smtClean="0">
                <a:solidFill>
                  <a:schemeClr val="tx1"/>
                </a:solidFill>
                <a:effectLst/>
                <a:latin typeface="+mn-lt"/>
                <a:ea typeface="+mn-ea"/>
                <a:cs typeface="+mn-cs"/>
              </a:rPr>
              <a:t>pouch</a:t>
            </a:r>
            <a:r>
              <a:rPr lang="zh-TW" altLang="en-US" sz="1200" b="0" i="0" kern="1200" dirty="0" smtClean="0">
                <a:solidFill>
                  <a:schemeClr val="tx1"/>
                </a:solidFill>
                <a:effectLst/>
                <a:latin typeface="+mn-lt"/>
                <a:ea typeface="+mn-ea"/>
                <a:cs typeface="+mn-cs"/>
              </a:rPr>
              <a:t>處理前面建立的</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到後面就超載了</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Specifically, the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concurrent C, A and T processors, created for different call sessions, put a lot of</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load on Raspberry Pi’s which may result them not to be able to handle the new</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call establishments with a reasonable latency</a:t>
            </a:r>
            <a:r>
              <a:rPr lang="en-US" altLang="zh-TW"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具體來說，為不同的</a:t>
            </a:r>
            <a:r>
              <a:rPr lang="en-US" altLang="zh-TW" sz="1200" b="0" i="0" kern="1200" dirty="0" smtClean="0">
                <a:solidFill>
                  <a:schemeClr val="tx1"/>
                </a:solidFill>
                <a:effectLst/>
                <a:latin typeface="+mn-lt"/>
                <a:ea typeface="+mn-ea"/>
                <a:cs typeface="+mn-cs"/>
              </a:rPr>
              <a:t>call sessions</a:t>
            </a:r>
            <a:r>
              <a:rPr lang="zh-TW" altLang="en-US" sz="1200" b="0" i="0" kern="1200" dirty="0" smtClean="0">
                <a:solidFill>
                  <a:schemeClr val="tx1"/>
                </a:solidFill>
                <a:effectLst/>
                <a:latin typeface="+mn-lt"/>
                <a:ea typeface="+mn-ea"/>
                <a:cs typeface="+mn-cs"/>
              </a:rPr>
              <a:t>同時創建</a:t>
            </a:r>
            <a:r>
              <a:rPr lang="en-US" altLang="zh-TW" sz="1200" b="0" i="0" kern="1200" dirty="0" smtClean="0">
                <a:solidFill>
                  <a:schemeClr val="tx1"/>
                </a:solidFill>
                <a:effectLst/>
                <a:latin typeface="+mn-lt"/>
                <a:ea typeface="+mn-ea"/>
                <a:cs typeface="+mn-cs"/>
              </a:rPr>
              <a:t>C</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A</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T</a:t>
            </a:r>
            <a:r>
              <a:rPr lang="zh-TW" altLang="en-US" sz="1200" b="0" i="0" kern="1200" dirty="0" smtClean="0">
                <a:solidFill>
                  <a:schemeClr val="tx1"/>
                </a:solidFill>
                <a:effectLst/>
                <a:latin typeface="+mn-lt"/>
                <a:ea typeface="+mn-ea"/>
                <a:cs typeface="+mn-cs"/>
              </a:rPr>
              <a:t>處理器給樹莓派帶來了很大的負擔，這可能導致它們無法以合理的延遲時間處理新的</a:t>
            </a:r>
            <a:r>
              <a:rPr lang="en-US" altLang="zh-TW" sz="1200" b="0" i="0" kern="1200" dirty="0" smtClean="0">
                <a:solidFill>
                  <a:schemeClr val="tx1"/>
                </a:solidFill>
                <a:effectLst/>
                <a:latin typeface="+mn-lt"/>
                <a:ea typeface="+mn-ea"/>
                <a:cs typeface="+mn-cs"/>
              </a:rPr>
              <a:t>call</a:t>
            </a:r>
            <a:r>
              <a:rPr lang="zh-TW" altLang="en-US" sz="1200" b="0" i="0" kern="1200" dirty="0" smtClean="0">
                <a:solidFill>
                  <a:schemeClr val="tx1"/>
                </a:solidFill>
                <a:effectLst/>
                <a:latin typeface="+mn-lt"/>
                <a:ea typeface="+mn-ea"/>
                <a:cs typeface="+mn-cs"/>
              </a:rPr>
              <a:t>建立</a:t>
            </a:r>
            <a:endParaRPr lang="en-US" altLang="zh-TW"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做</a:t>
            </a:r>
            <a:r>
              <a:rPr lang="en-US" altLang="zh-TW" sz="1200" b="0" i="0" kern="1200" dirty="0" smtClean="0">
                <a:solidFill>
                  <a:schemeClr val="tx1"/>
                </a:solidFill>
                <a:effectLst/>
                <a:latin typeface="+mn-lt"/>
                <a:ea typeface="+mn-ea"/>
                <a:cs typeface="+mn-cs"/>
              </a:rPr>
              <a:t>scale</a:t>
            </a:r>
            <a:r>
              <a:rPr lang="zh-TW" altLang="en-US" sz="1200" b="0" i="0" kern="1200" dirty="0" smtClean="0">
                <a:solidFill>
                  <a:schemeClr val="tx1"/>
                </a:solidFill>
                <a:effectLst/>
                <a:latin typeface="+mn-lt"/>
                <a:ea typeface="+mn-ea"/>
                <a:cs typeface="+mn-cs"/>
              </a:rPr>
              <a:t>消耗太多資源，導致</a:t>
            </a:r>
            <a:r>
              <a:rPr lang="en-US" altLang="zh-TW" sz="1200" b="0" i="0" kern="1200" dirty="0" smtClean="0">
                <a:solidFill>
                  <a:schemeClr val="tx1"/>
                </a:solidFill>
                <a:effectLst/>
                <a:latin typeface="+mn-lt"/>
                <a:ea typeface="+mn-ea"/>
                <a:cs typeface="+mn-cs"/>
              </a:rPr>
              <a:t>overload</a:t>
            </a:r>
            <a:r>
              <a:rPr lang="zh-TW" altLang="en-US" sz="1200" b="0" i="0" kern="1200" dirty="0" smtClean="0">
                <a:solidFill>
                  <a:schemeClr val="tx1"/>
                </a:solidFill>
                <a:effectLst/>
                <a:latin typeface="+mn-lt"/>
                <a:ea typeface="+mn-ea"/>
                <a:cs typeface="+mn-cs"/>
              </a:rPr>
              <a:t>，延遲提高</a:t>
            </a:r>
            <a:r>
              <a:rPr lang="en-US" altLang="zh-TW" sz="1200" b="0" i="0" kern="1200" dirty="0" smtClean="0">
                <a:solidFill>
                  <a:schemeClr val="tx1"/>
                </a:solidFill>
                <a:effectLst/>
                <a:latin typeface="+mn-lt"/>
                <a:ea typeface="+mn-ea"/>
                <a:cs typeface="+mn-cs"/>
              </a:rPr>
              <a:t>)</a:t>
            </a:r>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32</a:t>
            </a:fld>
            <a:endParaRPr lang="zh-TW" altLang="en-US"/>
          </a:p>
        </p:txBody>
      </p:sp>
    </p:spTree>
    <p:extLst>
      <p:ext uri="{BB962C8B-B14F-4D97-AF65-F5344CB8AC3E}">
        <p14:creationId xmlns:p14="http://schemas.microsoft.com/office/powerpoint/2010/main" val="2732389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他們提出一個基於雲端架構的</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系統，然後把它分成多個</a:t>
            </a:r>
            <a:r>
              <a:rPr lang="en-US" altLang="zh-TW" sz="1200" dirty="0" smtClean="0">
                <a:solidFill>
                  <a:srgbClr val="FF0000"/>
                </a:solidFill>
                <a:latin typeface="Times New Roman" panose="02020603050405020304" pitchFamily="18" charset="0"/>
                <a:cs typeface="Times New Roman" panose="02020603050405020304" pitchFamily="18" charset="0"/>
              </a:rPr>
              <a:t>micro services</a:t>
            </a:r>
          </a:p>
          <a:p>
            <a:r>
              <a:rPr lang="zh-TW" altLang="en-US" sz="1200" b="0" i="0" kern="1200" dirty="0" smtClean="0">
                <a:solidFill>
                  <a:schemeClr val="tx1"/>
                </a:solidFill>
                <a:effectLst/>
                <a:latin typeface="+mn-lt"/>
                <a:ea typeface="+mn-ea"/>
                <a:cs typeface="+mn-cs"/>
              </a:rPr>
              <a:t>還提出使用</a:t>
            </a:r>
            <a:r>
              <a:rPr lang="en-US" altLang="zh-TW" sz="1200" b="0" i="0" kern="1200" dirty="0" smtClean="0">
                <a:solidFill>
                  <a:schemeClr val="tx1"/>
                </a:solidFill>
                <a:effectLst/>
                <a:latin typeface="+mn-lt"/>
                <a:ea typeface="+mn-ea"/>
                <a:cs typeface="+mn-cs"/>
              </a:rPr>
              <a:t>local</a:t>
            </a:r>
            <a:r>
              <a:rPr lang="en-US" altLang="zh-TW" sz="1200" b="0" i="0" kern="1200" baseline="0" dirty="0" smtClean="0">
                <a:solidFill>
                  <a:schemeClr val="tx1"/>
                </a:solidFill>
                <a:effectLst/>
                <a:latin typeface="+mn-lt"/>
                <a:ea typeface="+mn-ea"/>
                <a:cs typeface="+mn-cs"/>
              </a:rPr>
              <a:t> caching</a:t>
            </a:r>
            <a:r>
              <a:rPr lang="zh-TW" altLang="en-US" sz="1200" b="0" i="0" kern="1200" baseline="0" dirty="0" smtClean="0">
                <a:solidFill>
                  <a:schemeClr val="tx1"/>
                </a:solidFill>
                <a:effectLst/>
                <a:latin typeface="+mn-lt"/>
                <a:ea typeface="+mn-ea"/>
                <a:cs typeface="+mn-cs"/>
              </a:rPr>
              <a:t>方式</a:t>
            </a:r>
            <a:r>
              <a:rPr lang="zh-TW" altLang="en-US" sz="1200" b="0" i="0" kern="1200" dirty="0" smtClean="0">
                <a:solidFill>
                  <a:schemeClr val="tx1"/>
                </a:solidFill>
                <a:effectLst/>
                <a:latin typeface="+mn-lt"/>
                <a:ea typeface="+mn-ea"/>
                <a:cs typeface="+mn-cs"/>
              </a:rPr>
              <a:t>減少對</a:t>
            </a:r>
            <a:r>
              <a:rPr lang="en-US" altLang="zh-TW" sz="1200" b="0" i="0" kern="1200" dirty="0" smtClean="0">
                <a:solidFill>
                  <a:schemeClr val="tx1"/>
                </a:solidFill>
                <a:effectLst/>
                <a:latin typeface="+mn-lt"/>
                <a:ea typeface="+mn-ea"/>
                <a:cs typeface="+mn-cs"/>
              </a:rPr>
              <a:t>HSS</a:t>
            </a:r>
            <a:r>
              <a:rPr lang="zh-TW" altLang="en-US" sz="1200" b="0" i="0" kern="1200" dirty="0" smtClean="0">
                <a:solidFill>
                  <a:schemeClr val="tx1"/>
                </a:solidFill>
                <a:effectLst/>
                <a:latin typeface="+mn-lt"/>
                <a:ea typeface="+mn-ea"/>
                <a:cs typeface="+mn-cs"/>
              </a:rPr>
              <a:t>單元查詢的次數，因為這是</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架構的主要瓶頸。</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他們使用</a:t>
            </a:r>
            <a:r>
              <a:rPr lang="en-US" altLang="zh-TW" sz="1200" dirty="0" smtClean="0">
                <a:latin typeface="Times New Roman" panose="02020603050405020304" pitchFamily="18" charset="0"/>
                <a:cs typeface="Times New Roman" panose="02020603050405020304" pitchFamily="18" charset="0"/>
              </a:rPr>
              <a:t>rendezvous load balancing</a:t>
            </a:r>
            <a:r>
              <a:rPr lang="zh-TW" altLang="en-US" sz="1200" dirty="0" smtClean="0">
                <a:latin typeface="Times New Roman" panose="02020603050405020304" pitchFamily="18" charset="0"/>
                <a:cs typeface="Times New Roman" panose="02020603050405020304" pitchFamily="18" charset="0"/>
              </a:rPr>
              <a:t>的方式，在計算節點之間平均分配負載，並使用相同的計算節點來</a:t>
            </a:r>
            <a:r>
              <a:rPr lang="zh-TW" altLang="en-US" sz="1200" dirty="0" smtClean="0">
                <a:latin typeface="Times New Roman" panose="02020603050405020304" pitchFamily="18" charset="0"/>
                <a:cs typeface="Times New Roman" panose="02020603050405020304" pitchFamily="18" charset="0"/>
              </a:rPr>
              <a:t>處理同一個</a:t>
            </a:r>
            <a:r>
              <a:rPr lang="zh-TW" altLang="en-US" sz="1200" dirty="0" smtClean="0">
                <a:latin typeface="Times New Roman" panose="02020603050405020304" pitchFamily="18" charset="0"/>
                <a:cs typeface="Times New Roman" panose="02020603050405020304" pitchFamily="18" charset="0"/>
              </a:rPr>
              <a:t>用戶的</a:t>
            </a:r>
            <a:r>
              <a:rPr lang="en-US" altLang="zh-TW" sz="1200" dirty="0" smtClean="0">
                <a:latin typeface="Times New Roman" panose="02020603050405020304" pitchFamily="18" charset="0"/>
                <a:cs typeface="Times New Roman" panose="02020603050405020304" pitchFamily="18" charset="0"/>
              </a:rPr>
              <a:t>call</a:t>
            </a:r>
            <a:r>
              <a:rPr lang="zh-TW" altLang="en-US" sz="1200" dirty="0" smtClean="0">
                <a:latin typeface="Times New Roman" panose="02020603050405020304" pitchFamily="18" charset="0"/>
                <a:cs typeface="Times New Roman" panose="02020603050405020304" pitchFamily="18" charset="0"/>
              </a:rPr>
              <a:t>，來減少溝通的</a:t>
            </a:r>
            <a:r>
              <a:rPr lang="en-US" altLang="zh-TW" sz="1200" dirty="0" smtClean="0">
                <a:latin typeface="Times New Roman" panose="02020603050405020304" pitchFamily="18" charset="0"/>
                <a:cs typeface="Times New Roman" panose="02020603050405020304" pitchFamily="18" charset="0"/>
              </a:rPr>
              <a:t>overhead</a:t>
            </a:r>
          </a:p>
          <a:p>
            <a:r>
              <a:rPr lang="zh-TW" altLang="en-US" sz="1200" b="0" i="0" kern="1200" dirty="0" smtClean="0">
                <a:solidFill>
                  <a:schemeClr val="tx1"/>
                </a:solidFill>
                <a:effectLst/>
                <a:latin typeface="+mn-lt"/>
                <a:ea typeface="+mn-ea"/>
                <a:cs typeface="+mn-cs"/>
              </a:rPr>
              <a:t>接下來會討論他們進行的工作裡一些重要的部分。</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Such micro service based architecture made us able to adopt automatic scalability to achieve elasticity for the</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IMS.</a:t>
            </a:r>
            <a:r>
              <a:rPr lang="en-US" altLang="zh-TW" dirty="0" smtClean="0"/>
              <a:t> </a:t>
            </a:r>
            <a:br>
              <a:rPr lang="en-US" altLang="zh-TW" dirty="0" smtClean="0"/>
            </a:br>
            <a:r>
              <a:rPr lang="zh-TW" altLang="en-US" dirty="0" smtClean="0"/>
              <a:t>這種基於微服務的架構讓我們可以用</a:t>
            </a:r>
            <a:r>
              <a:rPr lang="en-US" altLang="zh-TW" sz="1200" b="0" i="0" kern="1200" dirty="0" smtClean="0">
                <a:solidFill>
                  <a:schemeClr val="tx1"/>
                </a:solidFill>
                <a:effectLst/>
                <a:latin typeface="+mn-lt"/>
                <a:ea typeface="+mn-ea"/>
                <a:cs typeface="+mn-cs"/>
              </a:rPr>
              <a:t>automatic scalability</a:t>
            </a:r>
            <a:r>
              <a:rPr lang="zh-TW" altLang="en-US" dirty="0" smtClean="0"/>
              <a:t>來實現</a:t>
            </a:r>
            <a:r>
              <a:rPr lang="en-US" altLang="zh-TW" dirty="0" smtClean="0"/>
              <a:t>IMS</a:t>
            </a:r>
            <a:r>
              <a:rPr lang="zh-TW" altLang="en-US" dirty="0" smtClean="0"/>
              <a:t>的彈性。</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33</a:t>
            </a:fld>
            <a:endParaRPr lang="zh-TW" altLang="en-US"/>
          </a:p>
        </p:txBody>
      </p:sp>
    </p:spTree>
    <p:extLst>
      <p:ext uri="{BB962C8B-B14F-4D97-AF65-F5344CB8AC3E}">
        <p14:creationId xmlns:p14="http://schemas.microsoft.com/office/powerpoint/2010/main" val="16593802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傳統電信功能在專用硬體上執行的方式，不提供自動恢復和遷移的機制。</a:t>
            </a:r>
            <a:r>
              <a:rPr lang="en-US" altLang="zh-TW" sz="1200" b="0"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恢復故障設備只能依靠手動（人工協助）的方式維護和操作。</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所以會要求電信設備</a:t>
            </a:r>
            <a:r>
              <a:rPr lang="en-US" altLang="zh-TW" sz="1200" dirty="0" smtClean="0">
                <a:solidFill>
                  <a:srgbClr val="FF0000"/>
                </a:solidFill>
                <a:latin typeface="Times New Roman" panose="02020603050405020304" pitchFamily="18" charset="0"/>
                <a:cs typeface="Times New Roman" panose="02020603050405020304" pitchFamily="18" charset="0"/>
              </a:rPr>
              <a:t>mean time between failures</a:t>
            </a:r>
            <a:r>
              <a:rPr lang="zh-TW" altLang="en-US" sz="1200" b="0" i="0" kern="1200" dirty="0" smtClean="0">
                <a:solidFill>
                  <a:schemeClr val="tx1"/>
                </a:solidFill>
                <a:effectLst/>
                <a:latin typeface="+mn-lt"/>
                <a:ea typeface="+mn-ea"/>
                <a:cs typeface="+mn-cs"/>
              </a:rPr>
              <a:t>要很長。</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在兩次故障之間的間隔時間</a:t>
            </a:r>
            <a:r>
              <a:rPr lang="en-US" altLang="zh-TW" sz="1200" b="0" i="0" kern="1200" dirty="0" smtClean="0">
                <a:solidFill>
                  <a:schemeClr val="tx1"/>
                </a:solidFill>
                <a:effectLst/>
                <a:latin typeface="+mn-lt"/>
                <a:ea typeface="+mn-ea"/>
                <a:cs typeface="+mn-cs"/>
              </a:rPr>
              <a:t>)</a:t>
            </a:r>
          </a:p>
          <a:p>
            <a:r>
              <a:rPr lang="zh-TW" altLang="en-US" sz="1200" dirty="0" smtClean="0">
                <a:latin typeface="Times New Roman" panose="02020603050405020304" pitchFamily="18" charset="0"/>
                <a:cs typeface="Times New Roman" panose="02020603050405020304" pitchFamily="18" charset="0"/>
              </a:rPr>
              <a:t>將</a:t>
            </a:r>
            <a:r>
              <a:rPr lang="en-US" altLang="zh-TW" sz="1200" dirty="0" smtClean="0">
                <a:latin typeface="Times New Roman" panose="02020603050405020304" pitchFamily="18" charset="0"/>
                <a:cs typeface="Times New Roman" panose="02020603050405020304" pitchFamily="18" charset="0"/>
              </a:rPr>
              <a:t>pouches</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微服務分離，就能夠在發生故障的情況下，把已經部署好的微服務移動到新配置的</a:t>
            </a:r>
            <a:r>
              <a:rPr lang="en-US" altLang="zh-TW" sz="1200" dirty="0" smtClean="0">
                <a:latin typeface="Times New Roman" panose="02020603050405020304" pitchFamily="18" charset="0"/>
                <a:cs typeface="Times New Roman" panose="02020603050405020304" pitchFamily="18" charset="0"/>
              </a:rPr>
              <a:t>pouch</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對這種基於雲端的電信應用程式來說，現在的新要求</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思維</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就是需要比較低的平均恢復時間，就不是要求</a:t>
            </a:r>
            <a:r>
              <a:rPr lang="en-US" altLang="zh-TW" sz="1200" dirty="0" smtClean="0">
                <a:solidFill>
                  <a:srgbClr val="FF0000"/>
                </a:solidFill>
                <a:latin typeface="Times New Roman" panose="02020603050405020304" pitchFamily="18" charset="0"/>
                <a:cs typeface="Times New Roman" panose="02020603050405020304" pitchFamily="18" charset="0"/>
              </a:rPr>
              <a:t>mean time between failures</a:t>
            </a:r>
            <a:r>
              <a:rPr lang="zh-TW" altLang="en-US" sz="1200" b="0" i="0" kern="1200" dirty="0" smtClean="0">
                <a:solidFill>
                  <a:schemeClr val="tx1"/>
                </a:solidFill>
                <a:effectLst/>
                <a:latin typeface="+mn-lt"/>
                <a:ea typeface="+mn-ea"/>
                <a:cs typeface="+mn-cs"/>
              </a:rPr>
              <a:t>要很長了。</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en-US" sz="1200" dirty="0" smtClean="0">
                <a:latin typeface="Times New Roman" panose="02020603050405020304" pitchFamily="18" charset="0"/>
                <a:cs typeface="Times New Roman" panose="02020603050405020304" pitchFamily="18" charset="0"/>
              </a:rPr>
              <a:t>將</a:t>
            </a:r>
            <a:r>
              <a:rPr lang="en-US" altLang="zh-TW" sz="1200" dirty="0" smtClean="0">
                <a:latin typeface="Times New Roman" panose="02020603050405020304" pitchFamily="18" charset="0"/>
                <a:cs typeface="Times New Roman" panose="02020603050405020304" pitchFamily="18" charset="0"/>
              </a:rPr>
              <a:t>pouches</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微服務的分離</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軟體不用在專有硬體上執行</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This advantage of cloud computing has introduced a change in the definition of reliability for the systems.</a:t>
            </a:r>
            <a:r>
              <a:rPr lang="en-US" altLang="zh-TW" dirty="0" smtClean="0"/>
              <a:t> </a:t>
            </a:r>
          </a:p>
          <a:p>
            <a:pPr rtl="0"/>
            <a:r>
              <a:rPr lang="zh-TW" altLang="en-US" sz="1200" b="0" i="0" kern="1200" dirty="0" smtClean="0">
                <a:solidFill>
                  <a:schemeClr val="tx1"/>
                </a:solidFill>
                <a:effectLst/>
                <a:latin typeface="+mn-lt"/>
                <a:ea typeface="+mn-ea"/>
                <a:cs typeface="+mn-cs"/>
              </a:rPr>
              <a:t>雲計算的這一優勢已經帶來了系統可靠性定義的改變。</a:t>
            </a:r>
          </a:p>
          <a:p>
            <a:endParaRPr lang="en-US" altLang="zh-TW" dirty="0" smtClean="0"/>
          </a:p>
          <a:p>
            <a:r>
              <a:rPr lang="en-US" altLang="zh-TW" dirty="0" smtClean="0"/>
              <a:t>Since the cloud platform provides us with a large pool of pouches (or virtualized computing nodes), the frequency of happening of a</a:t>
            </a:r>
          </a:p>
          <a:p>
            <a:r>
              <a:rPr lang="en-US" altLang="zh-TW" dirty="0" smtClean="0"/>
              <a:t>failure is not a critical factor for cloud based implementations. </a:t>
            </a:r>
          </a:p>
          <a:p>
            <a:r>
              <a:rPr lang="zh-TW" altLang="en-US" dirty="0" smtClean="0"/>
              <a:t>由於雲平台為我們提供了大量的</a:t>
            </a:r>
            <a:r>
              <a:rPr lang="en-US" altLang="zh-TW" sz="1200" dirty="0" smtClean="0">
                <a:latin typeface="Times New Roman" panose="02020603050405020304" pitchFamily="18" charset="0"/>
                <a:cs typeface="Times New Roman" panose="02020603050405020304" pitchFamily="18" charset="0"/>
              </a:rPr>
              <a:t>pouches</a:t>
            </a:r>
            <a:r>
              <a:rPr lang="zh-TW" altLang="en-US" dirty="0" smtClean="0"/>
              <a:t>（或虛擬化計算節點），因此，故障不是基於雲的實施的關鍵因素。</a:t>
            </a:r>
            <a:endParaRPr lang="en-US" altLang="zh-TW" dirty="0" smtClean="0"/>
          </a:p>
          <a:p>
            <a:endParaRPr lang="en-US" altLang="zh-TW" dirty="0" smtClean="0"/>
          </a:p>
          <a:p>
            <a:r>
              <a:rPr lang="en-US" altLang="zh-TW" sz="1200" b="0" i="0" kern="1200" dirty="0" smtClean="0">
                <a:solidFill>
                  <a:schemeClr val="tx1"/>
                </a:solidFill>
                <a:effectLst/>
                <a:latin typeface="+mn-lt"/>
                <a:ea typeface="+mn-ea"/>
                <a:cs typeface="+mn-cs"/>
              </a:rPr>
              <a:t>It is fair to say that this new mindset is mainly due to the advance of </a:t>
            </a:r>
            <a:r>
              <a:rPr lang="en-US" altLang="zh-TW" sz="1200" b="0" i="1" kern="1200" dirty="0" smtClean="0">
                <a:solidFill>
                  <a:schemeClr val="tx1"/>
                </a:solidFill>
                <a:effectLst/>
                <a:latin typeface="+mn-lt"/>
                <a:ea typeface="+mn-ea"/>
                <a:cs typeface="+mn-cs"/>
              </a:rPr>
              <a:t>stateless </a:t>
            </a:r>
            <a:r>
              <a:rPr lang="en-US" altLang="zh-TW" sz="1200" b="0" i="0" kern="1200" dirty="0" smtClean="0">
                <a:solidFill>
                  <a:schemeClr val="tx1"/>
                </a:solidFill>
                <a:effectLst/>
                <a:latin typeface="+mn-lt"/>
                <a:ea typeface="+mn-ea"/>
                <a:cs typeface="+mn-cs"/>
              </a:rPr>
              <a:t>web services on the cloud. </a:t>
            </a:r>
          </a:p>
          <a:p>
            <a:r>
              <a:rPr lang="zh-TW" altLang="en-US" sz="1200" b="0" i="0" kern="1200" dirty="0" smtClean="0">
                <a:solidFill>
                  <a:schemeClr val="tx1"/>
                </a:solidFill>
                <a:effectLst/>
                <a:latin typeface="+mn-lt"/>
                <a:ea typeface="+mn-ea"/>
                <a:cs typeface="+mn-cs"/>
              </a:rPr>
              <a:t>可以說，這種新思維主要是由於雲上無狀態</a:t>
            </a:r>
            <a:r>
              <a:rPr lang="en-US" altLang="zh-TW" sz="1200" b="0" i="0" kern="1200" dirty="0" smtClean="0">
                <a:solidFill>
                  <a:schemeClr val="tx1"/>
                </a:solidFill>
                <a:effectLst/>
                <a:latin typeface="+mn-lt"/>
                <a:ea typeface="+mn-ea"/>
                <a:cs typeface="+mn-cs"/>
              </a:rPr>
              <a:t>Web</a:t>
            </a:r>
            <a:r>
              <a:rPr lang="zh-TW" altLang="en-US" sz="1200" b="0" i="0" kern="1200" dirty="0" smtClean="0">
                <a:solidFill>
                  <a:schemeClr val="tx1"/>
                </a:solidFill>
                <a:effectLst/>
                <a:latin typeface="+mn-lt"/>
                <a:ea typeface="+mn-ea"/>
                <a:cs typeface="+mn-cs"/>
              </a:rPr>
              <a:t>服務的發展。</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However, implementing </a:t>
            </a:r>
            <a:r>
              <a:rPr lang="en-US" altLang="zh-TW" sz="1200" b="0" i="1" kern="1200" dirty="0" err="1" smtClean="0">
                <a:solidFill>
                  <a:schemeClr val="tx1"/>
                </a:solidFill>
                <a:effectLst/>
                <a:latin typeface="+mn-lt"/>
                <a:ea typeface="+mn-ea"/>
                <a:cs typeface="+mn-cs"/>
              </a:rPr>
              <a:t>stateful</a:t>
            </a:r>
            <a:r>
              <a:rPr lang="en-US" altLang="zh-TW" sz="1200" b="0" i="1"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telecommunication applications on top of fully stateless pouches has many technical challenges and</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may result in higher latency.</a:t>
            </a:r>
            <a:r>
              <a:rPr lang="en-US" altLang="zh-TW" dirty="0" smtClean="0"/>
              <a:t> </a:t>
            </a:r>
            <a:br>
              <a:rPr lang="en-US" altLang="zh-TW" dirty="0" smtClean="0"/>
            </a:br>
            <a:r>
              <a:rPr lang="zh-TW" altLang="en-US" dirty="0" smtClean="0"/>
              <a:t>然而，在完全無狀態的</a:t>
            </a:r>
            <a:r>
              <a:rPr lang="en-US" altLang="zh-TW" sz="1200" dirty="0" smtClean="0">
                <a:latin typeface="Times New Roman" panose="02020603050405020304" pitchFamily="18" charset="0"/>
                <a:cs typeface="Times New Roman" panose="02020603050405020304" pitchFamily="18" charset="0"/>
              </a:rPr>
              <a:t>pouch</a:t>
            </a:r>
            <a:r>
              <a:rPr lang="zh-TW" altLang="en-US" dirty="0" smtClean="0"/>
              <a:t>之上實現有狀態的電信應用具有許多技術挑戰，並且可能導致更高的等待時間。</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34</a:t>
            </a:fld>
            <a:endParaRPr lang="zh-TW" altLang="en-US"/>
          </a:p>
        </p:txBody>
      </p:sp>
    </p:spTree>
    <p:extLst>
      <p:ext uri="{BB962C8B-B14F-4D97-AF65-F5344CB8AC3E}">
        <p14:creationId xmlns:p14="http://schemas.microsoft.com/office/powerpoint/2010/main" val="14796313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aseline="0" dirty="0" smtClean="0"/>
              <a:t>具有</a:t>
            </a:r>
            <a:r>
              <a:rPr lang="en-US" altLang="zh-TW" sz="1200" dirty="0" smtClean="0">
                <a:latin typeface="Times New Roman" panose="02020603050405020304" pitchFamily="18" charset="0"/>
                <a:cs typeface="Times New Roman" panose="02020603050405020304" pitchFamily="18" charset="0"/>
              </a:rPr>
              <a:t>automatic scalability</a:t>
            </a:r>
            <a:r>
              <a:rPr lang="zh-TW" altLang="en-US" sz="1200" dirty="0" smtClean="0">
                <a:latin typeface="Times New Roman" panose="02020603050405020304" pitchFamily="18" charset="0"/>
                <a:cs typeface="Times New Roman" panose="02020603050405020304" pitchFamily="18" charset="0"/>
              </a:rPr>
              <a:t>的</a:t>
            </a:r>
            <a:r>
              <a:rPr lang="zh-TW" altLang="en-US" baseline="0" dirty="0" smtClean="0"/>
              <a:t>通用雲端管理單元，特性是在不同</a:t>
            </a:r>
            <a:r>
              <a:rPr lang="en-US" altLang="zh-TW" baseline="0" dirty="0" smtClean="0"/>
              <a:t>IMS</a:t>
            </a:r>
            <a:r>
              <a:rPr lang="zh-TW" altLang="en-US" baseline="0" dirty="0" smtClean="0"/>
              <a:t>應用功能下都能適用，</a:t>
            </a:r>
            <a:endParaRPr lang="en-US" altLang="zh-TW" baseline="0" dirty="0" smtClean="0"/>
          </a:p>
          <a:p>
            <a:r>
              <a:rPr lang="zh-TW" altLang="en-US" dirty="0" smtClean="0"/>
              <a:t>要開發這種通用的架構，需要找到一個適合的方法，能夠用在不同的應用程式中，而且可以反映出應用程式使用的資源量。</a:t>
            </a:r>
            <a:endParaRPr lang="en-US" altLang="zh-TW" dirty="0" smtClean="0"/>
          </a:p>
          <a:p>
            <a:r>
              <a:rPr lang="zh-TW" altLang="en-US" dirty="0" smtClean="0"/>
              <a:t>具有這樣的通用方法，管理單元就能隨著負載的變化（例如，</a:t>
            </a:r>
            <a:r>
              <a:rPr lang="en-US" altLang="zh-TW" dirty="0" smtClean="0"/>
              <a:t>IMS</a:t>
            </a:r>
            <a:r>
              <a:rPr lang="zh-TW" altLang="en-US" dirty="0" smtClean="0"/>
              <a:t>中要求的</a:t>
            </a:r>
            <a:r>
              <a:rPr lang="en-US" altLang="zh-TW" dirty="0" smtClean="0"/>
              <a:t>call</a:t>
            </a:r>
            <a:r>
              <a:rPr lang="zh-TW" altLang="en-US" dirty="0" smtClean="0"/>
              <a:t>建立的數量）而增加或減少分配給應用程式的</a:t>
            </a:r>
            <a:r>
              <a:rPr lang="en-US" altLang="zh-TW" sz="1200" dirty="0" smtClean="0">
                <a:latin typeface="Times New Roman" panose="02020603050405020304" pitchFamily="18" charset="0"/>
                <a:cs typeface="Times New Roman" panose="02020603050405020304" pitchFamily="18" charset="0"/>
              </a:rPr>
              <a:t>pouch</a:t>
            </a:r>
            <a:r>
              <a:rPr lang="zh-TW" altLang="en-US" dirty="0" smtClean="0"/>
              <a:t>數量。</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35</a:t>
            </a:fld>
            <a:endParaRPr lang="zh-TW" altLang="en-US"/>
          </a:p>
        </p:txBody>
      </p:sp>
    </p:spTree>
    <p:extLst>
      <p:ext uri="{BB962C8B-B14F-4D97-AF65-F5344CB8AC3E}">
        <p14:creationId xmlns:p14="http://schemas.microsoft.com/office/powerpoint/2010/main" val="23669634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如果創建或配置一個新計算節點要很長的時間，或者系統上的負載增加率很高，那可能會影響電信應用的效能</a:t>
            </a:r>
            <a:endParaRPr lang="en-US" altLang="zh-TW" dirty="0" smtClean="0"/>
          </a:p>
          <a:p>
            <a:r>
              <a:rPr lang="zh-TW" altLang="en-US" dirty="0" smtClean="0"/>
              <a:t>為了解決這個問題，需要考慮配置的</a:t>
            </a:r>
            <a:r>
              <a:rPr lang="en-US" altLang="zh-TW" sz="1200" dirty="0" smtClean="0">
                <a:solidFill>
                  <a:srgbClr val="FF0000"/>
                </a:solidFill>
                <a:latin typeface="Times New Roman" panose="02020603050405020304" pitchFamily="18" charset="0"/>
                <a:cs typeface="Times New Roman" panose="02020603050405020304" pitchFamily="18" charset="0"/>
              </a:rPr>
              <a:t>pouch</a:t>
            </a:r>
            <a:r>
              <a:rPr lang="zh-TW" altLang="en-US" dirty="0" smtClean="0"/>
              <a:t>量和處理負載需要的</a:t>
            </a:r>
            <a:r>
              <a:rPr lang="en-US" altLang="zh-TW" sz="1200" dirty="0" smtClean="0">
                <a:solidFill>
                  <a:srgbClr val="FF0000"/>
                </a:solidFill>
                <a:latin typeface="Times New Roman" panose="02020603050405020304" pitchFamily="18" charset="0"/>
                <a:cs typeface="Times New Roman" panose="02020603050405020304" pitchFamily="18" charset="0"/>
              </a:rPr>
              <a:t>pouch</a:t>
            </a:r>
            <a:r>
              <a:rPr lang="zh-TW" altLang="en-US" sz="1200" dirty="0" smtClean="0">
                <a:solidFill>
                  <a:srgbClr val="FF0000"/>
                </a:solidFill>
                <a:latin typeface="Times New Roman" panose="02020603050405020304" pitchFamily="18" charset="0"/>
                <a:cs typeface="Times New Roman" panose="02020603050405020304" pitchFamily="18" charset="0"/>
              </a:rPr>
              <a:t>量</a:t>
            </a:r>
            <a:r>
              <a:rPr lang="zh-TW" altLang="en-US" dirty="0" smtClean="0"/>
              <a:t>之間的安全範圍</a:t>
            </a:r>
            <a:endParaRPr lang="en-US" altLang="zh-TW" dirty="0" smtClean="0"/>
          </a:p>
          <a:p>
            <a:r>
              <a:rPr lang="zh-TW" altLang="en-US" dirty="0" smtClean="0"/>
              <a:t>這個安全範圍的大小也就是額外配置的</a:t>
            </a:r>
            <a:r>
              <a:rPr lang="en-US" altLang="zh-TW" sz="1200" dirty="0" smtClean="0">
                <a:solidFill>
                  <a:srgbClr val="FF0000"/>
                </a:solidFill>
                <a:latin typeface="Times New Roman" panose="02020603050405020304" pitchFamily="18" charset="0"/>
                <a:cs typeface="Times New Roman" panose="02020603050405020304" pitchFamily="18" charset="0"/>
              </a:rPr>
              <a:t>pouch</a:t>
            </a:r>
            <a:r>
              <a:rPr lang="zh-TW" altLang="en-US" sz="1200" dirty="0" smtClean="0">
                <a:solidFill>
                  <a:srgbClr val="FF0000"/>
                </a:solidFill>
                <a:latin typeface="Times New Roman" panose="02020603050405020304" pitchFamily="18" charset="0"/>
                <a:cs typeface="Times New Roman" panose="02020603050405020304" pitchFamily="18" charset="0"/>
              </a:rPr>
              <a:t>數量，可以指出發生過載的可能性</a:t>
            </a:r>
            <a:endParaRPr lang="en-US" altLang="zh-TW" dirty="0" smtClean="0"/>
          </a:p>
          <a:p>
            <a:endParaRPr lang="en-US" altLang="zh-TW" dirty="0" smtClean="0"/>
          </a:p>
          <a:p>
            <a:endParaRPr lang="en-US" altLang="zh-TW" dirty="0" smtClean="0"/>
          </a:p>
          <a:p>
            <a:r>
              <a:rPr lang="en-US" altLang="zh-TW" dirty="0" smtClean="0"/>
              <a:t>safe bound:</a:t>
            </a:r>
            <a:r>
              <a:rPr lang="zh-TW" altLang="en-US" dirty="0" smtClean="0"/>
              <a:t>安全界限</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36</a:t>
            </a:fld>
            <a:endParaRPr lang="zh-TW" altLang="en-US"/>
          </a:p>
        </p:txBody>
      </p:sp>
    </p:spTree>
    <p:extLst>
      <p:ext uri="{BB962C8B-B14F-4D97-AF65-F5344CB8AC3E}">
        <p14:creationId xmlns:p14="http://schemas.microsoft.com/office/powerpoint/2010/main" val="11292063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latin typeface="Times New Roman" panose="02020603050405020304" pitchFamily="18" charset="0"/>
                <a:cs typeface="Times New Roman" panose="02020603050405020304" pitchFamily="18" charset="0"/>
              </a:rPr>
              <a:t>額外配置的</a:t>
            </a:r>
            <a:r>
              <a:rPr lang="en-US" altLang="zh-TW" sz="1200" dirty="0" smtClean="0">
                <a:latin typeface="Times New Roman" panose="02020603050405020304" pitchFamily="18" charset="0"/>
                <a:cs typeface="Times New Roman" panose="02020603050405020304" pitchFamily="18" charset="0"/>
              </a:rPr>
              <a:t>pouch</a:t>
            </a:r>
            <a:r>
              <a:rPr lang="zh-TW" altLang="en-US" sz="1200" dirty="0" smtClean="0">
                <a:latin typeface="Times New Roman" panose="02020603050405020304" pitchFamily="18" charset="0"/>
                <a:cs typeface="Times New Roman" panose="02020603050405020304" pitchFamily="18" charset="0"/>
              </a:rPr>
              <a:t>數量太少，會讓系統落在繁忙情況的可能性增加</a:t>
            </a:r>
            <a:endParaRPr lang="en-US" altLang="zh-TW" sz="1200" dirty="0" smtClean="0">
              <a:latin typeface="Times New Roman" panose="02020603050405020304" pitchFamily="18" charset="0"/>
              <a:cs typeface="Times New Roman" panose="02020603050405020304" pitchFamily="18" charset="0"/>
            </a:endParaRPr>
          </a:p>
          <a:p>
            <a:r>
              <a:rPr lang="zh-TW" altLang="en-US" sz="1200" dirty="0" smtClean="0">
                <a:latin typeface="Times New Roman" panose="02020603050405020304" pitchFamily="18" charset="0"/>
                <a:cs typeface="Times New Roman" panose="02020603050405020304" pitchFamily="18" charset="0"/>
              </a:rPr>
              <a:t>相反的，額外配置的</a:t>
            </a:r>
            <a:r>
              <a:rPr lang="en-US" altLang="zh-TW" sz="1200" dirty="0" smtClean="0">
                <a:latin typeface="Times New Roman" panose="02020603050405020304" pitchFamily="18" charset="0"/>
                <a:cs typeface="Times New Roman" panose="02020603050405020304" pitchFamily="18" charset="0"/>
              </a:rPr>
              <a:t>pouch</a:t>
            </a:r>
            <a:r>
              <a:rPr lang="zh-TW" altLang="en-US" sz="1200" dirty="0" smtClean="0">
                <a:latin typeface="Times New Roman" panose="02020603050405020304" pitchFamily="18" charset="0"/>
                <a:cs typeface="Times New Roman" panose="02020603050405020304" pitchFamily="18" charset="0"/>
              </a:rPr>
              <a:t>數量太多，會導致低效率而且沒辦法彈性部屬</a:t>
            </a:r>
            <a:endParaRPr lang="en-US" altLang="zh-TW" sz="1200" dirty="0" smtClean="0">
              <a:latin typeface="Times New Roman" panose="02020603050405020304" pitchFamily="18" charset="0"/>
              <a:cs typeface="Times New Roman" panose="02020603050405020304" pitchFamily="18" charset="0"/>
            </a:endParaRPr>
          </a:p>
          <a:p>
            <a:r>
              <a:rPr lang="zh-TW" altLang="en-US" sz="1200" dirty="0" smtClean="0">
                <a:latin typeface="Times New Roman" panose="02020603050405020304" pitchFamily="18" charset="0"/>
                <a:cs typeface="Times New Roman" panose="02020603050405020304" pitchFamily="18" charset="0"/>
              </a:rPr>
              <a:t>結論就是，需要在用戶體驗的</a:t>
            </a:r>
            <a:r>
              <a:rPr lang="en-US" altLang="zh-TW" sz="1200" dirty="0" err="1" smtClean="0">
                <a:latin typeface="Times New Roman" panose="02020603050405020304" pitchFamily="18" charset="0"/>
                <a:cs typeface="Times New Roman" panose="02020603050405020304" pitchFamily="18" charset="0"/>
              </a:rPr>
              <a:t>QoS</a:t>
            </a:r>
            <a:r>
              <a:rPr lang="zh-TW" altLang="en-US" sz="1200" dirty="0" smtClean="0">
                <a:latin typeface="Times New Roman" panose="02020603050405020304" pitchFamily="18" charset="0"/>
                <a:cs typeface="Times New Roman" panose="02020603050405020304" pitchFamily="18" charset="0"/>
              </a:rPr>
              <a:t>和能夠彈性部屬的程度之間做取捨，這取決於額外配置的</a:t>
            </a:r>
            <a:r>
              <a:rPr lang="en-US" altLang="zh-TW" sz="1200" dirty="0" smtClean="0">
                <a:latin typeface="Times New Roman" panose="02020603050405020304" pitchFamily="18" charset="0"/>
                <a:cs typeface="Times New Roman" panose="02020603050405020304" pitchFamily="18" charset="0"/>
              </a:rPr>
              <a:t>pouch</a:t>
            </a:r>
            <a:r>
              <a:rPr lang="zh-TW" altLang="en-US" sz="1200" dirty="0" smtClean="0">
                <a:latin typeface="Times New Roman" panose="02020603050405020304" pitchFamily="18" charset="0"/>
                <a:cs typeface="Times New Roman" panose="02020603050405020304" pitchFamily="18" charset="0"/>
              </a:rPr>
              <a:t>數量</a:t>
            </a:r>
            <a:endParaRPr lang="en-US" altLang="zh-TW" sz="1200" dirty="0" smtClean="0">
              <a:latin typeface="Times New Roman" panose="02020603050405020304" pitchFamily="18" charset="0"/>
              <a:cs typeface="Times New Roman" panose="02020603050405020304" pitchFamily="18" charset="0"/>
            </a:endParaRPr>
          </a:p>
          <a:p>
            <a:r>
              <a:rPr lang="zh-TW" altLang="en-US" sz="1200" dirty="0" smtClean="0">
                <a:latin typeface="Times New Roman" panose="02020603050405020304" pitchFamily="18" charset="0"/>
                <a:cs typeface="Times New Roman" panose="02020603050405020304" pitchFamily="18" charset="0"/>
              </a:rPr>
              <a:t>這個任務可以透過研究用戶需求的數據和分析實作上各個部分的延遲來完成</a:t>
            </a:r>
            <a:endParaRPr lang="en-US" altLang="zh-TW" sz="1200" dirty="0" smtClean="0">
              <a:latin typeface="Times New Roman" panose="02020603050405020304" pitchFamily="18" charset="0"/>
              <a:cs typeface="Times New Roman" panose="02020603050405020304" pitchFamily="18" charset="0"/>
            </a:endParaRPr>
          </a:p>
          <a:p>
            <a:endParaRPr lang="en-US" altLang="zh-TW" dirty="0" smtClean="0"/>
          </a:p>
          <a:p>
            <a:endParaRPr lang="en-US" altLang="zh-TW" dirty="0" smtClean="0"/>
          </a:p>
          <a:p>
            <a:r>
              <a:rPr lang="en-US" altLang="zh-TW" dirty="0" smtClean="0"/>
              <a:t>likelihood:</a:t>
            </a:r>
            <a:r>
              <a:rPr lang="zh-TW" altLang="en-US" dirty="0" smtClean="0"/>
              <a:t>可能性</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37</a:t>
            </a:fld>
            <a:endParaRPr lang="zh-TW" altLang="en-US"/>
          </a:p>
        </p:txBody>
      </p:sp>
    </p:spTree>
    <p:extLst>
      <p:ext uri="{BB962C8B-B14F-4D97-AF65-F5344CB8AC3E}">
        <p14:creationId xmlns:p14="http://schemas.microsoft.com/office/powerpoint/2010/main" val="2291822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38</a:t>
            </a:fld>
            <a:endParaRPr lang="zh-TW" altLang="en-US"/>
          </a:p>
        </p:txBody>
      </p:sp>
    </p:spTree>
    <p:extLst>
      <p:ext uri="{BB962C8B-B14F-4D97-AF65-F5344CB8AC3E}">
        <p14:creationId xmlns:p14="http://schemas.microsoft.com/office/powerpoint/2010/main" val="27685846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39</a:t>
            </a:fld>
            <a:endParaRPr lang="zh-TW" altLang="en-US"/>
          </a:p>
        </p:txBody>
      </p:sp>
    </p:spTree>
    <p:extLst>
      <p:ext uri="{BB962C8B-B14F-4D97-AF65-F5344CB8AC3E}">
        <p14:creationId xmlns:p14="http://schemas.microsoft.com/office/powerpoint/2010/main" val="1722577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因為更新</a:t>
            </a:r>
            <a:r>
              <a:rPr lang="zh-TW" altLang="en-US" dirty="0" smtClean="0"/>
              <a:t>基礎建設的成本和不同</a:t>
            </a:r>
            <a:r>
              <a:rPr lang="en-US" altLang="zh-TW" dirty="0" smtClean="0"/>
              <a:t>provider</a:t>
            </a:r>
            <a:r>
              <a:rPr lang="zh-TW" altLang="en-US" dirty="0" smtClean="0"/>
              <a:t>間的競爭導致傳統電信服務的</a:t>
            </a:r>
            <a:r>
              <a:rPr lang="zh-TW" altLang="en-US" dirty="0" smtClean="0"/>
              <a:t>利潤降低</a:t>
            </a:r>
            <a:endParaRPr lang="en-US" altLang="zh-TW" dirty="0" smtClean="0"/>
          </a:p>
          <a:p>
            <a:r>
              <a:rPr lang="zh-TW" altLang="en-US" dirty="0" smtClean="0"/>
              <a:t>所以</a:t>
            </a:r>
            <a:r>
              <a:rPr lang="en-US" altLang="zh-TW" dirty="0" smtClean="0"/>
              <a:t>provider</a:t>
            </a:r>
            <a:r>
              <a:rPr lang="zh-TW" altLang="en-US" dirty="0" smtClean="0"/>
              <a:t>開始</a:t>
            </a:r>
            <a:r>
              <a:rPr lang="zh-TW" altLang="en-US" dirty="0" smtClean="0"/>
              <a:t>提供多媒體</a:t>
            </a:r>
            <a:r>
              <a:rPr lang="zh-TW" altLang="en-US" dirty="0" smtClean="0"/>
              <a:t>服務來當作額外收入來源</a:t>
            </a:r>
            <a:endParaRPr lang="en-US" altLang="zh-TW" dirty="0" smtClean="0"/>
          </a:p>
          <a:p>
            <a:r>
              <a:rPr lang="zh-TW" altLang="en-US" dirty="0" smtClean="0"/>
              <a:t>但是客戶數和資料用量的增加，提高了電信核心網路的流量負載，讓他們需要更多成本來提供網路</a:t>
            </a:r>
            <a:endParaRPr lang="en-US" altLang="zh-TW" dirty="0" smtClean="0"/>
          </a:p>
          <a:p>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4</a:t>
            </a:fld>
            <a:endParaRPr lang="zh-TW" altLang="en-US"/>
          </a:p>
        </p:txBody>
      </p:sp>
    </p:spTree>
    <p:extLst>
      <p:ext uri="{BB962C8B-B14F-4D97-AF65-F5344CB8AC3E}">
        <p14:creationId xmlns:p14="http://schemas.microsoft.com/office/powerpoint/2010/main" val="2111651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IMS</a:t>
            </a:r>
            <a:r>
              <a:rPr lang="zh-TW" altLang="en-US" dirty="0" smtClean="0"/>
              <a:t>是一個用</a:t>
            </a:r>
            <a:r>
              <a:rPr lang="en-US" altLang="zh-TW" dirty="0" smtClean="0"/>
              <a:t>IP</a:t>
            </a:r>
            <a:r>
              <a:rPr lang="zh-TW" altLang="en-US" dirty="0" smtClean="0"/>
              <a:t>的機制提供多媒體服務的架構，是邁向下世代網路的主要途徑</a:t>
            </a:r>
            <a:endParaRPr lang="en-US" altLang="zh-TW" dirty="0" smtClean="0"/>
          </a:p>
          <a:p>
            <a:r>
              <a:rPr lang="en-US" altLang="zh-TW" dirty="0" smtClean="0"/>
              <a:t>IMS</a:t>
            </a:r>
            <a:r>
              <a:rPr lang="zh-TW" altLang="en-US" dirty="0" smtClean="0"/>
              <a:t>在</a:t>
            </a:r>
            <a:r>
              <a:rPr lang="en-US" altLang="zh-TW" dirty="0" smtClean="0"/>
              <a:t>control</a:t>
            </a:r>
            <a:r>
              <a:rPr lang="zh-TW" altLang="en-US" dirty="0" smtClean="0"/>
              <a:t>和</a:t>
            </a:r>
            <a:r>
              <a:rPr lang="en-US" altLang="zh-TW" dirty="0" smtClean="0"/>
              <a:t>data</a:t>
            </a:r>
            <a:r>
              <a:rPr lang="zh-TW" altLang="en-US" dirty="0" smtClean="0"/>
              <a:t> </a:t>
            </a:r>
            <a:r>
              <a:rPr lang="en-US" altLang="zh-TW" dirty="0" smtClean="0"/>
              <a:t>plane</a:t>
            </a:r>
            <a:r>
              <a:rPr lang="zh-TW" altLang="en-US" dirty="0" smtClean="0"/>
              <a:t>使用的通信協定分別是</a:t>
            </a:r>
            <a:r>
              <a:rPr lang="en-US" altLang="zh-TW" dirty="0" smtClean="0"/>
              <a:t>SIP</a:t>
            </a:r>
            <a:r>
              <a:rPr lang="zh-TW" altLang="en-US" dirty="0" smtClean="0"/>
              <a:t>和</a:t>
            </a:r>
            <a:r>
              <a:rPr lang="en-US" altLang="zh-TW" dirty="0" smtClean="0"/>
              <a:t>RTP</a:t>
            </a:r>
          </a:p>
          <a:p>
            <a:r>
              <a:rPr lang="zh-TW" altLang="en-US" dirty="0" smtClean="0"/>
              <a:t>目前</a:t>
            </a:r>
            <a:r>
              <a:rPr lang="en-US" altLang="zh-TW" dirty="0" smtClean="0"/>
              <a:t>IMS</a:t>
            </a:r>
            <a:r>
              <a:rPr lang="zh-TW" altLang="en-US" dirty="0" smtClean="0"/>
              <a:t>架構的主要缺點就是需要人為作</a:t>
            </a:r>
            <a:r>
              <a:rPr lang="en-US" altLang="zh-TW" dirty="0" smtClean="0"/>
              <a:t>scalability</a:t>
            </a:r>
            <a:r>
              <a:rPr lang="zh-TW" altLang="en-US" dirty="0" smtClean="0"/>
              <a:t>，缺乏彈性，需要很高的部屬和維護成本</a:t>
            </a:r>
            <a:endParaRPr lang="en-US" altLang="zh-TW" dirty="0" smtClean="0"/>
          </a:p>
          <a:p>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err="1" smtClean="0">
                <a:latin typeface="Times New Roman" panose="02020603050405020304" pitchFamily="18" charset="0"/>
                <a:cs typeface="Times New Roman" panose="02020603050405020304" pitchFamily="18" charset="0"/>
              </a:rPr>
              <a:t>IP:Packet</a:t>
            </a:r>
            <a:r>
              <a:rPr lang="en-US" altLang="zh-TW" sz="1200" dirty="0" smtClean="0">
                <a:latin typeface="Times New Roman" panose="02020603050405020304" pitchFamily="18" charset="0"/>
                <a:cs typeface="Times New Roman" panose="02020603050405020304" pitchFamily="18" charset="0"/>
              </a:rPr>
              <a:t> switching:</a:t>
            </a:r>
            <a:r>
              <a:rPr lang="zh-TW" altLang="en-US" sz="1200" dirty="0" smtClean="0">
                <a:latin typeface="Times New Roman" panose="02020603050405020304" pitchFamily="18" charset="0"/>
                <a:cs typeface="Times New Roman" panose="02020603050405020304" pitchFamily="18" charset="0"/>
              </a:rPr>
              <a:t>頻寬使用較有效率</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語音和數據都用封包傳</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     </a:t>
            </a:r>
            <a:r>
              <a:rPr lang="en-US" altLang="zh-TW" sz="1200" b="0" i="0" kern="1200" dirty="0" smtClean="0">
                <a:solidFill>
                  <a:schemeClr val="tx1"/>
                </a:solidFill>
                <a:effectLst/>
                <a:latin typeface="+mn-lt"/>
                <a:ea typeface="+mn-ea"/>
                <a:cs typeface="+mn-cs"/>
              </a:rPr>
              <a:t>Circuit switching:</a:t>
            </a:r>
            <a:r>
              <a:rPr lang="zh-TW" altLang="en-US" sz="1200" b="0" i="0" kern="1200" dirty="0" smtClean="0">
                <a:solidFill>
                  <a:schemeClr val="tx1"/>
                </a:solidFill>
                <a:effectLst/>
                <a:latin typeface="+mn-lt"/>
                <a:ea typeface="+mn-ea"/>
                <a:cs typeface="+mn-cs"/>
              </a:rPr>
              <a:t>只適合傳語音，不適合傳數據</a:t>
            </a:r>
            <a:endParaRPr lang="en-US" altLang="zh-TW" b="0" dirty="0" smtClean="0"/>
          </a:p>
          <a:p>
            <a:r>
              <a:rPr lang="en-US" altLang="zh-TW" dirty="0" smtClean="0"/>
              <a:t>maintenance:</a:t>
            </a:r>
            <a:r>
              <a:rPr lang="zh-TW" altLang="en-US" dirty="0" smtClean="0"/>
              <a:t>保養、維護</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1561935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這是原來</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系統的主要元件</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CSCF</a:t>
            </a:r>
            <a:r>
              <a:rPr lang="zh-TW" altLang="en-US" sz="1200" b="0" i="0" kern="1200" dirty="0" smtClean="0">
                <a:solidFill>
                  <a:schemeClr val="tx1"/>
                </a:solidFill>
                <a:effectLst/>
                <a:latin typeface="+mn-lt"/>
                <a:ea typeface="+mn-ea"/>
                <a:cs typeface="+mn-cs"/>
              </a:rPr>
              <a:t>是</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系統中的核心功能，它負責執行用戶設備（</a:t>
            </a:r>
            <a:r>
              <a:rPr lang="en-US" altLang="zh-TW" sz="1200" b="0" i="0" kern="1200" dirty="0" smtClean="0">
                <a:solidFill>
                  <a:schemeClr val="tx1"/>
                </a:solidFill>
                <a:effectLst/>
                <a:latin typeface="+mn-lt"/>
                <a:ea typeface="+mn-ea"/>
                <a:cs typeface="+mn-cs"/>
              </a:rPr>
              <a:t>UE</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模組之間的信號、</a:t>
            </a:r>
            <a:r>
              <a:rPr lang="en-US" altLang="zh-TW" sz="1200" b="0" i="0" kern="1200" dirty="0" smtClean="0">
                <a:solidFill>
                  <a:schemeClr val="tx1"/>
                </a:solidFill>
                <a:effectLst/>
                <a:latin typeface="+mn-lt"/>
                <a:ea typeface="+mn-ea"/>
                <a:cs typeface="+mn-cs"/>
              </a:rPr>
              <a:t>session</a:t>
            </a:r>
            <a:r>
              <a:rPr lang="zh-TW" altLang="en-US" sz="1200" b="0" i="0" kern="1200" dirty="0" smtClean="0">
                <a:solidFill>
                  <a:schemeClr val="tx1"/>
                </a:solidFill>
                <a:effectLst/>
                <a:latin typeface="+mn-lt"/>
                <a:ea typeface="+mn-ea"/>
                <a:cs typeface="+mn-cs"/>
              </a:rPr>
              <a:t>的建立和終止，身份驗證，還有安全性和</a:t>
            </a:r>
            <a:r>
              <a:rPr lang="en-US" altLang="zh-TW" sz="1200" b="0" i="0" kern="1200" dirty="0" err="1" smtClean="0">
                <a:solidFill>
                  <a:schemeClr val="tx1"/>
                </a:solidFill>
                <a:effectLst/>
                <a:latin typeface="+mn-lt"/>
                <a:ea typeface="+mn-ea"/>
                <a:cs typeface="+mn-cs"/>
              </a:rPr>
              <a:t>QoS</a:t>
            </a:r>
            <a:r>
              <a:rPr lang="zh-TW" altLang="en-US" sz="1200" b="0" i="0" kern="1200" dirty="0" smtClean="0">
                <a:solidFill>
                  <a:schemeClr val="tx1"/>
                </a:solidFill>
                <a:effectLst/>
                <a:latin typeface="+mn-lt"/>
                <a:ea typeface="+mn-ea"/>
                <a:cs typeface="+mn-cs"/>
              </a:rPr>
              <a:t>的監控。</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根據</a:t>
            </a:r>
            <a:r>
              <a:rPr lang="en-US" altLang="zh-TW" sz="1200" b="0" i="0" kern="1200" dirty="0" smtClean="0">
                <a:solidFill>
                  <a:schemeClr val="tx1"/>
                </a:solidFill>
                <a:effectLst/>
                <a:latin typeface="+mn-lt"/>
                <a:ea typeface="+mn-ea"/>
                <a:cs typeface="+mn-cs"/>
              </a:rPr>
              <a:t>CSCF</a:t>
            </a:r>
            <a:r>
              <a:rPr lang="zh-TW" altLang="en-US" sz="1200" b="0" i="0" kern="1200" dirty="0" smtClean="0">
                <a:solidFill>
                  <a:schemeClr val="tx1"/>
                </a:solidFill>
                <a:effectLst/>
                <a:latin typeface="+mn-lt"/>
                <a:ea typeface="+mn-ea"/>
                <a:cs typeface="+mn-cs"/>
              </a:rPr>
              <a:t>的一些特定任務，又分為</a:t>
            </a:r>
            <a:r>
              <a:rPr lang="en-US" altLang="zh-TW" sz="1200" b="0" i="0" kern="1200" dirty="0" smtClean="0">
                <a:solidFill>
                  <a:schemeClr val="tx1"/>
                </a:solidFill>
                <a:effectLst/>
                <a:latin typeface="+mn-lt"/>
                <a:ea typeface="+mn-ea"/>
                <a:cs typeface="+mn-cs"/>
              </a:rPr>
              <a:t>P-CSCF</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I-CSCF</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S-CSCF</a:t>
            </a:r>
          </a:p>
          <a:p>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HSS</a:t>
            </a:r>
            <a:r>
              <a:rPr lang="zh-TW" altLang="en-US" sz="1200" b="0" i="0" kern="1200" dirty="0" smtClean="0">
                <a:solidFill>
                  <a:schemeClr val="tx1"/>
                </a:solidFill>
                <a:effectLst/>
                <a:latin typeface="+mn-lt"/>
                <a:ea typeface="+mn-ea"/>
                <a:cs typeface="+mn-cs"/>
              </a:rPr>
              <a:t>是</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中的主要資料庫，它儲存所有訂閱者的個人資料還有其</a:t>
            </a:r>
            <a:r>
              <a:rPr lang="en-US" altLang="zh-TW" sz="1200" b="0" i="0" kern="1200" dirty="0" smtClean="0">
                <a:solidFill>
                  <a:schemeClr val="tx1"/>
                </a:solidFill>
                <a:effectLst/>
                <a:latin typeface="+mn-lt"/>
                <a:ea typeface="+mn-ea"/>
                <a:cs typeface="+mn-cs"/>
              </a:rPr>
              <a:t>policy</a:t>
            </a:r>
            <a:r>
              <a:rPr lang="zh-TW" altLang="en-US" sz="1200" b="0" i="0" kern="1200" dirty="0" smtClean="0">
                <a:solidFill>
                  <a:schemeClr val="tx1"/>
                </a:solidFill>
                <a:effectLst/>
                <a:latin typeface="+mn-lt"/>
                <a:ea typeface="+mn-ea"/>
                <a:cs typeface="+mn-cs"/>
              </a:rPr>
              <a:t>的必要</a:t>
            </a:r>
            <a:r>
              <a:rPr lang="en-US" altLang="zh-TW" sz="1200" b="0" i="0" kern="1200" dirty="0" smtClean="0">
                <a:solidFill>
                  <a:schemeClr val="tx1"/>
                </a:solidFill>
                <a:effectLst/>
                <a:latin typeface="+mn-lt"/>
                <a:ea typeface="+mn-ea"/>
                <a:cs typeface="+mn-cs"/>
              </a:rPr>
              <a:t>trigger</a:t>
            </a: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MMTEL</a:t>
            </a:r>
            <a:r>
              <a:rPr lang="zh-TW" altLang="en-US" sz="1200" b="0" i="0" kern="1200" dirty="0" smtClean="0">
                <a:solidFill>
                  <a:schemeClr val="tx1"/>
                </a:solidFill>
                <a:effectLst/>
                <a:latin typeface="+mn-lt"/>
                <a:ea typeface="+mn-ea"/>
                <a:cs typeface="+mn-cs"/>
              </a:rPr>
              <a:t>可以在各方之間提供不同的多媒體內容的即時服務，像是</a:t>
            </a:r>
            <a:r>
              <a:rPr lang="en-US" altLang="zh-TW" sz="1200" b="0" i="0" kern="1200" dirty="0" smtClean="0">
                <a:solidFill>
                  <a:schemeClr val="tx1"/>
                </a:solidFill>
                <a:effectLst/>
                <a:latin typeface="+mn-lt"/>
                <a:ea typeface="+mn-ea"/>
                <a:cs typeface="+mn-cs"/>
              </a:rPr>
              <a:t>real-time</a:t>
            </a:r>
            <a:r>
              <a:rPr lang="zh-TW" altLang="en-US" sz="1200" b="0" i="0" kern="1200" dirty="0" smtClean="0">
                <a:solidFill>
                  <a:schemeClr val="tx1"/>
                </a:solidFill>
                <a:effectLst/>
                <a:latin typeface="+mn-lt"/>
                <a:ea typeface="+mn-ea"/>
                <a:cs typeface="+mn-cs"/>
              </a:rPr>
              <a:t>的</a:t>
            </a:r>
            <a:r>
              <a:rPr lang="zh-TW" altLang="en-US" sz="1200" b="0" i="0" kern="1200" dirty="0" smtClean="0">
                <a:solidFill>
                  <a:schemeClr val="tx1"/>
                </a:solidFill>
                <a:effectLst/>
                <a:latin typeface="+mn-lt"/>
                <a:ea typeface="+mn-ea"/>
                <a:cs typeface="+mn-cs"/>
              </a:rPr>
              <a:t>影片</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視訊</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文字訊息傳遞和檔案共享。</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MRF</a:t>
            </a:r>
            <a:r>
              <a:rPr lang="zh-TW" altLang="en-US" sz="1200" b="0" i="0" kern="1200" dirty="0" smtClean="0">
                <a:solidFill>
                  <a:schemeClr val="tx1"/>
                </a:solidFill>
                <a:effectLst/>
                <a:latin typeface="+mn-lt"/>
                <a:ea typeface="+mn-ea"/>
                <a:cs typeface="+mn-cs"/>
              </a:rPr>
              <a:t>（通常分為</a:t>
            </a:r>
            <a:r>
              <a:rPr lang="en-US" altLang="zh-TW" sz="1200" b="0" i="0" kern="1200" dirty="0" smtClean="0">
                <a:solidFill>
                  <a:schemeClr val="tx1"/>
                </a:solidFill>
                <a:effectLst/>
                <a:latin typeface="+mn-lt"/>
                <a:ea typeface="+mn-ea"/>
                <a:cs typeface="+mn-cs"/>
              </a:rPr>
              <a:t>control</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processing</a:t>
            </a:r>
            <a:r>
              <a:rPr lang="zh-TW" altLang="en-US" sz="1200" b="0" i="0" kern="1200" dirty="0" smtClean="0">
                <a:solidFill>
                  <a:schemeClr val="tx1"/>
                </a:solidFill>
                <a:effectLst/>
                <a:latin typeface="+mn-lt"/>
                <a:ea typeface="+mn-ea"/>
                <a:cs typeface="+mn-cs"/>
              </a:rPr>
              <a:t>模塊）提供媒體服務（如語音內容的混音）。</a:t>
            </a:r>
            <a:r>
              <a:rPr lang="en-US" altLang="zh-TW" sz="1200" b="0" i="0" kern="1200" dirty="0" smtClean="0">
                <a:solidFill>
                  <a:schemeClr val="tx1"/>
                </a:solidFill>
                <a:effectLst/>
                <a:latin typeface="+mn-lt"/>
                <a:ea typeface="+mn-ea"/>
                <a:cs typeface="+mn-cs"/>
              </a:rPr>
              <a:t/>
            </a:r>
            <a:br>
              <a:rPr lang="en-US" altLang="zh-TW" sz="1200" b="0" i="0" kern="1200" dirty="0" smtClean="0">
                <a:solidFill>
                  <a:schemeClr val="tx1"/>
                </a:solidFill>
                <a:effectLst/>
                <a:latin typeface="+mn-lt"/>
                <a:ea typeface="+mn-ea"/>
                <a:cs typeface="+mn-cs"/>
              </a:rPr>
            </a:b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en-US" altLang="zh-TW" sz="1200" b="1" i="0" kern="1200" dirty="0" smtClean="0">
                <a:solidFill>
                  <a:schemeClr val="tx1"/>
                </a:solidFill>
                <a:effectLst/>
                <a:latin typeface="+mn-lt"/>
                <a:ea typeface="+mn-ea"/>
                <a:cs typeface="+mn-cs"/>
              </a:rPr>
              <a:t>Serving CSCF</a:t>
            </a:r>
            <a:r>
              <a:rPr lang="zh-TW" altLang="en-US" sz="1200" b="1"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主要是提供使用者</a:t>
            </a:r>
            <a:r>
              <a:rPr lang="en-US" altLang="zh-TW" sz="1200" b="0" i="0" kern="1200" dirty="0" smtClean="0">
                <a:solidFill>
                  <a:schemeClr val="tx1"/>
                </a:solidFill>
                <a:effectLst/>
                <a:latin typeface="+mn-lt"/>
                <a:ea typeface="+mn-ea"/>
                <a:cs typeface="+mn-cs"/>
              </a:rPr>
              <a:t>session</a:t>
            </a:r>
            <a:r>
              <a:rPr lang="zh-TW" altLang="en-US" sz="1200" b="0" i="0" kern="1200" dirty="0" smtClean="0">
                <a:solidFill>
                  <a:schemeClr val="tx1"/>
                </a:solidFill>
                <a:effectLst/>
                <a:latin typeface="+mn-lt"/>
                <a:ea typeface="+mn-ea"/>
                <a:cs typeface="+mn-cs"/>
              </a:rPr>
              <a:t>控制服務，負責維護通訊狀態給已註冊的使用者，管理所有進行中的</a:t>
            </a:r>
            <a:r>
              <a:rPr lang="en-US" altLang="zh-TW" sz="1200" b="0" i="0" kern="1200" dirty="0" smtClean="0">
                <a:solidFill>
                  <a:schemeClr val="tx1"/>
                </a:solidFill>
                <a:effectLst/>
                <a:latin typeface="+mn-lt"/>
                <a:ea typeface="+mn-ea"/>
                <a:cs typeface="+mn-cs"/>
              </a:rPr>
              <a:t>session</a:t>
            </a:r>
            <a:r>
              <a:rPr lang="zh-TW" altLang="en-US" sz="1200" b="0" i="0" kern="1200" dirty="0" smtClean="0">
                <a:solidFill>
                  <a:schemeClr val="tx1"/>
                </a:solidFill>
                <a:effectLst/>
                <a:latin typeface="+mn-lt"/>
                <a:ea typeface="+mn-ea"/>
                <a:cs typeface="+mn-cs"/>
              </a:rPr>
              <a:t>，並且執行相關功能，如註冊管理、 </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通訊控制管理及轉送</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訊息、扮演</a:t>
            </a:r>
            <a:r>
              <a:rPr lang="en-US" altLang="zh-TW" sz="1200" b="0" i="0" kern="1200" dirty="0" smtClean="0">
                <a:solidFill>
                  <a:schemeClr val="tx1"/>
                </a:solidFill>
                <a:effectLst/>
                <a:latin typeface="+mn-lt"/>
                <a:ea typeface="+mn-ea"/>
                <a:cs typeface="+mn-cs"/>
              </a:rPr>
              <a:t>SIP </a:t>
            </a:r>
            <a:r>
              <a:rPr lang="zh-TW" altLang="en-US" sz="1200" b="0" i="0" kern="1200" dirty="0" smtClean="0">
                <a:solidFill>
                  <a:schemeClr val="tx1"/>
                </a:solidFill>
                <a:effectLst/>
                <a:latin typeface="+mn-lt"/>
                <a:ea typeface="+mn-ea"/>
                <a:cs typeface="+mn-cs"/>
              </a:rPr>
              <a:t>代理伺服器</a:t>
            </a:r>
            <a:r>
              <a:rPr lang="en-US" altLang="zh-TW" sz="1200" b="0" i="0" kern="1200" dirty="0" smtClean="0">
                <a:solidFill>
                  <a:schemeClr val="tx1"/>
                </a:solidFill>
                <a:effectLst/>
                <a:latin typeface="+mn-lt"/>
                <a:ea typeface="+mn-ea"/>
                <a:cs typeface="+mn-cs"/>
              </a:rPr>
              <a:t>(Proxy Server)</a:t>
            </a:r>
            <a:r>
              <a:rPr lang="zh-TW" altLang="en-US" sz="1200" b="0" i="0" kern="1200" dirty="0" smtClean="0">
                <a:solidFill>
                  <a:schemeClr val="tx1"/>
                </a:solidFill>
                <a:effectLst/>
                <a:latin typeface="+mn-lt"/>
                <a:ea typeface="+mn-ea"/>
                <a:cs typeface="+mn-cs"/>
              </a:rPr>
              <a:t>的 功能以及其他像是通話明細紀錄</a:t>
            </a:r>
            <a:r>
              <a:rPr lang="en-US" altLang="zh-TW" sz="1200" b="0" i="0" kern="1200" dirty="0" smtClean="0">
                <a:solidFill>
                  <a:schemeClr val="tx1"/>
                </a:solidFill>
                <a:effectLst/>
                <a:latin typeface="+mn-lt"/>
                <a:ea typeface="+mn-ea"/>
                <a:cs typeface="+mn-cs"/>
              </a:rPr>
              <a:t>(Call Detail Record, CDR)</a:t>
            </a:r>
            <a:r>
              <a:rPr lang="zh-TW" altLang="en-US" sz="1200" b="0" i="0" kern="1200" dirty="0" smtClean="0">
                <a:solidFill>
                  <a:schemeClr val="tx1"/>
                </a:solidFill>
                <a:effectLst/>
                <a:latin typeface="+mn-lt"/>
                <a:ea typeface="+mn-ea"/>
                <a:cs typeface="+mn-cs"/>
              </a:rPr>
              <a:t>和服務相關之 事件通知，另外</a:t>
            </a:r>
            <a:r>
              <a:rPr lang="en-US" altLang="zh-TW" sz="1200" b="0" i="0" kern="1200" dirty="0" smtClean="0">
                <a:solidFill>
                  <a:schemeClr val="tx1"/>
                </a:solidFill>
                <a:effectLst/>
                <a:latin typeface="+mn-lt"/>
                <a:ea typeface="+mn-ea"/>
                <a:cs typeface="+mn-cs"/>
              </a:rPr>
              <a:t>S-CSCF</a:t>
            </a:r>
            <a:r>
              <a:rPr lang="zh-TW" altLang="en-US" sz="1200" b="0" i="0" kern="1200" dirty="0" smtClean="0">
                <a:solidFill>
                  <a:schemeClr val="tx1"/>
                </a:solidFill>
                <a:effectLst/>
                <a:latin typeface="+mn-lt"/>
                <a:ea typeface="+mn-ea"/>
                <a:cs typeface="+mn-cs"/>
              </a:rPr>
              <a:t>也負責和其他應用伺服器</a:t>
            </a:r>
            <a:r>
              <a:rPr lang="en-US" altLang="zh-TW" sz="1200" b="0" i="0" kern="1200" dirty="0" smtClean="0">
                <a:solidFill>
                  <a:schemeClr val="tx1"/>
                </a:solidFill>
                <a:effectLst/>
                <a:latin typeface="+mn-lt"/>
                <a:ea typeface="+mn-ea"/>
                <a:cs typeface="+mn-cs"/>
              </a:rPr>
              <a:t>(Application server) </a:t>
            </a:r>
            <a:r>
              <a:rPr lang="zh-TW" altLang="en-US" sz="1200" b="0" i="0" kern="1200" dirty="0" smtClean="0">
                <a:solidFill>
                  <a:schemeClr val="tx1"/>
                </a:solidFill>
                <a:effectLst/>
                <a:latin typeface="+mn-lt"/>
                <a:ea typeface="+mn-ea"/>
                <a:cs typeface="+mn-cs"/>
              </a:rPr>
              <a:t>之間溝通的介面。</a:t>
            </a:r>
          </a:p>
          <a:p>
            <a:r>
              <a:rPr lang="en-US" altLang="zh-TW" sz="1200" b="1" i="0" kern="1200" dirty="0" smtClean="0">
                <a:solidFill>
                  <a:schemeClr val="tx1"/>
                </a:solidFill>
                <a:effectLst/>
                <a:latin typeface="+mn-lt"/>
                <a:ea typeface="+mn-ea"/>
                <a:cs typeface="+mn-cs"/>
              </a:rPr>
              <a:t>Proxy CSCF</a:t>
            </a:r>
            <a:r>
              <a:rPr lang="zh-TW" altLang="en-US" sz="1200" b="1"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是手機與</a:t>
            </a:r>
            <a:r>
              <a:rPr lang="en-US" altLang="zh-TW" sz="1200" b="0" i="0" kern="1200" dirty="0" smtClean="0">
                <a:solidFill>
                  <a:schemeClr val="tx1"/>
                </a:solidFill>
                <a:effectLst/>
                <a:latin typeface="+mn-lt"/>
                <a:ea typeface="+mn-ea"/>
                <a:cs typeface="+mn-cs"/>
              </a:rPr>
              <a:t>IMS</a:t>
            </a:r>
            <a:r>
              <a:rPr lang="zh-TW" altLang="en-US" sz="1200" b="0" i="0" kern="1200" dirty="0" smtClean="0">
                <a:solidFill>
                  <a:schemeClr val="tx1"/>
                </a:solidFill>
                <a:effectLst/>
                <a:latin typeface="+mn-lt"/>
                <a:ea typeface="+mn-ea"/>
                <a:cs typeface="+mn-cs"/>
              </a:rPr>
              <a:t>的溝通的進入點，它的功能就是扮演接收及轉 送手機發出</a:t>
            </a:r>
            <a:r>
              <a:rPr lang="en-US" altLang="zh-TW" sz="1200" b="0" i="0" kern="1200" dirty="0" smtClean="0">
                <a:solidFill>
                  <a:schemeClr val="tx1"/>
                </a:solidFill>
                <a:effectLst/>
                <a:latin typeface="+mn-lt"/>
                <a:ea typeface="+mn-ea"/>
                <a:cs typeface="+mn-cs"/>
              </a:rPr>
              <a:t>SIP </a:t>
            </a:r>
            <a:r>
              <a:rPr lang="zh-TW" altLang="en-US" sz="1200" b="0" i="0" kern="1200" dirty="0" smtClean="0">
                <a:solidFill>
                  <a:schemeClr val="tx1"/>
                </a:solidFill>
                <a:effectLst/>
                <a:latin typeface="+mn-lt"/>
                <a:ea typeface="+mn-ea"/>
                <a:cs typeface="+mn-cs"/>
              </a:rPr>
              <a:t>請求訊息的代理伺服器</a:t>
            </a:r>
            <a:r>
              <a:rPr lang="en-US" altLang="zh-TW" sz="1200" b="0" i="0" kern="1200" dirty="0" smtClean="0">
                <a:solidFill>
                  <a:schemeClr val="tx1"/>
                </a:solidFill>
                <a:effectLst/>
                <a:latin typeface="+mn-lt"/>
                <a:ea typeface="+mn-ea"/>
                <a:cs typeface="+mn-cs"/>
              </a:rPr>
              <a:t>Proxy Server</a:t>
            </a:r>
            <a:r>
              <a:rPr lang="zh-TW" altLang="en-US" sz="1200" b="0" i="0" kern="1200" dirty="0" smtClean="0">
                <a:solidFill>
                  <a:schemeClr val="tx1"/>
                </a:solidFill>
                <a:effectLst/>
                <a:latin typeface="+mn-lt"/>
                <a:ea typeface="+mn-ea"/>
                <a:cs typeface="+mn-cs"/>
              </a:rPr>
              <a:t>，此外它也包含一個 決策控制功能</a:t>
            </a:r>
            <a:r>
              <a:rPr lang="en-US" altLang="zh-TW" sz="1200" b="0" i="0" kern="1200" dirty="0" smtClean="0">
                <a:solidFill>
                  <a:schemeClr val="tx1"/>
                </a:solidFill>
                <a:effectLst/>
                <a:latin typeface="+mn-lt"/>
                <a:ea typeface="+mn-ea"/>
                <a:cs typeface="+mn-cs"/>
              </a:rPr>
              <a:t>(Policy Control Function, PCF)</a:t>
            </a:r>
            <a:r>
              <a:rPr lang="zh-TW" altLang="en-US" sz="1200" b="0" i="0" kern="1200" dirty="0" smtClean="0">
                <a:solidFill>
                  <a:schemeClr val="tx1"/>
                </a:solidFill>
                <a:effectLst/>
                <a:latin typeface="+mn-lt"/>
                <a:ea typeface="+mn-ea"/>
                <a:cs typeface="+mn-cs"/>
              </a:rPr>
              <a:t>主要是用來決定</a:t>
            </a:r>
            <a:r>
              <a:rPr lang="en-US" altLang="zh-TW" sz="1200" b="0" i="0" kern="1200" dirty="0" smtClean="0">
                <a:solidFill>
                  <a:schemeClr val="tx1"/>
                </a:solidFill>
                <a:effectLst/>
                <a:latin typeface="+mn-lt"/>
                <a:ea typeface="+mn-ea"/>
                <a:cs typeface="+mn-cs"/>
              </a:rPr>
              <a:t>GGSN</a:t>
            </a:r>
            <a:r>
              <a:rPr lang="zh-TW" altLang="en-US" sz="1200" b="0" i="0" kern="1200" dirty="0" smtClean="0">
                <a:solidFill>
                  <a:schemeClr val="tx1"/>
                </a:solidFill>
                <a:effectLst/>
                <a:latin typeface="+mn-lt"/>
                <a:ea typeface="+mn-ea"/>
                <a:cs typeface="+mn-cs"/>
              </a:rPr>
              <a:t>應 如何藉由底層通道來傳遞資料，</a:t>
            </a:r>
            <a:r>
              <a:rPr lang="en-US" altLang="zh-TW" sz="1200" b="0" i="0" kern="1200" dirty="0" smtClean="0">
                <a:solidFill>
                  <a:schemeClr val="tx1"/>
                </a:solidFill>
                <a:effectLst/>
                <a:latin typeface="+mn-lt"/>
                <a:ea typeface="+mn-ea"/>
                <a:cs typeface="+mn-cs"/>
              </a:rPr>
              <a:t>P-CSCF</a:t>
            </a:r>
            <a:r>
              <a:rPr lang="zh-TW" altLang="en-US" sz="1200" b="0" i="0" kern="1200" dirty="0" smtClean="0">
                <a:solidFill>
                  <a:schemeClr val="tx1"/>
                </a:solidFill>
                <a:effectLst/>
                <a:latin typeface="+mn-lt"/>
                <a:ea typeface="+mn-ea"/>
                <a:cs typeface="+mn-cs"/>
              </a:rPr>
              <a:t>也負責轉送註冊訊息或其他</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訊 息於手機和網路之間，在轉送過程中，也會視需要修改</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訊息，其他功 能還包括維護安全性資料、偵測緊急呼叫以及產生通話明細資料。</a:t>
            </a:r>
          </a:p>
          <a:p>
            <a:r>
              <a:rPr lang="en-US" altLang="zh-TW" sz="1200" b="1" i="0" kern="1200" dirty="0" smtClean="0">
                <a:solidFill>
                  <a:schemeClr val="tx1"/>
                </a:solidFill>
                <a:effectLst/>
                <a:latin typeface="+mn-lt"/>
                <a:ea typeface="+mn-ea"/>
                <a:cs typeface="+mn-cs"/>
              </a:rPr>
              <a:t>Interrogating CSCF</a:t>
            </a:r>
            <a:r>
              <a:rPr lang="zh-TW" altLang="en-US" sz="1200" b="1"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這是是一種非必要的功能，但其重要性卻仍不亞於 其他種類的控制功能。舉凡核心網路內各伺服器之間，或是不同網域 </a:t>
            </a:r>
            <a:r>
              <a:rPr lang="en-US" altLang="zh-TW" sz="1200" b="0" i="0" kern="1200" dirty="0" smtClean="0">
                <a:solidFill>
                  <a:schemeClr val="tx1"/>
                </a:solidFill>
                <a:effectLst/>
                <a:latin typeface="+mn-lt"/>
                <a:ea typeface="+mn-ea"/>
                <a:cs typeface="+mn-cs"/>
              </a:rPr>
              <a:t>(Operator Network)</a:t>
            </a:r>
            <a:r>
              <a:rPr lang="zh-TW" altLang="en-US" sz="1200" b="0" i="0" kern="1200" dirty="0" smtClean="0">
                <a:solidFill>
                  <a:schemeClr val="tx1"/>
                </a:solidFill>
                <a:effectLst/>
                <a:latin typeface="+mn-lt"/>
                <a:ea typeface="+mn-ea"/>
                <a:cs typeface="+mn-cs"/>
              </a:rPr>
              <a:t>之間伺服器的連接，都是靠</a:t>
            </a:r>
            <a:r>
              <a:rPr lang="en-US" altLang="zh-TW" sz="1200" b="0" i="0" kern="1200" dirty="0" smtClean="0">
                <a:solidFill>
                  <a:schemeClr val="tx1"/>
                </a:solidFill>
                <a:effectLst/>
                <a:latin typeface="+mn-lt"/>
                <a:ea typeface="+mn-ea"/>
                <a:cs typeface="+mn-cs"/>
              </a:rPr>
              <a:t>I-CSCF</a:t>
            </a:r>
            <a:r>
              <a:rPr lang="zh-TW" altLang="en-US" sz="1200" b="0" i="0" kern="1200" dirty="0" smtClean="0">
                <a:solidFill>
                  <a:schemeClr val="tx1"/>
                </a:solidFill>
                <a:effectLst/>
                <a:latin typeface="+mn-lt"/>
                <a:ea typeface="+mn-ea"/>
                <a:cs typeface="+mn-cs"/>
              </a:rPr>
              <a:t>來完成，</a:t>
            </a:r>
            <a:r>
              <a:rPr lang="en-US" altLang="zh-TW" sz="1200" b="0" i="0" kern="1200" dirty="0" smtClean="0">
                <a:solidFill>
                  <a:schemeClr val="tx1"/>
                </a:solidFill>
                <a:effectLst/>
                <a:latin typeface="+mn-lt"/>
                <a:ea typeface="+mn-ea"/>
                <a:cs typeface="+mn-cs"/>
              </a:rPr>
              <a:t>I-CSCF </a:t>
            </a:r>
            <a:r>
              <a:rPr lang="zh-TW" altLang="en-US" sz="1200" b="0" i="0" kern="1200" dirty="0" smtClean="0">
                <a:solidFill>
                  <a:schemeClr val="tx1"/>
                </a:solidFill>
                <a:effectLst/>
                <a:latin typeface="+mn-lt"/>
                <a:ea typeface="+mn-ea"/>
                <a:cs typeface="+mn-cs"/>
              </a:rPr>
              <a:t>扮演居中連絡的角色。當手機的</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訊息被</a:t>
            </a:r>
            <a:r>
              <a:rPr lang="en-US" altLang="zh-TW" sz="1200" b="0" i="0" kern="1200" dirty="0" smtClean="0">
                <a:solidFill>
                  <a:schemeClr val="tx1"/>
                </a:solidFill>
                <a:effectLst/>
                <a:latin typeface="+mn-lt"/>
                <a:ea typeface="+mn-ea"/>
                <a:cs typeface="+mn-cs"/>
              </a:rPr>
              <a:t>P-CSCF</a:t>
            </a:r>
            <a:r>
              <a:rPr lang="zh-TW" altLang="en-US" sz="1200" b="0" i="0" kern="1200" dirty="0" smtClean="0">
                <a:solidFill>
                  <a:schemeClr val="tx1"/>
                </a:solidFill>
                <a:effectLst/>
                <a:latin typeface="+mn-lt"/>
                <a:ea typeface="+mn-ea"/>
                <a:cs typeface="+mn-cs"/>
              </a:rPr>
              <a:t>收到後，會先經由 </a:t>
            </a:r>
            <a:r>
              <a:rPr lang="en-US" altLang="zh-TW" sz="1200" b="0" i="0" kern="1200" dirty="0" smtClean="0">
                <a:solidFill>
                  <a:schemeClr val="tx1"/>
                </a:solidFill>
                <a:effectLst/>
                <a:latin typeface="+mn-lt"/>
                <a:ea typeface="+mn-ea"/>
                <a:cs typeface="+mn-cs"/>
              </a:rPr>
              <a:t>I-CSCF</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I-CSCF</a:t>
            </a:r>
            <a:r>
              <a:rPr lang="zh-TW" altLang="en-US" sz="1200" b="0" i="0" kern="1200" dirty="0" smtClean="0">
                <a:solidFill>
                  <a:schemeClr val="tx1"/>
                </a:solidFill>
                <a:effectLst/>
                <a:latin typeface="+mn-lt"/>
                <a:ea typeface="+mn-ea"/>
                <a:cs typeface="+mn-cs"/>
              </a:rPr>
              <a:t>會選擇一個</a:t>
            </a:r>
            <a:r>
              <a:rPr lang="en-US" altLang="zh-TW" sz="1200" b="0" i="0" kern="1200" dirty="0" smtClean="0">
                <a:solidFill>
                  <a:schemeClr val="tx1"/>
                </a:solidFill>
                <a:effectLst/>
                <a:latin typeface="+mn-lt"/>
                <a:ea typeface="+mn-ea"/>
                <a:cs typeface="+mn-cs"/>
              </a:rPr>
              <a:t>S-CSCF</a:t>
            </a:r>
            <a:r>
              <a:rPr lang="zh-TW" altLang="en-US" sz="1200" b="0" i="0" kern="1200" dirty="0" smtClean="0">
                <a:solidFill>
                  <a:schemeClr val="tx1"/>
                </a:solidFill>
                <a:effectLst/>
                <a:latin typeface="+mn-lt"/>
                <a:ea typeface="+mn-ea"/>
                <a:cs typeface="+mn-cs"/>
              </a:rPr>
              <a:t>來處理接下來的</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訊息。</a:t>
            </a:r>
            <a:endParaRPr lang="en-US" altLang="zh-TW" dirty="0" smtClean="0"/>
          </a:p>
          <a:p>
            <a:endParaRPr lang="en-US" altLang="zh-TW" dirty="0" smtClean="0"/>
          </a:p>
          <a:p>
            <a:r>
              <a:rPr lang="en-US" altLang="zh-TW" sz="1200" b="0" i="0" kern="1200" dirty="0" smtClean="0">
                <a:solidFill>
                  <a:schemeClr val="tx1"/>
                </a:solidFill>
                <a:effectLst/>
                <a:latin typeface="+mn-lt"/>
                <a:ea typeface="+mn-ea"/>
                <a:cs typeface="+mn-cs"/>
              </a:rPr>
              <a:t>MRFP</a:t>
            </a:r>
            <a:r>
              <a:rPr lang="zh-TW" altLang="en-US" sz="1200" b="0" i="0" kern="1200" dirty="0" smtClean="0">
                <a:solidFill>
                  <a:schemeClr val="tx1"/>
                </a:solidFill>
                <a:effectLst/>
                <a:latin typeface="+mn-lt"/>
                <a:ea typeface="+mn-ea"/>
                <a:cs typeface="+mn-cs"/>
              </a:rPr>
              <a:t>負責各媒體串流資料的轉換處理。</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MRFC</a:t>
            </a:r>
            <a:r>
              <a:rPr lang="zh-TW" altLang="en-US" sz="1200" b="0" i="0" kern="1200" dirty="0" smtClean="0">
                <a:solidFill>
                  <a:schemeClr val="tx1"/>
                </a:solidFill>
                <a:effectLst/>
                <a:latin typeface="+mn-lt"/>
                <a:ea typeface="+mn-ea"/>
                <a:cs typeface="+mn-cs"/>
              </a:rPr>
              <a:t>負責轉譯各</a:t>
            </a:r>
            <a:r>
              <a:rPr lang="en-US" altLang="zh-TW" sz="1200" b="0" i="0" kern="1200" dirty="0" smtClean="0">
                <a:solidFill>
                  <a:schemeClr val="tx1"/>
                </a:solidFill>
                <a:effectLst/>
                <a:latin typeface="+mn-lt"/>
                <a:ea typeface="+mn-ea"/>
                <a:cs typeface="+mn-cs"/>
              </a:rPr>
              <a:t>CSCF</a:t>
            </a:r>
            <a:r>
              <a:rPr lang="zh-TW" altLang="en-US" sz="1200" b="0" i="0" kern="1200" dirty="0" smtClean="0">
                <a:solidFill>
                  <a:schemeClr val="tx1"/>
                </a:solidFill>
                <a:effectLst/>
                <a:latin typeface="+mn-lt"/>
                <a:ea typeface="+mn-ea"/>
                <a:cs typeface="+mn-cs"/>
              </a:rPr>
              <a:t>之間的</a:t>
            </a:r>
            <a:r>
              <a:rPr lang="en-US" altLang="zh-TW" sz="1200" b="0" i="0" kern="1200" dirty="0" smtClean="0">
                <a:solidFill>
                  <a:schemeClr val="tx1"/>
                </a:solidFill>
                <a:effectLst/>
                <a:latin typeface="+mn-lt"/>
                <a:ea typeface="+mn-ea"/>
                <a:cs typeface="+mn-cs"/>
              </a:rPr>
              <a:t>SIP</a:t>
            </a:r>
            <a:r>
              <a:rPr lang="zh-TW" altLang="en-US" sz="1200" b="0" i="0" kern="1200" dirty="0" smtClean="0">
                <a:solidFill>
                  <a:schemeClr val="tx1"/>
                </a:solidFill>
                <a:effectLst/>
                <a:latin typeface="+mn-lt"/>
                <a:ea typeface="+mn-ea"/>
                <a:cs typeface="+mn-cs"/>
              </a:rPr>
              <a:t>信令 並控制</a:t>
            </a:r>
            <a:r>
              <a:rPr lang="en-US" altLang="zh-TW" sz="1200" b="0" i="0" kern="1200" dirty="0" smtClean="0">
                <a:solidFill>
                  <a:schemeClr val="tx1"/>
                </a:solidFill>
                <a:effectLst/>
                <a:latin typeface="+mn-lt"/>
                <a:ea typeface="+mn-ea"/>
                <a:cs typeface="+mn-cs"/>
              </a:rPr>
              <a:t>MRFP</a:t>
            </a:r>
            <a:r>
              <a:rPr lang="zh-TW" altLang="en-US" sz="1200" b="0" i="0" kern="1200" dirty="0" smtClean="0">
                <a:solidFill>
                  <a:schemeClr val="tx1"/>
                </a:solidFill>
                <a:effectLst/>
                <a:latin typeface="+mn-lt"/>
                <a:ea typeface="+mn-ea"/>
                <a:cs typeface="+mn-cs"/>
              </a:rPr>
              <a:t>中的媒體串流資源</a:t>
            </a:r>
            <a:endParaRPr lang="en-US" altLang="zh-TW" dirty="0" smtClean="0"/>
          </a:p>
          <a:p>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6</a:t>
            </a:fld>
            <a:endParaRPr lang="zh-TW" altLang="en-US"/>
          </a:p>
        </p:txBody>
      </p:sp>
    </p:spTree>
    <p:extLst>
      <p:ext uri="{BB962C8B-B14F-4D97-AF65-F5344CB8AC3E}">
        <p14:creationId xmlns:p14="http://schemas.microsoft.com/office/powerpoint/2010/main" val="3118050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因為虛擬化技術，可以做到共享計算，存儲和網絡資源，讓雲端計算技術成長。</a:t>
            </a:r>
            <a:endParaRPr lang="en-US" altLang="zh-TW" dirty="0" smtClean="0"/>
          </a:p>
          <a:p>
            <a:r>
              <a:rPr lang="zh-TW" altLang="en-US" dirty="0" smtClean="0"/>
              <a:t>使用</a:t>
            </a:r>
            <a:r>
              <a:rPr lang="en-US" altLang="zh-TW" dirty="0" smtClean="0"/>
              <a:t>IaaS</a:t>
            </a:r>
            <a:r>
              <a:rPr lang="zh-TW" altLang="en-US" dirty="0" smtClean="0"/>
              <a:t>提供的計算和存儲資源池，讓我們可以不用處理原來複雜的硬體設備。</a:t>
            </a:r>
            <a:endParaRPr lang="en-US" altLang="zh-TW" dirty="0" smtClean="0"/>
          </a:p>
          <a:p>
            <a:r>
              <a:rPr lang="zh-TW" altLang="en-US" dirty="0" smtClean="0"/>
              <a:t>同時，許多雲端用戶可以存取這些共享的計算資源，他們可以自行調整用量，達到有彈性的效果。</a:t>
            </a:r>
            <a:endParaRPr lang="en-US" altLang="zh-TW" dirty="0" smtClean="0"/>
          </a:p>
          <a:p>
            <a:endParaRPr lang="en-US" altLang="zh-TW" dirty="0" smtClean="0"/>
          </a:p>
          <a:p>
            <a:endParaRPr lang="en-US" altLang="zh-TW" dirty="0" smtClean="0"/>
          </a:p>
          <a:p>
            <a:r>
              <a:rPr lang="en-US" altLang="zh-TW" sz="1200" dirty="0" smtClean="0">
                <a:latin typeface="Times New Roman" panose="02020603050405020304" pitchFamily="18" charset="0"/>
                <a:cs typeface="Times New Roman" panose="02020603050405020304" pitchFamily="18" charset="0"/>
              </a:rPr>
              <a:t>Flexibility:</a:t>
            </a:r>
            <a:r>
              <a:rPr lang="zh-TW" altLang="en-US" sz="1200" dirty="0" smtClean="0">
                <a:latin typeface="Times New Roman" panose="02020603050405020304" pitchFamily="18" charset="0"/>
                <a:cs typeface="Times New Roman" panose="02020603050405020304" pitchFamily="18" charset="0"/>
              </a:rPr>
              <a:t>部屬在不同地方</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Elasticity:</a:t>
            </a:r>
            <a:r>
              <a:rPr lang="zh-TW" altLang="en-US" sz="1200" dirty="0" smtClean="0">
                <a:latin typeface="Times New Roman" panose="02020603050405020304" pitchFamily="18" charset="0"/>
                <a:cs typeface="Times New Roman" panose="02020603050405020304" pitchFamily="18" charset="0"/>
              </a:rPr>
              <a:t>隨著需求彈性的調整</a:t>
            </a:r>
            <a:endParaRPr lang="zh-TW" altLang="en-US" dirty="0" smtClean="0"/>
          </a:p>
          <a:p>
            <a:endParaRPr lang="en-US" altLang="zh-TW" dirty="0" smtClean="0"/>
          </a:p>
          <a:p>
            <a:r>
              <a:rPr lang="en-US" altLang="zh-TW" dirty="0" smtClean="0"/>
              <a:t>currently architecture of cloud computing are designed to provide the best services possible and </a:t>
            </a:r>
          </a:p>
          <a:p>
            <a:r>
              <a:rPr lang="en-US" altLang="zh-TW" dirty="0" smtClean="0"/>
              <a:t>are failing to provide any telecommunication-level quality of service(</a:t>
            </a:r>
            <a:r>
              <a:rPr lang="en-US" altLang="zh-TW" dirty="0" err="1" smtClean="0"/>
              <a:t>QoS</a:t>
            </a:r>
            <a:r>
              <a:rPr lang="en-US" altLang="zh-TW" dirty="0" smtClean="0"/>
              <a:t>) assurances:</a:t>
            </a:r>
          </a:p>
          <a:p>
            <a:r>
              <a:rPr lang="zh-TW" altLang="en-US" dirty="0" smtClean="0"/>
              <a:t>當前，雲計算的體系結構旨在提供可能的最佳服務，並且無法提供任何電信級別的服務質量保證</a:t>
            </a:r>
            <a:endParaRPr lang="en-US" altLang="zh-TW" dirty="0" smtClean="0"/>
          </a:p>
          <a:p>
            <a:endParaRPr lang="en-US" altLang="zh-TW" dirty="0" smtClean="0"/>
          </a:p>
          <a:p>
            <a:r>
              <a:rPr lang="en-US" altLang="zh-TW" sz="1200" dirty="0" smtClean="0">
                <a:latin typeface="Times New Roman" panose="02020603050405020304" pitchFamily="18" charset="0"/>
                <a:cs typeface="Times New Roman" panose="02020603050405020304" pitchFamily="18" charset="0"/>
              </a:rPr>
              <a:t>Abstracting:</a:t>
            </a:r>
            <a:r>
              <a:rPr lang="zh-TW" altLang="en-US" sz="1200" dirty="0" smtClean="0">
                <a:latin typeface="Times New Roman" panose="02020603050405020304" pitchFamily="18" charset="0"/>
                <a:cs typeface="Times New Roman" panose="02020603050405020304" pitchFamily="18" charset="0"/>
              </a:rPr>
              <a:t>抽象化、抽出</a:t>
            </a:r>
            <a:r>
              <a:rPr lang="en-US" altLang="zh-TW" dirty="0" smtClean="0"/>
              <a:t/>
            </a:r>
            <a:br>
              <a:rPr lang="en-US" altLang="zh-TW" dirty="0" smtClean="0"/>
            </a:br>
            <a:r>
              <a:rPr lang="zh-TW" altLang="en-US" dirty="0" smtClean="0"/>
              <a:t>電信級</a:t>
            </a:r>
            <a:r>
              <a:rPr lang="en-US" altLang="zh-TW" dirty="0" smtClean="0"/>
              <a:t>:</a:t>
            </a:r>
            <a:r>
              <a:rPr lang="zh-TW" altLang="en-US" dirty="0" smtClean="0"/>
              <a:t> </a:t>
            </a:r>
            <a:r>
              <a:rPr lang="zh-CN" altLang="en-US" sz="1200" b="0" i="0" kern="1200" dirty="0" smtClean="0">
                <a:solidFill>
                  <a:schemeClr val="tx1"/>
                </a:solidFill>
                <a:effectLst/>
                <a:latin typeface="+mn-lt"/>
                <a:ea typeface="+mn-ea"/>
                <a:cs typeface="+mn-cs"/>
              </a:rPr>
              <a:t>不间断运行、大容量、高稳定性、可靠性</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239127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這篇論文介紹</a:t>
            </a:r>
            <a:r>
              <a:rPr lang="zh-TW" altLang="en-US" dirty="0" smtClean="0"/>
              <a:t>一個新架構，他是根據</a:t>
            </a:r>
            <a:r>
              <a:rPr lang="en-US" altLang="zh-TW" dirty="0" smtClean="0"/>
              <a:t>micro</a:t>
            </a:r>
            <a:r>
              <a:rPr lang="zh-TW" altLang="en-US" dirty="0" smtClean="0"/>
              <a:t> </a:t>
            </a:r>
            <a:r>
              <a:rPr lang="en-US" altLang="zh-TW" dirty="0" smtClean="0"/>
              <a:t>service</a:t>
            </a:r>
            <a:r>
              <a:rPr lang="zh-TW" altLang="en-US" dirty="0" smtClean="0"/>
              <a:t>來</a:t>
            </a:r>
            <a:r>
              <a:rPr lang="zh-TW" altLang="en-US" dirty="0" smtClean="0"/>
              <a:t>彈性部屬</a:t>
            </a:r>
            <a:r>
              <a:rPr lang="en-US" altLang="zh-TW" dirty="0" smtClean="0"/>
              <a:t>IMS</a:t>
            </a:r>
            <a:endParaRPr lang="en-US" altLang="zh-TW" dirty="0" smtClean="0"/>
          </a:p>
          <a:p>
            <a:r>
              <a:rPr lang="zh-TW" altLang="en-US" dirty="0" smtClean="0"/>
              <a:t>這個架構可以執行在不同計算服務的雲端或節點上，像</a:t>
            </a:r>
            <a:r>
              <a:rPr lang="en-US" altLang="zh-TW" dirty="0" smtClean="0"/>
              <a:t>IaaS</a:t>
            </a:r>
            <a:r>
              <a:rPr lang="zh-TW" altLang="en-US" dirty="0" smtClean="0"/>
              <a:t>或</a:t>
            </a:r>
            <a:r>
              <a:rPr lang="en-US" altLang="zh-TW" dirty="0" smtClean="0"/>
              <a:t>PaaS</a:t>
            </a:r>
          </a:p>
          <a:p>
            <a:r>
              <a:rPr lang="zh-TW" altLang="en-US" dirty="0" smtClean="0"/>
              <a:t>他們還提出</a:t>
            </a:r>
            <a:r>
              <a:rPr lang="zh-TW" altLang="en-US" dirty="0" smtClean="0"/>
              <a:t>一種機制來觸發配置新計算節點，來避免節點過載的情況。</a:t>
            </a:r>
            <a:endParaRPr lang="en-US" altLang="zh-TW" dirty="0" smtClean="0"/>
          </a:p>
          <a:p>
            <a:r>
              <a:rPr lang="zh-TW" altLang="en-US" dirty="0" smtClean="0"/>
              <a:t>也實現了有</a:t>
            </a:r>
            <a:r>
              <a:rPr lang="en-US" altLang="zh-TW" dirty="0" smtClean="0">
                <a:solidFill>
                  <a:srgbClr val="FF0000"/>
                </a:solidFill>
                <a:latin typeface="Times New Roman" panose="02020603050405020304" pitchFamily="18" charset="0"/>
                <a:cs typeface="Times New Roman" panose="02020603050405020304" pitchFamily="18" charset="0"/>
              </a:rPr>
              <a:t>automatic scalability</a:t>
            </a:r>
            <a:r>
              <a:rPr lang="zh-TW" altLang="en-US" dirty="0" smtClean="0"/>
              <a:t>和彈性的</a:t>
            </a:r>
            <a:r>
              <a:rPr lang="en-US" altLang="zh-TW" dirty="0" smtClean="0"/>
              <a:t>IMS</a:t>
            </a:r>
          </a:p>
          <a:p>
            <a:endParaRPr lang="en-US" altLang="zh-TW" dirty="0" smtClean="0"/>
          </a:p>
          <a:p>
            <a:endParaRPr lang="en-US" altLang="zh-TW" dirty="0" smtClean="0"/>
          </a:p>
          <a:p>
            <a:r>
              <a:rPr lang="en-US" altLang="zh-TW" sz="1200" dirty="0" smtClean="0">
                <a:latin typeface="Times New Roman" panose="02020603050405020304" pitchFamily="18" charset="0"/>
                <a:cs typeface="Times New Roman" panose="02020603050405020304" pitchFamily="18" charset="0"/>
              </a:rPr>
              <a:t>Flexibility:</a:t>
            </a:r>
            <a:r>
              <a:rPr lang="zh-TW" altLang="en-US" sz="1200" dirty="0" smtClean="0">
                <a:latin typeface="Times New Roman" panose="02020603050405020304" pitchFamily="18" charset="0"/>
                <a:cs typeface="Times New Roman" panose="02020603050405020304" pitchFamily="18" charset="0"/>
              </a:rPr>
              <a:t>部屬在不同地方</a:t>
            </a:r>
            <a:endParaRPr lang="en-US" altLang="zh-TW" sz="1200" dirty="0" smtClean="0">
              <a:latin typeface="Times New Roman" panose="02020603050405020304" pitchFamily="18" charset="0"/>
              <a:cs typeface="Times New Roman" panose="02020603050405020304" pitchFamily="18" charset="0"/>
            </a:endParaRPr>
          </a:p>
          <a:p>
            <a:r>
              <a:rPr lang="en-US" altLang="zh-TW" sz="1200" dirty="0" smtClean="0">
                <a:latin typeface="Times New Roman" panose="02020603050405020304" pitchFamily="18" charset="0"/>
                <a:cs typeface="Times New Roman" panose="02020603050405020304" pitchFamily="18" charset="0"/>
              </a:rPr>
              <a:t>Elasticity:</a:t>
            </a:r>
            <a:r>
              <a:rPr lang="zh-TW" altLang="en-US" sz="1200" dirty="0" smtClean="0">
                <a:latin typeface="Times New Roman" panose="02020603050405020304" pitchFamily="18" charset="0"/>
                <a:cs typeface="Times New Roman" panose="02020603050405020304" pitchFamily="18" charset="0"/>
              </a:rPr>
              <a:t>隨著需求彈性的調整</a:t>
            </a:r>
            <a:endParaRPr lang="zh-TW" altLang="en-US" dirty="0" smtClean="0"/>
          </a:p>
          <a:p>
            <a:endParaRPr lang="en-US" altLang="zh-TW" dirty="0" smtClean="0"/>
          </a:p>
          <a:p>
            <a:r>
              <a:rPr lang="en-US" altLang="zh-TW" dirty="0" smtClean="0"/>
              <a:t>accommodate:</a:t>
            </a:r>
            <a:r>
              <a:rPr lang="zh-TW" altLang="en-US" dirty="0" smtClean="0"/>
              <a:t>容納、適應、緩解</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3045684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要在帶有大量狀態資訊的電信應用程式中，使用目前的雲端架構，還需要採用一些特別的機制 </a:t>
            </a:r>
            <a:r>
              <a:rPr lang="en-US" altLang="zh-TW" dirty="0" smtClean="0"/>
              <a:t>(local caching)</a:t>
            </a:r>
            <a:r>
              <a:rPr lang="zh-TW" altLang="en-US" dirty="0" smtClean="0"/>
              <a:t>。</a:t>
            </a:r>
            <a:r>
              <a:rPr lang="en-US" altLang="zh-TW" dirty="0" smtClean="0"/>
              <a:t>(</a:t>
            </a:r>
            <a:r>
              <a:rPr lang="zh-TW" altLang="en-US" dirty="0" smtClean="0"/>
              <a:t>這些狀態資訊例如：</a:t>
            </a:r>
            <a:r>
              <a:rPr lang="en-US" altLang="zh-TW" dirty="0" smtClean="0"/>
              <a:t>IMS</a:t>
            </a:r>
            <a:r>
              <a:rPr lang="zh-TW" altLang="en-US" dirty="0" smtClean="0"/>
              <a:t>中</a:t>
            </a:r>
            <a:r>
              <a:rPr lang="en-US" altLang="zh-TW" dirty="0" smtClean="0"/>
              <a:t>SIP</a:t>
            </a:r>
            <a:r>
              <a:rPr lang="zh-TW" altLang="en-US" dirty="0" smtClean="0"/>
              <a:t>處理的狀態</a:t>
            </a:r>
            <a:r>
              <a:rPr lang="en-US" altLang="zh-TW"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然後還</a:t>
            </a:r>
            <a:r>
              <a:rPr lang="zh-TW" altLang="en-US" dirty="0" smtClean="0"/>
              <a:t>需要研究與雲端相關的計算效能的指標和與電信相關的指標之間的關係</a:t>
            </a:r>
            <a:r>
              <a:rPr lang="zh-TW" altLang="en-US" dirty="0" smtClean="0"/>
              <a:t>。也就是</a:t>
            </a:r>
            <a:r>
              <a:rPr lang="zh-TW" altLang="en-US" dirty="0" smtClean="0"/>
              <a:t>雲端節點的負載和</a:t>
            </a:r>
            <a:r>
              <a:rPr lang="en-US" altLang="zh-TW" dirty="0" err="1" smtClean="0"/>
              <a:t>QoS</a:t>
            </a:r>
            <a:r>
              <a:rPr lang="zh-TW" altLang="en-US" dirty="0" smtClean="0"/>
              <a:t>的</a:t>
            </a:r>
            <a:r>
              <a:rPr lang="zh-TW" altLang="en-US" dirty="0" smtClean="0"/>
              <a:t>關係</a:t>
            </a:r>
            <a:endParaRPr lang="en-US" altLang="zh-TW" dirty="0" smtClean="0"/>
          </a:p>
          <a:p>
            <a:r>
              <a:rPr lang="zh-TW" altLang="en-US" dirty="0" smtClean="0"/>
              <a:t>在文獻中，</a:t>
            </a:r>
            <a:r>
              <a:rPr lang="en-US" altLang="zh-TW" dirty="0" smtClean="0"/>
              <a:t>Scaling</a:t>
            </a:r>
            <a:r>
              <a:rPr lang="zh-TW" altLang="en-US" dirty="0" smtClean="0"/>
              <a:t>一個應用程式被分為三個不同的軸。</a:t>
            </a:r>
            <a:endParaRPr lang="en-US" altLang="zh-TW" dirty="0" smtClean="0"/>
          </a:p>
          <a:p>
            <a:endParaRPr lang="en-US" altLang="zh-TW" dirty="0" smtClean="0"/>
          </a:p>
          <a:p>
            <a:endParaRPr lang="en-US" altLang="zh-TW" dirty="0" smtClean="0"/>
          </a:p>
          <a:p>
            <a:r>
              <a:rPr lang="zh-TW" altLang="en-US" dirty="0" smtClean="0"/>
              <a:t>原始雲端架構內的節點都是</a:t>
            </a:r>
            <a:r>
              <a:rPr lang="en-US" altLang="zh-TW" dirty="0" smtClean="0"/>
              <a:t>stateless</a:t>
            </a:r>
            <a:r>
              <a:rPr lang="zh-TW" altLang="en-US" dirty="0" smtClean="0"/>
              <a:t>的，</a:t>
            </a:r>
            <a:r>
              <a:rPr lang="en-US" altLang="zh-TW" dirty="0" smtClean="0"/>
              <a:t>session</a:t>
            </a:r>
            <a:r>
              <a:rPr lang="zh-TW" altLang="en-US" dirty="0" smtClean="0"/>
              <a:t> </a:t>
            </a:r>
            <a:r>
              <a:rPr lang="en-US" altLang="zh-TW" dirty="0" smtClean="0"/>
              <a:t>state</a:t>
            </a:r>
            <a:r>
              <a:rPr lang="zh-TW" altLang="en-US" dirty="0" smtClean="0"/>
              <a:t>只會存在節點外部資料庫</a:t>
            </a:r>
            <a:endParaRPr lang="en-US" altLang="zh-TW" dirty="0" smtClean="0"/>
          </a:p>
          <a:p>
            <a:r>
              <a:rPr lang="en-US" altLang="zh-TW" sz="1200" b="0" i="0" kern="1200" dirty="0" smtClean="0">
                <a:solidFill>
                  <a:schemeClr val="tx1"/>
                </a:solidFill>
                <a:effectLst/>
                <a:latin typeface="+mn-lt"/>
                <a:ea typeface="+mn-ea"/>
                <a:cs typeface="+mn-cs"/>
              </a:rPr>
              <a:t>One of the main challenges of using cloud architectural patterns is to adapt</a:t>
            </a:r>
            <a:br>
              <a:rPr lang="en-US" altLang="zh-TW" sz="1200" b="0" i="0" kern="1200" dirty="0" smtClean="0">
                <a:solidFill>
                  <a:schemeClr val="tx1"/>
                </a:solidFill>
                <a:effectLst/>
                <a:latin typeface="+mn-lt"/>
                <a:ea typeface="+mn-ea"/>
                <a:cs typeface="+mn-cs"/>
              </a:rPr>
            </a:br>
            <a:r>
              <a:rPr lang="en-US" altLang="zh-TW" sz="1200" b="0" i="0" kern="1200" dirty="0" smtClean="0">
                <a:solidFill>
                  <a:schemeClr val="tx1"/>
                </a:solidFill>
                <a:effectLst/>
                <a:latin typeface="+mn-lt"/>
                <a:ea typeface="+mn-ea"/>
                <a:cs typeface="+mn-cs"/>
              </a:rPr>
              <a:t>stateless web technologies for the strictly </a:t>
            </a:r>
            <a:r>
              <a:rPr lang="en-US" altLang="zh-TW" sz="1200" b="0" i="0" kern="1200" dirty="0" err="1" smtClean="0">
                <a:solidFill>
                  <a:schemeClr val="tx1"/>
                </a:solidFill>
                <a:effectLst/>
                <a:latin typeface="+mn-lt"/>
                <a:ea typeface="+mn-ea"/>
                <a:cs typeface="+mn-cs"/>
              </a:rPr>
              <a:t>stateful</a:t>
            </a:r>
            <a:r>
              <a:rPr lang="en-US" altLang="zh-TW" sz="1200" b="0" i="0" kern="1200" dirty="0" smtClean="0">
                <a:solidFill>
                  <a:schemeClr val="tx1"/>
                </a:solidFill>
                <a:effectLst/>
                <a:latin typeface="+mn-lt"/>
                <a:ea typeface="+mn-ea"/>
                <a:cs typeface="+mn-cs"/>
              </a:rPr>
              <a:t> telecommunication applications</a:t>
            </a:r>
            <a:r>
              <a:rPr lang="en-US" altLang="zh-TW" dirty="0" smtClean="0"/>
              <a:t> </a:t>
            </a:r>
            <a:br>
              <a:rPr lang="en-US" altLang="zh-TW" dirty="0" smtClean="0"/>
            </a:br>
            <a:endParaRPr lang="en-US" altLang="zh-TW" dirty="0" smtClean="0"/>
          </a:p>
          <a:p>
            <a:r>
              <a:rPr lang="en-US" altLang="zh-TW" dirty="0" smtClean="0"/>
              <a:t>Schemes:</a:t>
            </a:r>
            <a:r>
              <a:rPr lang="zh-TW" altLang="en-US" dirty="0" smtClean="0"/>
              <a:t>方案</a:t>
            </a:r>
            <a:endParaRPr lang="en-US" altLang="zh-TW" dirty="0" smtClean="0"/>
          </a:p>
          <a:p>
            <a:r>
              <a:rPr lang="en-US" altLang="zh-TW" dirty="0" smtClean="0">
                <a:latin typeface="Times New Roman" panose="02020603050405020304" pitchFamily="18" charset="0"/>
                <a:cs typeface="Times New Roman" panose="02020603050405020304" pitchFamily="18" charset="0"/>
              </a:rPr>
              <a:t>Literature:</a:t>
            </a:r>
            <a:r>
              <a:rPr lang="zh-TW" altLang="en-US" dirty="0" smtClean="0">
                <a:latin typeface="Times New Roman" panose="02020603050405020304" pitchFamily="18" charset="0"/>
                <a:cs typeface="Times New Roman" panose="02020603050405020304" pitchFamily="18" charset="0"/>
              </a:rPr>
              <a:t>文獻</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2304601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554"/>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smtClean="0">
                  <a:ln>
                    <a:noFill/>
                  </a:ln>
                  <a:solidFill>
                    <a:prstClr val="black"/>
                  </a:solidFill>
                  <a:effectLst/>
                  <a:uLnTx/>
                  <a:uFillTx/>
                  <a:latin typeface="Calibri" pitchFamily="34" charset="0"/>
                  <a:ea typeface="新細明體" charset="-120"/>
                  <a:cs typeface="+mn-cs"/>
                </a:rPr>
                <a:t>2020 </a:t>
              </a: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6/17/2020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6/17/2020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6/17/2020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6/17/2020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6/17/2020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6/17/2020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6/17/2020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6/17/2020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6/17/2020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6/17/2020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6/17/2020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26920" y="648393"/>
            <a:ext cx="9357360" cy="3057482"/>
          </a:xfrm>
        </p:spPr>
        <p:txBody>
          <a:bodyPr/>
          <a:lstStyle/>
          <a:p>
            <a:r>
              <a:rPr lang="en-US" altLang="zh-TW" sz="4000" dirty="0">
                <a:latin typeface="Times New Roman" panose="02020603050405020304" pitchFamily="18" charset="0"/>
                <a:cs typeface="Times New Roman" panose="02020603050405020304" pitchFamily="18" charset="0"/>
              </a:rPr>
              <a:t>Micro Service Cloud Computing Pattern</a:t>
            </a:r>
            <a:br>
              <a:rPr lang="en-US" altLang="zh-TW" sz="4000" dirty="0">
                <a:latin typeface="Times New Roman" panose="02020603050405020304" pitchFamily="18" charset="0"/>
                <a:cs typeface="Times New Roman" panose="02020603050405020304" pitchFamily="18" charset="0"/>
              </a:rPr>
            </a:br>
            <a:r>
              <a:rPr lang="en-US" altLang="zh-TW" sz="4000" dirty="0">
                <a:latin typeface="Times New Roman" panose="02020603050405020304" pitchFamily="18" charset="0"/>
                <a:cs typeface="Times New Roman" panose="02020603050405020304" pitchFamily="18" charset="0"/>
              </a:rPr>
              <a:t>for Next Generation Networks</a:t>
            </a: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3427432" y="3115012"/>
            <a:ext cx="5536686" cy="2405365"/>
          </a:xfrm>
        </p:spPr>
        <p:txBody>
          <a:bodyPr/>
          <a:lstStyle/>
          <a:p>
            <a:r>
              <a:rPr lang="en-US" altLang="zh-TW" sz="2400" dirty="0">
                <a:solidFill>
                  <a:schemeClr val="tx1"/>
                </a:solidFill>
                <a:latin typeface="Times New Roman" panose="02020603050405020304" pitchFamily="18" charset="0"/>
                <a:cs typeface="Times New Roman" panose="02020603050405020304" pitchFamily="18" charset="0"/>
              </a:rPr>
              <a:t>Pascal </a:t>
            </a:r>
            <a:r>
              <a:rPr lang="en-US" altLang="zh-TW" sz="2400" dirty="0" err="1" smtClean="0">
                <a:solidFill>
                  <a:schemeClr val="tx1"/>
                </a:solidFill>
                <a:latin typeface="Times New Roman" panose="02020603050405020304" pitchFamily="18" charset="0"/>
                <a:cs typeface="Times New Roman" panose="02020603050405020304" pitchFamily="18" charset="0"/>
              </a:rPr>
              <a:t>Potvin</a:t>
            </a:r>
            <a:r>
              <a:rPr lang="en-US" altLang="zh-TW"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err="1">
                <a:solidFill>
                  <a:schemeClr val="tx1"/>
                </a:solidFill>
                <a:latin typeface="Times New Roman" panose="02020603050405020304" pitchFamily="18" charset="0"/>
                <a:cs typeface="Times New Roman" panose="02020603050405020304" pitchFamily="18" charset="0"/>
              </a:rPr>
              <a:t>Mahdy</a:t>
            </a:r>
            <a:r>
              <a:rPr lang="en-US" altLang="zh-TW" sz="2400" dirty="0">
                <a:solidFill>
                  <a:schemeClr val="tx1"/>
                </a:solidFill>
                <a:latin typeface="Times New Roman" panose="02020603050405020304" pitchFamily="18" charset="0"/>
                <a:cs typeface="Times New Roman" panose="02020603050405020304" pitchFamily="18" charset="0"/>
              </a:rPr>
              <a:t> </a:t>
            </a:r>
            <a:r>
              <a:rPr lang="en-US" altLang="zh-TW" sz="2400" dirty="0" err="1" smtClean="0">
                <a:solidFill>
                  <a:schemeClr val="tx1"/>
                </a:solidFill>
                <a:latin typeface="Times New Roman" panose="02020603050405020304" pitchFamily="18" charset="0"/>
                <a:cs typeface="Times New Roman" panose="02020603050405020304" pitchFamily="18" charset="0"/>
              </a:rPr>
              <a:t>Nabaee</a:t>
            </a:r>
            <a:r>
              <a:rPr lang="en-US" altLang="zh-TW" sz="2400" dirty="0" smtClean="0">
                <a:solidFill>
                  <a:schemeClr val="tx1"/>
                </a:solidFill>
                <a:latin typeface="Times New Roman" panose="02020603050405020304" pitchFamily="18" charset="0"/>
                <a:cs typeface="Times New Roman" panose="02020603050405020304" pitchFamily="18" charset="0"/>
              </a:rPr>
              <a:t>,</a:t>
            </a:r>
            <a:endParaRPr lang="en-US" altLang="zh-TW" sz="2400" dirty="0">
              <a:solidFill>
                <a:schemeClr val="tx1"/>
              </a:solidFill>
              <a:latin typeface="Times New Roman" panose="02020603050405020304" pitchFamily="18" charset="0"/>
              <a:cs typeface="Times New Roman" panose="02020603050405020304" pitchFamily="18" charset="0"/>
            </a:endParaRPr>
          </a:p>
          <a:p>
            <a:r>
              <a:rPr lang="en-US" altLang="zh-TW" sz="2400" dirty="0" err="1">
                <a:solidFill>
                  <a:schemeClr val="tx1"/>
                </a:solidFill>
                <a:latin typeface="Times New Roman" panose="02020603050405020304" pitchFamily="18" charset="0"/>
                <a:cs typeface="Times New Roman" panose="02020603050405020304" pitchFamily="18" charset="0"/>
              </a:rPr>
              <a:t>Fabrice</a:t>
            </a:r>
            <a:r>
              <a:rPr lang="en-US" altLang="zh-TW" sz="2400" dirty="0">
                <a:solidFill>
                  <a:schemeClr val="tx1"/>
                </a:solidFill>
                <a:latin typeface="Times New Roman" panose="02020603050405020304" pitchFamily="18" charset="0"/>
                <a:cs typeface="Times New Roman" panose="02020603050405020304" pitchFamily="18" charset="0"/>
              </a:rPr>
              <a:t> </a:t>
            </a:r>
            <a:r>
              <a:rPr lang="en-US" altLang="zh-TW" sz="2400" dirty="0" err="1" smtClean="0">
                <a:solidFill>
                  <a:schemeClr val="tx1"/>
                </a:solidFill>
                <a:latin typeface="Times New Roman" panose="02020603050405020304" pitchFamily="18" charset="0"/>
                <a:cs typeface="Times New Roman" panose="02020603050405020304" pitchFamily="18" charset="0"/>
              </a:rPr>
              <a:t>Labeau</a:t>
            </a:r>
            <a:r>
              <a:rPr lang="en-US" altLang="zh-TW"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a:solidFill>
                  <a:schemeClr val="tx1"/>
                </a:solidFill>
                <a:latin typeface="Times New Roman" panose="02020603050405020304" pitchFamily="18" charset="0"/>
                <a:cs typeface="Times New Roman" panose="02020603050405020304" pitchFamily="18" charset="0"/>
              </a:rPr>
              <a:t>Kim-</a:t>
            </a:r>
            <a:r>
              <a:rPr lang="en-US" altLang="zh-TW" sz="2400" dirty="0" err="1">
                <a:solidFill>
                  <a:schemeClr val="tx1"/>
                </a:solidFill>
                <a:latin typeface="Times New Roman" panose="02020603050405020304" pitchFamily="18" charset="0"/>
                <a:cs typeface="Times New Roman" panose="02020603050405020304" pitchFamily="18" charset="0"/>
              </a:rPr>
              <a:t>Khoa</a:t>
            </a:r>
            <a:r>
              <a:rPr lang="en-US" altLang="zh-TW" sz="2400" dirty="0">
                <a:solidFill>
                  <a:schemeClr val="tx1"/>
                </a:solidFill>
                <a:latin typeface="Times New Roman" panose="02020603050405020304" pitchFamily="18" charset="0"/>
                <a:cs typeface="Times New Roman" panose="02020603050405020304" pitchFamily="18" charset="0"/>
              </a:rPr>
              <a:t> </a:t>
            </a:r>
            <a:r>
              <a:rPr lang="en-US" altLang="zh-TW" sz="2400" dirty="0" smtClean="0">
                <a:solidFill>
                  <a:schemeClr val="tx1"/>
                </a:solidFill>
                <a:latin typeface="Times New Roman" panose="02020603050405020304" pitchFamily="18" charset="0"/>
                <a:cs typeface="Times New Roman" panose="02020603050405020304" pitchFamily="18" charset="0"/>
              </a:rPr>
              <a:t>Nguyen, </a:t>
            </a:r>
            <a:r>
              <a:rPr lang="en-US" altLang="zh-TW" sz="2400" dirty="0">
                <a:solidFill>
                  <a:schemeClr val="tx1"/>
                </a:solidFill>
                <a:latin typeface="Times New Roman" panose="02020603050405020304" pitchFamily="18" charset="0"/>
                <a:cs typeface="Times New Roman" panose="02020603050405020304" pitchFamily="18" charset="0"/>
              </a:rPr>
              <a:t>Mohamed </a:t>
            </a:r>
            <a:r>
              <a:rPr lang="en-US" altLang="zh-TW" sz="2400" dirty="0" err="1" smtClean="0">
                <a:solidFill>
                  <a:schemeClr val="tx1"/>
                </a:solidFill>
                <a:latin typeface="Times New Roman" panose="02020603050405020304" pitchFamily="18" charset="0"/>
                <a:cs typeface="Times New Roman" panose="02020603050405020304" pitchFamily="18" charset="0"/>
              </a:rPr>
              <a:t>Cheriet</a:t>
            </a:r>
            <a:endParaRPr lang="en-US" altLang="zh-TW" sz="2400" dirty="0" smtClean="0">
              <a:solidFill>
                <a:schemeClr val="tx1"/>
              </a:solidFill>
              <a:latin typeface="Times New Roman" panose="02020603050405020304" pitchFamily="18" charset="0"/>
              <a:cs typeface="Times New Roman" panose="02020603050405020304" pitchFamily="18" charset="0"/>
            </a:endParaRPr>
          </a:p>
          <a:p>
            <a:endParaRPr lang="en-US" altLang="zh-TW" sz="2400" dirty="0">
              <a:solidFill>
                <a:schemeClr val="tx1"/>
              </a:solidFill>
              <a:latin typeface="Times New Roman" panose="02020603050405020304" pitchFamily="18" charset="0"/>
              <a:cs typeface="Times New Roman" panose="02020603050405020304" pitchFamily="18" charset="0"/>
            </a:endParaRPr>
          </a:p>
          <a:p>
            <a:r>
              <a:rPr lang="en-US" altLang="zh-TW"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a:solidFill>
                  <a:schemeClr val="tx1"/>
                </a:solidFill>
                <a:latin typeface="Times New Roman" panose="02020603050405020304" pitchFamily="18" charset="0"/>
                <a:cs typeface="Times New Roman" panose="02020603050405020304" pitchFamily="18" charset="0"/>
              </a:rPr>
              <a:t>EAI </a:t>
            </a:r>
            <a:r>
              <a:rPr lang="en-US" altLang="zh-TW" sz="2400" dirty="0" smtClean="0">
                <a:solidFill>
                  <a:schemeClr val="tx1"/>
                </a:solidFill>
                <a:latin typeface="Times New Roman" panose="02020603050405020304" pitchFamily="18" charset="0"/>
                <a:cs typeface="Times New Roman" panose="02020603050405020304" pitchFamily="18" charset="0"/>
              </a:rPr>
              <a:t>International Conference on Smart</a:t>
            </a:r>
            <a:r>
              <a:rPr lang="zh-TW" altLang="en-US"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smtClean="0">
                <a:solidFill>
                  <a:schemeClr val="tx1"/>
                </a:solidFill>
                <a:latin typeface="Times New Roman" panose="02020603050405020304" pitchFamily="18" charset="0"/>
                <a:cs typeface="Times New Roman" panose="02020603050405020304" pitchFamily="18" charset="0"/>
              </a:rPr>
              <a:t>Sustainable City Technologies, </a:t>
            </a:r>
            <a:r>
              <a:rPr lang="en-US" altLang="zh-TW" sz="2400" dirty="0" smtClean="0">
                <a:solidFill>
                  <a:schemeClr val="tx1"/>
                </a:solidFill>
                <a:latin typeface="Times New Roman" panose="02020603050405020304" pitchFamily="18" charset="0"/>
                <a:cs typeface="Times New Roman" panose="02020603050405020304" pitchFamily="18" charset="0"/>
              </a:rPr>
              <a:t>2015</a:t>
            </a:r>
            <a:endParaRPr lang="en-US" altLang="zh-TW"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734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Cloud Computing Scaling Schemes for IMS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972800" cy="4525963"/>
          </a:xfrm>
        </p:spPr>
        <p:txBody>
          <a:bodyPr/>
          <a:lstStyle/>
          <a:p>
            <a:r>
              <a:rPr lang="en-US" altLang="zh-TW" dirty="0">
                <a:latin typeface="Times New Roman" panose="02020603050405020304" pitchFamily="18" charset="0"/>
                <a:cs typeface="Times New Roman" panose="02020603050405020304" pitchFamily="18" charset="0"/>
              </a:rPr>
              <a:t>Running multiple instances of the </a:t>
            </a:r>
            <a:r>
              <a:rPr lang="en-US" altLang="zh-TW" dirty="0">
                <a:solidFill>
                  <a:srgbClr val="FF0000"/>
                </a:solidFill>
                <a:latin typeface="Times New Roman" panose="02020603050405020304" pitchFamily="18" charset="0"/>
                <a:cs typeface="Times New Roman" panose="02020603050405020304" pitchFamily="18" charset="0"/>
              </a:rPr>
              <a:t>whole application</a:t>
            </a:r>
            <a:r>
              <a:rPr lang="en-US" altLang="zh-TW" dirty="0">
                <a:latin typeface="Times New Roman" panose="02020603050405020304" pitchFamily="18" charset="0"/>
                <a:cs typeface="Times New Roman" panose="02020603050405020304" pitchFamily="18" charset="0"/>
              </a:rPr>
              <a:t> using a </a:t>
            </a:r>
            <a:r>
              <a:rPr lang="en-US" altLang="zh-TW" dirty="0">
                <a:solidFill>
                  <a:srgbClr val="FF0000"/>
                </a:solidFill>
                <a:latin typeface="Times New Roman" panose="02020603050405020304" pitchFamily="18" charset="0"/>
                <a:cs typeface="Times New Roman" panose="02020603050405020304" pitchFamily="18" charset="0"/>
              </a:rPr>
              <a:t>load balancer </a:t>
            </a:r>
            <a:r>
              <a:rPr lang="en-US" altLang="zh-TW" dirty="0" smtClean="0">
                <a:latin typeface="Times New Roman" panose="02020603050405020304" pitchFamily="18" charset="0"/>
                <a:cs typeface="Times New Roman" panose="02020603050405020304" pitchFamily="18" charset="0"/>
              </a:rPr>
              <a:t>is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referred </a:t>
            </a:r>
            <a:r>
              <a:rPr lang="en-US" altLang="zh-TW" dirty="0">
                <a:latin typeface="Times New Roman" panose="02020603050405020304" pitchFamily="18" charset="0"/>
                <a:cs typeface="Times New Roman" panose="02020603050405020304" pitchFamily="18" charset="0"/>
              </a:rPr>
              <a:t>to as the </a:t>
            </a:r>
            <a:r>
              <a:rPr lang="en-US" altLang="zh-TW" dirty="0">
                <a:solidFill>
                  <a:srgbClr val="FF0000"/>
                </a:solidFill>
                <a:latin typeface="Times New Roman" panose="02020603050405020304" pitchFamily="18" charset="0"/>
                <a:cs typeface="Times New Roman" panose="02020603050405020304" pitchFamily="18" charset="0"/>
              </a:rPr>
              <a:t>x axis of scaling</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y axis </a:t>
            </a:r>
            <a:r>
              <a:rPr lang="en-US" altLang="zh-TW" dirty="0">
                <a:latin typeface="Times New Roman" panose="02020603050405020304" pitchFamily="18" charset="0"/>
                <a:cs typeface="Times New Roman" panose="02020603050405020304" pitchFamily="18" charset="0"/>
              </a:rPr>
              <a:t>stands for the </a:t>
            </a:r>
            <a:r>
              <a:rPr lang="en-US" altLang="zh-TW" dirty="0">
                <a:solidFill>
                  <a:srgbClr val="FF0000"/>
                </a:solidFill>
                <a:latin typeface="Times New Roman" panose="02020603050405020304" pitchFamily="18" charset="0"/>
                <a:cs typeface="Times New Roman" panose="02020603050405020304" pitchFamily="18" charset="0"/>
              </a:rPr>
              <a:t>splitting of the application into smaller components</a:t>
            </a:r>
            <a:r>
              <a:rPr lang="en-US" altLang="zh-TW" dirty="0">
                <a:latin typeface="Times New Roman" panose="02020603050405020304" pitchFamily="18" charset="0"/>
                <a:cs typeface="Times New Roman" panose="02020603050405020304" pitchFamily="18" charset="0"/>
              </a:rPr>
              <a:t> where each component is a service </a:t>
            </a:r>
            <a:r>
              <a:rPr lang="en-US" altLang="zh-TW" dirty="0" smtClean="0">
                <a:latin typeface="Times New Roman" panose="02020603050405020304" pitchFamily="18" charset="0"/>
                <a:cs typeface="Times New Roman" panose="02020603050405020304" pitchFamily="18" charset="0"/>
              </a:rPr>
              <a:t>responsible</a:t>
            </a:r>
            <a:r>
              <a:rPr lang="zh-TW" altLang="en-US"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for a specific functionality. </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Finally, in the </a:t>
            </a:r>
            <a:r>
              <a:rPr lang="en-US" altLang="zh-TW" dirty="0">
                <a:solidFill>
                  <a:srgbClr val="FF0000"/>
                </a:solidFill>
                <a:latin typeface="Times New Roman" panose="02020603050405020304" pitchFamily="18" charset="0"/>
                <a:cs typeface="Times New Roman" panose="02020603050405020304" pitchFamily="18" charset="0"/>
              </a:rPr>
              <a:t>z axis of scaling</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the input data </a:t>
            </a:r>
            <a:r>
              <a:rPr lang="en-US" altLang="zh-TW" dirty="0" smtClean="0">
                <a:solidFill>
                  <a:srgbClr val="FF0000"/>
                </a:solidFill>
                <a:latin typeface="Times New Roman" panose="02020603050405020304" pitchFamily="18" charset="0"/>
                <a:cs typeface="Times New Roman" panose="02020603050405020304" pitchFamily="18" charset="0"/>
              </a:rPr>
              <a:t>are</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partitioned </a:t>
            </a:r>
            <a:r>
              <a:rPr lang="en-US" altLang="zh-TW" dirty="0">
                <a:solidFill>
                  <a:srgbClr val="FF0000"/>
                </a:solidFill>
                <a:latin typeface="Times New Roman" panose="02020603050405020304" pitchFamily="18" charset="0"/>
                <a:cs typeface="Times New Roman" panose="02020603050405020304" pitchFamily="18" charset="0"/>
              </a:rPr>
              <a:t>into different segments</a:t>
            </a:r>
            <a:r>
              <a:rPr lang="en-US" altLang="zh-TW" dirty="0">
                <a:latin typeface="Times New Roman" panose="02020603050405020304" pitchFamily="18" charset="0"/>
                <a:cs typeface="Times New Roman" panose="02020603050405020304" pitchFamily="18" charset="0"/>
              </a:rPr>
              <a:t> where the segments are handled by </a:t>
            </a:r>
            <a:r>
              <a:rPr lang="en-US" altLang="zh-TW" dirty="0" smtClean="0">
                <a:latin typeface="Times New Roman" panose="02020603050405020304" pitchFamily="18" charset="0"/>
                <a:cs typeface="Times New Roman" panose="02020603050405020304" pitchFamily="18" charset="0"/>
              </a:rPr>
              <a:t>different</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computing </a:t>
            </a:r>
            <a:r>
              <a:rPr lang="en-US" altLang="zh-TW" dirty="0">
                <a:latin typeface="Times New Roman" panose="02020603050405020304" pitchFamily="18" charset="0"/>
                <a:cs typeface="Times New Roman" panose="02020603050405020304" pitchFamily="18" charset="0"/>
              </a:rPr>
              <a:t>resource (also called sharding</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dirty="0"/>
          </a:p>
        </p:txBody>
      </p:sp>
    </p:spTree>
    <p:extLst>
      <p:ext uri="{BB962C8B-B14F-4D97-AF65-F5344CB8AC3E}">
        <p14:creationId xmlns:p14="http://schemas.microsoft.com/office/powerpoint/2010/main" val="1225988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Micro Service Architecture for IMS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972800" cy="4525963"/>
          </a:xfrm>
        </p:spPr>
        <p:txBody>
          <a:bodyPr/>
          <a:lstStyle/>
          <a:p>
            <a:r>
              <a:rPr lang="en-US" altLang="zh-TW" sz="2800" dirty="0">
                <a:latin typeface="Times New Roman" panose="02020603050405020304" pitchFamily="18" charset="0"/>
                <a:cs typeface="Times New Roman" panose="02020603050405020304" pitchFamily="18" charset="0"/>
              </a:rPr>
              <a:t>In the </a:t>
            </a:r>
            <a:r>
              <a:rPr lang="en-US" altLang="zh-TW" sz="2800" dirty="0">
                <a:solidFill>
                  <a:srgbClr val="FF0000"/>
                </a:solidFill>
                <a:latin typeface="Times New Roman" panose="02020603050405020304" pitchFamily="18" charset="0"/>
                <a:cs typeface="Times New Roman" panose="02020603050405020304" pitchFamily="18" charset="0"/>
              </a:rPr>
              <a:t>y axis of scaling</a:t>
            </a:r>
            <a:r>
              <a:rPr lang="en-US" altLang="zh-TW" sz="2800" dirty="0">
                <a:latin typeface="Times New Roman" panose="02020603050405020304" pitchFamily="18" charset="0"/>
                <a:cs typeface="Times New Roman" panose="02020603050405020304" pitchFamily="18" charset="0"/>
              </a:rPr>
              <a:t>, the application is decomposed into </a:t>
            </a:r>
            <a:r>
              <a:rPr lang="en-US" altLang="zh-TW" sz="2800" dirty="0">
                <a:solidFill>
                  <a:srgbClr val="FF0000"/>
                </a:solidFill>
                <a:latin typeface="Times New Roman" panose="02020603050405020304" pitchFamily="18" charset="0"/>
                <a:cs typeface="Times New Roman" panose="02020603050405020304" pitchFamily="18" charset="0"/>
              </a:rPr>
              <a:t>smaller units</a:t>
            </a:r>
            <a:r>
              <a:rPr lang="en-US" altLang="zh-TW" sz="2800" dirty="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called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micro </a:t>
            </a:r>
            <a:r>
              <a:rPr lang="en-US" altLang="zh-TW" sz="2800" dirty="0">
                <a:solidFill>
                  <a:srgbClr val="FF0000"/>
                </a:solidFill>
                <a:latin typeface="Times New Roman" panose="02020603050405020304" pitchFamily="18" charset="0"/>
                <a:cs typeface="Times New Roman" panose="02020603050405020304" pitchFamily="18" charset="0"/>
              </a:rPr>
              <a:t>services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Decomposing into smaller micro services will enable us to </a:t>
            </a:r>
            <a:r>
              <a:rPr lang="en-US" altLang="zh-TW" sz="2800" dirty="0">
                <a:solidFill>
                  <a:srgbClr val="FF0000"/>
                </a:solidFill>
                <a:latin typeface="Times New Roman" panose="02020603050405020304" pitchFamily="18" charset="0"/>
                <a:cs typeface="Times New Roman" panose="02020603050405020304" pitchFamily="18" charset="0"/>
              </a:rPr>
              <a:t>distribute the computational load of the application</a:t>
            </a:r>
            <a:r>
              <a:rPr lang="en-US" altLang="zh-TW" sz="2800" dirty="0">
                <a:latin typeface="Times New Roman" panose="02020603050405020304" pitchFamily="18" charset="0"/>
                <a:cs typeface="Times New Roman" panose="02020603050405020304" pitchFamily="18" charset="0"/>
              </a:rPr>
              <a:t> among different hardware devices or even geographical locations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Further, the micro </a:t>
            </a:r>
            <a:r>
              <a:rPr lang="en-US" altLang="zh-TW" sz="2800" dirty="0" smtClean="0">
                <a:latin typeface="Times New Roman" panose="02020603050405020304" pitchFamily="18" charset="0"/>
                <a:cs typeface="Times New Roman" panose="02020603050405020304" pitchFamily="18" charset="0"/>
              </a:rPr>
              <a:t>services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architecture </a:t>
            </a:r>
            <a:r>
              <a:rPr lang="en-US" altLang="zh-TW" sz="2800" dirty="0">
                <a:latin typeface="Times New Roman" panose="02020603050405020304" pitchFamily="18" charset="0"/>
                <a:cs typeface="Times New Roman" panose="02020603050405020304" pitchFamily="18" charset="0"/>
              </a:rPr>
              <a:t>will provide a flexibility for deployment by allowing the micro services to be </a:t>
            </a:r>
            <a:r>
              <a:rPr lang="en-US" altLang="zh-TW" sz="2800" dirty="0">
                <a:solidFill>
                  <a:srgbClr val="FF0000"/>
                </a:solidFill>
                <a:latin typeface="Times New Roman" panose="02020603050405020304" pitchFamily="18" charset="0"/>
                <a:cs typeface="Times New Roman" panose="02020603050405020304" pitchFamily="18" charset="0"/>
              </a:rPr>
              <a:t>deployed at different computational resources</a:t>
            </a:r>
            <a:r>
              <a:rPr lang="en-US" altLang="zh-TW" sz="2800" dirty="0">
                <a:latin typeface="Times New Roman" panose="02020603050405020304" pitchFamily="18" charset="0"/>
                <a:cs typeface="Times New Roman" panose="02020603050405020304" pitchFamily="18" charset="0"/>
              </a:rPr>
              <a:t>, e.g. different </a:t>
            </a:r>
            <a:r>
              <a:rPr lang="en-US" altLang="zh-TW" sz="2800" dirty="0" smtClean="0">
                <a:latin typeface="Times New Roman" panose="02020603050405020304" pitchFamily="18" charset="0"/>
                <a:cs typeface="Times New Roman" panose="02020603050405020304" pitchFamily="18" charset="0"/>
              </a:rPr>
              <a:t>virtual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machines</a:t>
            </a:r>
            <a:r>
              <a:rPr lang="en-US" altLang="zh-TW" sz="2800" dirty="0">
                <a:latin typeface="Times New Roman" panose="02020603050405020304" pitchFamily="18" charset="0"/>
                <a:cs typeface="Times New Roman" panose="02020603050405020304" pitchFamily="18" charset="0"/>
              </a:rPr>
              <a:t>, platforms, containers or even geographical </a:t>
            </a:r>
            <a:r>
              <a:rPr lang="en-US" altLang="zh-TW" sz="2800" dirty="0" smtClean="0">
                <a:latin typeface="Times New Roman" panose="02020603050405020304" pitchFamily="18" charset="0"/>
                <a:cs typeface="Times New Roman" panose="02020603050405020304" pitchFamily="18" charset="0"/>
              </a:rPr>
              <a:t>locations.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11</a:t>
            </a:fld>
            <a:endParaRPr lang="en-US" altLang="zh-TW" dirty="0"/>
          </a:p>
        </p:txBody>
      </p:sp>
    </p:spTree>
    <p:extLst>
      <p:ext uri="{BB962C8B-B14F-4D97-AF65-F5344CB8AC3E}">
        <p14:creationId xmlns:p14="http://schemas.microsoft.com/office/powerpoint/2010/main" val="1465620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Micro Service Architecture for IMS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972800" cy="4525963"/>
          </a:xfrm>
        </p:spPr>
        <p:txBody>
          <a:bodyPr/>
          <a:lstStyle/>
          <a:p>
            <a:r>
              <a:rPr lang="en-US" altLang="zh-TW" sz="2800" dirty="0">
                <a:latin typeface="Times New Roman" panose="02020603050405020304" pitchFamily="18" charset="0"/>
                <a:cs typeface="Times New Roman" panose="02020603050405020304" pitchFamily="18" charset="0"/>
              </a:rPr>
              <a:t>On the other hand, having an architecture which is built up from </a:t>
            </a:r>
            <a:r>
              <a:rPr lang="en-US" altLang="zh-TW" sz="2800" dirty="0" smtClean="0">
                <a:latin typeface="Times New Roman" panose="02020603050405020304" pitchFamily="18" charset="0"/>
                <a:cs typeface="Times New Roman" panose="02020603050405020304" pitchFamily="18" charset="0"/>
              </a:rPr>
              <a:t>smaller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services </a:t>
            </a:r>
            <a:r>
              <a:rPr lang="en-US" altLang="zh-TW" sz="2800" dirty="0">
                <a:latin typeface="Times New Roman" panose="02020603050405020304" pitchFamily="18" charset="0"/>
                <a:cs typeface="Times New Roman" panose="02020603050405020304" pitchFamily="18" charset="0"/>
              </a:rPr>
              <a:t>makes </a:t>
            </a:r>
            <a:r>
              <a:rPr lang="en-US" altLang="zh-TW" sz="2800" dirty="0">
                <a:solidFill>
                  <a:srgbClr val="FF0000"/>
                </a:solidFill>
                <a:latin typeface="Times New Roman" panose="02020603050405020304" pitchFamily="18" charset="0"/>
                <a:cs typeface="Times New Roman" panose="02020603050405020304" pitchFamily="18" charset="0"/>
              </a:rPr>
              <a:t>parallel and continuous</a:t>
            </a:r>
            <a:r>
              <a:rPr lang="en-US" altLang="zh-TW" sz="2800" dirty="0">
                <a:latin typeface="Times New Roman" panose="02020603050405020304" pitchFamily="18" charset="0"/>
                <a:cs typeface="Times New Roman" panose="02020603050405020304" pitchFamily="18" charset="0"/>
              </a:rPr>
              <a:t> software development </a:t>
            </a:r>
            <a:r>
              <a:rPr lang="en-US" altLang="zh-TW" sz="2800" dirty="0" smtClean="0">
                <a:latin typeface="Times New Roman" panose="02020603050405020304" pitchFamily="18" charset="0"/>
                <a:cs typeface="Times New Roman" panose="02020603050405020304" pitchFamily="18" charset="0"/>
              </a:rPr>
              <a:t>feasible.</a:t>
            </a:r>
          </a:p>
          <a:p>
            <a:r>
              <a:rPr lang="en-US" altLang="zh-TW" sz="2800" dirty="0">
                <a:latin typeface="Times New Roman" panose="02020603050405020304" pitchFamily="18" charset="0"/>
                <a:cs typeface="Times New Roman" panose="02020603050405020304" pitchFamily="18" charset="0"/>
              </a:rPr>
              <a:t>Specifically, a micro service implements a small set of functionalities</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which can be </a:t>
            </a:r>
            <a:r>
              <a:rPr lang="en-US" altLang="zh-TW" sz="2800" dirty="0">
                <a:solidFill>
                  <a:srgbClr val="FF0000"/>
                </a:solidFill>
                <a:latin typeface="Times New Roman" panose="02020603050405020304" pitchFamily="18" charset="0"/>
                <a:cs typeface="Times New Roman" panose="02020603050405020304" pitchFamily="18" charset="0"/>
              </a:rPr>
              <a:t>interfaced with other modules</a:t>
            </a:r>
            <a:r>
              <a:rPr lang="en-US" altLang="zh-TW" sz="2800" dirty="0">
                <a:latin typeface="Times New Roman" panose="02020603050405020304" pitchFamily="18" charset="0"/>
                <a:cs typeface="Times New Roman" panose="02020603050405020304" pitchFamily="18" charset="0"/>
              </a:rPr>
              <a:t> of the application via </a:t>
            </a:r>
            <a:r>
              <a:rPr lang="en-US" altLang="zh-TW" sz="2800" dirty="0" smtClean="0">
                <a:latin typeface="Times New Roman" panose="02020603050405020304" pitchFamily="18" charset="0"/>
                <a:cs typeface="Times New Roman" panose="02020603050405020304" pitchFamily="18" charset="0"/>
              </a:rPr>
              <a:t>synchronous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or </a:t>
            </a:r>
            <a:r>
              <a:rPr lang="en-US" altLang="zh-TW" sz="2800" dirty="0">
                <a:latin typeface="Times New Roman" panose="02020603050405020304" pitchFamily="18" charset="0"/>
                <a:cs typeface="Times New Roman" panose="02020603050405020304" pitchFamily="18" charset="0"/>
              </a:rPr>
              <a:t>asynchronous communication protocols (e.g. TCP and UDP). </a:t>
            </a:r>
          </a:p>
          <a:p>
            <a:r>
              <a:rPr lang="en-US" altLang="zh-TW" sz="2800" dirty="0" smtClean="0">
                <a:latin typeface="Times New Roman" panose="02020603050405020304" pitchFamily="18" charset="0"/>
                <a:cs typeface="Times New Roman" panose="02020603050405020304" pitchFamily="18" charset="0"/>
              </a:rPr>
              <a:t>Such </a:t>
            </a:r>
            <a:r>
              <a:rPr lang="en-US" altLang="zh-TW" sz="2800" dirty="0">
                <a:latin typeface="Times New Roman" panose="02020603050405020304" pitchFamily="18" charset="0"/>
                <a:cs typeface="Times New Roman" panose="02020603050405020304" pitchFamily="18" charset="0"/>
              </a:rPr>
              <a:t>an architecture will enable us to deploy (execute) a micro service anywhere </a:t>
            </a:r>
            <a:r>
              <a:rPr lang="en-US" altLang="zh-TW" sz="2800" dirty="0" smtClean="0">
                <a:solidFill>
                  <a:srgbClr val="FF0000"/>
                </a:solidFill>
                <a:latin typeface="Times New Roman" panose="02020603050405020304" pitchFamily="18" charset="0"/>
                <a:cs typeface="Times New Roman" panose="02020603050405020304" pitchFamily="18" charset="0"/>
              </a:rPr>
              <a:t>without</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being </a:t>
            </a:r>
            <a:r>
              <a:rPr lang="en-US" altLang="zh-TW" sz="2800" dirty="0">
                <a:solidFill>
                  <a:srgbClr val="FF0000"/>
                </a:solidFill>
                <a:latin typeface="Times New Roman" panose="02020603050405020304" pitchFamily="18" charset="0"/>
                <a:cs typeface="Times New Roman" panose="02020603050405020304" pitchFamily="18" charset="0"/>
              </a:rPr>
              <a:t>bound to a specific computing node </a:t>
            </a:r>
            <a:r>
              <a:rPr lang="en-US" altLang="zh-TW" sz="2800" dirty="0">
                <a:latin typeface="Times New Roman" panose="02020603050405020304" pitchFamily="18" charset="0"/>
                <a:cs typeface="Times New Roman" panose="02020603050405020304" pitchFamily="18" charset="0"/>
              </a:rPr>
              <a:t>and therefore achieve a fully </a:t>
            </a:r>
            <a:r>
              <a:rPr lang="en-US" altLang="zh-TW" sz="2800" dirty="0" smtClean="0">
                <a:latin typeface="Times New Roman" panose="02020603050405020304" pitchFamily="18" charset="0"/>
                <a:cs typeface="Times New Roman" panose="02020603050405020304" pitchFamily="18" charset="0"/>
              </a:rPr>
              <a:t>scalable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architecture.</a:t>
            </a:r>
          </a:p>
          <a:p>
            <a:endParaRPr lang="en-US" altLang="zh-TW" sz="2800" dirty="0" smtClean="0">
              <a:latin typeface="Times New Roman" panose="02020603050405020304" pitchFamily="18" charset="0"/>
              <a:cs typeface="Times New Roman" panose="02020603050405020304" pitchFamily="18" charset="0"/>
            </a:endParaRP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dirty="0"/>
          </a:p>
        </p:txBody>
      </p:sp>
    </p:spTree>
    <p:extLst>
      <p:ext uri="{BB962C8B-B14F-4D97-AF65-F5344CB8AC3E}">
        <p14:creationId xmlns:p14="http://schemas.microsoft.com/office/powerpoint/2010/main" val="2306999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Micro Service Architecture for IMS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972800" cy="4525963"/>
          </a:xfrm>
        </p:spPr>
        <p:txBody>
          <a:bodyPr/>
          <a:lstStyle/>
          <a:p>
            <a:endParaRPr lang="en-US" altLang="zh-TW" sz="2800" dirty="0" smtClean="0">
              <a:latin typeface="Times New Roman" panose="02020603050405020304" pitchFamily="18" charset="0"/>
              <a:cs typeface="Times New Roman" panose="02020603050405020304" pitchFamily="18" charset="0"/>
            </a:endParaRP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dirty="0"/>
          </a:p>
        </p:txBody>
      </p:sp>
      <p:pic>
        <p:nvPicPr>
          <p:cNvPr id="5" name="圖片 4"/>
          <p:cNvPicPr>
            <a:picLocks noChangeAspect="1"/>
          </p:cNvPicPr>
          <p:nvPr/>
        </p:nvPicPr>
        <p:blipFill>
          <a:blip r:embed="rId3"/>
          <a:stretch>
            <a:fillRect/>
          </a:stretch>
        </p:blipFill>
        <p:spPr>
          <a:xfrm>
            <a:off x="2778346" y="1600201"/>
            <a:ext cx="6432107" cy="4921734"/>
          </a:xfrm>
          <a:prstGeom prst="rect">
            <a:avLst/>
          </a:prstGeom>
        </p:spPr>
      </p:pic>
    </p:spTree>
    <p:extLst>
      <p:ext uri="{BB962C8B-B14F-4D97-AF65-F5344CB8AC3E}">
        <p14:creationId xmlns:p14="http://schemas.microsoft.com/office/powerpoint/2010/main" val="103852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Micro Service Architecture for IMS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Splitting the IMS architecture into small units (called micro services) provides us with a lot of flexibility on the deployment of the units.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Explicitly, </a:t>
            </a:r>
            <a:r>
              <a:rPr lang="en-US" altLang="zh-TW" sz="2800" dirty="0" smtClean="0">
                <a:latin typeface="Times New Roman" panose="02020603050405020304" pitchFamily="18" charset="0"/>
                <a:cs typeface="Times New Roman" panose="02020603050405020304" pitchFamily="18" charset="0"/>
              </a:rPr>
              <a:t>each of </a:t>
            </a:r>
            <a:r>
              <a:rPr lang="en-US" altLang="zh-TW" sz="2800" dirty="0">
                <a:latin typeface="Times New Roman" panose="02020603050405020304" pitchFamily="18" charset="0"/>
                <a:cs typeface="Times New Roman" panose="02020603050405020304" pitchFamily="18" charset="0"/>
              </a:rPr>
              <a:t>the units involved in the establishment of a call session (shown in Fig. 2) </a:t>
            </a:r>
            <a:r>
              <a:rPr lang="en-US" altLang="zh-TW" sz="2800" dirty="0" smtClean="0">
                <a:latin typeface="Times New Roman" panose="02020603050405020304" pitchFamily="18" charset="0"/>
                <a:cs typeface="Times New Roman" panose="02020603050405020304" pitchFamily="18" charset="0"/>
              </a:rPr>
              <a:t>can be </a:t>
            </a:r>
            <a:r>
              <a:rPr lang="en-US" altLang="zh-TW" sz="2800" dirty="0">
                <a:solidFill>
                  <a:srgbClr val="FF0000"/>
                </a:solidFill>
                <a:latin typeface="Times New Roman" panose="02020603050405020304" pitchFamily="18" charset="0"/>
                <a:cs typeface="Times New Roman" panose="02020603050405020304" pitchFamily="18" charset="0"/>
              </a:rPr>
              <a:t>deployed on a different computing node </a:t>
            </a:r>
            <a:r>
              <a:rPr lang="en-US" altLang="zh-TW" sz="2800" dirty="0">
                <a:latin typeface="Times New Roman" panose="02020603050405020304" pitchFamily="18" charset="0"/>
                <a:cs typeface="Times New Roman" panose="02020603050405020304" pitchFamily="18" charset="0"/>
              </a:rPr>
              <a:t>as they </a:t>
            </a:r>
            <a:r>
              <a:rPr lang="en-US" altLang="zh-TW" sz="2800" dirty="0">
                <a:solidFill>
                  <a:srgbClr val="FF0000"/>
                </a:solidFill>
                <a:latin typeface="Times New Roman" panose="02020603050405020304" pitchFamily="18" charset="0"/>
                <a:cs typeface="Times New Roman" panose="02020603050405020304" pitchFamily="18" charset="0"/>
              </a:rPr>
              <a:t>interact together via TCP</a:t>
            </a:r>
            <a:r>
              <a:rPr lang="en-US" altLang="zh-TW" sz="2800" dirty="0">
                <a:latin typeface="Times New Roman" panose="02020603050405020304" pitchFamily="18" charset="0"/>
                <a:cs typeface="Times New Roman" panose="02020603050405020304" pitchFamily="18" charset="0"/>
              </a:rPr>
              <a:t> communication protocol</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Hence, the fine granularity offered by our </a:t>
            </a:r>
            <a:r>
              <a:rPr lang="en-US" altLang="zh-TW" sz="2800" dirty="0" smtClean="0">
                <a:latin typeface="Times New Roman" panose="02020603050405020304" pitchFamily="18" charset="0"/>
                <a:cs typeface="Times New Roman" panose="02020603050405020304" pitchFamily="18" charset="0"/>
              </a:rPr>
              <a:t>architecture makes </a:t>
            </a:r>
            <a:r>
              <a:rPr lang="en-US" altLang="zh-TW" sz="2800" dirty="0">
                <a:latin typeface="Times New Roman" panose="02020603050405020304" pitchFamily="18" charset="0"/>
                <a:cs typeface="Times New Roman" panose="02020603050405020304" pitchFamily="18" charset="0"/>
              </a:rPr>
              <a:t>it </a:t>
            </a:r>
            <a:r>
              <a:rPr lang="en-US" altLang="zh-TW" sz="2800" dirty="0">
                <a:solidFill>
                  <a:srgbClr val="FF0000"/>
                </a:solidFill>
                <a:latin typeface="Times New Roman" panose="02020603050405020304" pitchFamily="18" charset="0"/>
                <a:cs typeface="Times New Roman" panose="02020603050405020304" pitchFamily="18" charset="0"/>
              </a:rPr>
              <a:t>easier to scale the system </a:t>
            </a:r>
            <a:r>
              <a:rPr lang="en-US" altLang="zh-TW" sz="2800" dirty="0">
                <a:latin typeface="Times New Roman" panose="02020603050405020304" pitchFamily="18" charset="0"/>
                <a:cs typeface="Times New Roman" panose="02020603050405020304" pitchFamily="18" charset="0"/>
              </a:rPr>
              <a:t>with the demand (i.e. increasing and decreasing </a:t>
            </a:r>
            <a:r>
              <a:rPr lang="en-US" altLang="zh-TW" sz="2800" dirty="0" smtClean="0">
                <a:latin typeface="Times New Roman" panose="02020603050405020304" pitchFamily="18" charset="0"/>
                <a:cs typeface="Times New Roman" panose="02020603050405020304" pitchFamily="18" charset="0"/>
              </a:rPr>
              <a:t>the amount </a:t>
            </a:r>
            <a:r>
              <a:rPr lang="en-US" altLang="zh-TW" sz="2800" dirty="0">
                <a:latin typeface="Times New Roman" panose="02020603050405020304" pitchFamily="18" charset="0"/>
                <a:cs typeface="Times New Roman" panose="02020603050405020304" pitchFamily="18" charset="0"/>
              </a:rPr>
              <a:t>of allocated computation resources with the new and </a:t>
            </a:r>
            <a:r>
              <a:rPr lang="en-US" altLang="zh-TW" sz="2800" dirty="0" smtClean="0">
                <a:latin typeface="Times New Roman" panose="02020603050405020304" pitchFamily="18" charset="0"/>
                <a:cs typeface="Times New Roman" panose="02020603050405020304" pitchFamily="18" charset="0"/>
              </a:rPr>
              <a:t>terminated call </a:t>
            </a:r>
            <a:r>
              <a:rPr lang="en-US" altLang="zh-TW" sz="2800" dirty="0">
                <a:latin typeface="Times New Roman" panose="02020603050405020304" pitchFamily="18" charset="0"/>
                <a:cs typeface="Times New Roman" panose="02020603050405020304" pitchFamily="18" charset="0"/>
              </a:rPr>
              <a:t>sessions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However, it should be noted that such advantage is achieved </a:t>
            </a:r>
            <a:r>
              <a:rPr lang="en-US" altLang="zh-TW" sz="2800" dirty="0" smtClean="0">
                <a:latin typeface="Times New Roman" panose="02020603050405020304" pitchFamily="18" charset="0"/>
                <a:cs typeface="Times New Roman" panose="02020603050405020304" pitchFamily="18" charset="0"/>
              </a:rPr>
              <a:t>by </a:t>
            </a:r>
            <a:r>
              <a:rPr lang="en-US" altLang="zh-TW" sz="2800" dirty="0" smtClean="0">
                <a:solidFill>
                  <a:srgbClr val="FF0000"/>
                </a:solidFill>
                <a:latin typeface="Times New Roman" panose="02020603050405020304" pitchFamily="18" charset="0"/>
                <a:cs typeface="Times New Roman" panose="02020603050405020304" pitchFamily="18" charset="0"/>
              </a:rPr>
              <a:t>having </a:t>
            </a:r>
            <a:r>
              <a:rPr lang="en-US" altLang="zh-TW" sz="2800" dirty="0">
                <a:solidFill>
                  <a:srgbClr val="FF0000"/>
                </a:solidFill>
                <a:latin typeface="Times New Roman" panose="02020603050405020304" pitchFamily="18" charset="0"/>
                <a:cs typeface="Times New Roman" panose="02020603050405020304" pitchFamily="18" charset="0"/>
              </a:rPr>
              <a:t>higher latency</a:t>
            </a:r>
            <a:r>
              <a:rPr lang="en-US" altLang="zh-TW" sz="2800" dirty="0">
                <a:latin typeface="Times New Roman" panose="02020603050405020304" pitchFamily="18" charset="0"/>
                <a:cs typeface="Times New Roman" panose="02020603050405020304" pitchFamily="18" charset="0"/>
              </a:rPr>
              <a:t> in the IMS functionalities.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dirty="0"/>
          </a:p>
        </p:txBody>
      </p:sp>
    </p:spTree>
    <p:extLst>
      <p:ext uri="{BB962C8B-B14F-4D97-AF65-F5344CB8AC3E}">
        <p14:creationId xmlns:p14="http://schemas.microsoft.com/office/powerpoint/2010/main" val="341883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Computing Nodes as Pouches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243279" cy="4525963"/>
          </a:xfrm>
        </p:spPr>
        <p:txBody>
          <a:bodyPr/>
          <a:lstStyle/>
          <a:p>
            <a:r>
              <a:rPr lang="en-US" altLang="zh-TW" sz="2800" dirty="0">
                <a:latin typeface="Times New Roman" panose="02020603050405020304" pitchFamily="18" charset="0"/>
                <a:cs typeface="Times New Roman" panose="02020603050405020304" pitchFamily="18" charset="0"/>
              </a:rPr>
              <a:t>In general, </a:t>
            </a:r>
            <a:r>
              <a:rPr lang="en-US" altLang="zh-TW" sz="2800" dirty="0" smtClean="0">
                <a:latin typeface="Times New Roman" panose="02020603050405020304" pitchFamily="18" charset="0"/>
                <a:cs typeface="Times New Roman" panose="02020603050405020304" pitchFamily="18" charset="0"/>
              </a:rPr>
              <a:t>we call </a:t>
            </a:r>
            <a:r>
              <a:rPr lang="en-US" altLang="zh-TW" sz="2800" dirty="0">
                <a:solidFill>
                  <a:srgbClr val="FF0000"/>
                </a:solidFill>
                <a:latin typeface="Times New Roman" panose="02020603050405020304" pitchFamily="18" charset="0"/>
                <a:cs typeface="Times New Roman" panose="02020603050405020304" pitchFamily="18" charset="0"/>
              </a:rPr>
              <a:t>a set of physical or virtual computing resources</a:t>
            </a:r>
            <a:r>
              <a:rPr lang="en-US" altLang="zh-TW" sz="2800" dirty="0">
                <a:latin typeface="Times New Roman" panose="02020603050405020304" pitchFamily="18" charset="0"/>
                <a:cs typeface="Times New Roman" panose="02020603050405020304" pitchFamily="18" charset="0"/>
              </a:rPr>
              <a:t> which are isolated from </a:t>
            </a:r>
            <a:r>
              <a:rPr lang="en-US" altLang="zh-TW" sz="2800" dirty="0" smtClean="0">
                <a:latin typeface="Times New Roman" panose="02020603050405020304" pitchFamily="18" charset="0"/>
                <a:cs typeface="Times New Roman" panose="02020603050405020304" pitchFamily="18" charset="0"/>
              </a:rPr>
              <a:t>other sets </a:t>
            </a:r>
            <a:r>
              <a:rPr lang="en-US" altLang="zh-TW" sz="2800" dirty="0">
                <a:latin typeface="Times New Roman" panose="02020603050405020304" pitchFamily="18" charset="0"/>
                <a:cs typeface="Times New Roman" panose="02020603050405020304" pitchFamily="18" charset="0"/>
              </a:rPr>
              <a:t>of resources (for the application), a </a:t>
            </a:r>
            <a:r>
              <a:rPr lang="en-US" altLang="zh-TW" sz="2800" dirty="0" smtClean="0">
                <a:solidFill>
                  <a:srgbClr val="FF0000"/>
                </a:solidFill>
                <a:latin typeface="Times New Roman" panose="02020603050405020304" pitchFamily="18" charset="0"/>
                <a:cs typeface="Times New Roman" panose="02020603050405020304" pitchFamily="18" charset="0"/>
              </a:rPr>
              <a:t>pouch</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Each </a:t>
            </a:r>
            <a:r>
              <a:rPr lang="en-US" altLang="zh-TW" sz="2800" dirty="0">
                <a:latin typeface="Times New Roman" panose="02020603050405020304" pitchFamily="18" charset="0"/>
                <a:cs typeface="Times New Roman" panose="02020603050405020304" pitchFamily="18" charset="0"/>
              </a:rPr>
              <a:t>of the micro services (discussed in the preceding </a:t>
            </a:r>
            <a:r>
              <a:rPr lang="en-US" altLang="zh-TW" sz="2800" dirty="0" smtClean="0">
                <a:latin typeface="Times New Roman" panose="02020603050405020304" pitchFamily="18" charset="0"/>
                <a:cs typeface="Times New Roman" panose="02020603050405020304" pitchFamily="18" charset="0"/>
              </a:rPr>
              <a:t>section) can </a:t>
            </a:r>
            <a:r>
              <a:rPr lang="en-US" altLang="zh-TW" sz="2800" dirty="0">
                <a:latin typeface="Times New Roman" panose="02020603050405020304" pitchFamily="18" charset="0"/>
                <a:cs typeface="Times New Roman" panose="02020603050405020304" pitchFamily="18" charset="0"/>
              </a:rPr>
              <a:t>be </a:t>
            </a:r>
            <a:r>
              <a:rPr lang="en-US" altLang="zh-TW" sz="2800" dirty="0">
                <a:solidFill>
                  <a:srgbClr val="FF0000"/>
                </a:solidFill>
                <a:latin typeface="Times New Roman" panose="02020603050405020304" pitchFamily="18" charset="0"/>
                <a:cs typeface="Times New Roman" panose="02020603050405020304" pitchFamily="18" charset="0"/>
              </a:rPr>
              <a:t>run (executed) on a different (type of) </a:t>
            </a:r>
            <a:r>
              <a:rPr lang="en-US" altLang="zh-TW" sz="2800" dirty="0" smtClean="0">
                <a:solidFill>
                  <a:srgbClr val="FF0000"/>
                </a:solidFill>
                <a:latin typeface="Times New Roman" panose="02020603050405020304" pitchFamily="18" charset="0"/>
                <a:cs typeface="Times New Roman" panose="02020603050405020304" pitchFamily="18" charset="0"/>
              </a:rPr>
              <a:t>pouch</a:t>
            </a:r>
            <a:r>
              <a:rPr lang="en-US" altLang="zh-TW" sz="2800" dirty="0" smtClean="0">
                <a:latin typeface="Times New Roman" panose="02020603050405020304" pitchFamily="18" charset="0"/>
                <a:cs typeface="Times New Roman" panose="02020603050405020304" pitchFamily="18" charset="0"/>
              </a:rPr>
              <a:t>, independent </a:t>
            </a:r>
            <a:r>
              <a:rPr lang="en-US" altLang="zh-TW" sz="2800" dirty="0">
                <a:latin typeface="Times New Roman" panose="02020603050405020304" pitchFamily="18" charset="0"/>
                <a:cs typeface="Times New Roman" panose="02020603050405020304" pitchFamily="18" charset="0"/>
              </a:rPr>
              <a:t>of the </a:t>
            </a:r>
            <a:r>
              <a:rPr lang="en-US" altLang="zh-TW" sz="2800" dirty="0" smtClean="0">
                <a:latin typeface="Times New Roman" panose="02020603050405020304" pitchFamily="18" charset="0"/>
                <a:cs typeface="Times New Roman" panose="02020603050405020304" pitchFamily="18" charset="0"/>
              </a:rPr>
              <a:t>pouch platform.</a:t>
            </a:r>
          </a:p>
          <a:p>
            <a:r>
              <a:rPr lang="en-US" altLang="zh-TW" sz="2800" dirty="0">
                <a:latin typeface="Times New Roman" panose="02020603050405020304" pitchFamily="18" charset="0"/>
                <a:cs typeface="Times New Roman" panose="02020603050405020304" pitchFamily="18" charset="0"/>
              </a:rPr>
              <a:t>The key point in our IMS implementation is the separation of the platform </a:t>
            </a:r>
            <a:r>
              <a:rPr lang="en-US" altLang="zh-TW" sz="2800" dirty="0" smtClean="0">
                <a:latin typeface="Times New Roman" panose="02020603050405020304" pitchFamily="18" charset="0"/>
                <a:cs typeface="Times New Roman" panose="02020603050405020304" pitchFamily="18" charset="0"/>
              </a:rPr>
              <a:t>in which </a:t>
            </a:r>
            <a:r>
              <a:rPr lang="en-US" altLang="zh-TW" sz="2800" dirty="0">
                <a:latin typeface="Times New Roman" panose="02020603050405020304" pitchFamily="18" charset="0"/>
                <a:cs typeface="Times New Roman" panose="02020603050405020304" pitchFamily="18" charset="0"/>
              </a:rPr>
              <a:t>a pouch is deployed (or instantiated) and the application micro services.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a:p>
        </p:txBody>
      </p:sp>
    </p:spTree>
    <p:extLst>
      <p:ext uri="{BB962C8B-B14F-4D97-AF65-F5344CB8AC3E}">
        <p14:creationId xmlns:p14="http://schemas.microsoft.com/office/powerpoint/2010/main" val="196030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Horizontal Scaling and Sharding Pattern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A </a:t>
            </a:r>
            <a:r>
              <a:rPr lang="en-US" altLang="zh-TW" dirty="0">
                <a:solidFill>
                  <a:srgbClr val="FF0000"/>
                </a:solidFill>
                <a:latin typeface="Times New Roman" panose="02020603050405020304" pitchFamily="18" charset="0"/>
                <a:cs typeface="Times New Roman" panose="02020603050405020304" pitchFamily="18" charset="0"/>
              </a:rPr>
              <a:t>load balancer </a:t>
            </a:r>
            <a:r>
              <a:rPr lang="en-US" altLang="zh-TW" dirty="0">
                <a:latin typeface="Times New Roman" panose="02020603050405020304" pitchFamily="18" charset="0"/>
                <a:cs typeface="Times New Roman" panose="02020603050405020304" pitchFamily="18" charset="0"/>
              </a:rPr>
              <a:t>will </a:t>
            </a:r>
            <a:r>
              <a:rPr lang="en-US" altLang="zh-TW" dirty="0" smtClean="0">
                <a:latin typeface="Times New Roman" panose="02020603050405020304" pitchFamily="18" charset="0"/>
                <a:cs typeface="Times New Roman" panose="02020603050405020304" pitchFamily="18" charset="0"/>
              </a:rPr>
              <a:t>be </a:t>
            </a:r>
            <a:r>
              <a:rPr lang="en-US" altLang="zh-TW" dirty="0">
                <a:latin typeface="Times New Roman" panose="02020603050405020304" pitchFamily="18" charset="0"/>
                <a:cs typeface="Times New Roman" panose="02020603050405020304" pitchFamily="18" charset="0"/>
              </a:rPr>
              <a:t>able to </a:t>
            </a:r>
            <a:r>
              <a:rPr lang="en-US" altLang="zh-TW" dirty="0">
                <a:solidFill>
                  <a:srgbClr val="FF0000"/>
                </a:solidFill>
                <a:latin typeface="Times New Roman" panose="02020603050405020304" pitchFamily="18" charset="0"/>
                <a:cs typeface="Times New Roman" panose="02020603050405020304" pitchFamily="18" charset="0"/>
              </a:rPr>
              <a:t>spread </a:t>
            </a:r>
            <a:r>
              <a:rPr lang="en-US" altLang="zh-TW" dirty="0" smtClean="0">
                <a:solidFill>
                  <a:srgbClr val="FF0000"/>
                </a:solidFill>
                <a:latin typeface="Times New Roman" panose="02020603050405020304" pitchFamily="18" charset="0"/>
                <a:cs typeface="Times New Roman" panose="02020603050405020304" pitchFamily="18" charset="0"/>
              </a:rPr>
              <a:t>the</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computational </a:t>
            </a:r>
            <a:r>
              <a:rPr lang="en-US" altLang="zh-TW" dirty="0">
                <a:solidFill>
                  <a:srgbClr val="FF0000"/>
                </a:solidFill>
                <a:latin typeface="Times New Roman" panose="02020603050405020304" pitchFamily="18" charset="0"/>
                <a:cs typeface="Times New Roman" panose="02020603050405020304" pitchFamily="18" charset="0"/>
              </a:rPr>
              <a:t>load</a:t>
            </a:r>
            <a:r>
              <a:rPr lang="en-US" altLang="zh-TW" dirty="0">
                <a:latin typeface="Times New Roman" panose="02020603050405020304" pitchFamily="18" charset="0"/>
                <a:cs typeface="Times New Roman" panose="02020603050405020304" pitchFamily="18" charset="0"/>
              </a:rPr>
              <a:t> on these computing resources in a way to achieve the </a:t>
            </a:r>
            <a:r>
              <a:rPr lang="en-US" altLang="zh-TW" dirty="0" smtClean="0">
                <a:latin typeface="Times New Roman" panose="02020603050405020304" pitchFamily="18" charset="0"/>
                <a:cs typeface="Times New Roman" panose="02020603050405020304" pitchFamily="18" charset="0"/>
              </a:rPr>
              <a:t>quality</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requirements.</a:t>
            </a:r>
          </a:p>
          <a:p>
            <a:r>
              <a:rPr lang="en-US" altLang="zh-TW" dirty="0">
                <a:latin typeface="Times New Roman" panose="02020603050405020304" pitchFamily="18" charset="0"/>
                <a:cs typeface="Times New Roman" panose="02020603050405020304" pitchFamily="18" charset="0"/>
              </a:rPr>
              <a:t>Such an architectural pattern has reached its maturity for </a:t>
            </a:r>
            <a:r>
              <a:rPr lang="en-US" altLang="zh-TW" dirty="0" smtClean="0">
                <a:latin typeface="Times New Roman" panose="02020603050405020304" pitchFamily="18" charset="0"/>
                <a:cs typeface="Times New Roman" panose="02020603050405020304" pitchFamily="18" charset="0"/>
              </a:rPr>
              <a:t>current</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web </a:t>
            </a:r>
            <a:r>
              <a:rPr lang="en-US" altLang="zh-TW" dirty="0">
                <a:latin typeface="Times New Roman" panose="02020603050405020304" pitchFamily="18" charset="0"/>
                <a:cs typeface="Times New Roman" panose="02020603050405020304" pitchFamily="18" charset="0"/>
              </a:rPr>
              <a:t>services.</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However, the stateful nature of telecommunication applications requires further adaptation of native web technologies and services for use in telecommunication applications.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a:p>
        </p:txBody>
      </p:sp>
    </p:spTree>
    <p:extLst>
      <p:ext uri="{BB962C8B-B14F-4D97-AF65-F5344CB8AC3E}">
        <p14:creationId xmlns:p14="http://schemas.microsoft.com/office/powerpoint/2010/main" val="2549389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Horizontal Scaling and Sharding Pattern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737954" cy="4525963"/>
          </a:xfrm>
        </p:spPr>
        <p:txBody>
          <a:bodyPr/>
          <a:lstStyle/>
          <a:p>
            <a:r>
              <a:rPr lang="en-US" altLang="zh-TW" sz="2800" dirty="0">
                <a:latin typeface="Times New Roman" panose="02020603050405020304" pitchFamily="18" charset="0"/>
                <a:cs typeface="Times New Roman" panose="02020603050405020304" pitchFamily="18" charset="0"/>
              </a:rPr>
              <a:t>One of the key approaches in our design of IMS is based on the concept </a:t>
            </a:r>
            <a:r>
              <a:rPr lang="en-US" altLang="zh-TW" sz="2800" dirty="0" smtClean="0">
                <a:latin typeface="Times New Roman" panose="02020603050405020304" pitchFamily="18" charset="0"/>
                <a:cs typeface="Times New Roman" panose="02020603050405020304" pitchFamily="18" charset="0"/>
              </a:rPr>
              <a:t>of</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sharding </a:t>
            </a:r>
            <a:r>
              <a:rPr lang="en-US" altLang="zh-TW" sz="2800" dirty="0">
                <a:latin typeface="Times New Roman" panose="02020603050405020304" pitchFamily="18" charset="0"/>
                <a:cs typeface="Times New Roman" panose="02020603050405020304" pitchFamily="18" charset="0"/>
              </a:rPr>
              <a:t>where the </a:t>
            </a:r>
            <a:r>
              <a:rPr lang="en-US" altLang="zh-TW" sz="2800" dirty="0">
                <a:solidFill>
                  <a:srgbClr val="FF0000"/>
                </a:solidFill>
                <a:latin typeface="Times New Roman" panose="02020603050405020304" pitchFamily="18" charset="0"/>
                <a:cs typeface="Times New Roman" panose="02020603050405020304" pitchFamily="18" charset="0"/>
              </a:rPr>
              <a:t>user database is split into a number of </a:t>
            </a:r>
            <a:r>
              <a:rPr lang="en-US" altLang="zh-TW" sz="2800" dirty="0" smtClean="0">
                <a:solidFill>
                  <a:srgbClr val="FF0000"/>
                </a:solidFill>
                <a:latin typeface="Times New Roman" panose="02020603050405020304" pitchFamily="18" charset="0"/>
                <a:cs typeface="Times New Roman" panose="02020603050405020304" pitchFamily="18" charset="0"/>
              </a:rPr>
              <a:t>shards </a:t>
            </a:r>
            <a:r>
              <a:rPr lang="en-US" altLang="zh-TW" sz="2800" dirty="0">
                <a:solidFill>
                  <a:srgbClr val="FF0000"/>
                </a:solidFill>
                <a:latin typeface="Times New Roman" panose="02020603050405020304" pitchFamily="18" charset="0"/>
                <a:cs typeface="Times New Roman" panose="02020603050405020304" pitchFamily="18" charset="0"/>
              </a:rPr>
              <a:t>(databases</a:t>
            </a:r>
            <a:r>
              <a:rPr lang="en-US" altLang="zh-TW" sz="2800" dirty="0" smtClean="0">
                <a:solidFill>
                  <a:srgbClr val="FF0000"/>
                </a:solidFill>
                <a:latin typeface="Times New Roman" panose="02020603050405020304" pitchFamily="18" charset="0"/>
                <a:cs typeface="Times New Roman" panose="02020603050405020304" pitchFamily="18" charset="0"/>
              </a:rPr>
              <a:t>)</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Essentially, at each shard of our IMS architecture, a partition of the user </a:t>
            </a:r>
            <a:r>
              <a:rPr lang="en-US" altLang="zh-TW" sz="2800" dirty="0" smtClean="0">
                <a:latin typeface="Times New Roman" panose="02020603050405020304" pitchFamily="18" charset="0"/>
                <a:cs typeface="Times New Roman" panose="02020603050405020304" pitchFamily="18" charset="0"/>
              </a:rPr>
              <a:t>data</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with </a:t>
            </a:r>
            <a:r>
              <a:rPr lang="en-US" altLang="zh-TW" sz="2800" dirty="0">
                <a:latin typeface="Times New Roman" panose="02020603050405020304" pitchFamily="18" charset="0"/>
                <a:cs typeface="Times New Roman" panose="02020603050405020304" pitchFamily="18" charset="0"/>
              </a:rPr>
              <a:t>the same key is stored (cached).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Further</a:t>
            </a:r>
            <a:r>
              <a:rPr lang="en-US" altLang="zh-TW" sz="2800" dirty="0">
                <a:latin typeface="Times New Roman" panose="02020603050405020304" pitchFamily="18" charset="0"/>
                <a:cs typeface="Times New Roman" panose="02020603050405020304" pitchFamily="18" charset="0"/>
              </a:rPr>
              <a:t>, each of these shards are </a:t>
            </a:r>
            <a:r>
              <a:rPr lang="en-US" altLang="zh-TW" sz="2800" dirty="0" smtClean="0">
                <a:latin typeface="Times New Roman" panose="02020603050405020304" pitchFamily="18" charset="0"/>
                <a:cs typeface="Times New Roman" panose="02020603050405020304" pitchFamily="18" charset="0"/>
              </a:rPr>
              <a:t>also</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kept </a:t>
            </a:r>
            <a:r>
              <a:rPr lang="en-US" altLang="zh-TW" sz="2800" dirty="0">
                <a:solidFill>
                  <a:srgbClr val="FF0000"/>
                </a:solidFill>
                <a:latin typeface="Times New Roman" panose="02020603050405020304" pitchFamily="18" charset="0"/>
                <a:cs typeface="Times New Roman" panose="02020603050405020304" pitchFamily="18" charset="0"/>
              </a:rPr>
              <a:t>consistent (synchronized) with a centralized HSS entity </a:t>
            </a:r>
            <a:r>
              <a:rPr lang="en-US" altLang="zh-TW" sz="2800" dirty="0">
                <a:latin typeface="Times New Roman" panose="02020603050405020304" pitchFamily="18" charset="0"/>
                <a:cs typeface="Times New Roman" panose="02020603050405020304" pitchFamily="18" charset="0"/>
              </a:rPr>
              <a:t>which results in </a:t>
            </a:r>
            <a:r>
              <a:rPr lang="en-US" altLang="zh-TW" sz="2800" dirty="0" smtClean="0">
                <a:latin typeface="Times New Roman" panose="02020603050405020304" pitchFamily="18" charset="0"/>
                <a:cs typeface="Times New Roman" panose="02020603050405020304" pitchFamily="18" charset="0"/>
              </a:rPr>
              <a:t>a</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smaller </a:t>
            </a:r>
            <a:r>
              <a:rPr lang="en-US" altLang="zh-TW" sz="2800" dirty="0">
                <a:latin typeface="Times New Roman" panose="02020603050405020304" pitchFamily="18" charset="0"/>
                <a:cs typeface="Times New Roman" panose="02020603050405020304" pitchFamily="18" charset="0"/>
              </a:rPr>
              <a:t>number of queries (smaller load) on HSS.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Moreover, the key used in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sharding </a:t>
            </a:r>
            <a:r>
              <a:rPr lang="en-US" altLang="zh-TW" sz="2800" dirty="0">
                <a:latin typeface="Times New Roman" panose="02020603050405020304" pitchFamily="18" charset="0"/>
                <a:cs typeface="Times New Roman" panose="02020603050405020304" pitchFamily="18" charset="0"/>
              </a:rPr>
              <a:t>is a hash function of the call session </a:t>
            </a:r>
            <a:r>
              <a:rPr lang="en-US" altLang="zh-TW" sz="2800" dirty="0" smtClean="0">
                <a:latin typeface="Times New Roman" panose="02020603050405020304" pitchFamily="18" charset="0"/>
                <a:cs typeface="Times New Roman" panose="02020603050405020304" pitchFamily="18" charset="0"/>
              </a:rPr>
              <a:t>identifier.</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spTree>
    <p:extLst>
      <p:ext uri="{BB962C8B-B14F-4D97-AF65-F5344CB8AC3E}">
        <p14:creationId xmlns:p14="http://schemas.microsoft.com/office/powerpoint/2010/main" val="318818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Horizontal Scaling and Sharding Pattern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737954" cy="4525963"/>
          </a:xfrm>
        </p:spPr>
        <p:txBody>
          <a:bodyPr/>
          <a:lstStyle/>
          <a:p>
            <a:r>
              <a:rPr lang="en-US" altLang="zh-TW" dirty="0">
                <a:latin typeface="Times New Roman" panose="02020603050405020304" pitchFamily="18" charset="0"/>
                <a:cs typeface="Times New Roman" panose="02020603050405020304" pitchFamily="18" charset="0"/>
              </a:rPr>
              <a:t>The proper design of sharding can help us achieve horizontal scaling </a:t>
            </a:r>
            <a:r>
              <a:rPr lang="en-US" altLang="zh-TW" dirty="0" smtClean="0">
                <a:latin typeface="Times New Roman" panose="02020603050405020304" pitchFamily="18" charset="0"/>
                <a:cs typeface="Times New Roman" panose="02020603050405020304" pitchFamily="18" charset="0"/>
              </a:rPr>
              <a:t>and</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makes </a:t>
            </a:r>
            <a:r>
              <a:rPr lang="en-US" altLang="zh-TW" dirty="0">
                <a:latin typeface="Times New Roman" panose="02020603050405020304" pitchFamily="18" charset="0"/>
                <a:cs typeface="Times New Roman" panose="02020603050405020304" pitchFamily="18" charset="0"/>
              </a:rPr>
              <a:t>us able to recover from computation node failures by creating the </a:t>
            </a:r>
            <a:r>
              <a:rPr lang="en-US" altLang="zh-TW" dirty="0" smtClean="0">
                <a:latin typeface="Times New Roman" panose="02020603050405020304" pitchFamily="18" charset="0"/>
                <a:cs typeface="Times New Roman" panose="02020603050405020304" pitchFamily="18" charset="0"/>
              </a:rPr>
              <a:t>cache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on </a:t>
            </a:r>
            <a:r>
              <a:rPr lang="en-US" altLang="zh-TW" dirty="0">
                <a:latin typeface="Times New Roman" panose="02020603050405020304" pitchFamily="18" charset="0"/>
                <a:cs typeface="Times New Roman" panose="02020603050405020304" pitchFamily="18" charset="0"/>
              </a:rPr>
              <a:t>a new </a:t>
            </a:r>
            <a:r>
              <a:rPr lang="en-US" altLang="zh-TW" dirty="0" smtClean="0">
                <a:latin typeface="Times New Roman" panose="02020603050405020304" pitchFamily="18" charset="0"/>
                <a:cs typeface="Times New Roman" panose="02020603050405020304" pitchFamily="18" charset="0"/>
              </a:rPr>
              <a:t>node.</a:t>
            </a:r>
          </a:p>
          <a:p>
            <a:r>
              <a:rPr lang="en-US" altLang="zh-TW" dirty="0">
                <a:latin typeface="Times New Roman" panose="02020603050405020304" pitchFamily="18" charset="0"/>
                <a:cs typeface="Times New Roman" panose="02020603050405020304" pitchFamily="18" charset="0"/>
              </a:rPr>
              <a:t>Further, the load balancer will be able to distribute data </a:t>
            </a:r>
            <a:r>
              <a:rPr lang="en-US" altLang="zh-TW" dirty="0" smtClean="0">
                <a:latin typeface="Times New Roman" panose="02020603050405020304" pitchFamily="18" charset="0"/>
                <a:cs typeface="Times New Roman" panose="02020603050405020304" pitchFamily="18" charset="0"/>
              </a:rPr>
              <a:t>such</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that </a:t>
            </a:r>
            <a:r>
              <a:rPr lang="en-US" altLang="zh-TW" dirty="0">
                <a:latin typeface="Times New Roman" panose="02020603050405020304" pitchFamily="18" charset="0"/>
                <a:cs typeface="Times New Roman" panose="02020603050405020304" pitchFamily="18" charset="0"/>
              </a:rPr>
              <a:t>nodes are loaded almost uniformly.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a:p>
        </p:txBody>
      </p:sp>
    </p:spTree>
    <p:extLst>
      <p:ext uri="{BB962C8B-B14F-4D97-AF65-F5344CB8AC3E}">
        <p14:creationId xmlns:p14="http://schemas.microsoft.com/office/powerpoint/2010/main" val="3066924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Horizontal Scaling and Sharding Pattern</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idx="1"/>
          </p:nvPr>
        </p:nvPicPr>
        <p:blipFill>
          <a:blip r:embed="rId3"/>
          <a:stretch>
            <a:fillRect/>
          </a:stretch>
        </p:blipFill>
        <p:spPr>
          <a:xfrm>
            <a:off x="1557023" y="1648918"/>
            <a:ext cx="8871567" cy="4355358"/>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19</a:t>
            </a:fld>
            <a:endParaRPr lang="en-US" altLang="zh-TW"/>
          </a:p>
        </p:txBody>
      </p:sp>
    </p:spTree>
    <p:extLst>
      <p:ext uri="{BB962C8B-B14F-4D97-AF65-F5344CB8AC3E}">
        <p14:creationId xmlns:p14="http://schemas.microsoft.com/office/powerpoint/2010/main" val="151627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641496" cy="4929809"/>
          </a:xfrm>
        </p:spPr>
        <p:txBody>
          <a:bodyPr/>
          <a:lstStyle/>
          <a:p>
            <a:r>
              <a:rPr lang="en-US" sz="2800" dirty="0">
                <a:latin typeface="Times New Roman" panose="02020603050405020304" pitchFamily="18" charset="0"/>
                <a:cs typeface="Times New Roman" panose="02020603050405020304" pitchFamily="18" charset="0"/>
              </a:rPr>
              <a:t>Abstract</a:t>
            </a:r>
          </a:p>
          <a:p>
            <a:r>
              <a:rPr lang="en-US" altLang="zh-TW" sz="2800" dirty="0">
                <a:latin typeface="Times New Roman" panose="02020603050405020304" pitchFamily="18" charset="0"/>
                <a:cs typeface="Times New Roman" panose="02020603050405020304" pitchFamily="18" charset="0"/>
              </a:rPr>
              <a:t>Introduction and </a:t>
            </a:r>
            <a:r>
              <a:rPr lang="en-US" altLang="zh-TW" sz="2800" dirty="0" smtClean="0">
                <a:latin typeface="Times New Roman" panose="02020603050405020304" pitchFamily="18" charset="0"/>
                <a:cs typeface="Times New Roman" panose="02020603050405020304" pitchFamily="18" charset="0"/>
              </a:rPr>
              <a:t>Motivation</a:t>
            </a:r>
          </a:p>
          <a:p>
            <a:r>
              <a:rPr lang="en-US" altLang="zh-TW" sz="2800" dirty="0">
                <a:latin typeface="Times New Roman" panose="02020603050405020304" pitchFamily="18" charset="0"/>
                <a:cs typeface="Times New Roman" panose="02020603050405020304" pitchFamily="18" charset="0"/>
              </a:rPr>
              <a:t>Cloud Computing Scaling Schemes for </a:t>
            </a:r>
            <a:r>
              <a:rPr lang="en-US" altLang="zh-TW" sz="2800" dirty="0" smtClean="0">
                <a:latin typeface="Times New Roman" panose="02020603050405020304" pitchFamily="18" charset="0"/>
                <a:cs typeface="Times New Roman" panose="02020603050405020304" pitchFamily="18" charset="0"/>
              </a:rPr>
              <a:t>IMS</a:t>
            </a:r>
          </a:p>
          <a:p>
            <a:r>
              <a:rPr lang="en-US" altLang="zh-TW" sz="2800" dirty="0">
                <a:latin typeface="Times New Roman" panose="02020603050405020304" pitchFamily="18" charset="0"/>
                <a:cs typeface="Times New Roman" panose="02020603050405020304" pitchFamily="18" charset="0"/>
              </a:rPr>
              <a:t>Load Balancing and </a:t>
            </a:r>
            <a:r>
              <a:rPr lang="en-US" altLang="zh-TW" sz="2800" dirty="0" smtClean="0">
                <a:latin typeface="Times New Roman" panose="02020603050405020304" pitchFamily="18" charset="0"/>
                <a:cs typeface="Times New Roman" panose="02020603050405020304" pitchFamily="18" charset="0"/>
              </a:rPr>
              <a:t>Scaling</a:t>
            </a:r>
          </a:p>
          <a:p>
            <a:r>
              <a:rPr lang="en-US" altLang="zh-TW" sz="2800" dirty="0">
                <a:latin typeface="Times New Roman" panose="02020603050405020304" pitchFamily="18" charset="0"/>
                <a:cs typeface="Times New Roman" panose="02020603050405020304" pitchFamily="18" charset="0"/>
              </a:rPr>
              <a:t>Automatic Scaling and Busy </a:t>
            </a:r>
            <a:r>
              <a:rPr lang="en-US" altLang="zh-TW" sz="2800" dirty="0" smtClean="0">
                <a:latin typeface="Times New Roman" panose="02020603050405020304" pitchFamily="18" charset="0"/>
                <a:cs typeface="Times New Roman" panose="02020603050405020304" pitchFamily="18" charset="0"/>
              </a:rPr>
              <a:t>Signal</a:t>
            </a:r>
          </a:p>
          <a:p>
            <a:r>
              <a:rPr lang="en-US" altLang="zh-TW" sz="2800" dirty="0">
                <a:latin typeface="Times New Roman" panose="02020603050405020304" pitchFamily="18" charset="0"/>
                <a:cs typeface="Times New Roman" panose="02020603050405020304" pitchFamily="18" charset="0"/>
              </a:rPr>
              <a:t>Experimental </a:t>
            </a:r>
            <a:r>
              <a:rPr lang="en-US" altLang="zh-TW" sz="2800" dirty="0" smtClean="0">
                <a:latin typeface="Times New Roman" panose="02020603050405020304" pitchFamily="18" charset="0"/>
                <a:cs typeface="Times New Roman" panose="02020603050405020304" pitchFamily="18" charset="0"/>
              </a:rPr>
              <a:t>Results</a:t>
            </a:r>
          </a:p>
          <a:p>
            <a:r>
              <a:rPr lang="en-US" altLang="zh-TW" sz="2800" dirty="0">
                <a:latin typeface="Times New Roman" panose="02020603050405020304" pitchFamily="18" charset="0"/>
                <a:cs typeface="Times New Roman" panose="02020603050405020304" pitchFamily="18" charset="0"/>
              </a:rPr>
              <a:t>Conclusion and Discussion</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Load Balancing and Scaling</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The load balancer goal is to </a:t>
            </a:r>
            <a:r>
              <a:rPr lang="en-US" altLang="zh-TW" dirty="0">
                <a:solidFill>
                  <a:srgbClr val="FF0000"/>
                </a:solidFill>
                <a:latin typeface="Times New Roman" panose="02020603050405020304" pitchFamily="18" charset="0"/>
                <a:cs typeface="Times New Roman" panose="02020603050405020304" pitchFamily="18" charset="0"/>
              </a:rPr>
              <a:t>distribute the computational load </a:t>
            </a:r>
            <a:r>
              <a:rPr lang="en-US" altLang="zh-TW" dirty="0">
                <a:latin typeface="Times New Roman" panose="02020603050405020304" pitchFamily="18" charset="0"/>
                <a:cs typeface="Times New Roman" panose="02020603050405020304" pitchFamily="18" charset="0"/>
              </a:rPr>
              <a:t>between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computing </a:t>
            </a:r>
            <a:r>
              <a:rPr lang="en-US" altLang="zh-TW" dirty="0">
                <a:latin typeface="Times New Roman" panose="02020603050405020304" pitchFamily="18" charset="0"/>
                <a:cs typeface="Times New Roman" panose="02020603050405020304" pitchFamily="18" charset="0"/>
              </a:rPr>
              <a:t>nodes and </a:t>
            </a:r>
            <a:r>
              <a:rPr lang="en-US" altLang="zh-TW" dirty="0">
                <a:solidFill>
                  <a:srgbClr val="FF0000"/>
                </a:solidFill>
                <a:latin typeface="Times New Roman" panose="02020603050405020304" pitchFamily="18" charset="0"/>
                <a:cs typeface="Times New Roman" panose="02020603050405020304" pitchFamily="18" charset="0"/>
              </a:rPr>
              <a:t>decrease the caching load </a:t>
            </a:r>
            <a:r>
              <a:rPr lang="en-US" altLang="zh-TW" dirty="0">
                <a:latin typeface="Times New Roman" panose="02020603050405020304" pitchFamily="18" charset="0"/>
                <a:cs typeface="Times New Roman" panose="02020603050405020304" pitchFamily="18" charset="0"/>
              </a:rPr>
              <a:t>from HSS. </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When a new SIP message is received at the </a:t>
            </a:r>
            <a:r>
              <a:rPr lang="en-US" altLang="zh-TW" dirty="0">
                <a:solidFill>
                  <a:srgbClr val="FF0000"/>
                </a:solidFill>
                <a:latin typeface="Times New Roman" panose="02020603050405020304" pitchFamily="18" charset="0"/>
                <a:cs typeface="Times New Roman" panose="02020603050405020304" pitchFamily="18" charset="0"/>
              </a:rPr>
              <a:t>load balancer </a:t>
            </a:r>
            <a:r>
              <a:rPr lang="en-US" altLang="zh-TW" dirty="0">
                <a:latin typeface="Times New Roman" panose="02020603050405020304" pitchFamily="18" charset="0"/>
                <a:cs typeface="Times New Roman" panose="02020603050405020304" pitchFamily="18" charset="0"/>
              </a:rPr>
              <a:t>(entry point in </a:t>
            </a:r>
            <a:r>
              <a:rPr lang="en-US" altLang="zh-TW" dirty="0" smtClean="0">
                <a:latin typeface="Times New Roman" panose="02020603050405020304" pitchFamily="18" charset="0"/>
                <a:cs typeface="Times New Roman" panose="02020603050405020304" pitchFamily="18" charset="0"/>
              </a:rPr>
              <a:t>our</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IMS</a:t>
            </a:r>
            <a:r>
              <a:rPr lang="en-US" altLang="zh-TW" dirty="0">
                <a:latin typeface="Times New Roman" panose="02020603050405020304" pitchFamily="18" charset="0"/>
                <a:cs typeface="Times New Roman" panose="02020603050405020304" pitchFamily="18" charset="0"/>
              </a:rPr>
              <a:t>), it is </a:t>
            </a:r>
            <a:r>
              <a:rPr lang="en-US" altLang="zh-TW" dirty="0">
                <a:solidFill>
                  <a:srgbClr val="FF0000"/>
                </a:solidFill>
                <a:latin typeface="Times New Roman" panose="02020603050405020304" pitchFamily="18" charset="0"/>
                <a:cs typeface="Times New Roman" panose="02020603050405020304" pitchFamily="18" charset="0"/>
              </a:rPr>
              <a:t>sent to a randomly picked rendezvous load balancer</a:t>
            </a:r>
            <a:r>
              <a:rPr lang="en-US" altLang="zh-TW" dirty="0">
                <a:latin typeface="Times New Roman" panose="02020603050405020304" pitchFamily="18" charset="0"/>
                <a:cs typeface="Times New Roman" panose="02020603050405020304" pitchFamily="18" charset="0"/>
              </a:rPr>
              <a:t> (for example </a:t>
            </a:r>
            <a:r>
              <a:rPr lang="en-US" altLang="zh-TW" dirty="0" smtClean="0">
                <a:latin typeface="Times New Roman" panose="02020603050405020304" pitchFamily="18" charset="0"/>
                <a:cs typeface="Times New Roman" panose="02020603050405020304" pitchFamily="18" charset="0"/>
              </a:rPr>
              <a:t>using</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 </a:t>
            </a:r>
            <a:r>
              <a:rPr lang="en-US" altLang="zh-TW" dirty="0">
                <a:latin typeface="Times New Roman" panose="02020603050405020304" pitchFamily="18" charset="0"/>
                <a:cs typeface="Times New Roman" panose="02020603050405020304" pitchFamily="18" charset="0"/>
              </a:rPr>
              <a:t>round robin mechanism</a:t>
            </a:r>
            <a:r>
              <a:rPr lang="en-US" altLang="zh-TW" dirty="0" smtClean="0">
                <a:latin typeface="Times New Roman" panose="02020603050405020304" pitchFamily="18" charset="0"/>
                <a:cs typeface="Times New Roman" panose="02020603050405020304" pitchFamily="18" charset="0"/>
              </a:rPr>
              <a:t>).</a:t>
            </a:r>
          </a:p>
          <a:p>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rendezvous load balancer </a:t>
            </a:r>
            <a:r>
              <a:rPr lang="en-US" altLang="zh-TW" dirty="0" smtClean="0">
                <a:latin typeface="Times New Roman" panose="02020603050405020304" pitchFamily="18" charset="0"/>
                <a:cs typeface="Times New Roman" panose="02020603050405020304" pitchFamily="18" charset="0"/>
              </a:rPr>
              <a:t>is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then </a:t>
            </a:r>
            <a:r>
              <a:rPr lang="en-US" altLang="zh-TW" dirty="0">
                <a:latin typeface="Times New Roman" panose="02020603050405020304" pitchFamily="18" charset="0"/>
                <a:cs typeface="Times New Roman" panose="02020603050405020304" pitchFamily="18" charset="0"/>
              </a:rPr>
              <a:t>in charge of </a:t>
            </a:r>
            <a:r>
              <a:rPr lang="en-US" altLang="zh-TW" dirty="0">
                <a:solidFill>
                  <a:srgbClr val="FF0000"/>
                </a:solidFill>
                <a:latin typeface="Times New Roman" panose="02020603050405020304" pitchFamily="18" charset="0"/>
                <a:cs typeface="Times New Roman" panose="02020603050405020304" pitchFamily="18" charset="0"/>
              </a:rPr>
              <a:t>assigning the computing nodes for handling of SIP </a:t>
            </a:r>
            <a:r>
              <a:rPr lang="en-US" altLang="zh-TW" dirty="0" smtClean="0">
                <a:solidFill>
                  <a:srgbClr val="FF0000"/>
                </a:solidFill>
                <a:latin typeface="Times New Roman" panose="02020603050405020304" pitchFamily="18" charset="0"/>
                <a:cs typeface="Times New Roman" panose="02020603050405020304" pitchFamily="18" charset="0"/>
              </a:rPr>
              <a:t>message</a:t>
            </a:r>
            <a:r>
              <a:rPr lang="en-US" altLang="zh-TW"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dirty="0"/>
          </a:p>
        </p:txBody>
      </p:sp>
    </p:spTree>
    <p:extLst>
      <p:ext uri="{BB962C8B-B14F-4D97-AF65-F5344CB8AC3E}">
        <p14:creationId xmlns:p14="http://schemas.microsoft.com/office/powerpoint/2010/main" val="1434985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Load Balancing and Scaling</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smtClean="0">
                <a:latin typeface="Times New Roman" panose="02020603050405020304" pitchFamily="18" charset="0"/>
                <a:cs typeface="Times New Roman" panose="02020603050405020304" pitchFamily="18" charset="0"/>
              </a:rPr>
              <a:t>For </a:t>
            </a:r>
            <a:r>
              <a:rPr lang="en-US" altLang="zh-TW" dirty="0">
                <a:latin typeface="Times New Roman" panose="02020603050405020304" pitchFamily="18" charset="0"/>
                <a:cs typeface="Times New Roman" panose="02020603050405020304" pitchFamily="18" charset="0"/>
              </a:rPr>
              <a:t>each </a:t>
            </a:r>
            <a:r>
              <a:rPr lang="en-US" altLang="zh-TW" dirty="0" smtClean="0">
                <a:latin typeface="Times New Roman" panose="02020603050405020304" pitchFamily="18" charset="0"/>
                <a:cs typeface="Times New Roman" panose="02020603050405020304" pitchFamily="18" charset="0"/>
              </a:rPr>
              <a:t>computing</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node</a:t>
            </a:r>
            <a:r>
              <a:rPr lang="en-US" altLang="zh-TW" dirty="0">
                <a:latin typeface="Times New Roman" panose="02020603050405020304" pitchFamily="18" charset="0"/>
                <a:cs typeface="Times New Roman" panose="02020603050405020304" pitchFamily="18" charset="0"/>
              </a:rPr>
              <a:t>, the hash of the combination of </a:t>
            </a:r>
            <a:r>
              <a:rPr lang="en-US" altLang="zh-TW" dirty="0">
                <a:solidFill>
                  <a:srgbClr val="FF0000"/>
                </a:solidFill>
                <a:latin typeface="Times New Roman" panose="02020603050405020304" pitchFamily="18" charset="0"/>
                <a:cs typeface="Times New Roman" panose="02020603050405020304" pitchFamily="18" charset="0"/>
              </a:rPr>
              <a:t>originating side URI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computing </a:t>
            </a:r>
            <a:r>
              <a:rPr lang="en-US" altLang="zh-TW" dirty="0" smtClean="0">
                <a:solidFill>
                  <a:srgbClr val="FF0000"/>
                </a:solidFill>
                <a:latin typeface="Times New Roman" panose="02020603050405020304" pitchFamily="18" charset="0"/>
                <a:cs typeface="Times New Roman" panose="02020603050405020304" pitchFamily="18" charset="0"/>
              </a:rPr>
              <a:t>node</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host </a:t>
            </a:r>
            <a:r>
              <a:rPr lang="en-US" altLang="zh-TW" dirty="0">
                <a:solidFill>
                  <a:srgbClr val="FF0000"/>
                </a:solidFill>
                <a:latin typeface="Times New Roman" panose="02020603050405020304" pitchFamily="18" charset="0"/>
                <a:cs typeface="Times New Roman" panose="02020603050405020304" pitchFamily="18" charset="0"/>
              </a:rPr>
              <a:t>name </a:t>
            </a:r>
            <a:r>
              <a:rPr lang="en-US" altLang="zh-TW" dirty="0">
                <a:latin typeface="Times New Roman" panose="02020603050405020304" pitchFamily="18" charset="0"/>
                <a:cs typeface="Times New Roman" panose="02020603050405020304" pitchFamily="18" charset="0"/>
              </a:rPr>
              <a:t>(or IP address) is </a:t>
            </a:r>
            <a:r>
              <a:rPr lang="en-US" altLang="zh-TW" dirty="0" smtClean="0">
                <a:latin typeface="Times New Roman" panose="02020603050405020304" pitchFamily="18" charset="0"/>
                <a:cs typeface="Times New Roman" panose="02020603050405020304" pitchFamily="18" charset="0"/>
              </a:rPr>
              <a:t>calculated</a:t>
            </a:r>
            <a:r>
              <a:rPr lang="en-US" altLang="zh-TW" dirty="0">
                <a:latin typeface="Times New Roman" panose="02020603050405020304" pitchFamily="18" charset="0"/>
                <a:cs typeface="Times New Roman" panose="02020603050405020304" pitchFamily="18" charset="0"/>
              </a:rPr>
              <a:t>. </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The computing </a:t>
            </a:r>
            <a:r>
              <a:rPr lang="en-US" altLang="zh-TW" dirty="0" smtClean="0">
                <a:latin typeface="Times New Roman" panose="02020603050405020304" pitchFamily="18" charset="0"/>
                <a:cs typeface="Times New Roman" panose="02020603050405020304" pitchFamily="18" charset="0"/>
              </a:rPr>
              <a:t>node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with </a:t>
            </a:r>
            <a:r>
              <a:rPr lang="en-US" altLang="zh-TW" dirty="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highest</a:t>
            </a:r>
            <a:r>
              <a:rPr lang="en-US" altLang="zh-TW" dirty="0">
                <a:latin typeface="Times New Roman" panose="02020603050405020304" pitchFamily="18" charset="0"/>
                <a:cs typeface="Times New Roman" panose="02020603050405020304" pitchFamily="18" charset="0"/>
              </a:rPr>
              <a:t> (or alternatively lowest) </a:t>
            </a:r>
            <a:r>
              <a:rPr lang="en-US" altLang="zh-TW" dirty="0">
                <a:solidFill>
                  <a:srgbClr val="FF0000"/>
                </a:solidFill>
                <a:latin typeface="Times New Roman" panose="02020603050405020304" pitchFamily="18" charset="0"/>
                <a:cs typeface="Times New Roman" panose="02020603050405020304" pitchFamily="18" charset="0"/>
              </a:rPr>
              <a:t>hash value </a:t>
            </a:r>
            <a:r>
              <a:rPr lang="en-US" altLang="zh-TW" dirty="0">
                <a:latin typeface="Times New Roman" panose="02020603050405020304" pitchFamily="18" charset="0"/>
                <a:cs typeface="Times New Roman" panose="02020603050405020304" pitchFamily="18" charset="0"/>
              </a:rPr>
              <a:t>is then selected for </a:t>
            </a:r>
            <a:r>
              <a:rPr lang="en-US" altLang="zh-TW" dirty="0" smtClean="0">
                <a:latin typeface="Times New Roman" panose="02020603050405020304" pitchFamily="18" charset="0"/>
                <a:cs typeface="Times New Roman" panose="02020603050405020304" pitchFamily="18" charset="0"/>
              </a:rPr>
              <a:t>caching</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of </a:t>
            </a:r>
            <a:r>
              <a:rPr lang="en-US" altLang="zh-TW" dirty="0">
                <a:latin typeface="Times New Roman" panose="02020603050405020304" pitchFamily="18" charset="0"/>
                <a:cs typeface="Times New Roman" panose="02020603050405020304" pitchFamily="18" charset="0"/>
              </a:rPr>
              <a:t>subscriber profile and handling of the call:</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dirty="0"/>
          </a:p>
        </p:txBody>
      </p:sp>
      <p:pic>
        <p:nvPicPr>
          <p:cNvPr id="5" name="圖片 4"/>
          <p:cNvPicPr>
            <a:picLocks noChangeAspect="1"/>
          </p:cNvPicPr>
          <p:nvPr/>
        </p:nvPicPr>
        <p:blipFill>
          <a:blip r:embed="rId3"/>
          <a:stretch>
            <a:fillRect/>
          </a:stretch>
        </p:blipFill>
        <p:spPr>
          <a:xfrm>
            <a:off x="203200" y="4754929"/>
            <a:ext cx="11582400" cy="1131393"/>
          </a:xfrm>
          <a:prstGeom prst="rect">
            <a:avLst/>
          </a:prstGeom>
        </p:spPr>
      </p:pic>
    </p:spTree>
    <p:extLst>
      <p:ext uri="{BB962C8B-B14F-4D97-AF65-F5344CB8AC3E}">
        <p14:creationId xmlns:p14="http://schemas.microsoft.com/office/powerpoint/2010/main" val="3120524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Load Balancing and Scaling</a:t>
            </a:r>
            <a:endParaRPr lang="zh-TW" altLang="en-US" dirty="0"/>
          </a:p>
        </p:txBody>
      </p:sp>
      <p:pic>
        <p:nvPicPr>
          <p:cNvPr id="5" name="內容版面配置區 4"/>
          <p:cNvPicPr>
            <a:picLocks noGrp="1" noChangeAspect="1"/>
          </p:cNvPicPr>
          <p:nvPr>
            <p:ph idx="1"/>
          </p:nvPr>
        </p:nvPicPr>
        <p:blipFill>
          <a:blip r:embed="rId3"/>
          <a:stretch>
            <a:fillRect/>
          </a:stretch>
        </p:blipFill>
        <p:spPr>
          <a:xfrm>
            <a:off x="2190568" y="1540295"/>
            <a:ext cx="7607664" cy="4816056"/>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a:p>
        </p:txBody>
      </p:sp>
    </p:spTree>
    <p:extLst>
      <p:ext uri="{BB962C8B-B14F-4D97-AF65-F5344CB8AC3E}">
        <p14:creationId xmlns:p14="http://schemas.microsoft.com/office/powerpoint/2010/main" val="1432833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Load Balancing and Scaling</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Conventionally, multiple instances of HSS with different user profiles </a:t>
            </a:r>
            <a:r>
              <a:rPr lang="en-US" altLang="zh-TW" sz="2800" dirty="0" smtClean="0">
                <a:latin typeface="Times New Roman" panose="02020603050405020304" pitchFamily="18" charset="0"/>
                <a:cs typeface="Times New Roman" panose="02020603050405020304" pitchFamily="18" charset="0"/>
              </a:rPr>
              <a:t>were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deployed </a:t>
            </a:r>
            <a:r>
              <a:rPr lang="en-US" altLang="zh-TW" sz="2800" dirty="0">
                <a:latin typeface="Times New Roman" panose="02020603050405020304" pitchFamily="18" charset="0"/>
                <a:cs typeface="Times New Roman" panose="02020603050405020304" pitchFamily="18" charset="0"/>
              </a:rPr>
              <a:t>in IMS and a Subscriber Location Function (SLF) was used to </a:t>
            </a:r>
            <a:r>
              <a:rPr lang="en-US" altLang="zh-TW" sz="2800" dirty="0" smtClean="0">
                <a:latin typeface="Times New Roman" panose="02020603050405020304" pitchFamily="18" charset="0"/>
                <a:cs typeface="Times New Roman" panose="02020603050405020304" pitchFamily="18" charset="0"/>
              </a:rPr>
              <a:t>direct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calls to their specific HSS </a:t>
            </a:r>
            <a:r>
              <a:rPr lang="en-US" altLang="zh-TW" sz="2800" dirty="0" smtClean="0">
                <a:latin typeface="Times New Roman" panose="02020603050405020304" pitchFamily="18" charset="0"/>
                <a:cs typeface="Times New Roman" panose="02020603050405020304" pitchFamily="18" charset="0"/>
              </a:rPr>
              <a:t>unit.</a:t>
            </a:r>
          </a:p>
          <a:p>
            <a:r>
              <a:rPr lang="en-US" altLang="zh-TW" sz="2800" dirty="0">
                <a:latin typeface="Times New Roman" panose="02020603050405020304" pitchFamily="18" charset="0"/>
                <a:cs typeface="Times New Roman" panose="02020603050405020304" pitchFamily="18" charset="0"/>
              </a:rPr>
              <a:t>Although the SLF decreases the load on the HSS units, one may </a:t>
            </a:r>
            <a:r>
              <a:rPr lang="en-US" altLang="zh-TW" sz="2800" dirty="0">
                <a:solidFill>
                  <a:srgbClr val="FF0000"/>
                </a:solidFill>
                <a:latin typeface="Times New Roman" panose="02020603050405020304" pitchFamily="18" charset="0"/>
                <a:cs typeface="Times New Roman" panose="02020603050405020304" pitchFamily="18" charset="0"/>
              </a:rPr>
              <a:t>still need </a:t>
            </a:r>
            <a:r>
              <a:rPr lang="en-US" altLang="zh-TW" sz="2800" dirty="0" smtClean="0">
                <a:solidFill>
                  <a:srgbClr val="FF0000"/>
                </a:solidFill>
                <a:latin typeface="Times New Roman" panose="02020603050405020304" pitchFamily="18" charset="0"/>
                <a:cs typeface="Times New Roman" panose="02020603050405020304" pitchFamily="18" charset="0"/>
              </a:rPr>
              <a:t>to</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make </a:t>
            </a:r>
            <a:r>
              <a:rPr lang="en-US" altLang="zh-TW" sz="2800" dirty="0">
                <a:solidFill>
                  <a:srgbClr val="FF0000"/>
                </a:solidFill>
                <a:latin typeface="Times New Roman" panose="02020603050405020304" pitchFamily="18" charset="0"/>
                <a:cs typeface="Times New Roman" panose="02020603050405020304" pitchFamily="18" charset="0"/>
              </a:rPr>
              <a:t>database queries out of the pouch </a:t>
            </a:r>
            <a:r>
              <a:rPr lang="en-US" altLang="zh-TW" sz="2800" dirty="0">
                <a:latin typeface="Times New Roman" panose="02020603050405020304" pitchFamily="18" charset="0"/>
                <a:cs typeface="Times New Roman" panose="02020603050405020304" pitchFamily="18" charset="0"/>
              </a:rPr>
              <a:t>where the computation is done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Further,</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since </a:t>
            </a:r>
            <a:r>
              <a:rPr lang="en-US" altLang="zh-TW" sz="2800" dirty="0">
                <a:solidFill>
                  <a:srgbClr val="FF0000"/>
                </a:solidFill>
                <a:latin typeface="Times New Roman" panose="02020603050405020304" pitchFamily="18" charset="0"/>
                <a:cs typeface="Times New Roman" panose="02020603050405020304" pitchFamily="18" charset="0"/>
              </a:rPr>
              <a:t>the local database queries can be made faster than the external ones </a:t>
            </a:r>
            <a:r>
              <a:rPr lang="en-US" altLang="zh-TW" sz="2800" dirty="0">
                <a:latin typeface="Times New Roman" panose="02020603050405020304" pitchFamily="18" charset="0"/>
                <a:cs typeface="Times New Roman" panose="02020603050405020304" pitchFamily="18" charset="0"/>
              </a:rPr>
              <a:t>(as </a:t>
            </a:r>
            <a:r>
              <a:rPr lang="en-US" altLang="zh-TW" sz="2800" dirty="0" smtClean="0">
                <a:latin typeface="Times New Roman" panose="02020603050405020304" pitchFamily="18" charset="0"/>
                <a:cs typeface="Times New Roman" panose="02020603050405020304" pitchFamily="18" charset="0"/>
              </a:rPr>
              <a:t>it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does </a:t>
            </a:r>
            <a:r>
              <a:rPr lang="en-US" altLang="zh-TW" sz="2800" dirty="0">
                <a:latin typeface="Times New Roman" panose="02020603050405020304" pitchFamily="18" charset="0"/>
                <a:cs typeface="Times New Roman" panose="02020603050405020304" pitchFamily="18" charset="0"/>
              </a:rPr>
              <a:t>not need to be done via network), our local caching mechanism should </a:t>
            </a:r>
            <a:r>
              <a:rPr lang="en-US" altLang="zh-TW" sz="2800" dirty="0" smtClean="0">
                <a:latin typeface="Times New Roman" panose="02020603050405020304" pitchFamily="18" charset="0"/>
                <a:cs typeface="Times New Roman" panose="02020603050405020304" pitchFamily="18" charset="0"/>
              </a:rPr>
              <a:t>be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 </a:t>
            </a:r>
            <a:r>
              <a:rPr lang="en-US" altLang="zh-TW" sz="2800" dirty="0">
                <a:latin typeface="Times New Roman" panose="02020603050405020304" pitchFamily="18" charset="0"/>
                <a:cs typeface="Times New Roman" panose="02020603050405020304" pitchFamily="18" charset="0"/>
              </a:rPr>
              <a:t>better alternative for long term handling of a set of stationary subscribers.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dirty="0"/>
          </a:p>
        </p:txBody>
      </p:sp>
    </p:spTree>
    <p:extLst>
      <p:ext uri="{BB962C8B-B14F-4D97-AF65-F5344CB8AC3E}">
        <p14:creationId xmlns:p14="http://schemas.microsoft.com/office/powerpoint/2010/main" val="3329680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Load Balancing and Scaling</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In the mentioned algorithm, the rendezvous load balancer may find a computing node which is </a:t>
            </a:r>
            <a:r>
              <a:rPr lang="en-US" altLang="zh-TW" dirty="0">
                <a:solidFill>
                  <a:srgbClr val="FF0000"/>
                </a:solidFill>
                <a:latin typeface="Times New Roman" panose="02020603050405020304" pitchFamily="18" charset="0"/>
                <a:cs typeface="Times New Roman" panose="02020603050405020304" pitchFamily="18" charset="0"/>
              </a:rPr>
              <a:t>overloaded</a:t>
            </a:r>
            <a:r>
              <a:rPr lang="en-US" altLang="zh-TW" dirty="0">
                <a:latin typeface="Times New Roman" panose="02020603050405020304" pitchFamily="18" charset="0"/>
                <a:cs typeface="Times New Roman" panose="02020603050405020304" pitchFamily="18" charset="0"/>
              </a:rPr>
              <a:t> and can not handle a new subscriber. </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In such </a:t>
            </a:r>
            <a:r>
              <a:rPr lang="en-US" altLang="zh-TW" dirty="0" smtClean="0">
                <a:latin typeface="Times New Roman" panose="02020603050405020304" pitchFamily="18" charset="0"/>
                <a:cs typeface="Times New Roman" panose="02020603050405020304" pitchFamily="18" charset="0"/>
              </a:rPr>
              <a:t>cases,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 </a:t>
            </a:r>
            <a:r>
              <a:rPr lang="en-US" altLang="zh-TW" dirty="0">
                <a:solidFill>
                  <a:srgbClr val="FF0000"/>
                </a:solidFill>
                <a:latin typeface="Times New Roman" panose="02020603050405020304" pitchFamily="18" charset="0"/>
                <a:cs typeface="Times New Roman" panose="02020603050405020304" pitchFamily="18" charset="0"/>
              </a:rPr>
              <a:t>busy signal </a:t>
            </a:r>
            <a:r>
              <a:rPr lang="en-US" altLang="zh-TW" dirty="0">
                <a:latin typeface="Times New Roman" panose="02020603050405020304" pitchFamily="18" charset="0"/>
                <a:cs typeface="Times New Roman" panose="02020603050405020304" pitchFamily="18" charset="0"/>
              </a:rPr>
              <a:t>is sent to the </a:t>
            </a:r>
            <a:r>
              <a:rPr lang="en-US" altLang="zh-TW" dirty="0">
                <a:solidFill>
                  <a:srgbClr val="FF0000"/>
                </a:solidFill>
                <a:latin typeface="Times New Roman" panose="02020603050405020304" pitchFamily="18" charset="0"/>
                <a:cs typeface="Times New Roman" panose="02020603050405020304" pitchFamily="18" charset="0"/>
              </a:rPr>
              <a:t>management unit </a:t>
            </a:r>
            <a:r>
              <a:rPr lang="en-US" altLang="zh-TW" dirty="0" smtClean="0">
                <a:latin typeface="Times New Roman" panose="02020603050405020304" pitchFamily="18" charset="0"/>
                <a:cs typeface="Times New Roman" panose="02020603050405020304" pitchFamily="18" charset="0"/>
              </a:rPr>
              <a:t>and the call session is dropped.</a:t>
            </a:r>
          </a:p>
          <a:p>
            <a:r>
              <a:rPr lang="en-US" altLang="zh-TW" dirty="0" smtClean="0">
                <a:latin typeface="Times New Roman" panose="02020603050405020304" pitchFamily="18" charset="0"/>
                <a:cs typeface="Times New Roman" panose="02020603050405020304" pitchFamily="18" charset="0"/>
              </a:rPr>
              <a:t>The management </a:t>
            </a:r>
            <a:r>
              <a:rPr lang="en-US" altLang="zh-TW" dirty="0">
                <a:latin typeface="Times New Roman" panose="02020603050405020304" pitchFamily="18" charset="0"/>
                <a:cs typeface="Times New Roman" panose="02020603050405020304" pitchFamily="18" charset="0"/>
              </a:rPr>
              <a:t>unit is in charge of preventing such cases by </a:t>
            </a:r>
            <a:r>
              <a:rPr lang="en-US" altLang="zh-TW" dirty="0">
                <a:solidFill>
                  <a:srgbClr val="FF0000"/>
                </a:solidFill>
                <a:latin typeface="Times New Roman" panose="02020603050405020304" pitchFamily="18" charset="0"/>
                <a:cs typeface="Times New Roman" panose="02020603050405020304" pitchFamily="18" charset="0"/>
              </a:rPr>
              <a:t>provisioning and monitoring of the computing resources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allocating new </a:t>
            </a:r>
            <a:r>
              <a:rPr lang="en-US" altLang="zh-TW" dirty="0" smtClean="0">
                <a:solidFill>
                  <a:srgbClr val="FF0000"/>
                </a:solidFill>
                <a:latin typeface="Times New Roman" panose="02020603050405020304" pitchFamily="18" charset="0"/>
                <a:cs typeface="Times New Roman" panose="02020603050405020304" pitchFamily="18" charset="0"/>
              </a:rPr>
              <a:t>computing</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nodes</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24</a:t>
            </a:fld>
            <a:endParaRPr lang="en-US" altLang="zh-TW" dirty="0"/>
          </a:p>
        </p:txBody>
      </p:sp>
    </p:spTree>
    <p:extLst>
      <p:ext uri="{BB962C8B-B14F-4D97-AF65-F5344CB8AC3E}">
        <p14:creationId xmlns:p14="http://schemas.microsoft.com/office/powerpoint/2010/main" val="2260405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Automatic Scaling and Busy Signal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metrics used to determine the load of a computing node</a:t>
            </a:r>
            <a:br>
              <a:rPr lang="en-US" altLang="zh-TW" dirty="0">
                <a:latin typeface="Times New Roman" panose="02020603050405020304" pitchFamily="18" charset="0"/>
                <a:cs typeface="Times New Roman" panose="02020603050405020304" pitchFamily="18" charset="0"/>
              </a:rPr>
            </a:br>
            <a:r>
              <a:rPr lang="en-US" altLang="zh-TW" dirty="0">
                <a:latin typeface="Times New Roman" panose="02020603050405020304" pitchFamily="18" charset="0"/>
                <a:cs typeface="Times New Roman" panose="02020603050405020304" pitchFamily="18" charset="0"/>
              </a:rPr>
              <a:t>in web services is different from those in telecommunication applications. </a:t>
            </a:r>
          </a:p>
          <a:p>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primary </a:t>
            </a:r>
            <a:r>
              <a:rPr lang="en-US" altLang="zh-TW" dirty="0">
                <a:latin typeface="Times New Roman" panose="02020603050405020304" pitchFamily="18" charset="0"/>
                <a:cs typeface="Times New Roman" panose="02020603050405020304" pitchFamily="18" charset="0"/>
              </a:rPr>
              <a:t>and final goal in telecommunication applications is to satisfy the </a:t>
            </a:r>
            <a:r>
              <a:rPr lang="en-US" altLang="zh-TW" dirty="0" smtClean="0">
                <a:latin typeface="Times New Roman" panose="02020603050405020304" pitchFamily="18" charset="0"/>
                <a:cs typeface="Times New Roman" panose="02020603050405020304" pitchFamily="18" charset="0"/>
              </a:rPr>
              <a:t>Quality</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of </a:t>
            </a:r>
            <a:r>
              <a:rPr lang="en-US" altLang="zh-TW" dirty="0">
                <a:latin typeface="Times New Roman" panose="02020603050405020304" pitchFamily="18" charset="0"/>
                <a:cs typeface="Times New Roman" panose="02020603050405020304" pitchFamily="18" charset="0"/>
              </a:rPr>
              <a:t>Service (</a:t>
            </a:r>
            <a:r>
              <a:rPr lang="en-US" altLang="zh-TW" dirty="0" err="1">
                <a:latin typeface="Times New Roman" panose="02020603050405020304" pitchFamily="18" charset="0"/>
                <a:cs typeface="Times New Roman" panose="02020603050405020304" pitchFamily="18" charset="0"/>
              </a:rPr>
              <a:t>QoS</a:t>
            </a:r>
            <a:r>
              <a:rPr lang="en-US" altLang="zh-TW" dirty="0">
                <a:latin typeface="Times New Roman" panose="02020603050405020304" pitchFamily="18" charset="0"/>
                <a:cs typeface="Times New Roman" panose="02020603050405020304" pitchFamily="18" charset="0"/>
              </a:rPr>
              <a:t>) requirement of the service; e.g. latency for establishing calls</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Hence, one needs to find an appropriate mechanism to </a:t>
            </a:r>
            <a:r>
              <a:rPr lang="en-US" altLang="zh-TW" dirty="0">
                <a:solidFill>
                  <a:srgbClr val="FF0000"/>
                </a:solidFill>
                <a:latin typeface="Times New Roman" panose="02020603050405020304" pitchFamily="18" charset="0"/>
                <a:cs typeface="Times New Roman" panose="02020603050405020304" pitchFamily="18" charset="0"/>
              </a:rPr>
              <a:t>track and predict </a:t>
            </a:r>
            <a:r>
              <a:rPr lang="en-US" altLang="zh-TW" dirty="0" smtClean="0">
                <a:solidFill>
                  <a:srgbClr val="FF0000"/>
                </a:solidFill>
                <a:latin typeface="Times New Roman" panose="02020603050405020304" pitchFamily="18" charset="0"/>
                <a:cs typeface="Times New Roman" panose="02020603050405020304" pitchFamily="18" charset="0"/>
              </a:rPr>
              <a:t>the</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changes </a:t>
            </a:r>
            <a:r>
              <a:rPr lang="en-US" altLang="zh-TW" dirty="0">
                <a:solidFill>
                  <a:srgbClr val="FF0000"/>
                </a:solidFill>
                <a:latin typeface="Times New Roman" panose="02020603050405020304" pitchFamily="18" charset="0"/>
                <a:cs typeface="Times New Roman" panose="02020603050405020304" pitchFamily="18" charset="0"/>
              </a:rPr>
              <a:t>in QoS</a:t>
            </a:r>
            <a:r>
              <a:rPr lang="en-US" altLang="zh-TW" dirty="0">
                <a:latin typeface="Times New Roman" panose="02020603050405020304" pitchFamily="18" charset="0"/>
                <a:cs typeface="Times New Roman" panose="02020603050405020304" pitchFamily="18" charset="0"/>
              </a:rPr>
              <a:t> for the </a:t>
            </a:r>
            <a:r>
              <a:rPr lang="en-US" altLang="zh-TW" dirty="0" smtClean="0">
                <a:latin typeface="Times New Roman" panose="02020603050405020304" pitchFamily="18" charset="0"/>
                <a:cs typeface="Times New Roman" panose="02020603050405020304" pitchFamily="18" charset="0"/>
              </a:rPr>
              <a:t>subscribers.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a:p>
        </p:txBody>
      </p:sp>
    </p:spTree>
    <p:extLst>
      <p:ext uri="{BB962C8B-B14F-4D97-AF65-F5344CB8AC3E}">
        <p14:creationId xmlns:p14="http://schemas.microsoft.com/office/powerpoint/2010/main" val="197480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Automatic Scaling and Busy Signal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When a</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subscriber </a:t>
            </a:r>
            <a:r>
              <a:rPr lang="en-US" altLang="zh-TW" sz="2800" dirty="0">
                <a:latin typeface="Times New Roman" panose="02020603050405020304" pitchFamily="18" charset="0"/>
                <a:cs typeface="Times New Roman" panose="02020603050405020304" pitchFamily="18" charset="0"/>
              </a:rPr>
              <a:t>is directed to a computing node by the load balancer and that </a:t>
            </a:r>
            <a:r>
              <a:rPr lang="en-US" altLang="zh-TW" sz="2800" dirty="0" smtClean="0">
                <a:latin typeface="Times New Roman" panose="02020603050405020304" pitchFamily="18" charset="0"/>
                <a:cs typeface="Times New Roman" panose="02020603050405020304" pitchFamily="18" charset="0"/>
              </a:rPr>
              <a:t>node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is </a:t>
            </a:r>
            <a:r>
              <a:rPr lang="en-US" altLang="zh-TW" sz="2800" dirty="0">
                <a:latin typeface="Times New Roman" panose="02020603050405020304" pitchFamily="18" charset="0"/>
                <a:cs typeface="Times New Roman" panose="02020603050405020304" pitchFamily="18" charset="0"/>
              </a:rPr>
              <a:t>overloaded, a </a:t>
            </a:r>
            <a:r>
              <a:rPr lang="en-US" altLang="zh-TW" sz="2800" dirty="0">
                <a:solidFill>
                  <a:srgbClr val="FF0000"/>
                </a:solidFill>
                <a:latin typeface="Times New Roman" panose="02020603050405020304" pitchFamily="18" charset="0"/>
                <a:cs typeface="Times New Roman" panose="02020603050405020304" pitchFamily="18" charset="0"/>
              </a:rPr>
              <a:t>busy signal </a:t>
            </a:r>
            <a:r>
              <a:rPr lang="en-US" altLang="zh-TW" sz="2800" dirty="0">
                <a:latin typeface="Times New Roman" panose="02020603050405020304" pitchFamily="18" charset="0"/>
                <a:cs typeface="Times New Roman" panose="02020603050405020304" pitchFamily="18" charset="0"/>
              </a:rPr>
              <a:t>would be </a:t>
            </a:r>
            <a:r>
              <a:rPr lang="en-US" altLang="zh-TW" sz="2800" dirty="0">
                <a:solidFill>
                  <a:srgbClr val="FF0000"/>
                </a:solidFill>
                <a:latin typeface="Times New Roman" panose="02020603050405020304" pitchFamily="18" charset="0"/>
                <a:cs typeface="Times New Roman" panose="02020603050405020304" pitchFamily="18" charset="0"/>
              </a:rPr>
              <a:t>sent to the management unit</a:t>
            </a:r>
            <a:r>
              <a:rPr lang="en-US" altLang="zh-TW" sz="2800" dirty="0">
                <a:latin typeface="Times New Roman" panose="02020603050405020304" pitchFamily="18" charset="0"/>
                <a:cs typeface="Times New Roman" panose="02020603050405020304" pitchFamily="18" charset="0"/>
              </a:rPr>
              <a:t> and the </a:t>
            </a:r>
            <a:r>
              <a:rPr lang="en-US" altLang="zh-TW" sz="2800" dirty="0" smtClean="0">
                <a:latin typeface="Times New Roman" panose="02020603050405020304" pitchFamily="18" charset="0"/>
                <a:cs typeface="Times New Roman" panose="02020603050405020304" pitchFamily="18" charset="0"/>
              </a:rPr>
              <a:t>call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session </a:t>
            </a:r>
            <a:r>
              <a:rPr lang="en-US" altLang="zh-TW" sz="2800" dirty="0">
                <a:latin typeface="Times New Roman" panose="02020603050405020304" pitchFamily="18" charset="0"/>
                <a:cs typeface="Times New Roman" panose="02020603050405020304" pitchFamily="18" charset="0"/>
              </a:rPr>
              <a:t>is dropped.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Then, the management unit (which can be part of the </a:t>
            </a:r>
            <a:r>
              <a:rPr lang="en-US" altLang="zh-TW" sz="2800" dirty="0" smtClean="0">
                <a:latin typeface="Times New Roman" panose="02020603050405020304" pitchFamily="18" charset="0"/>
                <a:cs typeface="Times New Roman" panose="02020603050405020304" pitchFamily="18" charset="0"/>
              </a:rPr>
              <a:t>load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balancer </a:t>
            </a:r>
            <a:r>
              <a:rPr lang="en-US" altLang="zh-TW" sz="2800" dirty="0">
                <a:latin typeface="Times New Roman" panose="02020603050405020304" pitchFamily="18" charset="0"/>
                <a:cs typeface="Times New Roman" panose="02020603050405020304" pitchFamily="18" charset="0"/>
              </a:rPr>
              <a:t>functionality) </a:t>
            </a:r>
            <a:r>
              <a:rPr lang="en-US" altLang="zh-TW" sz="2800" dirty="0">
                <a:solidFill>
                  <a:srgbClr val="FF0000"/>
                </a:solidFill>
                <a:latin typeface="Times New Roman" panose="02020603050405020304" pitchFamily="18" charset="0"/>
                <a:cs typeface="Times New Roman" panose="02020603050405020304" pitchFamily="18" charset="0"/>
              </a:rPr>
              <a:t>will create a new computing unit </a:t>
            </a:r>
            <a:r>
              <a:rPr lang="en-US" altLang="zh-TW" sz="2800" dirty="0">
                <a:latin typeface="Times New Roman" panose="02020603050405020304" pitchFamily="18" charset="0"/>
                <a:cs typeface="Times New Roman" panose="02020603050405020304" pitchFamily="18" charset="0"/>
              </a:rPr>
              <a:t>and </a:t>
            </a:r>
            <a:r>
              <a:rPr lang="en-US" altLang="zh-TW" sz="2800" dirty="0">
                <a:solidFill>
                  <a:srgbClr val="FF0000"/>
                </a:solidFill>
                <a:latin typeface="Times New Roman" panose="02020603050405020304" pitchFamily="18" charset="0"/>
                <a:cs typeface="Times New Roman" panose="02020603050405020304" pitchFamily="18" charset="0"/>
              </a:rPr>
              <a:t>update the </a:t>
            </a:r>
            <a:r>
              <a:rPr lang="en-US" altLang="zh-TW" sz="2800" dirty="0" smtClean="0">
                <a:solidFill>
                  <a:srgbClr val="FF0000"/>
                </a:solidFill>
                <a:latin typeface="Times New Roman" panose="02020603050405020304" pitchFamily="18" charset="0"/>
                <a:cs typeface="Times New Roman" panose="02020603050405020304" pitchFamily="18" charset="0"/>
              </a:rPr>
              <a:t>record</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of </a:t>
            </a:r>
            <a:r>
              <a:rPr lang="en-US" altLang="zh-TW" sz="2800" dirty="0">
                <a:solidFill>
                  <a:srgbClr val="FF0000"/>
                </a:solidFill>
                <a:latin typeface="Times New Roman" panose="02020603050405020304" pitchFamily="18" charset="0"/>
                <a:cs typeface="Times New Roman" panose="02020603050405020304" pitchFamily="18" charset="0"/>
              </a:rPr>
              <a:t>computing nodes at the rendezvous load balancers</a:t>
            </a:r>
            <a:r>
              <a:rPr lang="en-US" altLang="zh-TW" sz="2800" dirty="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uniform nature </a:t>
            </a:r>
            <a:r>
              <a:rPr lang="en-US" altLang="zh-TW" sz="2800" dirty="0" smtClean="0">
                <a:latin typeface="Times New Roman" panose="02020603050405020304" pitchFamily="18" charset="0"/>
                <a:cs typeface="Times New Roman" panose="02020603050405020304" pitchFamily="18" charset="0"/>
              </a:rPr>
              <a:t>of</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hash function ensures that the loads of the computing nodes are </a:t>
            </a:r>
            <a:r>
              <a:rPr lang="en-US" altLang="zh-TW" sz="2800" dirty="0" smtClean="0">
                <a:latin typeface="Times New Roman" panose="02020603050405020304" pitchFamily="18" charset="0"/>
                <a:cs typeface="Times New Roman" panose="02020603050405020304" pitchFamily="18" charset="0"/>
              </a:rPr>
              <a:t>distributed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almost </a:t>
            </a:r>
            <a:r>
              <a:rPr lang="en-US" altLang="zh-TW" sz="2800" dirty="0">
                <a:latin typeface="Times New Roman" panose="02020603050405020304" pitchFamily="18" charset="0"/>
                <a:cs typeface="Times New Roman" panose="02020603050405020304" pitchFamily="18" charset="0"/>
              </a:rPr>
              <a:t>uniformly.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Further, this mechanism prevents the subscribers from </a:t>
            </a:r>
            <a:r>
              <a:rPr lang="en-US" altLang="zh-TW" sz="2800" dirty="0" smtClean="0">
                <a:latin typeface="Times New Roman" panose="02020603050405020304" pitchFamily="18" charset="0"/>
                <a:cs typeface="Times New Roman" panose="02020603050405020304" pitchFamily="18" charset="0"/>
              </a:rPr>
              <a:t>being</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directed </a:t>
            </a:r>
            <a:r>
              <a:rPr lang="en-US" altLang="zh-TW" sz="2800" dirty="0">
                <a:latin typeface="Times New Roman" panose="02020603050405020304" pitchFamily="18" charset="0"/>
                <a:cs typeface="Times New Roman" panose="02020603050405020304" pitchFamily="18" charset="0"/>
              </a:rPr>
              <a:t>to different locations which would result in a large number of </a:t>
            </a:r>
            <a:r>
              <a:rPr lang="en-US" altLang="zh-TW" sz="2800" dirty="0" smtClean="0">
                <a:latin typeface="Times New Roman" panose="02020603050405020304" pitchFamily="18" charset="0"/>
                <a:cs typeface="Times New Roman" panose="02020603050405020304" pitchFamily="18" charset="0"/>
              </a:rPr>
              <a:t>queries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to </a:t>
            </a:r>
            <a:r>
              <a:rPr lang="en-US" altLang="zh-TW" sz="2800" dirty="0">
                <a:latin typeface="Times New Roman" panose="02020603050405020304" pitchFamily="18" charset="0"/>
                <a:cs typeface="Times New Roman" panose="02020603050405020304" pitchFamily="18" charset="0"/>
              </a:rPr>
              <a:t>the HSS.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a:p>
        </p:txBody>
      </p:sp>
    </p:spTree>
    <p:extLst>
      <p:ext uri="{BB962C8B-B14F-4D97-AF65-F5344CB8AC3E}">
        <p14:creationId xmlns:p14="http://schemas.microsoft.com/office/powerpoint/2010/main" val="1038266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Automatic Scaling and Busy Signal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Notably,</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conventional metrics </a:t>
            </a:r>
            <a:r>
              <a:rPr lang="en-US" altLang="zh-TW" sz="2800" dirty="0" smtClean="0">
                <a:latin typeface="Times New Roman" panose="02020603050405020304" pitchFamily="18" charset="0"/>
                <a:cs typeface="Times New Roman" panose="02020603050405020304" pitchFamily="18" charset="0"/>
              </a:rPr>
              <a:t>used </a:t>
            </a:r>
            <a:r>
              <a:rPr lang="en-US" altLang="zh-TW" sz="2800" dirty="0">
                <a:latin typeface="Times New Roman" panose="02020603050405020304" pitchFamily="18" charset="0"/>
                <a:cs typeface="Times New Roman" panose="02020603050405020304" pitchFamily="18" charset="0"/>
              </a:rPr>
              <a:t>for measuring the computational load of a </a:t>
            </a:r>
            <a:r>
              <a:rPr lang="en-US" altLang="zh-TW" sz="2800" dirty="0" smtClean="0">
                <a:latin typeface="Times New Roman" panose="02020603050405020304" pitchFamily="18" charset="0"/>
                <a:cs typeface="Times New Roman" panose="02020603050405020304" pitchFamily="18" charset="0"/>
              </a:rPr>
              <a:t>node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(e.g</a:t>
            </a:r>
            <a:r>
              <a:rPr lang="en-US" altLang="zh-TW" sz="2800" dirty="0">
                <a:latin typeface="Times New Roman" panose="02020603050405020304" pitchFamily="18" charset="0"/>
                <a:cs typeface="Times New Roman" panose="02020603050405020304" pitchFamily="18" charset="0"/>
              </a:rPr>
              <a:t>. processing unit load and memory usage) are not directly applicable </a:t>
            </a:r>
            <a:r>
              <a:rPr lang="en-US" altLang="zh-TW" sz="2800" dirty="0" smtClean="0">
                <a:latin typeface="Times New Roman" panose="02020603050405020304" pitchFamily="18" charset="0"/>
                <a:cs typeface="Times New Roman" panose="02020603050405020304" pitchFamily="18" charset="0"/>
              </a:rPr>
              <a:t>to</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QoS in IMS.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Furthermore, the QoS between two subscribers depend on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communication </a:t>
            </a:r>
            <a:r>
              <a:rPr lang="en-US" altLang="zh-TW" sz="2800" dirty="0">
                <a:solidFill>
                  <a:srgbClr val="FF0000"/>
                </a:solidFill>
                <a:latin typeface="Times New Roman" panose="02020603050405020304" pitchFamily="18" charset="0"/>
                <a:cs typeface="Times New Roman" panose="02020603050405020304" pitchFamily="18" charset="0"/>
              </a:rPr>
              <a:t>link</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network where the traffic travels through</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Although there is still no specific formula to draw QoS conclusions from different metrics representing the condition of the computing nodes, our </a:t>
            </a:r>
            <a:r>
              <a:rPr lang="en-US" altLang="zh-TW" sz="2800" dirty="0" smtClean="0">
                <a:latin typeface="Times New Roman" panose="02020603050405020304" pitchFamily="18" charset="0"/>
                <a:cs typeface="Times New Roman" panose="02020603050405020304" pitchFamily="18" charset="0"/>
              </a:rPr>
              <a:t>empirical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experiments </a:t>
            </a:r>
            <a:r>
              <a:rPr lang="en-US" altLang="zh-TW" sz="2800" dirty="0">
                <a:latin typeface="Times New Roman" panose="02020603050405020304" pitchFamily="18" charset="0"/>
                <a:cs typeface="Times New Roman" panose="02020603050405020304" pitchFamily="18" charset="0"/>
              </a:rPr>
              <a:t>showed that one has to consider the following to determine if </a:t>
            </a:r>
            <a:r>
              <a:rPr lang="en-US" altLang="zh-TW" sz="2800" dirty="0" smtClean="0">
                <a:latin typeface="Times New Roman" panose="02020603050405020304" pitchFamily="18" charset="0"/>
                <a:cs typeface="Times New Roman" panose="02020603050405020304" pitchFamily="18" charset="0"/>
              </a:rPr>
              <a:t>new</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pouches </a:t>
            </a:r>
            <a:r>
              <a:rPr lang="en-US" altLang="zh-TW" sz="2800" dirty="0">
                <a:latin typeface="Times New Roman" panose="02020603050405020304" pitchFamily="18" charset="0"/>
                <a:cs typeface="Times New Roman" panose="02020603050405020304" pitchFamily="18" charset="0"/>
              </a:rPr>
              <a:t>need to be created:</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a:p>
        </p:txBody>
      </p:sp>
    </p:spTree>
    <p:extLst>
      <p:ext uri="{BB962C8B-B14F-4D97-AF65-F5344CB8AC3E}">
        <p14:creationId xmlns:p14="http://schemas.microsoft.com/office/powerpoint/2010/main" val="3236256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Automatic Scaling and Busy Signal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dirty="0" smtClean="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round trip transmission delay </a:t>
            </a:r>
            <a:r>
              <a:rPr lang="en-US" altLang="zh-TW" dirty="0">
                <a:latin typeface="Times New Roman" panose="02020603050405020304" pitchFamily="18" charset="0"/>
                <a:cs typeface="Times New Roman" panose="02020603050405020304" pitchFamily="18" charset="0"/>
              </a:rPr>
              <a:t>between geographically distributed computing nodes and user </a:t>
            </a:r>
            <a:r>
              <a:rPr lang="en-US" altLang="zh-TW" dirty="0" smtClean="0">
                <a:latin typeface="Times New Roman" panose="02020603050405020304" pitchFamily="18" charset="0"/>
                <a:cs typeface="Times New Roman" panose="02020603050405020304" pitchFamily="18" charset="0"/>
              </a:rPr>
              <a:t>equipment.</a:t>
            </a:r>
            <a:endParaRPr lang="en-US" altLang="zh-TW" dirty="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processing load </a:t>
            </a:r>
            <a:r>
              <a:rPr lang="en-US" altLang="zh-TW" dirty="0">
                <a:latin typeface="Times New Roman" panose="02020603050405020304" pitchFamily="18" charset="0"/>
                <a:cs typeface="Times New Roman" panose="02020603050405020304" pitchFamily="18" charset="0"/>
              </a:rPr>
              <a:t>(e.g. processing unit and memory usage) of </a:t>
            </a:r>
            <a:r>
              <a:rPr lang="en-US" altLang="zh-TW" dirty="0" smtClean="0">
                <a:latin typeface="Times New Roman" panose="02020603050405020304" pitchFamily="18" charset="0"/>
                <a:cs typeface="Times New Roman" panose="02020603050405020304" pitchFamily="18" charset="0"/>
              </a:rPr>
              <a:t>individual</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computing nodes.</a:t>
            </a:r>
            <a:endParaRPr lang="en-US" altLang="zh-TW" dirty="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history of the QoS experienced </a:t>
            </a:r>
            <a:r>
              <a:rPr lang="en-US" altLang="zh-TW" dirty="0">
                <a:latin typeface="Times New Roman" panose="02020603050405020304" pitchFamily="18" charset="0"/>
                <a:cs typeface="Times New Roman" panose="02020603050405020304" pitchFamily="18" charset="0"/>
              </a:rPr>
              <a:t>by different subscribers and their subscription policies.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a:p>
        </p:txBody>
      </p:sp>
    </p:spTree>
    <p:extLst>
      <p:ext uri="{BB962C8B-B14F-4D97-AF65-F5344CB8AC3E}">
        <p14:creationId xmlns:p14="http://schemas.microsoft.com/office/powerpoint/2010/main" val="1162108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Experimental Results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a:p>
        </p:txBody>
      </p:sp>
      <p:sp>
        <p:nvSpPr>
          <p:cNvPr id="6" name="內容版面配置區 5"/>
          <p:cNvSpPr>
            <a:spLocks noGrp="1"/>
          </p:cNvSpPr>
          <p:nvPr>
            <p:ph idx="1"/>
          </p:nvPr>
        </p:nvSpPr>
        <p:spPr/>
        <p:txBody>
          <a:bodyPr/>
          <a:lstStyle/>
          <a:p>
            <a:r>
              <a:rPr lang="en-US" altLang="zh-TW" dirty="0" smtClean="0">
                <a:latin typeface="Times New Roman" panose="02020603050405020304" pitchFamily="18" charset="0"/>
                <a:cs typeface="Times New Roman" panose="02020603050405020304" pitchFamily="18" charset="0"/>
              </a:rPr>
              <a:t>Most </a:t>
            </a:r>
            <a:r>
              <a:rPr lang="en-US" altLang="zh-TW" dirty="0">
                <a:latin typeface="Times New Roman" panose="02020603050405020304" pitchFamily="18" charset="0"/>
                <a:cs typeface="Times New Roman" panose="02020603050405020304" pitchFamily="18" charset="0"/>
              </a:rPr>
              <a:t>of the units in the IMS architecture (shown in Fig. 2) </a:t>
            </a:r>
            <a:r>
              <a:rPr lang="en-US" altLang="zh-TW" dirty="0" smtClean="0">
                <a:latin typeface="Times New Roman" panose="02020603050405020304" pitchFamily="18" charset="0"/>
                <a:cs typeface="Times New Roman" panose="02020603050405020304" pitchFamily="18" charset="0"/>
              </a:rPr>
              <a:t>are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involved </a:t>
            </a:r>
            <a:r>
              <a:rPr lang="en-US" altLang="zh-TW" dirty="0">
                <a:latin typeface="Times New Roman" panose="02020603050405020304" pitchFamily="18" charset="0"/>
                <a:cs typeface="Times New Roman" panose="02020603050405020304" pitchFamily="18" charset="0"/>
              </a:rPr>
              <a:t>in the </a:t>
            </a:r>
            <a:r>
              <a:rPr lang="en-US" altLang="zh-TW" dirty="0">
                <a:solidFill>
                  <a:srgbClr val="FF0000"/>
                </a:solidFill>
                <a:latin typeface="Times New Roman" panose="02020603050405020304" pitchFamily="18" charset="0"/>
                <a:cs typeface="Times New Roman" panose="02020603050405020304" pitchFamily="18" charset="0"/>
              </a:rPr>
              <a:t>establishment of the call sessions</a:t>
            </a:r>
            <a:r>
              <a:rPr lang="en-US" altLang="zh-TW" dirty="0">
                <a:latin typeface="Times New Roman" panose="02020603050405020304" pitchFamily="18" charset="0"/>
                <a:cs typeface="Times New Roman" panose="02020603050405020304" pitchFamily="18" charset="0"/>
              </a:rPr>
              <a:t>. </a:t>
            </a:r>
            <a:endParaRPr lang="en-US" altLang="zh-TW" dirty="0" smtClean="0">
              <a:latin typeface="Times New Roman" panose="02020603050405020304" pitchFamily="18" charset="0"/>
              <a:cs typeface="Times New Roman" panose="02020603050405020304" pitchFamily="18" charset="0"/>
            </a:endParaRPr>
          </a:p>
          <a:p>
            <a:r>
              <a:rPr lang="en-US" altLang="zh-TW" dirty="0" smtClean="0">
                <a:latin typeface="Times New Roman" panose="02020603050405020304" pitchFamily="18" charset="0"/>
                <a:cs typeface="Times New Roman" panose="02020603050405020304" pitchFamily="18" charset="0"/>
              </a:rPr>
              <a:t>As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 </a:t>
            </a:r>
            <a:r>
              <a:rPr lang="en-US" altLang="zh-TW" dirty="0">
                <a:latin typeface="Times New Roman" panose="02020603050405020304" pitchFamily="18" charset="0"/>
                <a:cs typeface="Times New Roman" panose="02020603050405020304" pitchFamily="18" charset="0"/>
              </a:rPr>
              <a:t>result, we focus on the call establishment process and evaluate the </a:t>
            </a:r>
            <a:r>
              <a:rPr lang="en-US" altLang="zh-TW" dirty="0" smtClean="0">
                <a:latin typeface="Times New Roman" panose="02020603050405020304" pitchFamily="18" charset="0"/>
                <a:cs typeface="Times New Roman" panose="02020603050405020304" pitchFamily="18" charset="0"/>
              </a:rPr>
              <a:t>performance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of </a:t>
            </a:r>
            <a:r>
              <a:rPr lang="en-US" altLang="zh-TW" dirty="0">
                <a:latin typeface="Times New Roman" panose="02020603050405020304" pitchFamily="18" charset="0"/>
                <a:cs typeface="Times New Roman" panose="02020603050405020304" pitchFamily="18" charset="0"/>
              </a:rPr>
              <a:t>our architecture in terms of the </a:t>
            </a:r>
            <a:r>
              <a:rPr lang="en-US" altLang="zh-TW" dirty="0">
                <a:solidFill>
                  <a:srgbClr val="FF0000"/>
                </a:solidFill>
                <a:latin typeface="Times New Roman" panose="02020603050405020304" pitchFamily="18" charset="0"/>
                <a:cs typeface="Times New Roman" panose="02020603050405020304" pitchFamily="18" charset="0"/>
              </a:rPr>
              <a:t>latency in the establishment of a </a:t>
            </a:r>
            <a:r>
              <a:rPr lang="en-US" altLang="zh-TW" dirty="0" smtClean="0">
                <a:solidFill>
                  <a:srgbClr val="FF0000"/>
                </a:solidFill>
                <a:latin typeface="Times New Roman" panose="02020603050405020304" pitchFamily="18" charset="0"/>
                <a:cs typeface="Times New Roman" panose="02020603050405020304" pitchFamily="18" charset="0"/>
              </a:rPr>
              <a:t>call</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13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0"/>
            <a:ext cx="10228289" cy="4831422"/>
          </a:xfrm>
        </p:spPr>
        <p:txBody>
          <a:bodyPr/>
          <a:lstStyle/>
          <a:p>
            <a:r>
              <a:rPr lang="en-US" altLang="zh-TW" dirty="0">
                <a:latin typeface="Times New Roman" panose="02020603050405020304" pitchFamily="18" charset="0"/>
                <a:cs typeface="Times New Roman" panose="02020603050405020304" pitchFamily="18" charset="0"/>
              </a:rPr>
              <a:t>The </a:t>
            </a:r>
            <a:r>
              <a:rPr lang="en-US" altLang="zh-TW" dirty="0">
                <a:solidFill>
                  <a:srgbClr val="FF0000"/>
                </a:solidFill>
                <a:latin typeface="Times New Roman" panose="02020603050405020304" pitchFamily="18" charset="0"/>
                <a:cs typeface="Times New Roman" panose="02020603050405020304" pitchFamily="18" charset="0"/>
              </a:rPr>
              <a:t>IP Multimedia System (IMS) </a:t>
            </a:r>
            <a:r>
              <a:rPr lang="en-US" altLang="zh-TW" dirty="0">
                <a:latin typeface="Times New Roman" panose="02020603050405020304" pitchFamily="18" charset="0"/>
                <a:cs typeface="Times New Roman" panose="02020603050405020304" pitchFamily="18" charset="0"/>
              </a:rPr>
              <a:t>is a key architecture which provides the </a:t>
            </a:r>
            <a:r>
              <a:rPr lang="en-US" altLang="zh-TW" dirty="0" smtClean="0">
                <a:latin typeface="Times New Roman" panose="02020603050405020304" pitchFamily="18" charset="0"/>
                <a:cs typeface="Times New Roman" panose="02020603050405020304" pitchFamily="18" charset="0"/>
              </a:rPr>
              <a:t>necessary</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platform </a:t>
            </a:r>
            <a:r>
              <a:rPr lang="en-US" altLang="zh-TW" dirty="0">
                <a:latin typeface="Times New Roman" panose="02020603050405020304" pitchFamily="18" charset="0"/>
                <a:cs typeface="Times New Roman" panose="02020603050405020304" pitchFamily="18" charset="0"/>
              </a:rPr>
              <a:t>for delivery of new multimedia services</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However, current implementations of IMS do not offer </a:t>
            </a:r>
            <a:r>
              <a:rPr lang="en-US" altLang="zh-TW" dirty="0">
                <a:solidFill>
                  <a:srgbClr val="FF0000"/>
                </a:solidFill>
                <a:latin typeface="Times New Roman" panose="02020603050405020304" pitchFamily="18" charset="0"/>
                <a:cs typeface="Times New Roman" panose="02020603050405020304" pitchFamily="18" charset="0"/>
              </a:rPr>
              <a:t>automatic scalability </a:t>
            </a:r>
            <a:r>
              <a:rPr lang="en-US" altLang="zh-TW" dirty="0">
                <a:latin typeface="Times New Roman" panose="02020603050405020304" pitchFamily="18" charset="0"/>
                <a:cs typeface="Times New Roman" panose="02020603050405020304" pitchFamily="18" charset="0"/>
              </a:rPr>
              <a:t>or </a:t>
            </a:r>
            <a:r>
              <a:rPr lang="en-US" altLang="zh-TW" dirty="0">
                <a:solidFill>
                  <a:srgbClr val="FF0000"/>
                </a:solidFill>
                <a:latin typeface="Times New Roman" panose="02020603050405020304" pitchFamily="18" charset="0"/>
                <a:cs typeface="Times New Roman" panose="02020603050405020304" pitchFamily="18" charset="0"/>
              </a:rPr>
              <a:t>elastisity</a:t>
            </a:r>
            <a:r>
              <a:rPr lang="en-US" altLang="zh-TW" dirty="0">
                <a:latin typeface="Times New Roman" panose="02020603050405020304" pitchFamily="18" charset="0"/>
                <a:cs typeface="Times New Roman" panose="02020603050405020304" pitchFamily="18" charset="0"/>
              </a:rPr>
              <a:t> for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growing </a:t>
            </a:r>
            <a:r>
              <a:rPr lang="en-US" altLang="zh-TW" dirty="0">
                <a:latin typeface="Times New Roman" panose="02020603050405020304" pitchFamily="18" charset="0"/>
                <a:cs typeface="Times New Roman" panose="02020603050405020304" pitchFamily="18" charset="0"/>
              </a:rPr>
              <a:t>number of customers</a:t>
            </a:r>
            <a:r>
              <a:rPr lang="en-US" altLang="zh-TW" dirty="0" smtClean="0">
                <a:latin typeface="Times New Roman" panose="02020603050405020304" pitchFamily="18" charset="0"/>
                <a:cs typeface="Times New Roman" panose="02020603050405020304" pitchFamily="18" charset="0"/>
              </a:rPr>
              <a:t>.</a:t>
            </a:r>
          </a:p>
          <a:p>
            <a:r>
              <a:rPr lang="en-US" altLang="zh-TW" dirty="0" smtClean="0">
                <a:latin typeface="Times New Roman" panose="02020603050405020304" pitchFamily="18" charset="0"/>
                <a:cs typeface="Times New Roman" panose="02020603050405020304" pitchFamily="18" charset="0"/>
              </a:rPr>
              <a:t>In</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this </a:t>
            </a:r>
            <a:r>
              <a:rPr lang="en-US" altLang="zh-TW" dirty="0">
                <a:latin typeface="Times New Roman" panose="02020603050405020304" pitchFamily="18" charset="0"/>
                <a:cs typeface="Times New Roman" panose="02020603050405020304" pitchFamily="18" charset="0"/>
              </a:rPr>
              <a:t>paper, we present some related </a:t>
            </a:r>
            <a:r>
              <a:rPr lang="en-US" altLang="zh-TW" dirty="0">
                <a:solidFill>
                  <a:srgbClr val="FF0000"/>
                </a:solidFill>
                <a:latin typeface="Times New Roman" panose="02020603050405020304" pitchFamily="18" charset="0"/>
                <a:cs typeface="Times New Roman" panose="02020603050405020304" pitchFamily="18" charset="0"/>
              </a:rPr>
              <a:t>cloud computing patterns</a:t>
            </a:r>
            <a:r>
              <a:rPr lang="en-US" altLang="zh-TW" dirty="0">
                <a:latin typeface="Times New Roman" panose="02020603050405020304" pitchFamily="18" charset="0"/>
                <a:cs typeface="Times New Roman" panose="02020603050405020304" pitchFamily="18" charset="0"/>
              </a:rPr>
              <a:t> and </a:t>
            </a:r>
            <a:r>
              <a:rPr lang="en-US" altLang="zh-TW" dirty="0" smtClean="0">
                <a:latin typeface="Times New Roman" panose="02020603050405020304" pitchFamily="18" charset="0"/>
                <a:cs typeface="Times New Roman" panose="02020603050405020304" pitchFamily="18" charset="0"/>
              </a:rPr>
              <a:t>discuss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their </a:t>
            </a:r>
            <a:r>
              <a:rPr lang="en-US" altLang="zh-TW" dirty="0">
                <a:latin typeface="Times New Roman" panose="02020603050405020304" pitchFamily="18" charset="0"/>
                <a:cs typeface="Times New Roman" panose="02020603050405020304" pitchFamily="18" charset="0"/>
              </a:rPr>
              <a:t>adaptations for implementation of IMS or other </a:t>
            </a:r>
            <a:r>
              <a:rPr lang="en-US" altLang="zh-TW" dirty="0" smtClean="0">
                <a:latin typeface="Times New Roman" panose="02020603050405020304" pitchFamily="18" charset="0"/>
                <a:cs typeface="Times New Roman" panose="02020603050405020304" pitchFamily="18" charset="0"/>
              </a:rPr>
              <a:t>telecommunication</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systems</a:t>
            </a:r>
            <a:r>
              <a:rPr lang="en-US" altLang="zh-TW" dirty="0">
                <a:latin typeface="Times New Roman" panose="02020603050405020304" pitchFamily="18" charset="0"/>
                <a:cs typeface="Times New Roman" panose="02020603050405020304" pitchFamily="18" charset="0"/>
              </a:rPr>
              <a:t>.</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a:xfrm>
            <a:off x="4566919" y="6492875"/>
            <a:ext cx="2844800" cy="365125"/>
          </a:xfrm>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a:ea typeface="新細明體" charset="-120"/>
            </a:endParaRPr>
          </a:p>
        </p:txBody>
      </p:sp>
    </p:spTree>
    <p:extLst>
      <p:ext uri="{BB962C8B-B14F-4D97-AF65-F5344CB8AC3E}">
        <p14:creationId xmlns:p14="http://schemas.microsoft.com/office/powerpoint/2010/main" val="3084771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Experimental Results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a:p>
        </p:txBody>
      </p:sp>
      <p:sp>
        <p:nvSpPr>
          <p:cNvPr id="6" name="內容版面配置區 5"/>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We have implemented and deployed our </a:t>
            </a:r>
            <a:r>
              <a:rPr lang="en-US" altLang="zh-TW" dirty="0">
                <a:solidFill>
                  <a:srgbClr val="FF0000"/>
                </a:solidFill>
                <a:latin typeface="Times New Roman" panose="02020603050405020304" pitchFamily="18" charset="0"/>
                <a:cs typeface="Times New Roman" panose="02020603050405020304" pitchFamily="18" charset="0"/>
              </a:rPr>
              <a:t>micro service IMS </a:t>
            </a:r>
            <a:r>
              <a:rPr lang="en-US" altLang="zh-TW" dirty="0" smtClean="0">
                <a:latin typeface="Times New Roman" panose="02020603050405020304" pitchFamily="18" charset="0"/>
                <a:cs typeface="Times New Roman" panose="02020603050405020304" pitchFamily="18" charset="0"/>
              </a:rPr>
              <a:t>application </a:t>
            </a:r>
            <a:r>
              <a:rPr lang="en-US" altLang="zh-TW" dirty="0">
                <a:latin typeface="Times New Roman" panose="02020603050405020304" pitchFamily="18" charset="0"/>
                <a:cs typeface="Times New Roman" panose="02020603050405020304" pitchFamily="18" charset="0"/>
              </a:rPr>
              <a:t>on </a:t>
            </a:r>
            <a:r>
              <a:rPr lang="en-US" altLang="zh-TW" dirty="0" smtClean="0">
                <a:latin typeface="Times New Roman" panose="02020603050405020304" pitchFamily="18" charset="0"/>
                <a:cs typeface="Times New Roman" panose="02020603050405020304" pitchFamily="18" charset="0"/>
              </a:rPr>
              <a:t>a</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cluster </a:t>
            </a:r>
            <a:r>
              <a:rPr lang="en-US" altLang="zh-TW" dirty="0">
                <a:latin typeface="Times New Roman" panose="02020603050405020304" pitchFamily="18" charset="0"/>
                <a:cs typeface="Times New Roman" panose="02020603050405020304" pitchFamily="18" charset="0"/>
              </a:rPr>
              <a:t>of Raspberry Pi, as a proof of concept</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Our cluster is built of eight </a:t>
            </a:r>
            <a:r>
              <a:rPr lang="en-US" altLang="zh-TW" dirty="0" smtClean="0">
                <a:latin typeface="Times New Roman" panose="02020603050405020304" pitchFamily="18" charset="0"/>
                <a:cs typeface="Times New Roman" panose="02020603050405020304" pitchFamily="18" charset="0"/>
              </a:rPr>
              <a:t>model</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B </a:t>
            </a:r>
            <a:r>
              <a:rPr lang="en-US" altLang="zh-TW" dirty="0">
                <a:latin typeface="Times New Roman" panose="02020603050405020304" pitchFamily="18" charset="0"/>
                <a:cs typeface="Times New Roman" panose="02020603050405020304" pitchFamily="18" charset="0"/>
              </a:rPr>
              <a:t>Raspberry </a:t>
            </a:r>
            <a:r>
              <a:rPr lang="en-US" altLang="zh-TW" dirty="0" smtClean="0">
                <a:latin typeface="Times New Roman" panose="02020603050405020304" pitchFamily="18" charset="0"/>
                <a:cs typeface="Times New Roman" panose="02020603050405020304" pitchFamily="18" charset="0"/>
              </a:rPr>
              <a:t>Pi </a:t>
            </a:r>
            <a:r>
              <a:rPr lang="en-US" altLang="zh-TW" dirty="0">
                <a:latin typeface="Times New Roman" panose="02020603050405020304" pitchFamily="18" charset="0"/>
                <a:cs typeface="Times New Roman" panose="02020603050405020304" pitchFamily="18" charset="0"/>
              </a:rPr>
              <a:t>which are put together similar to a cabinet of blade </a:t>
            </a:r>
            <a:r>
              <a:rPr lang="en-US" altLang="zh-TW" dirty="0" smtClean="0">
                <a:latin typeface="Times New Roman" panose="02020603050405020304" pitchFamily="18" charset="0"/>
                <a:cs typeface="Times New Roman" panose="02020603050405020304" pitchFamily="18" charset="0"/>
              </a:rPr>
              <a:t>servers.</a:t>
            </a:r>
          </a:p>
          <a:p>
            <a:r>
              <a:rPr lang="en-US" altLang="zh-TW" dirty="0">
                <a:latin typeface="Times New Roman" panose="02020603050405020304" pitchFamily="18" charset="0"/>
                <a:cs typeface="Times New Roman" panose="02020603050405020304" pitchFamily="18" charset="0"/>
              </a:rPr>
              <a:t>Each Raspberry Pi is considered as a pouch and they are </a:t>
            </a:r>
            <a:r>
              <a:rPr lang="en-US" altLang="zh-TW" dirty="0">
                <a:solidFill>
                  <a:srgbClr val="FF0000"/>
                </a:solidFill>
                <a:latin typeface="Times New Roman" panose="02020603050405020304" pitchFamily="18" charset="0"/>
                <a:cs typeface="Times New Roman" panose="02020603050405020304" pitchFamily="18" charset="0"/>
              </a:rPr>
              <a:t>linked together </a:t>
            </a:r>
            <a:r>
              <a:rPr lang="en-US" altLang="zh-TW" dirty="0" smtClean="0">
                <a:solidFill>
                  <a:srgbClr val="FF0000"/>
                </a:solidFill>
                <a:latin typeface="Times New Roman" panose="02020603050405020304" pitchFamily="18" charset="0"/>
                <a:cs typeface="Times New Roman" panose="02020603050405020304" pitchFamily="18" charset="0"/>
              </a:rPr>
              <a:t>by</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using </a:t>
            </a:r>
            <a:r>
              <a:rPr lang="en-US" altLang="zh-TW" dirty="0">
                <a:solidFill>
                  <a:srgbClr val="FF0000"/>
                </a:solidFill>
                <a:latin typeface="Times New Roman" panose="02020603050405020304" pitchFamily="18" charset="0"/>
                <a:cs typeface="Times New Roman" panose="02020603050405020304" pitchFamily="18" charset="0"/>
              </a:rPr>
              <a:t>an Ethernet switch</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One of the pouches is used to </a:t>
            </a:r>
            <a:r>
              <a:rPr lang="en-US" altLang="zh-TW" dirty="0">
                <a:solidFill>
                  <a:srgbClr val="FF0000"/>
                </a:solidFill>
                <a:latin typeface="Times New Roman" panose="02020603050405020304" pitchFamily="18" charset="0"/>
                <a:cs typeface="Times New Roman" panose="02020603050405020304" pitchFamily="18" charset="0"/>
              </a:rPr>
              <a:t>host the load </a:t>
            </a:r>
            <a:r>
              <a:rPr lang="en-US" altLang="zh-TW" dirty="0" smtClean="0">
                <a:solidFill>
                  <a:srgbClr val="FF0000"/>
                </a:solidFill>
                <a:latin typeface="Times New Roman" panose="02020603050405020304" pitchFamily="18" charset="0"/>
                <a:cs typeface="Times New Roman" panose="02020603050405020304" pitchFamily="18" charset="0"/>
              </a:rPr>
              <a:t>balancer</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as </a:t>
            </a:r>
            <a:r>
              <a:rPr lang="en-US" altLang="zh-TW" dirty="0">
                <a:latin typeface="Times New Roman" panose="02020603050405020304" pitchFamily="18" charset="0"/>
                <a:cs typeface="Times New Roman" panose="02020603050405020304" pitchFamily="18" charset="0"/>
              </a:rPr>
              <a:t>the entry point of the SIP messages which is used by the SIP client at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beginning </a:t>
            </a:r>
            <a:r>
              <a:rPr lang="en-US" altLang="zh-TW" dirty="0">
                <a:latin typeface="Times New Roman" panose="02020603050405020304" pitchFamily="18" charset="0"/>
                <a:cs typeface="Times New Roman" panose="02020603050405020304" pitchFamily="18" charset="0"/>
              </a:rPr>
              <a:t>of their SIP signaling.</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779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Experimental Results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a:p>
        </p:txBody>
      </p:sp>
      <p:sp>
        <p:nvSpPr>
          <p:cNvPr id="6" name="內容版面配置區 5"/>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Our experiments are done by </a:t>
            </a:r>
            <a:r>
              <a:rPr lang="en-US" altLang="zh-TW" dirty="0">
                <a:solidFill>
                  <a:srgbClr val="FF0000"/>
                </a:solidFill>
                <a:latin typeface="Times New Roman" panose="02020603050405020304" pitchFamily="18" charset="0"/>
                <a:cs typeface="Times New Roman" panose="02020603050405020304" pitchFamily="18" charset="0"/>
              </a:rPr>
              <a:t>making a number of SIP calls </a:t>
            </a:r>
            <a:r>
              <a:rPr lang="en-US" altLang="zh-TW" dirty="0">
                <a:latin typeface="Times New Roman" panose="02020603050405020304" pitchFamily="18" charset="0"/>
                <a:cs typeface="Times New Roman" panose="02020603050405020304" pitchFamily="18" charset="0"/>
              </a:rPr>
              <a:t>via our </a:t>
            </a:r>
            <a:r>
              <a:rPr lang="en-US" altLang="zh-TW" dirty="0" smtClean="0">
                <a:latin typeface="Times New Roman" panose="02020603050405020304" pitchFamily="18" charset="0"/>
                <a:cs typeface="Times New Roman" panose="02020603050405020304" pitchFamily="18" charset="0"/>
              </a:rPr>
              <a:t>IMS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implementation.</a:t>
            </a:r>
          </a:p>
          <a:p>
            <a:r>
              <a:rPr lang="en-US" altLang="zh-TW" dirty="0">
                <a:latin typeface="Times New Roman" panose="02020603050405020304" pitchFamily="18" charset="0"/>
                <a:cs typeface="Times New Roman" panose="02020603050405020304" pitchFamily="18" charset="0"/>
              </a:rPr>
              <a:t>Specifically, we put a maximum of 80 concurrent calls to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system </a:t>
            </a:r>
            <a:r>
              <a:rPr lang="en-US" altLang="zh-TW" dirty="0">
                <a:latin typeface="Times New Roman" panose="02020603050405020304" pitchFamily="18" charset="0"/>
                <a:cs typeface="Times New Roman" panose="02020603050405020304" pitchFamily="18" charset="0"/>
              </a:rPr>
              <a:t>with a constant rate of 30 calls per minute</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After a call is established, </a:t>
            </a:r>
            <a:r>
              <a:rPr lang="en-US" altLang="zh-TW" dirty="0" smtClean="0">
                <a:latin typeface="Times New Roman" panose="02020603050405020304" pitchFamily="18" charset="0"/>
                <a:cs typeface="Times New Roman" panose="02020603050405020304" pitchFamily="18" charset="0"/>
              </a:rPr>
              <a:t>it</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lasts </a:t>
            </a:r>
            <a:r>
              <a:rPr lang="en-US" altLang="zh-TW" dirty="0">
                <a:latin typeface="Times New Roman" panose="02020603050405020304" pitchFamily="18" charset="0"/>
                <a:cs typeface="Times New Roman" panose="02020603050405020304" pitchFamily="18" charset="0"/>
              </a:rPr>
              <a:t>300 seconds and then it is terminated.</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3939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Experimental Results </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idx="1"/>
          </p:nvPr>
        </p:nvPicPr>
        <p:blipFill>
          <a:blip r:embed="rId3"/>
          <a:stretch>
            <a:fillRect/>
          </a:stretch>
        </p:blipFill>
        <p:spPr>
          <a:xfrm>
            <a:off x="959370" y="1622577"/>
            <a:ext cx="10321588" cy="4427686"/>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a:p>
        </p:txBody>
      </p:sp>
    </p:spTree>
    <p:extLst>
      <p:ext uri="{BB962C8B-B14F-4D97-AF65-F5344CB8AC3E}">
        <p14:creationId xmlns:p14="http://schemas.microsoft.com/office/powerpoint/2010/main" val="446301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CCA6-91AC-4A62-9420-22F3ACD8A3A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 and Discussion</a:t>
            </a:r>
          </a:p>
        </p:txBody>
      </p:sp>
      <p:sp>
        <p:nvSpPr>
          <p:cNvPr id="4" name="投影片編號版面配置區 3">
            <a:extLst>
              <a:ext uri="{FF2B5EF4-FFF2-40B4-BE49-F238E27FC236}">
                <a16:creationId xmlns:a16="http://schemas.microsoft.com/office/drawing/2014/main" id="{2DC33B21-D25F-4B5F-9D04-FE7CA5026EA1}"/>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a:p>
        </p:txBody>
      </p:sp>
      <p:sp>
        <p:nvSpPr>
          <p:cNvPr id="3" name="內容版面配置區 2">
            <a:extLst>
              <a:ext uri="{FF2B5EF4-FFF2-40B4-BE49-F238E27FC236}">
                <a16:creationId xmlns:a16="http://schemas.microsoft.com/office/drawing/2014/main" id="{83BE3A75-6211-4FED-870C-F5449DC1F210}"/>
              </a:ext>
            </a:extLst>
          </p:cNvPr>
          <p:cNvSpPr>
            <a:spLocks noGrp="1"/>
          </p:cNvSpPr>
          <p:nvPr>
            <p:ph idx="1"/>
          </p:nvPr>
        </p:nvSpPr>
        <p:spPr>
          <a:xfrm>
            <a:off x="609599" y="1600201"/>
            <a:ext cx="10548135" cy="4756150"/>
          </a:xfrm>
        </p:spPr>
        <p:txBody>
          <a:bodyPr/>
          <a:lstStyle/>
          <a:p>
            <a:r>
              <a:rPr lang="en-US" altLang="zh-TW" sz="2800" dirty="0" smtClean="0">
                <a:latin typeface="Times New Roman" panose="02020603050405020304" pitchFamily="18" charset="0"/>
                <a:cs typeface="Times New Roman" panose="02020603050405020304" pitchFamily="18" charset="0"/>
              </a:rPr>
              <a:t>We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described </a:t>
            </a:r>
            <a:r>
              <a:rPr lang="en-US" altLang="zh-TW" sz="2800" dirty="0">
                <a:latin typeface="Times New Roman" panose="02020603050405020304" pitchFamily="18" charset="0"/>
                <a:cs typeface="Times New Roman" panose="02020603050405020304" pitchFamily="18" charset="0"/>
              </a:rPr>
              <a:t>a new cloud based architecture for implementation of IMS where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system </a:t>
            </a:r>
            <a:r>
              <a:rPr lang="en-US" altLang="zh-TW" sz="2800" dirty="0">
                <a:latin typeface="Times New Roman" panose="02020603050405020304" pitchFamily="18" charset="0"/>
                <a:cs typeface="Times New Roman" panose="02020603050405020304" pitchFamily="18" charset="0"/>
              </a:rPr>
              <a:t>is </a:t>
            </a:r>
            <a:r>
              <a:rPr lang="en-US" altLang="zh-TW" sz="2800" dirty="0">
                <a:solidFill>
                  <a:srgbClr val="FF0000"/>
                </a:solidFill>
                <a:latin typeface="Times New Roman" panose="02020603050405020304" pitchFamily="18" charset="0"/>
                <a:cs typeface="Times New Roman" panose="02020603050405020304" pitchFamily="18" charset="0"/>
              </a:rPr>
              <a:t>split in a number of micro services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We also proposed to use </a:t>
            </a:r>
            <a:r>
              <a:rPr lang="en-US" altLang="zh-TW" sz="2800" dirty="0">
                <a:solidFill>
                  <a:srgbClr val="FF0000"/>
                </a:solidFill>
                <a:latin typeface="Times New Roman" panose="02020603050405020304" pitchFamily="18" charset="0"/>
                <a:cs typeface="Times New Roman" panose="02020603050405020304" pitchFamily="18" charset="0"/>
              </a:rPr>
              <a:t>local caching </a:t>
            </a:r>
            <a:r>
              <a:rPr lang="en-US" altLang="zh-TW" sz="2800" dirty="0">
                <a:latin typeface="Times New Roman" panose="02020603050405020304" pitchFamily="18" charset="0"/>
                <a:cs typeface="Times New Roman" panose="02020603050405020304" pitchFamily="18" charset="0"/>
              </a:rPr>
              <a:t>as an effective approach to </a:t>
            </a:r>
            <a:r>
              <a:rPr lang="en-US" altLang="zh-TW" sz="2800" dirty="0" smtClean="0">
                <a:solidFill>
                  <a:srgbClr val="FF0000"/>
                </a:solidFill>
                <a:latin typeface="Times New Roman" panose="02020603050405020304" pitchFamily="18" charset="0"/>
                <a:cs typeface="Times New Roman" panose="02020603050405020304" pitchFamily="18" charset="0"/>
              </a:rPr>
              <a:t>reduce</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the </a:t>
            </a:r>
            <a:r>
              <a:rPr lang="en-US" altLang="zh-TW" sz="2800" dirty="0">
                <a:solidFill>
                  <a:srgbClr val="FF0000"/>
                </a:solidFill>
                <a:latin typeface="Times New Roman" panose="02020603050405020304" pitchFamily="18" charset="0"/>
                <a:cs typeface="Times New Roman" panose="02020603050405020304" pitchFamily="18" charset="0"/>
              </a:rPr>
              <a:t>number of queries to the main HSS unit </a:t>
            </a:r>
            <a:r>
              <a:rPr lang="en-US" altLang="zh-TW" sz="2800" dirty="0">
                <a:latin typeface="Times New Roman" panose="02020603050405020304" pitchFamily="18" charset="0"/>
                <a:cs typeface="Times New Roman" panose="02020603050405020304" pitchFamily="18" charset="0"/>
              </a:rPr>
              <a:t>which is a major bottleneck in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IMS </a:t>
            </a:r>
            <a:r>
              <a:rPr lang="en-US" altLang="zh-TW" sz="2800" dirty="0">
                <a:latin typeface="Times New Roman" panose="02020603050405020304" pitchFamily="18" charset="0"/>
                <a:cs typeface="Times New Roman" panose="02020603050405020304" pitchFamily="18" charset="0"/>
              </a:rPr>
              <a:t>architecture.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Further, we discussed rendezvous load balancing in order </a:t>
            </a:r>
            <a:r>
              <a:rPr lang="en-US" altLang="zh-TW" sz="2800" dirty="0" smtClean="0">
                <a:latin typeface="Times New Roman" panose="02020603050405020304" pitchFamily="18" charset="0"/>
                <a:cs typeface="Times New Roman" panose="02020603050405020304" pitchFamily="18" charset="0"/>
              </a:rPr>
              <a:t>to</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achieve </a:t>
            </a:r>
            <a:r>
              <a:rPr lang="en-US" altLang="zh-TW" sz="2800" dirty="0">
                <a:solidFill>
                  <a:srgbClr val="FF0000"/>
                </a:solidFill>
                <a:latin typeface="Times New Roman" panose="02020603050405020304" pitchFamily="18" charset="0"/>
                <a:cs typeface="Times New Roman" panose="02020603050405020304" pitchFamily="18" charset="0"/>
              </a:rPr>
              <a:t>uniform load distribution</a:t>
            </a:r>
            <a:r>
              <a:rPr lang="en-US" altLang="zh-TW" sz="2800" dirty="0">
                <a:latin typeface="Times New Roman" panose="02020603050405020304" pitchFamily="18" charset="0"/>
                <a:cs typeface="Times New Roman" panose="02020603050405020304" pitchFamily="18" charset="0"/>
              </a:rPr>
              <a:t> among the computing nodes and </a:t>
            </a:r>
            <a:r>
              <a:rPr lang="en-US" altLang="zh-TW" sz="2800" dirty="0">
                <a:solidFill>
                  <a:srgbClr val="FF0000"/>
                </a:solidFill>
                <a:latin typeface="Times New Roman" panose="02020603050405020304" pitchFamily="18" charset="0"/>
                <a:cs typeface="Times New Roman" panose="02020603050405020304" pitchFamily="18" charset="0"/>
              </a:rPr>
              <a:t>reduce </a:t>
            </a:r>
            <a:r>
              <a:rPr lang="en-US" altLang="zh-TW" sz="2800" dirty="0" smtClean="0">
                <a:solidFill>
                  <a:srgbClr val="FF0000"/>
                </a:solidFill>
                <a:latin typeface="Times New Roman" panose="02020603050405020304" pitchFamily="18" charset="0"/>
                <a:cs typeface="Times New Roman" panose="02020603050405020304" pitchFamily="18" charset="0"/>
              </a:rPr>
              <a:t>the</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communication </a:t>
            </a:r>
            <a:r>
              <a:rPr lang="en-US" altLang="zh-TW" sz="2800" dirty="0">
                <a:solidFill>
                  <a:srgbClr val="FF0000"/>
                </a:solidFill>
                <a:latin typeface="Times New Roman" panose="02020603050405020304" pitchFamily="18" charset="0"/>
                <a:cs typeface="Times New Roman" panose="02020603050405020304" pitchFamily="18" charset="0"/>
              </a:rPr>
              <a:t>overhead </a:t>
            </a:r>
            <a:r>
              <a:rPr lang="en-US" altLang="zh-TW" sz="2800" dirty="0">
                <a:latin typeface="Times New Roman" panose="02020603050405020304" pitchFamily="18" charset="0"/>
                <a:cs typeface="Times New Roman" panose="02020603050405020304" pitchFamily="18" charset="0"/>
              </a:rPr>
              <a:t>by handling the calls of a subscriber at the </a:t>
            </a:r>
            <a:r>
              <a:rPr lang="en-US" altLang="zh-TW" sz="2800" dirty="0" smtClean="0">
                <a:latin typeface="Times New Roman" panose="02020603050405020304" pitchFamily="18" charset="0"/>
                <a:cs typeface="Times New Roman" panose="02020603050405020304" pitchFamily="18" charset="0"/>
              </a:rPr>
              <a:t>same </a:t>
            </a:r>
            <a:r>
              <a:rPr lang="en-US" altLang="zh-TW" sz="2800" dirty="0">
                <a:latin typeface="Times New Roman" panose="02020603050405020304" pitchFamily="18" charset="0"/>
                <a:cs typeface="Times New Roman" panose="02020603050405020304" pitchFamily="18" charset="0"/>
              </a:rPr>
              <a:t>computing node (and take advantage of local caches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In the following, we </a:t>
            </a:r>
            <a:r>
              <a:rPr lang="en-US" altLang="zh-TW" sz="2800" dirty="0" smtClean="0">
                <a:latin typeface="Times New Roman" panose="02020603050405020304" pitchFamily="18" charset="0"/>
                <a:cs typeface="Times New Roman" panose="02020603050405020304" pitchFamily="18" charset="0"/>
              </a:rPr>
              <a:t>discuss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some </a:t>
            </a:r>
            <a:r>
              <a:rPr lang="en-US" altLang="zh-TW" sz="2800" dirty="0">
                <a:latin typeface="Times New Roman" panose="02020603050405020304" pitchFamily="18" charset="0"/>
                <a:cs typeface="Times New Roman" panose="02020603050405020304" pitchFamily="18" charset="0"/>
              </a:rPr>
              <a:t>of the important aspects of our work in </a:t>
            </a:r>
            <a:r>
              <a:rPr lang="en-US" altLang="zh-TW" sz="2800" dirty="0" smtClean="0">
                <a:latin typeface="Times New Roman" panose="02020603050405020304" pitchFamily="18" charset="0"/>
                <a:cs typeface="Times New Roman" panose="02020603050405020304" pitchFamily="18" charset="0"/>
              </a:rPr>
              <a:t>progress.</a:t>
            </a:r>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96765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CCA6-91AC-4A62-9420-22F3ACD8A3A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 and Discussion</a:t>
            </a:r>
          </a:p>
        </p:txBody>
      </p:sp>
      <p:sp>
        <p:nvSpPr>
          <p:cNvPr id="4" name="投影片編號版面配置區 3">
            <a:extLst>
              <a:ext uri="{FF2B5EF4-FFF2-40B4-BE49-F238E27FC236}">
                <a16:creationId xmlns:a16="http://schemas.microsoft.com/office/drawing/2014/main" id="{2DC33B21-D25F-4B5F-9D04-FE7CA5026EA1}"/>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a:p>
        </p:txBody>
      </p:sp>
      <p:sp>
        <p:nvSpPr>
          <p:cNvPr id="3" name="內容版面配置區 2">
            <a:extLst>
              <a:ext uri="{FF2B5EF4-FFF2-40B4-BE49-F238E27FC236}">
                <a16:creationId xmlns:a16="http://schemas.microsoft.com/office/drawing/2014/main" id="{83BE3A75-6211-4FED-870C-F5449DC1F210}"/>
              </a:ext>
            </a:extLst>
          </p:cNvPr>
          <p:cNvSpPr>
            <a:spLocks noGrp="1"/>
          </p:cNvSpPr>
          <p:nvPr>
            <p:ph idx="1"/>
          </p:nvPr>
        </p:nvSpPr>
        <p:spPr>
          <a:xfrm>
            <a:off x="609599" y="1600201"/>
            <a:ext cx="10548135" cy="4756150"/>
          </a:xfrm>
        </p:spPr>
        <p:txBody>
          <a:bodyPr/>
          <a:lstStyle/>
          <a:p>
            <a:r>
              <a:rPr lang="en-US" altLang="zh-TW" sz="2800" dirty="0">
                <a:latin typeface="Times New Roman" panose="02020603050405020304" pitchFamily="18" charset="0"/>
                <a:cs typeface="Times New Roman" panose="02020603050405020304" pitchFamily="18" charset="0"/>
              </a:rPr>
              <a:t>Computing Node </a:t>
            </a:r>
            <a:r>
              <a:rPr lang="en-US" altLang="zh-TW" sz="2800" dirty="0" smtClean="0">
                <a:latin typeface="Times New Roman" panose="02020603050405020304" pitchFamily="18" charset="0"/>
                <a:cs typeface="Times New Roman" panose="02020603050405020304" pitchFamily="18" charset="0"/>
              </a:rPr>
              <a:t>Failure:</a:t>
            </a:r>
          </a:p>
          <a:p>
            <a:pPr lvl="1"/>
            <a:r>
              <a:rPr lang="en-US" altLang="zh-TW" sz="2400" dirty="0">
                <a:latin typeface="Times New Roman" panose="02020603050405020304" pitchFamily="18" charset="0"/>
                <a:cs typeface="Times New Roman" panose="02020603050405020304" pitchFamily="18" charset="0"/>
              </a:rPr>
              <a:t>Traditional implementation of telecommunication functionalities on </a:t>
            </a:r>
            <a:r>
              <a:rPr lang="en-US" altLang="zh-TW" sz="2400" dirty="0" smtClean="0">
                <a:latin typeface="Times New Roman" panose="02020603050405020304" pitchFamily="18" charset="0"/>
                <a:cs typeface="Times New Roman" panose="02020603050405020304" pitchFamily="18" charset="0"/>
              </a:rPr>
              <a:t>dedicated</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hardware </a:t>
            </a:r>
            <a:r>
              <a:rPr lang="en-US" altLang="zh-TW" sz="2400" dirty="0">
                <a:latin typeface="Times New Roman" panose="02020603050405020304" pitchFamily="18" charset="0"/>
                <a:cs typeface="Times New Roman" panose="02020603050405020304" pitchFamily="18" charset="0"/>
              </a:rPr>
              <a:t>does not provide a mechanism </a:t>
            </a:r>
            <a:r>
              <a:rPr lang="en-US" altLang="zh-TW" sz="2400" dirty="0" smtClean="0">
                <a:latin typeface="Times New Roman" panose="02020603050405020304" pitchFamily="18" charset="0"/>
                <a:cs typeface="Times New Roman" panose="02020603050405020304" pitchFamily="18" charset="0"/>
              </a:rPr>
              <a:t>for </a:t>
            </a:r>
            <a:r>
              <a:rPr lang="en-US" altLang="zh-TW" sz="2400" dirty="0" smtClean="0">
                <a:solidFill>
                  <a:srgbClr val="FF0000"/>
                </a:solidFill>
                <a:latin typeface="Times New Roman" panose="02020603050405020304" pitchFamily="18" charset="0"/>
                <a:cs typeface="Times New Roman" panose="02020603050405020304" pitchFamily="18" charset="0"/>
              </a:rPr>
              <a:t>automatic recovery and migration</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As a result, the recovery of failed devices only has to </a:t>
            </a:r>
            <a:r>
              <a:rPr lang="en-US" altLang="zh-TW" sz="2400" dirty="0" smtClean="0">
                <a:latin typeface="Times New Roman" panose="02020603050405020304" pitchFamily="18" charset="0"/>
                <a:cs typeface="Times New Roman" panose="02020603050405020304" pitchFamily="18" charset="0"/>
              </a:rPr>
              <a:t>rely </a:t>
            </a:r>
            <a:r>
              <a:rPr lang="en-US" altLang="zh-TW" sz="2400" dirty="0">
                <a:latin typeface="Times New Roman" panose="02020603050405020304" pitchFamily="18" charset="0"/>
                <a:cs typeface="Times New Roman" panose="02020603050405020304" pitchFamily="18" charset="0"/>
              </a:rPr>
              <a:t>on </a:t>
            </a:r>
            <a:r>
              <a:rPr lang="en-US" altLang="zh-TW" sz="2400" dirty="0">
                <a:solidFill>
                  <a:srgbClr val="FF0000"/>
                </a:solidFill>
                <a:latin typeface="Times New Roman" panose="02020603050405020304" pitchFamily="18" charset="0"/>
                <a:cs typeface="Times New Roman" panose="02020603050405020304" pitchFamily="18" charset="0"/>
              </a:rPr>
              <a:t>manual (</a:t>
            </a:r>
            <a:r>
              <a:rPr lang="en-US" altLang="zh-TW" sz="2400" dirty="0" smtClean="0">
                <a:solidFill>
                  <a:srgbClr val="FF0000"/>
                </a:solidFill>
                <a:latin typeface="Times New Roman" panose="02020603050405020304" pitchFamily="18" charset="0"/>
                <a:cs typeface="Times New Roman" panose="02020603050405020304" pitchFamily="18" charset="0"/>
              </a:rPr>
              <a:t>human</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assisted</a:t>
            </a:r>
            <a:r>
              <a:rPr lang="en-US" altLang="zh-TW" sz="2400" dirty="0">
                <a:solidFill>
                  <a:srgbClr val="FF0000"/>
                </a:solidFill>
                <a:latin typeface="Times New Roman" panose="02020603050405020304" pitchFamily="18" charset="0"/>
                <a:cs typeface="Times New Roman" panose="02020603050405020304" pitchFamily="18" charset="0"/>
              </a:rPr>
              <a:t>) maintenance and operation</a:t>
            </a:r>
            <a:r>
              <a:rPr lang="en-US" altLang="zh-TW" sz="2400" dirty="0">
                <a:latin typeface="Times New Roman" panose="02020603050405020304" pitchFamily="18" charset="0"/>
                <a:cs typeface="Times New Roman" panose="02020603050405020304" pitchFamily="18" charset="0"/>
              </a:rPr>
              <a:t>. </a:t>
            </a:r>
            <a:endParaRPr lang="en-US" altLang="zh-TW" sz="2400" dirty="0" smtClean="0">
              <a:latin typeface="Times New Roman" panose="02020603050405020304" pitchFamily="18" charset="0"/>
              <a:cs typeface="Times New Roman" panose="02020603050405020304" pitchFamily="18" charset="0"/>
            </a:endParaRPr>
          </a:p>
          <a:p>
            <a:pPr lvl="1"/>
            <a:r>
              <a:rPr lang="en-US" altLang="zh-TW" sz="2400" dirty="0">
                <a:latin typeface="Times New Roman" panose="02020603050405020304" pitchFamily="18" charset="0"/>
                <a:cs typeface="Times New Roman" panose="02020603050405020304" pitchFamily="18" charset="0"/>
              </a:rPr>
              <a:t>This fact requires the telecommunication equipment to have a </a:t>
            </a:r>
            <a:r>
              <a:rPr lang="en-US" altLang="zh-TW" sz="2400" dirty="0">
                <a:solidFill>
                  <a:srgbClr val="FF0000"/>
                </a:solidFill>
                <a:latin typeface="Times New Roman" panose="02020603050405020304" pitchFamily="18" charset="0"/>
                <a:cs typeface="Times New Roman" panose="02020603050405020304" pitchFamily="18" charset="0"/>
              </a:rPr>
              <a:t>very high mean time between failures</a:t>
            </a:r>
            <a:r>
              <a:rPr lang="en-US" altLang="zh-TW" sz="2400" dirty="0">
                <a:latin typeface="Times New Roman" panose="02020603050405020304" pitchFamily="18" charset="0"/>
                <a:cs typeface="Times New Roman" panose="02020603050405020304" pitchFamily="18" charset="0"/>
              </a:rPr>
              <a:t>. </a:t>
            </a:r>
            <a:endParaRPr lang="en-US" altLang="zh-TW" sz="2400" dirty="0" smtClean="0">
              <a:latin typeface="Times New Roman" panose="02020603050405020304" pitchFamily="18" charset="0"/>
              <a:cs typeface="Times New Roman" panose="02020603050405020304" pitchFamily="18" charset="0"/>
            </a:endParaRPr>
          </a:p>
          <a:p>
            <a:pPr lvl="1"/>
            <a:r>
              <a:rPr lang="en-US" altLang="zh-TW" sz="2400" dirty="0">
                <a:latin typeface="Times New Roman" panose="02020603050405020304" pitchFamily="18" charset="0"/>
                <a:cs typeface="Times New Roman" panose="02020603050405020304" pitchFamily="18" charset="0"/>
              </a:rPr>
              <a:t>The isolation of pouches and the IMS micro services allows us to move </a:t>
            </a:r>
            <a:r>
              <a:rPr lang="en-US" altLang="zh-TW" sz="2400" dirty="0" smtClean="0">
                <a:latin typeface="Times New Roman" panose="02020603050405020304" pitchFamily="18" charset="0"/>
                <a:cs typeface="Times New Roman" panose="02020603050405020304" pitchFamily="18" charset="0"/>
              </a:rPr>
              <a:t>the deployed </a:t>
            </a:r>
            <a:r>
              <a:rPr lang="en-US" altLang="zh-TW" sz="2400" dirty="0">
                <a:latin typeface="Times New Roman" panose="02020603050405020304" pitchFamily="18" charset="0"/>
                <a:cs typeface="Times New Roman" panose="02020603050405020304" pitchFamily="18" charset="0"/>
              </a:rPr>
              <a:t>micro services to a new instantiated pouch in case of a failure</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smtClean="0">
                <a:latin typeface="Times New Roman" panose="02020603050405020304" pitchFamily="18" charset="0"/>
                <a:cs typeface="Times New Roman" panose="02020603050405020304" pitchFamily="18" charset="0"/>
              </a:rPr>
              <a:t>The new mindset </a:t>
            </a:r>
            <a:r>
              <a:rPr lang="en-US" altLang="zh-TW" sz="2400" dirty="0">
                <a:latin typeface="Times New Roman" panose="02020603050405020304" pitchFamily="18" charset="0"/>
                <a:cs typeface="Times New Roman" panose="02020603050405020304" pitchFamily="18" charset="0"/>
              </a:rPr>
              <a:t>requires </a:t>
            </a:r>
            <a:r>
              <a:rPr lang="en-US" altLang="zh-TW" sz="2400" dirty="0">
                <a:solidFill>
                  <a:srgbClr val="FF0000"/>
                </a:solidFill>
                <a:latin typeface="Times New Roman" panose="02020603050405020304" pitchFamily="18" charset="0"/>
                <a:cs typeface="Times New Roman" panose="02020603050405020304" pitchFamily="18" charset="0"/>
              </a:rPr>
              <a:t>a low mean time to recovery </a:t>
            </a:r>
            <a:r>
              <a:rPr lang="en-US" altLang="zh-TW" sz="2400" dirty="0">
                <a:latin typeface="Times New Roman" panose="02020603050405020304" pitchFamily="18" charset="0"/>
                <a:cs typeface="Times New Roman" panose="02020603050405020304" pitchFamily="18" charset="0"/>
              </a:rPr>
              <a:t>for the new cloud based implementations of telecommunication applications</a:t>
            </a:r>
            <a:r>
              <a:rPr lang="en-US" altLang="zh-TW"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685000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CCA6-91AC-4A62-9420-22F3ACD8A3A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 and Discussion</a:t>
            </a:r>
          </a:p>
        </p:txBody>
      </p:sp>
      <p:sp>
        <p:nvSpPr>
          <p:cNvPr id="4" name="投影片編號版面配置區 3">
            <a:extLst>
              <a:ext uri="{FF2B5EF4-FFF2-40B4-BE49-F238E27FC236}">
                <a16:creationId xmlns:a16="http://schemas.microsoft.com/office/drawing/2014/main" id="{2DC33B21-D25F-4B5F-9D04-FE7CA5026EA1}"/>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a:p>
        </p:txBody>
      </p:sp>
      <p:sp>
        <p:nvSpPr>
          <p:cNvPr id="3" name="內容版面配置區 2">
            <a:extLst>
              <a:ext uri="{FF2B5EF4-FFF2-40B4-BE49-F238E27FC236}">
                <a16:creationId xmlns:a16="http://schemas.microsoft.com/office/drawing/2014/main" id="{83BE3A75-6211-4FED-870C-F5449DC1F210}"/>
              </a:ext>
            </a:extLst>
          </p:cNvPr>
          <p:cNvSpPr>
            <a:spLocks noGrp="1"/>
          </p:cNvSpPr>
          <p:nvPr>
            <p:ph idx="1"/>
          </p:nvPr>
        </p:nvSpPr>
        <p:spPr>
          <a:xfrm>
            <a:off x="609599" y="1600201"/>
            <a:ext cx="10548135" cy="4756150"/>
          </a:xfrm>
        </p:spPr>
        <p:txBody>
          <a:bodyPr/>
          <a:lstStyle/>
          <a:p>
            <a:r>
              <a:rPr lang="en-US" altLang="zh-TW" sz="2800" dirty="0">
                <a:latin typeface="Times New Roman" panose="02020603050405020304" pitchFamily="18" charset="0"/>
                <a:cs typeface="Times New Roman" panose="02020603050405020304" pitchFamily="18" charset="0"/>
              </a:rPr>
              <a:t>Generic Management Unit</a:t>
            </a:r>
            <a:r>
              <a:rPr lang="en-US" altLang="zh-TW" sz="28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Isolation of the IMS application functionalities from the cloud management unit is one of the </a:t>
            </a:r>
            <a:r>
              <a:rPr lang="en-US" altLang="zh-TW" sz="2400" dirty="0" smtClean="0">
                <a:latin typeface="Times New Roman" panose="02020603050405020304" pitchFamily="18" charset="0"/>
                <a:cs typeface="Times New Roman" panose="02020603050405020304" pitchFamily="18" charset="0"/>
              </a:rPr>
              <a:t>interesting features </a:t>
            </a:r>
            <a:r>
              <a:rPr lang="en-US" altLang="zh-TW" sz="2400" dirty="0">
                <a:latin typeface="Times New Roman" panose="02020603050405020304" pitchFamily="18" charset="0"/>
                <a:cs typeface="Times New Roman" panose="02020603050405020304" pitchFamily="18" charset="0"/>
              </a:rPr>
              <a:t>in development of generic cloud management with automatic scalability for telecommunication applications.</a:t>
            </a:r>
            <a:endParaRPr lang="en-US" altLang="zh-TW" sz="2400" dirty="0" smtClean="0">
              <a:latin typeface="Times New Roman" panose="02020603050405020304" pitchFamily="18" charset="0"/>
              <a:cs typeface="Times New Roman" panose="02020603050405020304" pitchFamily="18" charset="0"/>
            </a:endParaRPr>
          </a:p>
          <a:p>
            <a:pPr lvl="1"/>
            <a:r>
              <a:rPr lang="en-US" altLang="zh-TW" sz="2400" dirty="0" smtClean="0">
                <a:latin typeface="Times New Roman" panose="02020603050405020304" pitchFamily="18" charset="0"/>
                <a:cs typeface="Times New Roman" panose="02020603050405020304" pitchFamily="18" charset="0"/>
              </a:rPr>
              <a:t>To </a:t>
            </a:r>
            <a:r>
              <a:rPr lang="en-US" altLang="zh-TW" sz="2400" dirty="0">
                <a:latin typeface="Times New Roman" panose="02020603050405020304" pitchFamily="18" charset="0"/>
                <a:cs typeface="Times New Roman" panose="02020603050405020304" pitchFamily="18" charset="0"/>
              </a:rPr>
              <a:t>develop such generic architecture, </a:t>
            </a:r>
            <a:r>
              <a:rPr lang="en-US" altLang="zh-TW" sz="2400" dirty="0" smtClean="0">
                <a:latin typeface="Times New Roman" panose="02020603050405020304" pitchFamily="18" charset="0"/>
                <a:cs typeface="Times New Roman" panose="02020603050405020304" pitchFamily="18" charset="0"/>
              </a:rPr>
              <a:t>we need </a:t>
            </a:r>
            <a:r>
              <a:rPr lang="en-US" altLang="zh-TW" sz="2400" dirty="0">
                <a:latin typeface="Times New Roman" panose="02020603050405020304" pitchFamily="18" charset="0"/>
                <a:cs typeface="Times New Roman" panose="02020603050405020304" pitchFamily="18" charset="0"/>
              </a:rPr>
              <a:t>to find an appropriate figure which </a:t>
            </a:r>
            <a:r>
              <a:rPr lang="en-US" altLang="zh-TW" sz="2400" dirty="0">
                <a:solidFill>
                  <a:srgbClr val="FF0000"/>
                </a:solidFill>
                <a:latin typeface="Times New Roman" panose="02020603050405020304" pitchFamily="18" charset="0"/>
                <a:cs typeface="Times New Roman" panose="02020603050405020304" pitchFamily="18" charset="0"/>
              </a:rPr>
              <a:t>is independent of the application </a:t>
            </a:r>
            <a:r>
              <a:rPr lang="en-US" altLang="zh-TW" sz="2400" dirty="0" smtClean="0">
                <a:solidFill>
                  <a:srgbClr val="FF0000"/>
                </a:solidFill>
                <a:latin typeface="Times New Roman" panose="02020603050405020304" pitchFamily="18" charset="0"/>
                <a:cs typeface="Times New Roman" panose="02020603050405020304" pitchFamily="18" charset="0"/>
              </a:rPr>
              <a:t>layer </a:t>
            </a:r>
            <a:r>
              <a:rPr lang="en-US" altLang="zh-TW" sz="2400" dirty="0" smtClean="0">
                <a:latin typeface="Times New Roman" panose="02020603050405020304" pitchFamily="18" charset="0"/>
                <a:cs typeface="Times New Roman" panose="02020603050405020304" pitchFamily="18" charset="0"/>
              </a:rPr>
              <a:t>and </a:t>
            </a:r>
            <a:r>
              <a:rPr lang="en-US" altLang="zh-TW" sz="2400" dirty="0">
                <a:solidFill>
                  <a:srgbClr val="FF0000"/>
                </a:solidFill>
                <a:latin typeface="Times New Roman" panose="02020603050405020304" pitchFamily="18" charset="0"/>
                <a:cs typeface="Times New Roman" panose="02020603050405020304" pitchFamily="18" charset="0"/>
              </a:rPr>
              <a:t>is capable to reflect the level of used resources by the application</a:t>
            </a:r>
            <a:r>
              <a:rPr lang="en-US" altLang="zh-TW" sz="2400" dirty="0">
                <a:latin typeface="Times New Roman" panose="02020603050405020304" pitchFamily="18" charset="0"/>
                <a:cs typeface="Times New Roman" panose="02020603050405020304" pitchFamily="18" charset="0"/>
              </a:rPr>
              <a:t>.</a:t>
            </a:r>
          </a:p>
          <a:p>
            <a:pPr lvl="1"/>
            <a:r>
              <a:rPr lang="en-US" altLang="zh-TW" sz="2400" dirty="0" smtClean="0">
                <a:latin typeface="Times New Roman" panose="02020603050405020304" pitchFamily="18" charset="0"/>
                <a:cs typeface="Times New Roman" panose="02020603050405020304" pitchFamily="18" charset="0"/>
              </a:rPr>
              <a:t>Having such </a:t>
            </a:r>
            <a:r>
              <a:rPr lang="en-US" altLang="zh-TW" sz="2400" dirty="0">
                <a:latin typeface="Times New Roman" panose="02020603050405020304" pitchFamily="18" charset="0"/>
                <a:cs typeface="Times New Roman" panose="02020603050405020304" pitchFamily="18" charset="0"/>
              </a:rPr>
              <a:t>generic figure, the management unit will be able to increase or decrease </a:t>
            </a:r>
            <a:r>
              <a:rPr lang="en-US" altLang="zh-TW" sz="2400" dirty="0" smtClean="0">
                <a:latin typeface="Times New Roman" panose="02020603050405020304" pitchFamily="18" charset="0"/>
                <a:cs typeface="Times New Roman" panose="02020603050405020304" pitchFamily="18" charset="0"/>
              </a:rPr>
              <a:t>the number </a:t>
            </a:r>
            <a:r>
              <a:rPr lang="en-US" altLang="zh-TW" sz="2400" dirty="0">
                <a:latin typeface="Times New Roman" panose="02020603050405020304" pitchFamily="18" charset="0"/>
                <a:cs typeface="Times New Roman" panose="02020603050405020304" pitchFamily="18" charset="0"/>
              </a:rPr>
              <a:t>of pouches, </a:t>
            </a:r>
            <a:r>
              <a:rPr lang="en-US" altLang="zh-TW" sz="2400" dirty="0">
                <a:solidFill>
                  <a:srgbClr val="FF0000"/>
                </a:solidFill>
                <a:latin typeface="Times New Roman" panose="02020603050405020304" pitchFamily="18" charset="0"/>
                <a:cs typeface="Times New Roman" panose="02020603050405020304" pitchFamily="18" charset="0"/>
              </a:rPr>
              <a:t>allocated for the application with the changes of the </a:t>
            </a:r>
            <a:r>
              <a:rPr lang="en-US" altLang="zh-TW" sz="2400" dirty="0" smtClean="0">
                <a:solidFill>
                  <a:srgbClr val="FF0000"/>
                </a:solidFill>
                <a:latin typeface="Times New Roman" panose="02020603050405020304" pitchFamily="18" charset="0"/>
                <a:cs typeface="Times New Roman" panose="02020603050405020304" pitchFamily="18" charset="0"/>
              </a:rPr>
              <a:t>load</a:t>
            </a:r>
            <a:r>
              <a:rPr lang="en-US" altLang="zh-TW" sz="2400" dirty="0" smtClean="0">
                <a:latin typeface="Times New Roman" panose="02020603050405020304" pitchFamily="18" charset="0"/>
                <a:cs typeface="Times New Roman" panose="02020603050405020304" pitchFamily="18" charset="0"/>
              </a:rPr>
              <a:t> (e.g</a:t>
            </a:r>
            <a:r>
              <a:rPr lang="en-US" altLang="zh-TW" sz="2400" dirty="0">
                <a:latin typeface="Times New Roman" panose="02020603050405020304" pitchFamily="18" charset="0"/>
                <a:cs typeface="Times New Roman" panose="02020603050405020304" pitchFamily="18" charset="0"/>
              </a:rPr>
              <a:t>. number of requested call establishments in IMS</a:t>
            </a:r>
            <a:r>
              <a:rPr lang="en-US" altLang="zh-TW"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300162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CCA6-91AC-4A62-9420-22F3ACD8A3A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 and Discussion</a:t>
            </a:r>
          </a:p>
        </p:txBody>
      </p:sp>
      <p:sp>
        <p:nvSpPr>
          <p:cNvPr id="4" name="投影片編號版面配置區 3">
            <a:extLst>
              <a:ext uri="{FF2B5EF4-FFF2-40B4-BE49-F238E27FC236}">
                <a16:creationId xmlns:a16="http://schemas.microsoft.com/office/drawing/2014/main" id="{2DC33B21-D25F-4B5F-9D04-FE7CA5026EA1}"/>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36</a:t>
            </a:fld>
            <a:endParaRPr lang="en-US" altLang="zh-TW"/>
          </a:p>
        </p:txBody>
      </p:sp>
      <p:sp>
        <p:nvSpPr>
          <p:cNvPr id="3" name="內容版面配置區 2">
            <a:extLst>
              <a:ext uri="{FF2B5EF4-FFF2-40B4-BE49-F238E27FC236}">
                <a16:creationId xmlns:a16="http://schemas.microsoft.com/office/drawing/2014/main" id="{83BE3A75-6211-4FED-870C-F5449DC1F210}"/>
              </a:ext>
            </a:extLst>
          </p:cNvPr>
          <p:cNvSpPr>
            <a:spLocks noGrp="1"/>
          </p:cNvSpPr>
          <p:nvPr>
            <p:ph idx="1"/>
          </p:nvPr>
        </p:nvSpPr>
        <p:spPr>
          <a:xfrm>
            <a:off x="609599" y="1600201"/>
            <a:ext cx="10972801" cy="4756150"/>
          </a:xfrm>
        </p:spPr>
        <p:txBody>
          <a:bodyPr/>
          <a:lstStyle/>
          <a:p>
            <a:r>
              <a:rPr lang="en-US" altLang="zh-TW" sz="2800" dirty="0">
                <a:latin typeface="Times New Roman" panose="02020603050405020304" pitchFamily="18" charset="0"/>
                <a:cs typeface="Times New Roman" panose="02020603050405020304" pitchFamily="18" charset="0"/>
              </a:rPr>
              <a:t>Elastisity-QoS </a:t>
            </a:r>
            <a:r>
              <a:rPr lang="en-US" altLang="zh-TW" sz="2800" dirty="0" smtClean="0">
                <a:latin typeface="Times New Roman" panose="02020603050405020304" pitchFamily="18" charset="0"/>
                <a:cs typeface="Times New Roman" panose="02020603050405020304" pitchFamily="18" charset="0"/>
              </a:rPr>
              <a:t>Trade-off</a:t>
            </a:r>
          </a:p>
          <a:p>
            <a:pPr lvl="1"/>
            <a:r>
              <a:rPr lang="en-US" altLang="zh-TW" sz="2400" dirty="0" smtClean="0">
                <a:latin typeface="Times New Roman" panose="02020603050405020304" pitchFamily="18" charset="0"/>
                <a:cs typeface="Times New Roman" panose="02020603050405020304" pitchFamily="18" charset="0"/>
              </a:rPr>
              <a:t>When </a:t>
            </a:r>
            <a:r>
              <a:rPr lang="en-US" altLang="zh-TW" sz="2400" dirty="0">
                <a:solidFill>
                  <a:srgbClr val="FF0000"/>
                </a:solidFill>
                <a:latin typeface="Times New Roman" panose="02020603050405020304" pitchFamily="18" charset="0"/>
                <a:cs typeface="Times New Roman" panose="02020603050405020304" pitchFamily="18" charset="0"/>
              </a:rPr>
              <a:t>the time required for creating (or allocating) </a:t>
            </a:r>
            <a:r>
              <a:rPr lang="en-US" altLang="zh-TW" sz="2400" dirty="0" smtClean="0">
                <a:solidFill>
                  <a:srgbClr val="FF0000"/>
                </a:solidFill>
                <a:latin typeface="Times New Roman" panose="02020603050405020304" pitchFamily="18" charset="0"/>
                <a:cs typeface="Times New Roman" panose="02020603050405020304" pitchFamily="18" charset="0"/>
              </a:rPr>
              <a:t>new</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computing </a:t>
            </a:r>
            <a:r>
              <a:rPr lang="en-US" altLang="zh-TW" sz="2400" dirty="0">
                <a:solidFill>
                  <a:srgbClr val="FF0000"/>
                </a:solidFill>
                <a:latin typeface="Times New Roman" panose="02020603050405020304" pitchFamily="18" charset="0"/>
                <a:cs typeface="Times New Roman" panose="02020603050405020304" pitchFamily="18" charset="0"/>
              </a:rPr>
              <a:t>nodes is long </a:t>
            </a:r>
            <a:r>
              <a:rPr lang="en-US" altLang="zh-TW" sz="2400" dirty="0">
                <a:latin typeface="Times New Roman" panose="02020603050405020304" pitchFamily="18" charset="0"/>
                <a:cs typeface="Times New Roman" panose="02020603050405020304" pitchFamily="18" charset="0"/>
              </a:rPr>
              <a:t>or </a:t>
            </a:r>
            <a:r>
              <a:rPr lang="en-US" altLang="zh-TW" sz="2400" dirty="0">
                <a:solidFill>
                  <a:srgbClr val="FF0000"/>
                </a:solidFill>
                <a:latin typeface="Times New Roman" panose="02020603050405020304" pitchFamily="18" charset="0"/>
                <a:cs typeface="Times New Roman" panose="02020603050405020304" pitchFamily="18" charset="0"/>
              </a:rPr>
              <a:t>the increasing rate of the load on the system is </a:t>
            </a:r>
            <a:r>
              <a:rPr lang="en-US" altLang="zh-TW" sz="2400" dirty="0" smtClean="0">
                <a:solidFill>
                  <a:srgbClr val="FF0000"/>
                </a:solidFill>
                <a:latin typeface="Times New Roman" panose="02020603050405020304" pitchFamily="18" charset="0"/>
                <a:cs typeface="Times New Roman" panose="02020603050405020304" pitchFamily="18" charset="0"/>
              </a:rPr>
              <a:t>high</a:t>
            </a:r>
            <a:r>
              <a:rPr lang="en-US" altLang="zh-TW" sz="2400" dirty="0" smtClean="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the </a:t>
            </a:r>
            <a:r>
              <a:rPr lang="en-US" altLang="zh-TW" sz="2400" dirty="0">
                <a:latin typeface="Times New Roman" panose="02020603050405020304" pitchFamily="18" charset="0"/>
                <a:cs typeface="Times New Roman" panose="02020603050405020304" pitchFamily="18" charset="0"/>
              </a:rPr>
              <a:t>performance of telecommunication applications may be affected</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To address this issue, a </a:t>
            </a:r>
            <a:r>
              <a:rPr lang="en-US" altLang="zh-TW" sz="2400" dirty="0">
                <a:solidFill>
                  <a:srgbClr val="FF0000"/>
                </a:solidFill>
                <a:latin typeface="Times New Roman" panose="02020603050405020304" pitchFamily="18" charset="0"/>
                <a:cs typeface="Times New Roman" panose="02020603050405020304" pitchFamily="18" charset="0"/>
              </a:rPr>
              <a:t>safe bound </a:t>
            </a:r>
            <a:r>
              <a:rPr lang="en-US" altLang="zh-TW" sz="2400" dirty="0">
                <a:latin typeface="Times New Roman" panose="02020603050405020304" pitchFamily="18" charset="0"/>
                <a:cs typeface="Times New Roman" panose="02020603050405020304" pitchFamily="18" charset="0"/>
              </a:rPr>
              <a:t>is usually considered between </a:t>
            </a:r>
            <a:r>
              <a:rPr lang="en-US" altLang="zh-TW" sz="2400" dirty="0">
                <a:solidFill>
                  <a:srgbClr val="FF0000"/>
                </a:solidFill>
                <a:latin typeface="Times New Roman" panose="02020603050405020304" pitchFamily="18" charset="0"/>
                <a:cs typeface="Times New Roman" panose="02020603050405020304" pitchFamily="18" charset="0"/>
              </a:rPr>
              <a:t>the </a:t>
            </a:r>
            <a:r>
              <a:rPr lang="en-US" altLang="zh-TW" sz="2400" dirty="0" smtClean="0">
                <a:solidFill>
                  <a:srgbClr val="FF0000"/>
                </a:solidFill>
                <a:latin typeface="Times New Roman" panose="02020603050405020304" pitchFamily="18" charset="0"/>
                <a:cs typeface="Times New Roman" panose="02020603050405020304" pitchFamily="18" charset="0"/>
              </a:rPr>
              <a:t>number</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of </a:t>
            </a:r>
            <a:r>
              <a:rPr lang="en-US" altLang="zh-TW" sz="2400" dirty="0">
                <a:solidFill>
                  <a:srgbClr val="FF0000"/>
                </a:solidFill>
                <a:latin typeface="Times New Roman" panose="02020603050405020304" pitchFamily="18" charset="0"/>
                <a:cs typeface="Times New Roman" panose="02020603050405020304" pitchFamily="18" charset="0"/>
              </a:rPr>
              <a:t>allocated pouches</a:t>
            </a:r>
            <a:r>
              <a:rPr lang="en-US" altLang="zh-TW" sz="2400" dirty="0">
                <a:latin typeface="Times New Roman" panose="02020603050405020304" pitchFamily="18" charset="0"/>
                <a:cs typeface="Times New Roman" panose="02020603050405020304" pitchFamily="18" charset="0"/>
              </a:rPr>
              <a:t> and </a:t>
            </a:r>
            <a:r>
              <a:rPr lang="en-US" altLang="zh-TW" sz="2400" dirty="0">
                <a:solidFill>
                  <a:srgbClr val="FF0000"/>
                </a:solidFill>
                <a:latin typeface="Times New Roman" panose="02020603050405020304" pitchFamily="18" charset="0"/>
                <a:cs typeface="Times New Roman" panose="02020603050405020304" pitchFamily="18" charset="0"/>
              </a:rPr>
              <a:t>the number of required pouches to handle the </a:t>
            </a:r>
            <a:r>
              <a:rPr lang="en-US" altLang="zh-TW" sz="2400" dirty="0" smtClean="0">
                <a:solidFill>
                  <a:srgbClr val="FF0000"/>
                </a:solidFill>
                <a:latin typeface="Times New Roman" panose="02020603050405020304" pitchFamily="18" charset="0"/>
                <a:cs typeface="Times New Roman" panose="02020603050405020304" pitchFamily="18" charset="0"/>
              </a:rPr>
              <a:t>current</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load</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The size of this safe bound (more precisely </a:t>
            </a:r>
            <a:r>
              <a:rPr lang="en-US" altLang="zh-TW" sz="2400" dirty="0">
                <a:solidFill>
                  <a:srgbClr val="FF0000"/>
                </a:solidFill>
                <a:latin typeface="Times New Roman" panose="02020603050405020304" pitchFamily="18" charset="0"/>
                <a:cs typeface="Times New Roman" panose="02020603050405020304" pitchFamily="18" charset="0"/>
              </a:rPr>
              <a:t>the number of </a:t>
            </a:r>
            <a:r>
              <a:rPr lang="en-US" altLang="zh-TW" sz="2400" dirty="0" smtClean="0">
                <a:solidFill>
                  <a:srgbClr val="FF0000"/>
                </a:solidFill>
                <a:latin typeface="Times New Roman" panose="02020603050405020304" pitchFamily="18" charset="0"/>
                <a:cs typeface="Times New Roman" panose="02020603050405020304" pitchFamily="18" charset="0"/>
              </a:rPr>
              <a:t>extra-allocated</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pouches</a:t>
            </a:r>
            <a:r>
              <a:rPr lang="en-US" altLang="zh-TW" sz="2400" dirty="0">
                <a:latin typeface="Times New Roman" panose="02020603050405020304" pitchFamily="18" charset="0"/>
                <a:cs typeface="Times New Roman" panose="02020603050405020304" pitchFamily="18" charset="0"/>
              </a:rPr>
              <a:t>) specifies </a:t>
            </a:r>
            <a:r>
              <a:rPr lang="en-US" altLang="zh-TW" sz="2400" dirty="0">
                <a:solidFill>
                  <a:srgbClr val="FF0000"/>
                </a:solidFill>
                <a:latin typeface="Times New Roman" panose="02020603050405020304" pitchFamily="18" charset="0"/>
                <a:cs typeface="Times New Roman" panose="02020603050405020304" pitchFamily="18" charset="0"/>
              </a:rPr>
              <a:t>the chance of being overloaded </a:t>
            </a:r>
            <a:r>
              <a:rPr lang="en-US" altLang="zh-TW" sz="2400" dirty="0">
                <a:latin typeface="Times New Roman" panose="02020603050405020304" pitchFamily="18" charset="0"/>
                <a:cs typeface="Times New Roman" panose="02020603050405020304" pitchFamily="18" charset="0"/>
              </a:rPr>
              <a:t>(and hence receiving a </a:t>
            </a:r>
            <a:r>
              <a:rPr lang="en-US" altLang="zh-TW" sz="2400" dirty="0" smtClean="0">
                <a:latin typeface="Times New Roman" panose="02020603050405020304" pitchFamily="18" charset="0"/>
                <a:cs typeface="Times New Roman" panose="02020603050405020304" pitchFamily="18" charset="0"/>
              </a:rPr>
              <a:t>busy</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signal </a:t>
            </a:r>
            <a:r>
              <a:rPr lang="en-US" altLang="zh-TW" sz="2400" dirty="0">
                <a:latin typeface="Times New Roman" panose="02020603050405020304" pitchFamily="18" charset="0"/>
                <a:cs typeface="Times New Roman" panose="02020603050405020304" pitchFamily="18" charset="0"/>
              </a:rPr>
              <a:t>for a new call</a:t>
            </a:r>
            <a:r>
              <a:rPr lang="en-US" altLang="zh-TW"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425238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8ECCA6-91AC-4A62-9420-22F3ACD8A3A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Conclusion and Discussion</a:t>
            </a:r>
          </a:p>
        </p:txBody>
      </p:sp>
      <p:sp>
        <p:nvSpPr>
          <p:cNvPr id="4" name="投影片編號版面配置區 3">
            <a:extLst>
              <a:ext uri="{FF2B5EF4-FFF2-40B4-BE49-F238E27FC236}">
                <a16:creationId xmlns:a16="http://schemas.microsoft.com/office/drawing/2014/main" id="{2DC33B21-D25F-4B5F-9D04-FE7CA5026EA1}"/>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37</a:t>
            </a:fld>
            <a:endParaRPr lang="en-US" altLang="zh-TW"/>
          </a:p>
        </p:txBody>
      </p:sp>
      <p:sp>
        <p:nvSpPr>
          <p:cNvPr id="3" name="內容版面配置區 2">
            <a:extLst>
              <a:ext uri="{FF2B5EF4-FFF2-40B4-BE49-F238E27FC236}">
                <a16:creationId xmlns:a16="http://schemas.microsoft.com/office/drawing/2014/main" id="{83BE3A75-6211-4FED-870C-F5449DC1F210}"/>
              </a:ext>
            </a:extLst>
          </p:cNvPr>
          <p:cNvSpPr>
            <a:spLocks noGrp="1"/>
          </p:cNvSpPr>
          <p:nvPr>
            <p:ph idx="1"/>
          </p:nvPr>
        </p:nvSpPr>
        <p:spPr>
          <a:xfrm>
            <a:off x="609599" y="1600201"/>
            <a:ext cx="10972801" cy="4756150"/>
          </a:xfrm>
        </p:spPr>
        <p:txBody>
          <a:bodyPr/>
          <a:lstStyle/>
          <a:p>
            <a:r>
              <a:rPr lang="en-US" altLang="zh-TW" sz="2800" dirty="0">
                <a:latin typeface="Times New Roman" panose="02020603050405020304" pitchFamily="18" charset="0"/>
                <a:cs typeface="Times New Roman" panose="02020603050405020304" pitchFamily="18" charset="0"/>
              </a:rPr>
              <a:t>Elastisity-QoS </a:t>
            </a:r>
            <a:r>
              <a:rPr lang="en-US" altLang="zh-TW" sz="2800" dirty="0" smtClean="0">
                <a:latin typeface="Times New Roman" panose="02020603050405020304" pitchFamily="18" charset="0"/>
                <a:cs typeface="Times New Roman" panose="02020603050405020304" pitchFamily="18" charset="0"/>
              </a:rPr>
              <a:t>Trade-off</a:t>
            </a:r>
          </a:p>
          <a:p>
            <a:pPr lvl="1"/>
            <a:r>
              <a:rPr lang="en-US" altLang="zh-TW" sz="2400" dirty="0" smtClean="0">
                <a:latin typeface="Times New Roman" panose="02020603050405020304" pitchFamily="18" charset="0"/>
                <a:cs typeface="Times New Roman" panose="02020603050405020304" pitchFamily="18" charset="0"/>
              </a:rPr>
              <a:t>A </a:t>
            </a:r>
            <a:r>
              <a:rPr lang="en-US" altLang="zh-TW" sz="2400" dirty="0">
                <a:solidFill>
                  <a:srgbClr val="FF0000"/>
                </a:solidFill>
                <a:latin typeface="Times New Roman" panose="02020603050405020304" pitchFamily="18" charset="0"/>
                <a:cs typeface="Times New Roman" panose="02020603050405020304" pitchFamily="18" charset="0"/>
              </a:rPr>
              <a:t>small number </a:t>
            </a:r>
            <a:r>
              <a:rPr lang="en-US" altLang="zh-TW" sz="2400" dirty="0">
                <a:latin typeface="Times New Roman" panose="02020603050405020304" pitchFamily="18" charset="0"/>
                <a:cs typeface="Times New Roman" panose="02020603050405020304" pitchFamily="18" charset="0"/>
              </a:rPr>
              <a:t>of extra-allocated pouches</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will </a:t>
            </a:r>
            <a:r>
              <a:rPr lang="en-US" altLang="zh-TW" sz="2400" dirty="0">
                <a:solidFill>
                  <a:srgbClr val="FF0000"/>
                </a:solidFill>
                <a:latin typeface="Times New Roman" panose="02020603050405020304" pitchFamily="18" charset="0"/>
                <a:cs typeface="Times New Roman" panose="02020603050405020304" pitchFamily="18" charset="0"/>
              </a:rPr>
              <a:t>increase the likelihood of falling in a busy situation</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On the opposite </a:t>
            </a:r>
            <a:r>
              <a:rPr lang="en-US" altLang="zh-TW" sz="2400" dirty="0" smtClean="0">
                <a:latin typeface="Times New Roman" panose="02020603050405020304" pitchFamily="18" charset="0"/>
                <a:cs typeface="Times New Roman" panose="02020603050405020304" pitchFamily="18" charset="0"/>
              </a:rPr>
              <a:t>side,</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picking </a:t>
            </a:r>
            <a:r>
              <a:rPr lang="en-US" altLang="zh-TW" sz="2400" dirty="0">
                <a:latin typeface="Times New Roman" panose="02020603050405020304" pitchFamily="18" charset="0"/>
                <a:cs typeface="Times New Roman" panose="02020603050405020304" pitchFamily="18" charset="0"/>
              </a:rPr>
              <a:t>a </a:t>
            </a:r>
            <a:r>
              <a:rPr lang="en-US" altLang="zh-TW" sz="2400" dirty="0">
                <a:solidFill>
                  <a:srgbClr val="FF0000"/>
                </a:solidFill>
                <a:latin typeface="Times New Roman" panose="02020603050405020304" pitchFamily="18" charset="0"/>
                <a:cs typeface="Times New Roman" panose="02020603050405020304" pitchFamily="18" charset="0"/>
              </a:rPr>
              <a:t>large number </a:t>
            </a:r>
            <a:r>
              <a:rPr lang="en-US" altLang="zh-TW" sz="2400" dirty="0">
                <a:latin typeface="Times New Roman" panose="02020603050405020304" pitchFamily="18" charset="0"/>
                <a:cs typeface="Times New Roman" panose="02020603050405020304" pitchFamily="18" charset="0"/>
              </a:rPr>
              <a:t>of extra-allocated pouches is </a:t>
            </a:r>
            <a:r>
              <a:rPr lang="en-US" altLang="zh-TW" sz="2400" dirty="0">
                <a:solidFill>
                  <a:srgbClr val="FF0000"/>
                </a:solidFill>
                <a:latin typeface="Times New Roman" panose="02020603050405020304" pitchFamily="18" charset="0"/>
                <a:cs typeface="Times New Roman" panose="02020603050405020304" pitchFamily="18" charset="0"/>
              </a:rPr>
              <a:t>inefficient and move </a:t>
            </a:r>
            <a:r>
              <a:rPr lang="en-US" altLang="zh-TW" sz="2400" dirty="0" smtClean="0">
                <a:solidFill>
                  <a:srgbClr val="FF0000"/>
                </a:solidFill>
                <a:latin typeface="Times New Roman" panose="02020603050405020304" pitchFamily="18" charset="0"/>
                <a:cs typeface="Times New Roman" panose="02020603050405020304" pitchFamily="18" charset="0"/>
              </a:rPr>
              <a:t>us</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smtClean="0">
                <a:solidFill>
                  <a:srgbClr val="FF0000"/>
                </a:solidFill>
                <a:latin typeface="Times New Roman" panose="02020603050405020304" pitchFamily="18" charset="0"/>
                <a:cs typeface="Times New Roman" panose="02020603050405020304" pitchFamily="18" charset="0"/>
              </a:rPr>
              <a:t>far </a:t>
            </a:r>
            <a:r>
              <a:rPr lang="en-US" altLang="zh-TW" sz="2400" dirty="0">
                <a:solidFill>
                  <a:srgbClr val="FF0000"/>
                </a:solidFill>
                <a:latin typeface="Times New Roman" panose="02020603050405020304" pitchFamily="18" charset="0"/>
                <a:cs typeface="Times New Roman" panose="02020603050405020304" pitchFamily="18" charset="0"/>
              </a:rPr>
              <a:t>from having an ideal elastic deployment</a:t>
            </a:r>
            <a:r>
              <a:rPr lang="en-US" altLang="zh-TW" sz="2400" dirty="0" smtClean="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In summary, there is a </a:t>
            </a:r>
            <a:r>
              <a:rPr lang="en-US" altLang="zh-TW" sz="2400" dirty="0" smtClean="0">
                <a:solidFill>
                  <a:srgbClr val="FF0000"/>
                </a:solidFill>
                <a:latin typeface="Times New Roman" panose="02020603050405020304" pitchFamily="18" charset="0"/>
                <a:cs typeface="Times New Roman" panose="02020603050405020304" pitchFamily="18" charset="0"/>
              </a:rPr>
              <a:t>trade-off</a:t>
            </a:r>
            <a:r>
              <a:rPr lang="zh-TW" altLang="en-US" sz="2400" dirty="0" smtClean="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between the experienced QoS and the level of elastisity</a:t>
            </a:r>
            <a:r>
              <a:rPr lang="en-US" altLang="zh-TW" sz="2400" dirty="0">
                <a:latin typeface="Times New Roman" panose="02020603050405020304" pitchFamily="18" charset="0"/>
                <a:cs typeface="Times New Roman" panose="02020603050405020304" pitchFamily="18" charset="0"/>
              </a:rPr>
              <a:t> that we can achieve </a:t>
            </a:r>
            <a:r>
              <a:rPr lang="en-US" altLang="zh-TW" sz="2400" dirty="0" smtClean="0">
                <a:latin typeface="Times New Roman" panose="02020603050405020304" pitchFamily="18" charset="0"/>
                <a:cs typeface="Times New Roman" panose="02020603050405020304" pitchFamily="18" charset="0"/>
              </a:rPr>
              <a:t>and</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it </a:t>
            </a:r>
            <a:r>
              <a:rPr lang="en-US" altLang="zh-TW" sz="2400" dirty="0">
                <a:latin typeface="Times New Roman" panose="02020603050405020304" pitchFamily="18" charset="0"/>
                <a:cs typeface="Times New Roman" panose="02020603050405020304" pitchFamily="18" charset="0"/>
              </a:rPr>
              <a:t>is controlled by allocating an appropriate number of extra-allocated </a:t>
            </a:r>
            <a:r>
              <a:rPr lang="en-US" altLang="zh-TW" sz="2400" dirty="0" smtClean="0">
                <a:latin typeface="Times New Roman" panose="02020603050405020304" pitchFamily="18" charset="0"/>
                <a:cs typeface="Times New Roman" panose="02020603050405020304" pitchFamily="18" charset="0"/>
              </a:rPr>
              <a:t>pouches.</a:t>
            </a:r>
          </a:p>
          <a:p>
            <a:pPr lvl="1"/>
            <a:r>
              <a:rPr lang="en-US" altLang="zh-TW" sz="2400" dirty="0">
                <a:latin typeface="Times New Roman" panose="02020603050405020304" pitchFamily="18" charset="0"/>
                <a:cs typeface="Times New Roman" panose="02020603050405020304" pitchFamily="18" charset="0"/>
              </a:rPr>
              <a:t>In practice, this task can be done by studying the statistics of the </a:t>
            </a:r>
            <a:r>
              <a:rPr lang="en-US" altLang="zh-TW" sz="2400" dirty="0" smtClean="0">
                <a:latin typeface="Times New Roman" panose="02020603050405020304" pitchFamily="18" charset="0"/>
                <a:cs typeface="Times New Roman" panose="02020603050405020304" pitchFamily="18" charset="0"/>
              </a:rPr>
              <a:t>subscriber</a:t>
            </a:r>
            <a:r>
              <a:rPr lang="zh-TW" altLang="en-US" sz="2400" dirty="0" smtClean="0">
                <a:latin typeface="Times New Roman" panose="02020603050405020304" pitchFamily="18" charset="0"/>
                <a:cs typeface="Times New Roman" panose="02020603050405020304" pitchFamily="18" charset="0"/>
              </a:rPr>
              <a:t> </a:t>
            </a:r>
            <a:r>
              <a:rPr lang="en-US" altLang="zh-TW" sz="2400" dirty="0" smtClean="0">
                <a:latin typeface="Times New Roman" panose="02020603050405020304" pitchFamily="18" charset="0"/>
                <a:cs typeface="Times New Roman" panose="02020603050405020304" pitchFamily="18" charset="0"/>
              </a:rPr>
              <a:t>requests </a:t>
            </a:r>
            <a:r>
              <a:rPr lang="en-US" altLang="zh-TW" sz="2400" dirty="0">
                <a:latin typeface="Times New Roman" panose="02020603050405020304" pitchFamily="18" charset="0"/>
                <a:cs typeface="Times New Roman" panose="02020603050405020304" pitchFamily="18" charset="0"/>
              </a:rPr>
              <a:t>and analyzing the latency of different parts of the implementation.</a:t>
            </a:r>
          </a:p>
        </p:txBody>
      </p:sp>
    </p:spTree>
    <p:extLst>
      <p:ext uri="{BB962C8B-B14F-4D97-AF65-F5344CB8AC3E}">
        <p14:creationId xmlns:p14="http://schemas.microsoft.com/office/powerpoint/2010/main" val="21195654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D665A5-D9A5-4848-A9B9-F8A24EBC5F28}"/>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a:r>
            <a:br>
              <a:rPr lang="en-US" altLang="zh-TW" dirty="0">
                <a:latin typeface="Times New Roman" panose="02020603050405020304" pitchFamily="18" charset="0"/>
                <a:cs typeface="Times New Roman" panose="02020603050405020304" pitchFamily="18" charset="0"/>
              </a:rPr>
            </a:br>
            <a:r>
              <a:rPr lang="en-US" altLang="zh-TW" dirty="0">
                <a:latin typeface="Times New Roman" panose="02020603050405020304" pitchFamily="18" charset="0"/>
                <a:cs typeface="Times New Roman" panose="02020603050405020304" pitchFamily="18" charset="0"/>
              </a:rPr>
              <a:t>References</a:t>
            </a:r>
            <a:br>
              <a:rPr lang="en-US" altLang="zh-TW" dirty="0">
                <a:latin typeface="Times New Roman" panose="02020603050405020304" pitchFamily="18" charset="0"/>
                <a:cs typeface="Times New Roman" panose="02020603050405020304" pitchFamily="18" charset="0"/>
              </a:rPr>
            </a:b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A0F86E-8738-43C8-BD10-291ED3A0BB05}"/>
              </a:ext>
            </a:extLst>
          </p:cNvPr>
          <p:cNvSpPr>
            <a:spLocks noGrp="1"/>
          </p:cNvSpPr>
          <p:nvPr>
            <p:ph idx="1"/>
          </p:nvPr>
        </p:nvSpPr>
        <p:spPr/>
        <p:txBody>
          <a:bodyPr/>
          <a:lstStyle/>
          <a:p>
            <a:r>
              <a:rPr lang="en-US" altLang="zh-TW" sz="1400" dirty="0"/>
              <a:t>1. M. </a:t>
            </a:r>
            <a:r>
              <a:rPr lang="en-US" altLang="zh-TW" sz="1400" dirty="0" err="1"/>
              <a:t>Poikselk¨a</a:t>
            </a:r>
            <a:r>
              <a:rPr lang="en-US" altLang="zh-TW" sz="1400" dirty="0"/>
              <a:t> and G. Mayer, The IMS: IP multimedia concepts and services. </a:t>
            </a:r>
            <a:r>
              <a:rPr lang="en-US" altLang="zh-TW" sz="1400" dirty="0" smtClean="0"/>
              <a:t>John Wiley </a:t>
            </a:r>
            <a:r>
              <a:rPr lang="en-US" altLang="zh-TW" sz="1400" dirty="0"/>
              <a:t>&amp; Sons, 2013.</a:t>
            </a:r>
          </a:p>
          <a:p>
            <a:r>
              <a:rPr lang="en-US" altLang="zh-TW" sz="1400" dirty="0"/>
              <a:t>2. M. Handley, "</a:t>
            </a:r>
            <a:r>
              <a:rPr lang="en-US" altLang="zh-TW" sz="1400" dirty="0" smtClean="0"/>
              <a:t>SIP</a:t>
            </a:r>
            <a:r>
              <a:rPr lang="en-US" altLang="zh-TW" sz="1400" dirty="0"/>
              <a:t>: session initiation protocol." http://</a:t>
            </a:r>
            <a:r>
              <a:rPr lang="en-US" altLang="zh-TW" sz="1400" dirty="0" smtClean="0"/>
              <a:t>tools.ietf.org/html/ rfc2543.html</a:t>
            </a:r>
            <a:r>
              <a:rPr lang="en-US" altLang="zh-TW" sz="1400" dirty="0"/>
              <a:t>, 1999.</a:t>
            </a:r>
          </a:p>
          <a:p>
            <a:r>
              <a:rPr lang="en-US" altLang="zh-TW" sz="1400" dirty="0"/>
              <a:t>3. H. </a:t>
            </a:r>
            <a:r>
              <a:rPr lang="en-US" altLang="zh-TW" sz="1400" dirty="0" err="1"/>
              <a:t>Schulzrinne</a:t>
            </a:r>
            <a:r>
              <a:rPr lang="en-US" altLang="zh-TW" sz="1400" dirty="0"/>
              <a:t>, "</a:t>
            </a:r>
            <a:r>
              <a:rPr lang="en-US" altLang="zh-TW" sz="1400" dirty="0" smtClean="0"/>
              <a:t>RTP</a:t>
            </a:r>
            <a:r>
              <a:rPr lang="en-US" altLang="zh-TW" sz="1400" dirty="0"/>
              <a:t>: A transport protocol for real-time applications." https</a:t>
            </a:r>
            <a:r>
              <a:rPr lang="en-US" altLang="zh-TW" sz="1400" dirty="0" smtClean="0"/>
              <a:t>://</a:t>
            </a:r>
            <a:r>
              <a:rPr lang="en-US" altLang="zh-TW" sz="1400" dirty="0"/>
              <a:t>tools.ietf.org/html/rfc1889, 1996.</a:t>
            </a:r>
          </a:p>
          <a:p>
            <a:r>
              <a:rPr lang="en-US" altLang="zh-TW" sz="1400" dirty="0"/>
              <a:t>4. R. </a:t>
            </a:r>
            <a:r>
              <a:rPr lang="en-US" altLang="zh-TW" sz="1400" dirty="0" err="1"/>
              <a:t>Buyya</a:t>
            </a:r>
            <a:r>
              <a:rPr lang="en-US" altLang="zh-TW" sz="1400" dirty="0"/>
              <a:t>, C. </a:t>
            </a:r>
            <a:r>
              <a:rPr lang="en-US" altLang="zh-TW" sz="1400" dirty="0" err="1"/>
              <a:t>Vecchiola</a:t>
            </a:r>
            <a:r>
              <a:rPr lang="en-US" altLang="zh-TW" sz="1400" dirty="0"/>
              <a:t>, and S. T. </a:t>
            </a:r>
            <a:r>
              <a:rPr lang="en-US" altLang="zh-TW" sz="1400" dirty="0" err="1"/>
              <a:t>Selvi</a:t>
            </a:r>
            <a:r>
              <a:rPr lang="en-US" altLang="zh-TW" sz="1400" dirty="0"/>
              <a:t>, Mastering cloud computing: </a:t>
            </a:r>
            <a:r>
              <a:rPr lang="en-US" altLang="zh-TW" sz="1400" dirty="0" smtClean="0"/>
              <a:t>foundations and </a:t>
            </a:r>
            <a:r>
              <a:rPr lang="en-US" altLang="zh-TW" sz="1400" dirty="0"/>
              <a:t>applications programming. </a:t>
            </a:r>
            <a:r>
              <a:rPr lang="en-US" altLang="zh-TW" sz="1400" dirty="0" err="1"/>
              <a:t>Newnes</a:t>
            </a:r>
            <a:r>
              <a:rPr lang="en-US" altLang="zh-TW" sz="1400" dirty="0"/>
              <a:t>, 2013.</a:t>
            </a:r>
          </a:p>
          <a:p>
            <a:r>
              <a:rPr lang="en-US" altLang="zh-TW" sz="1400" dirty="0"/>
              <a:t>5. R. </a:t>
            </a:r>
            <a:r>
              <a:rPr lang="en-US" altLang="zh-TW" sz="1400" dirty="0" err="1"/>
              <a:t>Glitho</a:t>
            </a:r>
            <a:r>
              <a:rPr lang="en-US" altLang="zh-TW" sz="1400" dirty="0"/>
              <a:t>, "</a:t>
            </a:r>
            <a:r>
              <a:rPr lang="en-US" altLang="zh-TW" sz="1400" dirty="0" err="1" smtClean="0"/>
              <a:t>Cloudifying</a:t>
            </a:r>
            <a:r>
              <a:rPr lang="en-US" altLang="zh-TW" sz="1400" dirty="0" smtClean="0"/>
              <a:t> </a:t>
            </a:r>
            <a:r>
              <a:rPr lang="en-US" altLang="zh-TW" sz="1400" dirty="0"/>
              <a:t>the 3GPP IP multimedia subsystem: Why and how?," </a:t>
            </a:r>
            <a:r>
              <a:rPr lang="en-US" altLang="zh-TW" sz="1400" dirty="0" smtClean="0"/>
              <a:t>in 6th </a:t>
            </a:r>
            <a:r>
              <a:rPr lang="en-US" altLang="zh-TW" sz="1400" dirty="0"/>
              <a:t>Conference on New Technologies, Mobility and Security, pp. </a:t>
            </a:r>
            <a:r>
              <a:rPr lang="en-US" altLang="zh-TW" sz="1400" dirty="0" smtClean="0"/>
              <a:t>1-5</a:t>
            </a:r>
            <a:r>
              <a:rPr lang="en-US" altLang="zh-TW" sz="1400" dirty="0"/>
              <a:t>, IEEE, </a:t>
            </a:r>
            <a:r>
              <a:rPr lang="en-US" altLang="zh-TW" sz="1400" dirty="0" smtClean="0"/>
              <a:t>2014.</a:t>
            </a:r>
          </a:p>
          <a:p>
            <a:r>
              <a:rPr lang="en-US" altLang="zh-TW" sz="1400" dirty="0" smtClean="0"/>
              <a:t>6</a:t>
            </a:r>
            <a:r>
              <a:rPr lang="en-US" altLang="zh-TW" sz="1400" dirty="0"/>
              <a:t>. T. Yang, X. Wen, Y. Sun, Z. Zhao, and Y. Wang, "</a:t>
            </a:r>
            <a:r>
              <a:rPr lang="en-US" altLang="zh-TW" sz="1400" dirty="0" smtClean="0"/>
              <a:t>A </a:t>
            </a:r>
            <a:r>
              <a:rPr lang="en-US" altLang="zh-TW" sz="1400" dirty="0"/>
              <a:t>new architecture of </a:t>
            </a:r>
            <a:r>
              <a:rPr lang="en-US" altLang="zh-TW" sz="1400" dirty="0" smtClean="0"/>
              <a:t>HSS based </a:t>
            </a:r>
            <a:r>
              <a:rPr lang="en-US" altLang="zh-TW" sz="1400" dirty="0"/>
              <a:t>on cloud computing," in 13th International Conference on </a:t>
            </a:r>
            <a:r>
              <a:rPr lang="en-US" altLang="zh-TW" sz="1400" dirty="0" smtClean="0"/>
              <a:t>Communication Technology</a:t>
            </a:r>
            <a:r>
              <a:rPr lang="en-US" altLang="zh-TW" sz="1400" dirty="0"/>
              <a:t>, pp. </a:t>
            </a:r>
            <a:r>
              <a:rPr lang="en-US" altLang="zh-TW" sz="1400" dirty="0" smtClean="0"/>
              <a:t>526-530</a:t>
            </a:r>
            <a:r>
              <a:rPr lang="en-US" altLang="zh-TW" sz="1400" dirty="0"/>
              <a:t>, IEEE, 2011.</a:t>
            </a:r>
          </a:p>
          <a:p>
            <a:r>
              <a:rPr lang="en-US" altLang="zh-TW" sz="1400" dirty="0"/>
              <a:t>7. F. Lu, H. Pan, X. Lei, X. Liao, and H. </a:t>
            </a:r>
            <a:r>
              <a:rPr lang="en-US" altLang="zh-TW" sz="1400" dirty="0" err="1"/>
              <a:t>Jin</a:t>
            </a:r>
            <a:r>
              <a:rPr lang="en-US" altLang="zh-TW" sz="1400" dirty="0"/>
              <a:t>, "</a:t>
            </a:r>
            <a:r>
              <a:rPr lang="en-US" altLang="zh-TW" sz="1400" dirty="0" smtClean="0"/>
              <a:t>A </a:t>
            </a:r>
            <a:r>
              <a:rPr lang="en-US" altLang="zh-TW" sz="1400" dirty="0"/>
              <a:t>virtualization-based cloud infrastructure for IMS core network," in 5th International Conference on Cloud </a:t>
            </a:r>
            <a:r>
              <a:rPr lang="en-US" altLang="zh-TW" sz="1400" dirty="0" smtClean="0"/>
              <a:t>Computing Technology </a:t>
            </a:r>
            <a:r>
              <a:rPr lang="en-US" altLang="zh-TW" sz="1400" dirty="0"/>
              <a:t>and Science, vol. 1, pp. </a:t>
            </a:r>
            <a:r>
              <a:rPr lang="en-US" altLang="zh-TW" sz="1400" dirty="0" smtClean="0"/>
              <a:t>25-32</a:t>
            </a:r>
            <a:r>
              <a:rPr lang="en-US" altLang="zh-TW" sz="1400" dirty="0"/>
              <a:t>, IEEE, 2013.</a:t>
            </a:r>
          </a:p>
          <a:p>
            <a:r>
              <a:rPr lang="en-US" altLang="zh-TW" sz="1400" dirty="0"/>
              <a:t>8</a:t>
            </a:r>
            <a:r>
              <a:rPr lang="en-US" altLang="zh-TW" sz="1400" dirty="0" smtClean="0"/>
              <a:t>.</a:t>
            </a:r>
            <a:r>
              <a:rPr lang="en-US" altLang="zh-TW" sz="1400" dirty="0"/>
              <a:t> "</a:t>
            </a:r>
            <a:r>
              <a:rPr lang="en-US" altLang="zh-TW" sz="1400" dirty="0" err="1" smtClean="0"/>
              <a:t>Apcera</a:t>
            </a:r>
            <a:r>
              <a:rPr lang="en-US" altLang="zh-TW" sz="1400" dirty="0" smtClean="0"/>
              <a:t> </a:t>
            </a:r>
            <a:r>
              <a:rPr lang="en-US" altLang="zh-TW" sz="1400" dirty="0"/>
              <a:t>continuum." http://www.apcera.com/continuum/, 2014.</a:t>
            </a:r>
          </a:p>
          <a:p>
            <a:r>
              <a:rPr lang="en-US" altLang="zh-TW" sz="1400" dirty="0"/>
              <a:t>9. D. </a:t>
            </a:r>
            <a:r>
              <a:rPr lang="en-US" altLang="zh-TW" sz="1400" dirty="0" err="1"/>
              <a:t>Thaler</a:t>
            </a:r>
            <a:r>
              <a:rPr lang="en-US" altLang="zh-TW" sz="1400" dirty="0"/>
              <a:t> and C. V. </a:t>
            </a:r>
            <a:r>
              <a:rPr lang="en-US" altLang="zh-TW" sz="1400" dirty="0" err="1"/>
              <a:t>Ravishanka</a:t>
            </a:r>
            <a:r>
              <a:rPr lang="en-US" altLang="zh-TW" sz="1400" dirty="0"/>
              <a:t>, \A name-based mapping scheme for rendezvous</a:t>
            </a:r>
            <a:r>
              <a:rPr lang="en-US" altLang="zh-TW" sz="1400" dirty="0" smtClean="0"/>
              <a:t>,“ tech</a:t>
            </a:r>
            <a:r>
              <a:rPr lang="en-US" altLang="zh-TW" sz="1400" dirty="0"/>
              <a:t>. rep., University of Michigan, November 1996.</a:t>
            </a:r>
          </a:p>
          <a:p>
            <a:r>
              <a:rPr lang="en-US" altLang="zh-TW" sz="1400" dirty="0"/>
              <a:t>10. "</a:t>
            </a:r>
            <a:r>
              <a:rPr lang="en-US" altLang="zh-TW" sz="1400" dirty="0" smtClean="0"/>
              <a:t>Raspberry </a:t>
            </a:r>
            <a:r>
              <a:rPr lang="en-US" altLang="zh-TW" sz="1400" dirty="0"/>
              <a:t>Pi Model B." https://www.raspberrypi.org/products/model-b</a:t>
            </a:r>
            <a:r>
              <a:rPr lang="en-US" altLang="zh-TW" sz="1400" dirty="0" smtClean="0"/>
              <a:t>/, 2014</a:t>
            </a:r>
            <a:r>
              <a:rPr lang="en-US" altLang="zh-TW" sz="1400" dirty="0"/>
              <a:t>.</a:t>
            </a:r>
          </a:p>
          <a:p>
            <a:r>
              <a:rPr lang="en-US" altLang="zh-TW" sz="1400" dirty="0"/>
              <a:t>11. M. E. M. </a:t>
            </a:r>
            <a:r>
              <a:rPr lang="en-US" altLang="zh-TW" sz="1400" dirty="0" err="1"/>
              <a:t>Boumezzough</a:t>
            </a:r>
            <a:r>
              <a:rPr lang="en-US" altLang="zh-TW" sz="1400" dirty="0"/>
              <a:t>, N. </a:t>
            </a:r>
            <a:r>
              <a:rPr lang="en-US" altLang="zh-TW" sz="1400" dirty="0" err="1"/>
              <a:t>Idboufker</a:t>
            </a:r>
            <a:r>
              <a:rPr lang="en-US" altLang="zh-TW" sz="1400" dirty="0"/>
              <a:t>, and A. A. </a:t>
            </a:r>
            <a:r>
              <a:rPr lang="en-US" altLang="zh-TW" sz="1400" dirty="0" err="1"/>
              <a:t>Ouahman</a:t>
            </a:r>
            <a:r>
              <a:rPr lang="en-US" altLang="zh-TW" sz="1400" dirty="0"/>
              <a:t>, \Evaluation of </a:t>
            </a:r>
            <a:r>
              <a:rPr lang="en-US" altLang="zh-TW" sz="1400" dirty="0" smtClean="0"/>
              <a:t>SIP call </a:t>
            </a:r>
            <a:r>
              <a:rPr lang="en-US" altLang="zh-TW" sz="1400" dirty="0"/>
              <a:t>setup delay for VoIP in IMS," in Advanced </a:t>
            </a:r>
            <a:r>
              <a:rPr lang="en-US" altLang="zh-TW" sz="1400" dirty="0" err="1"/>
              <a:t>Infocomm</a:t>
            </a:r>
            <a:r>
              <a:rPr lang="en-US" altLang="zh-TW" sz="1400" dirty="0"/>
              <a:t> Technology, pp. </a:t>
            </a:r>
            <a:r>
              <a:rPr lang="en-US" altLang="zh-TW" sz="1400" dirty="0" smtClean="0"/>
              <a:t>16-24, Springer</a:t>
            </a:r>
            <a:r>
              <a:rPr lang="en-US" altLang="zh-TW" sz="1400" dirty="0"/>
              <a:t>, 2013</a:t>
            </a:r>
          </a:p>
        </p:txBody>
      </p:sp>
      <p:sp>
        <p:nvSpPr>
          <p:cNvPr id="4" name="投影片編號版面配置區 3">
            <a:extLst>
              <a:ext uri="{FF2B5EF4-FFF2-40B4-BE49-F238E27FC236}">
                <a16:creationId xmlns:a16="http://schemas.microsoft.com/office/drawing/2014/main" id="{4F5546AC-6101-4C6B-BD25-58FF3E952F52}"/>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38</a:t>
            </a:fld>
            <a:endParaRPr lang="en-US" altLang="zh-TW" dirty="0"/>
          </a:p>
        </p:txBody>
      </p:sp>
    </p:spTree>
    <p:extLst>
      <p:ext uri="{BB962C8B-B14F-4D97-AF65-F5344CB8AC3E}">
        <p14:creationId xmlns:p14="http://schemas.microsoft.com/office/powerpoint/2010/main" val="268844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D665A5-D9A5-4848-A9B9-F8A24EBC5F28}"/>
              </a:ext>
            </a:extLst>
          </p:cNvPr>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
            </a:r>
            <a:br>
              <a:rPr lang="en-US" altLang="zh-TW" dirty="0" smtClean="0">
                <a:latin typeface="Times New Roman" panose="02020603050405020304" pitchFamily="18" charset="0"/>
                <a:cs typeface="Times New Roman" panose="02020603050405020304" pitchFamily="18" charset="0"/>
              </a:rPr>
            </a:br>
            <a:r>
              <a:rPr lang="zh-TW" altLang="en-US" dirty="0" smtClean="0">
                <a:latin typeface="Times New Roman" panose="02020603050405020304" pitchFamily="18" charset="0"/>
                <a:cs typeface="Times New Roman" panose="02020603050405020304" pitchFamily="18" charset="0"/>
              </a:rPr>
              <a:t>心得分享</a:t>
            </a:r>
            <a:r>
              <a:rPr lang="en-US" altLang="zh-TW" dirty="0">
                <a:latin typeface="Times New Roman" panose="02020603050405020304" pitchFamily="18" charset="0"/>
                <a:cs typeface="Times New Roman" panose="02020603050405020304" pitchFamily="18" charset="0"/>
              </a:rPr>
              <a:t/>
            </a:r>
            <a:br>
              <a:rPr lang="en-US" altLang="zh-TW" dirty="0">
                <a:latin typeface="Times New Roman" panose="02020603050405020304" pitchFamily="18" charset="0"/>
                <a:cs typeface="Times New Roman" panose="02020603050405020304" pitchFamily="18" charset="0"/>
              </a:rPr>
            </a:b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A0F86E-8738-43C8-BD10-291ED3A0BB05}"/>
              </a:ext>
            </a:extLst>
          </p:cNvPr>
          <p:cNvSpPr>
            <a:spLocks noGrp="1"/>
          </p:cNvSpPr>
          <p:nvPr>
            <p:ph idx="1"/>
          </p:nvPr>
        </p:nvSpPr>
        <p:spPr/>
        <p:txBody>
          <a:bodyPr/>
          <a:lstStyle/>
          <a:p>
            <a:r>
              <a:rPr lang="zh-TW" altLang="en-US" dirty="0" smtClean="0">
                <a:latin typeface="Times New Roman" panose="02020603050405020304" pitchFamily="18" charset="0"/>
                <a:cs typeface="Times New Roman" panose="02020603050405020304" pitchFamily="18" charset="0"/>
              </a:rPr>
              <a:t>設計將外部資料庫的資料，分成多個部分分散在計算節點內當作</a:t>
            </a:r>
            <a:r>
              <a:rPr lang="en-US" altLang="zh-TW" dirty="0" smtClean="0">
                <a:latin typeface="Times New Roman" panose="02020603050405020304" pitchFamily="18" charset="0"/>
                <a:cs typeface="Times New Roman" panose="02020603050405020304" pitchFamily="18" charset="0"/>
              </a:rPr>
              <a:t>cache</a:t>
            </a:r>
            <a:r>
              <a:rPr lang="zh-TW" altLang="en-US" dirty="0" smtClean="0">
                <a:latin typeface="Times New Roman" panose="02020603050405020304" pitchFamily="18" charset="0"/>
                <a:cs typeface="Times New Roman" panose="02020603050405020304" pitchFamily="18" charset="0"/>
              </a:rPr>
              <a:t>，可以在節點內部就取得用戶資料</a:t>
            </a:r>
            <a:r>
              <a:rPr lang="zh-TW" altLang="en-US" smtClean="0">
                <a:latin typeface="Times New Roman" panose="02020603050405020304" pitchFamily="18" charset="0"/>
                <a:cs typeface="Times New Roman" panose="02020603050405020304" pitchFamily="18" charset="0"/>
              </a:rPr>
              <a:t>，</a:t>
            </a:r>
            <a:r>
              <a:rPr lang="zh-TW" altLang="en-US" smtClean="0">
                <a:latin typeface="Times New Roman" panose="02020603050405020304" pitchFamily="18" charset="0"/>
                <a:cs typeface="Times New Roman" panose="02020603050405020304" pitchFamily="18" charset="0"/>
              </a:rPr>
              <a:t>降低取得資料的延遲</a:t>
            </a:r>
            <a:r>
              <a:rPr lang="zh-TW" altLang="en-US" dirty="0" smtClean="0">
                <a:latin typeface="Times New Roman" panose="02020603050405020304" pitchFamily="18" charset="0"/>
                <a:cs typeface="Times New Roman" panose="02020603050405020304" pitchFamily="18" charset="0"/>
              </a:rPr>
              <a:t>時間。</a:t>
            </a:r>
            <a:endParaRPr lang="en-US" altLang="zh-TW" dirty="0" smtClean="0">
              <a:latin typeface="Times New Roman" panose="02020603050405020304" pitchFamily="18" charset="0"/>
              <a:cs typeface="Times New Roman" panose="02020603050405020304" pitchFamily="18" charset="0"/>
            </a:endParaRPr>
          </a:p>
          <a:p>
            <a:r>
              <a:rPr lang="zh-TW" altLang="en-US" dirty="0" smtClean="0">
                <a:latin typeface="Times New Roman" panose="02020603050405020304" pitchFamily="18" charset="0"/>
                <a:cs typeface="Times New Roman" panose="02020603050405020304" pitchFamily="18" charset="0"/>
              </a:rPr>
              <a:t>利用</a:t>
            </a:r>
            <a:r>
              <a:rPr lang="en-US" altLang="zh-TW" dirty="0">
                <a:latin typeface="Times New Roman" panose="02020603050405020304" pitchFamily="18" charset="0"/>
                <a:cs typeface="Times New Roman" panose="02020603050405020304" pitchFamily="18" charset="0"/>
              </a:rPr>
              <a:t>rendezvous load </a:t>
            </a:r>
            <a:r>
              <a:rPr lang="en-US" altLang="zh-TW" dirty="0" smtClean="0">
                <a:latin typeface="Times New Roman" panose="02020603050405020304" pitchFamily="18" charset="0"/>
                <a:cs typeface="Times New Roman" panose="02020603050405020304" pitchFamily="18" charset="0"/>
              </a:rPr>
              <a:t>balancer</a:t>
            </a:r>
            <a:r>
              <a:rPr lang="zh-TW" altLang="en-US" dirty="0" smtClean="0">
                <a:latin typeface="Times New Roman" panose="02020603050405020304" pitchFamily="18" charset="0"/>
                <a:cs typeface="Times New Roman" panose="02020603050405020304" pitchFamily="18" charset="0"/>
              </a:rPr>
              <a:t>將相同用戶的</a:t>
            </a:r>
            <a:r>
              <a:rPr lang="en-US" altLang="zh-TW" dirty="0" smtClean="0">
                <a:latin typeface="Times New Roman" panose="02020603050405020304" pitchFamily="18" charset="0"/>
                <a:cs typeface="Times New Roman" panose="02020603050405020304" pitchFamily="18" charset="0"/>
              </a:rPr>
              <a:t>call request</a:t>
            </a:r>
            <a:r>
              <a:rPr lang="zh-TW" altLang="en-US" dirty="0" smtClean="0">
                <a:latin typeface="Times New Roman" panose="02020603050405020304" pitchFamily="18" charset="0"/>
                <a:cs typeface="Times New Roman" panose="02020603050405020304" pitchFamily="18" charset="0"/>
              </a:rPr>
              <a:t>都導向擁有此用戶資料的計算節點做處理，降低與外部資料庫索取資料的需求。</a:t>
            </a: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4F5546AC-6101-4C6B-BD25-58FF3E952F52}"/>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39</a:t>
            </a:fld>
            <a:endParaRPr lang="en-US" altLang="zh-TW" dirty="0"/>
          </a:p>
        </p:txBody>
      </p:sp>
    </p:spTree>
    <p:extLst>
      <p:ext uri="{BB962C8B-B14F-4D97-AF65-F5344CB8AC3E}">
        <p14:creationId xmlns:p14="http://schemas.microsoft.com/office/powerpoint/2010/main" val="34538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 and Motivation</a:t>
            </a:r>
          </a:p>
        </p:txBody>
      </p:sp>
      <p:sp>
        <p:nvSpPr>
          <p:cNvPr id="3" name="內容版面配置區 2"/>
          <p:cNvSpPr>
            <a:spLocks noGrp="1"/>
          </p:cNvSpPr>
          <p:nvPr>
            <p:ph idx="1"/>
          </p:nvPr>
        </p:nvSpPr>
        <p:spPr>
          <a:xfrm>
            <a:off x="609599" y="1624013"/>
            <a:ext cx="10812905" cy="4525963"/>
          </a:xfrm>
        </p:spPr>
        <p:txBody>
          <a:bodyPr/>
          <a:lstStyle/>
          <a:p>
            <a:r>
              <a:rPr lang="en-US" altLang="zh-TW" dirty="0">
                <a:latin typeface="Times New Roman" panose="02020603050405020304" pitchFamily="18" charset="0"/>
                <a:cs typeface="Times New Roman" panose="02020603050405020304" pitchFamily="18" charset="0"/>
              </a:rPr>
              <a:t>The cost of upgrading the infrastructure </a:t>
            </a:r>
            <a:r>
              <a:rPr lang="en-US" altLang="zh-TW" dirty="0" smtClean="0">
                <a:latin typeface="Times New Roman" panose="02020603050405020304" pitchFamily="18" charset="0"/>
                <a:cs typeface="Times New Roman" panose="02020603050405020304" pitchFamily="18" charset="0"/>
              </a:rPr>
              <a:t>as</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well </a:t>
            </a:r>
            <a:r>
              <a:rPr lang="en-US" altLang="zh-TW" dirty="0">
                <a:latin typeface="Times New Roman" panose="02020603050405020304" pitchFamily="18" charset="0"/>
                <a:cs typeface="Times New Roman" panose="02020603050405020304" pitchFamily="18" charset="0"/>
              </a:rPr>
              <a:t>as the competition between different providers is resulting in </a:t>
            </a:r>
            <a:r>
              <a:rPr lang="en-US" altLang="zh-TW" dirty="0">
                <a:solidFill>
                  <a:srgbClr val="FF0000"/>
                </a:solidFill>
                <a:latin typeface="Times New Roman" panose="02020603050405020304" pitchFamily="18" charset="0"/>
                <a:cs typeface="Times New Roman" panose="02020603050405020304" pitchFamily="18" charset="0"/>
              </a:rPr>
              <a:t>falling </a:t>
            </a:r>
            <a:r>
              <a:rPr lang="en-US" altLang="zh-TW" dirty="0" smtClean="0">
                <a:solidFill>
                  <a:srgbClr val="FF0000"/>
                </a:solidFill>
                <a:latin typeface="Times New Roman" panose="02020603050405020304" pitchFamily="18" charset="0"/>
                <a:cs typeface="Times New Roman" panose="02020603050405020304" pitchFamily="18" charset="0"/>
              </a:rPr>
              <a:t>revenue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obtained </a:t>
            </a:r>
            <a:r>
              <a:rPr lang="en-US" altLang="zh-TW" dirty="0">
                <a:latin typeface="Times New Roman" panose="02020603050405020304" pitchFamily="18" charset="0"/>
                <a:cs typeface="Times New Roman" panose="02020603050405020304" pitchFamily="18" charset="0"/>
              </a:rPr>
              <a:t>from traditional telephony services. </a:t>
            </a:r>
            <a:endParaRPr lang="en-US" altLang="zh-TW" dirty="0" smtClean="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This fact has led the providers </a:t>
            </a:r>
            <a:r>
              <a:rPr lang="en-US" altLang="zh-TW" dirty="0" smtClean="0">
                <a:latin typeface="Times New Roman" panose="02020603050405020304" pitchFamily="18" charset="0"/>
                <a:cs typeface="Times New Roman" panose="02020603050405020304" pitchFamily="18" charset="0"/>
              </a:rPr>
              <a:t>to</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look </a:t>
            </a:r>
            <a:r>
              <a:rPr lang="en-US" altLang="zh-TW" dirty="0">
                <a:latin typeface="Times New Roman" panose="02020603050405020304" pitchFamily="18" charset="0"/>
                <a:cs typeface="Times New Roman" panose="02020603050405020304" pitchFamily="18" charset="0"/>
              </a:rPr>
              <a:t>for other revenue sources by </a:t>
            </a:r>
            <a:r>
              <a:rPr lang="en-US" altLang="zh-TW" dirty="0">
                <a:solidFill>
                  <a:srgbClr val="FF0000"/>
                </a:solidFill>
                <a:latin typeface="Times New Roman" panose="02020603050405020304" pitchFamily="18" charset="0"/>
                <a:cs typeface="Times New Roman" panose="02020603050405020304" pitchFamily="18" charset="0"/>
              </a:rPr>
              <a:t>offering new multimedia </a:t>
            </a:r>
            <a:r>
              <a:rPr lang="en-US" altLang="zh-TW" dirty="0" smtClean="0">
                <a:solidFill>
                  <a:srgbClr val="FF0000"/>
                </a:solidFill>
                <a:latin typeface="Times New Roman" panose="02020603050405020304" pitchFamily="18" charset="0"/>
                <a:cs typeface="Times New Roman" panose="02020603050405020304" pitchFamily="18" charset="0"/>
              </a:rPr>
              <a:t>services</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However,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rising </a:t>
            </a:r>
            <a:r>
              <a:rPr lang="en-US" altLang="zh-TW" dirty="0">
                <a:latin typeface="Times New Roman" panose="02020603050405020304" pitchFamily="18" charset="0"/>
                <a:cs typeface="Times New Roman" panose="02020603050405020304" pitchFamily="18" charset="0"/>
              </a:rPr>
              <a:t>number of clients and their data usage is </a:t>
            </a:r>
            <a:r>
              <a:rPr lang="en-US" altLang="zh-TW" dirty="0">
                <a:solidFill>
                  <a:srgbClr val="FF0000"/>
                </a:solidFill>
                <a:latin typeface="Times New Roman" panose="02020603050405020304" pitchFamily="18" charset="0"/>
                <a:cs typeface="Times New Roman" panose="02020603050405020304" pitchFamily="18" charset="0"/>
              </a:rPr>
              <a:t>increasing the traffic load </a:t>
            </a:r>
            <a:r>
              <a:rPr lang="en-US" altLang="zh-TW" dirty="0">
                <a:latin typeface="Times New Roman" panose="02020603050405020304" pitchFamily="18" charset="0"/>
                <a:cs typeface="Times New Roman" panose="02020603050405020304" pitchFamily="18" charset="0"/>
              </a:rPr>
              <a:t>on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core </a:t>
            </a:r>
            <a:r>
              <a:rPr lang="en-US" altLang="zh-TW" dirty="0">
                <a:latin typeface="Times New Roman" panose="02020603050405020304" pitchFamily="18" charset="0"/>
                <a:cs typeface="Times New Roman" panose="02020603050405020304" pitchFamily="18" charset="0"/>
              </a:rPr>
              <a:t>of telecommunication networks which requires high cost provisioning of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network.</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a:t>
            </a:fld>
            <a:endParaRPr lang="en-US" altLang="zh-TW" dirty="0"/>
          </a:p>
        </p:txBody>
      </p:sp>
    </p:spTree>
    <p:extLst>
      <p:ext uri="{BB962C8B-B14F-4D97-AF65-F5344CB8AC3E}">
        <p14:creationId xmlns:p14="http://schemas.microsoft.com/office/powerpoint/2010/main" val="3564937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 and Motivation</a:t>
            </a:r>
          </a:p>
        </p:txBody>
      </p:sp>
      <p:sp>
        <p:nvSpPr>
          <p:cNvPr id="3" name="內容版面配置區 2"/>
          <p:cNvSpPr>
            <a:spLocks noGrp="1"/>
          </p:cNvSpPr>
          <p:nvPr>
            <p:ph idx="1"/>
          </p:nvPr>
        </p:nvSpPr>
        <p:spPr>
          <a:xfrm>
            <a:off x="609600" y="1624013"/>
            <a:ext cx="10513102" cy="4525963"/>
          </a:xfrm>
        </p:spPr>
        <p:txBody>
          <a:bodyPr/>
          <a:lstStyle/>
          <a:p>
            <a:r>
              <a:rPr lang="en-US" altLang="zh-TW" sz="2800" dirty="0">
                <a:latin typeface="Times New Roman" panose="02020603050405020304" pitchFamily="18" charset="0"/>
                <a:cs typeface="Times New Roman" panose="02020603050405020304" pitchFamily="18" charset="0"/>
              </a:rPr>
              <a:t>As the main path toward the next generation network, IP multimedia subsystem (IMS) is an architectural framework for end-to-end </a:t>
            </a:r>
            <a:r>
              <a:rPr lang="en-US" altLang="zh-TW" sz="2800" dirty="0">
                <a:solidFill>
                  <a:srgbClr val="FF0000"/>
                </a:solidFill>
                <a:latin typeface="Times New Roman" panose="02020603050405020304" pitchFamily="18" charset="0"/>
                <a:cs typeface="Times New Roman" panose="02020603050405020304" pitchFamily="18" charset="0"/>
              </a:rPr>
              <a:t>delivery of </a:t>
            </a:r>
            <a:r>
              <a:rPr lang="en-US" altLang="zh-TW" sz="2800" dirty="0" smtClean="0">
                <a:solidFill>
                  <a:srgbClr val="FF0000"/>
                </a:solidFill>
                <a:latin typeface="Times New Roman" panose="02020603050405020304" pitchFamily="18" charset="0"/>
                <a:cs typeface="Times New Roman" panose="02020603050405020304" pitchFamily="18" charset="0"/>
              </a:rPr>
              <a:t>multimedia</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services </a:t>
            </a:r>
            <a:r>
              <a:rPr lang="en-US" altLang="zh-TW" sz="2800" dirty="0">
                <a:solidFill>
                  <a:srgbClr val="FF0000"/>
                </a:solidFill>
                <a:latin typeface="Times New Roman" panose="02020603050405020304" pitchFamily="18" charset="0"/>
                <a:cs typeface="Times New Roman" panose="02020603050405020304" pitchFamily="18" charset="0"/>
              </a:rPr>
              <a:t>via IP-based </a:t>
            </a:r>
            <a:r>
              <a:rPr lang="en-US" altLang="zh-TW" sz="2800" dirty="0" smtClean="0">
                <a:solidFill>
                  <a:srgbClr val="FF0000"/>
                </a:solidFill>
                <a:latin typeface="Times New Roman" panose="02020603050405020304" pitchFamily="18" charset="0"/>
                <a:cs typeface="Times New Roman" panose="02020603050405020304" pitchFamily="18" charset="0"/>
              </a:rPr>
              <a:t>mechanisms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IMS is built upon </a:t>
            </a:r>
            <a:r>
              <a:rPr lang="en-US" altLang="zh-TW" sz="2800" dirty="0">
                <a:solidFill>
                  <a:srgbClr val="FF0000"/>
                </a:solidFill>
                <a:latin typeface="Times New Roman" panose="02020603050405020304" pitchFamily="18" charset="0"/>
                <a:cs typeface="Times New Roman" panose="02020603050405020304" pitchFamily="18" charset="0"/>
              </a:rPr>
              <a:t>Session </a:t>
            </a:r>
            <a:r>
              <a:rPr lang="en-US" altLang="zh-TW" sz="2800" dirty="0" smtClean="0">
                <a:solidFill>
                  <a:srgbClr val="FF0000"/>
                </a:solidFill>
                <a:latin typeface="Times New Roman" panose="02020603050405020304" pitchFamily="18" charset="0"/>
                <a:cs typeface="Times New Roman" panose="02020603050405020304" pitchFamily="18" charset="0"/>
              </a:rPr>
              <a:t>Initiation</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Protocol</a:t>
            </a:r>
            <a:r>
              <a:rPr lang="en-US" altLang="zh-TW" sz="2800" dirty="0" smtClean="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Real-time Transfer Protocol </a:t>
            </a:r>
            <a:r>
              <a:rPr lang="en-US" altLang="zh-TW" sz="2800" dirty="0" smtClean="0">
                <a:latin typeface="Times New Roman" panose="02020603050405020304" pitchFamily="18" charset="0"/>
                <a:cs typeface="Times New Roman" panose="02020603050405020304" pitchFamily="18" charset="0"/>
              </a:rPr>
              <a:t>for </a:t>
            </a:r>
            <a:r>
              <a:rPr lang="en-US" altLang="zh-TW" sz="2800" dirty="0">
                <a:latin typeface="Times New Roman" panose="02020603050405020304" pitchFamily="18" charset="0"/>
                <a:cs typeface="Times New Roman" panose="02020603050405020304" pitchFamily="18" charset="0"/>
              </a:rPr>
              <a:t>control and data </a:t>
            </a:r>
            <a:r>
              <a:rPr lang="en-US" altLang="zh-TW" sz="2800" dirty="0" smtClean="0">
                <a:latin typeface="Times New Roman" panose="02020603050405020304" pitchFamily="18" charset="0"/>
                <a:cs typeface="Times New Roman" panose="02020603050405020304" pitchFamily="18" charset="0"/>
              </a:rPr>
              <a:t>planes,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respectively</a:t>
            </a:r>
            <a:r>
              <a:rPr lang="en-US" altLang="zh-TW" sz="2800" dirty="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main drawbacks of current IMS infrastructure are </a:t>
            </a:r>
            <a:r>
              <a:rPr lang="en-US" altLang="zh-TW" sz="2800" dirty="0">
                <a:solidFill>
                  <a:srgbClr val="FF0000"/>
                </a:solidFill>
                <a:latin typeface="Times New Roman" panose="02020603050405020304" pitchFamily="18" charset="0"/>
                <a:cs typeface="Times New Roman" panose="02020603050405020304" pitchFamily="18" charset="0"/>
              </a:rPr>
              <a:t>manual (</a:t>
            </a:r>
            <a:r>
              <a:rPr lang="en-US" altLang="zh-TW" sz="2800" dirty="0" smtClean="0">
                <a:solidFill>
                  <a:srgbClr val="FF0000"/>
                </a:solidFill>
                <a:latin typeface="Times New Roman" panose="02020603050405020304" pitchFamily="18" charset="0"/>
                <a:cs typeface="Times New Roman" panose="02020603050405020304" pitchFamily="18" charset="0"/>
              </a:rPr>
              <a:t>human</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based</a:t>
            </a:r>
            <a:r>
              <a:rPr lang="en-US" altLang="zh-TW" sz="2800" dirty="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scalability</a:t>
            </a:r>
            <a:r>
              <a:rPr lang="en-US" altLang="zh-TW" sz="2800" dirty="0" smtClean="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lack of elastisity</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high deployment and maintenance </a:t>
            </a:r>
            <a:r>
              <a:rPr lang="en-US" altLang="zh-TW" sz="2800" dirty="0" smtClean="0">
                <a:solidFill>
                  <a:srgbClr val="FF0000"/>
                </a:solidFill>
                <a:latin typeface="Times New Roman" panose="02020603050405020304" pitchFamily="18" charset="0"/>
                <a:cs typeface="Times New Roman" panose="02020603050405020304" pitchFamily="18" charset="0"/>
              </a:rPr>
              <a:t>costs</a:t>
            </a:r>
            <a:r>
              <a:rPr lang="en-US" altLang="zh-TW" sz="2800"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dirty="0"/>
          </a:p>
        </p:txBody>
      </p:sp>
    </p:spTree>
    <p:extLst>
      <p:ext uri="{BB962C8B-B14F-4D97-AF65-F5344CB8AC3E}">
        <p14:creationId xmlns:p14="http://schemas.microsoft.com/office/powerpoint/2010/main" val="1295334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 and Motivation</a:t>
            </a:r>
          </a:p>
        </p:txBody>
      </p:sp>
      <p:pic>
        <p:nvPicPr>
          <p:cNvPr id="6" name="內容版面配置區 5"/>
          <p:cNvPicPr>
            <a:picLocks noGrp="1" noChangeAspect="1"/>
          </p:cNvPicPr>
          <p:nvPr>
            <p:ph idx="1"/>
          </p:nvPr>
        </p:nvPicPr>
        <p:blipFill>
          <a:blip r:embed="rId3"/>
          <a:stretch>
            <a:fillRect/>
          </a:stretch>
        </p:blipFill>
        <p:spPr>
          <a:xfrm>
            <a:off x="1531871" y="1828800"/>
            <a:ext cx="8540341" cy="4527551"/>
          </a:xfrm>
          <a:prstGeom prst="rect">
            <a:avLst/>
          </a:prstGeom>
        </p:spPr>
      </p:pic>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dirty="0"/>
          </a:p>
        </p:txBody>
      </p:sp>
    </p:spTree>
    <p:extLst>
      <p:ext uri="{BB962C8B-B14F-4D97-AF65-F5344CB8AC3E}">
        <p14:creationId xmlns:p14="http://schemas.microsoft.com/office/powerpoint/2010/main" val="3031719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 and Motivation</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dirty="0"/>
          </a:p>
        </p:txBody>
      </p:sp>
      <p:sp>
        <p:nvSpPr>
          <p:cNvPr id="3" name="內容版面配置區 2"/>
          <p:cNvSpPr>
            <a:spLocks noGrp="1"/>
          </p:cNvSpPr>
          <p:nvPr>
            <p:ph idx="1"/>
          </p:nvPr>
        </p:nvSpPr>
        <p:spPr>
          <a:xfrm>
            <a:off x="609600" y="1600201"/>
            <a:ext cx="10857875" cy="4525963"/>
          </a:xfrm>
        </p:spPr>
        <p:txBody>
          <a:bodyPr/>
          <a:lstStyle/>
          <a:p>
            <a:r>
              <a:rPr lang="en-US" altLang="zh-TW" sz="2800" dirty="0">
                <a:latin typeface="Times New Roman" panose="02020603050405020304" pitchFamily="18" charset="0"/>
                <a:cs typeface="Times New Roman" panose="02020603050405020304" pitchFamily="18" charset="0"/>
              </a:rPr>
              <a:t>Thanks to </a:t>
            </a:r>
            <a:r>
              <a:rPr lang="en-US" altLang="zh-TW" sz="2800" dirty="0">
                <a:solidFill>
                  <a:srgbClr val="FF0000"/>
                </a:solidFill>
                <a:latin typeface="Times New Roman" panose="02020603050405020304" pitchFamily="18" charset="0"/>
                <a:cs typeface="Times New Roman" panose="02020603050405020304" pitchFamily="18" charset="0"/>
              </a:rPr>
              <a:t>virtualization</a:t>
            </a:r>
            <a:r>
              <a:rPr lang="en-US" altLang="zh-TW" sz="2800" dirty="0">
                <a:latin typeface="Times New Roman" panose="02020603050405020304" pitchFamily="18" charset="0"/>
                <a:cs typeface="Times New Roman" panose="02020603050405020304" pitchFamily="18" charset="0"/>
              </a:rPr>
              <a:t> techniques, sharing of computing, storage and network resources has been made possible, resulting in the creation and growth </a:t>
            </a:r>
            <a:r>
              <a:rPr lang="en-US" altLang="zh-TW" sz="2800" dirty="0" smtClean="0">
                <a:latin typeface="Times New Roman" panose="02020603050405020304" pitchFamily="18" charset="0"/>
                <a:cs typeface="Times New Roman" panose="02020603050405020304" pitchFamily="18" charset="0"/>
              </a:rPr>
              <a:t>of cloud computing.</a:t>
            </a:r>
          </a:p>
          <a:p>
            <a:r>
              <a:rPr lang="en-US" altLang="zh-TW" sz="2800" dirty="0" smtClean="0">
                <a:latin typeface="Times New Roman" panose="02020603050405020304" pitchFamily="18" charset="0"/>
                <a:cs typeface="Times New Roman" panose="02020603050405020304" pitchFamily="18" charset="0"/>
              </a:rPr>
              <a:t>By </a:t>
            </a:r>
            <a:r>
              <a:rPr lang="en-US" altLang="zh-TW" sz="2800" dirty="0">
                <a:latin typeface="Times New Roman" panose="02020603050405020304" pitchFamily="18" charset="0"/>
                <a:cs typeface="Times New Roman" panose="02020603050405020304" pitchFamily="18" charset="0"/>
              </a:rPr>
              <a:t>abstracting the hardware and software, </a:t>
            </a:r>
            <a:r>
              <a:rPr lang="en-US" altLang="zh-TW" sz="2800" dirty="0" smtClean="0">
                <a:solidFill>
                  <a:srgbClr val="FF0000"/>
                </a:solidFill>
                <a:latin typeface="Times New Roman" panose="02020603050405020304" pitchFamily="18" charset="0"/>
                <a:cs typeface="Times New Roman" panose="02020603050405020304" pitchFamily="18" charset="0"/>
              </a:rPr>
              <a:t>Infrastructure as </a:t>
            </a:r>
            <a:r>
              <a:rPr lang="en-US" altLang="zh-TW" sz="2800" dirty="0">
                <a:solidFill>
                  <a:srgbClr val="FF0000"/>
                </a:solidFill>
                <a:latin typeface="Times New Roman" panose="02020603050405020304" pitchFamily="18" charset="0"/>
                <a:cs typeface="Times New Roman" panose="02020603050405020304" pitchFamily="18" charset="0"/>
              </a:rPr>
              <a:t>a Service (IaaS) </a:t>
            </a:r>
            <a:r>
              <a:rPr lang="en-US" altLang="zh-TW" sz="2800" dirty="0" smtClean="0">
                <a:solidFill>
                  <a:srgbClr val="FF0000"/>
                </a:solidFill>
                <a:latin typeface="Times New Roman" panose="02020603050405020304" pitchFamily="18" charset="0"/>
                <a:cs typeface="Times New Roman" panose="02020603050405020304" pitchFamily="18" charset="0"/>
              </a:rPr>
              <a:t>provide a pool of computing and storage resources</a:t>
            </a:r>
            <a:r>
              <a:rPr lang="en-US" altLang="zh-TW" sz="2800" dirty="0" smtClean="0">
                <a:latin typeface="Times New Roman" panose="02020603050405020304" pitchFamily="18" charset="0"/>
                <a:cs typeface="Times New Roman" panose="02020603050405020304" pitchFamily="18" charset="0"/>
              </a:rPr>
              <a:t> which isolates </a:t>
            </a:r>
            <a:r>
              <a:rPr lang="en-US" altLang="zh-TW" sz="2800" dirty="0">
                <a:latin typeface="Times New Roman" panose="02020603050405020304" pitchFamily="18" charset="0"/>
                <a:cs typeface="Times New Roman" panose="02020603050405020304" pitchFamily="18" charset="0"/>
              </a:rPr>
              <a:t>us from the </a:t>
            </a:r>
            <a:r>
              <a:rPr lang="en-US" altLang="zh-TW" sz="2800" dirty="0" smtClean="0">
                <a:latin typeface="Times New Roman" panose="02020603050405020304" pitchFamily="18" charset="0"/>
                <a:cs typeface="Times New Roman" panose="02020603050405020304" pitchFamily="18" charset="0"/>
              </a:rPr>
              <a:t>complexity of dealing with individual hardware devices.</a:t>
            </a:r>
          </a:p>
          <a:p>
            <a:r>
              <a:rPr lang="en-US" altLang="zh-TW" sz="2800" dirty="0">
                <a:latin typeface="Times New Roman" panose="02020603050405020304" pitchFamily="18" charset="0"/>
                <a:cs typeface="Times New Roman" panose="02020603050405020304" pitchFamily="18" charset="0"/>
              </a:rPr>
              <a:t>Meanwhile, since many cloud users have access to these shared computing resources, they can change their subscription volume, resulting in an elastic behavior. </a:t>
            </a:r>
          </a:p>
          <a:p>
            <a:endParaRPr lang="en-US" altLang="zh-TW" sz="2800" dirty="0" smtClean="0">
              <a:latin typeface="Times New Roman" panose="02020603050405020304" pitchFamily="18" charset="0"/>
              <a:cs typeface="Times New Roman" panose="02020603050405020304" pitchFamily="18" charset="0"/>
            </a:endParaRPr>
          </a:p>
          <a:p>
            <a:endParaRPr lang="zh-TW"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893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 and Motivation</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dirty="0"/>
          </a:p>
        </p:txBody>
      </p:sp>
      <p:sp>
        <p:nvSpPr>
          <p:cNvPr id="3" name="內容版面配置區 2"/>
          <p:cNvSpPr>
            <a:spLocks noGrp="1"/>
          </p:cNvSpPr>
          <p:nvPr>
            <p:ph idx="1"/>
          </p:nvPr>
        </p:nvSpPr>
        <p:spPr>
          <a:xfrm>
            <a:off x="609601" y="1600201"/>
            <a:ext cx="10528092" cy="4525963"/>
          </a:xfrm>
        </p:spPr>
        <p:txBody>
          <a:bodyPr/>
          <a:lstStyle/>
          <a:p>
            <a:r>
              <a:rPr lang="en-US" altLang="zh-TW" dirty="0">
                <a:latin typeface="Times New Roman" panose="02020603050405020304" pitchFamily="18" charset="0"/>
                <a:cs typeface="Times New Roman" panose="02020603050405020304" pitchFamily="18" charset="0"/>
              </a:rPr>
              <a:t>In this paper, we introduce a new architecture for elastic </a:t>
            </a:r>
            <a:r>
              <a:rPr lang="en-US" altLang="zh-TW" dirty="0" smtClean="0">
                <a:latin typeface="Times New Roman" panose="02020603050405020304" pitchFamily="18" charset="0"/>
                <a:cs typeface="Times New Roman" panose="02020603050405020304" pitchFamily="18" charset="0"/>
              </a:rPr>
              <a:t>implementation</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of </a:t>
            </a:r>
            <a:r>
              <a:rPr lang="en-US" altLang="zh-TW" dirty="0">
                <a:latin typeface="Times New Roman" panose="02020603050405020304" pitchFamily="18" charset="0"/>
                <a:cs typeface="Times New Roman" panose="02020603050405020304" pitchFamily="18" charset="0"/>
              </a:rPr>
              <a:t>IMS which is based on </a:t>
            </a:r>
            <a:r>
              <a:rPr lang="en-US" altLang="zh-TW" dirty="0">
                <a:solidFill>
                  <a:srgbClr val="FF0000"/>
                </a:solidFill>
                <a:latin typeface="Times New Roman" panose="02020603050405020304" pitchFamily="18" charset="0"/>
                <a:cs typeface="Times New Roman" panose="02020603050405020304" pitchFamily="18" charset="0"/>
              </a:rPr>
              <a:t>micro services</a:t>
            </a:r>
            <a:r>
              <a:rPr lang="en-US" altLang="zh-TW" dirty="0" smtClean="0">
                <a:latin typeface="Times New Roman" panose="02020603050405020304" pitchFamily="18" charset="0"/>
                <a:cs typeface="Times New Roman" panose="02020603050405020304" pitchFamily="18" charset="0"/>
              </a:rPr>
              <a:t>.</a:t>
            </a:r>
          </a:p>
          <a:p>
            <a:r>
              <a:rPr lang="en-US" altLang="zh-TW" dirty="0" smtClean="0">
                <a:latin typeface="Times New Roman" panose="02020603050405020304" pitchFamily="18" charset="0"/>
                <a:cs typeface="Times New Roman" panose="02020603050405020304" pitchFamily="18" charset="0"/>
              </a:rPr>
              <a:t>Our</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new </a:t>
            </a:r>
            <a:r>
              <a:rPr lang="en-US" altLang="zh-TW" dirty="0">
                <a:latin typeface="Times New Roman" panose="02020603050405020304" pitchFamily="18" charset="0"/>
                <a:cs typeface="Times New Roman" panose="02020603050405020304" pitchFamily="18" charset="0"/>
              </a:rPr>
              <a:t>architecture can be implemented on top of different cloud or node </a:t>
            </a:r>
            <a:r>
              <a:rPr lang="en-US" altLang="zh-TW" dirty="0" smtClean="0">
                <a:latin typeface="Times New Roman" panose="02020603050405020304" pitchFamily="18" charset="0"/>
                <a:cs typeface="Times New Roman" panose="02020603050405020304" pitchFamily="18" charset="0"/>
              </a:rPr>
              <a:t>based</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computing </a:t>
            </a:r>
            <a:r>
              <a:rPr lang="en-US" altLang="zh-TW" dirty="0">
                <a:latin typeface="Times New Roman" panose="02020603050405020304" pitchFamily="18" charset="0"/>
                <a:cs typeface="Times New Roman" panose="02020603050405020304" pitchFamily="18" charset="0"/>
              </a:rPr>
              <a:t>services including IaaS and PaaS (Platform as </a:t>
            </a:r>
            <a:r>
              <a:rPr lang="en-US" altLang="zh-TW" dirty="0" smtClean="0">
                <a:latin typeface="Times New Roman" panose="02020603050405020304" pitchFamily="18" charset="0"/>
                <a:cs typeface="Times New Roman" panose="02020603050405020304" pitchFamily="18" charset="0"/>
              </a:rPr>
              <a:t>a </a:t>
            </a:r>
            <a:r>
              <a:rPr lang="en-US" altLang="zh-TW" dirty="0">
                <a:latin typeface="Times New Roman" panose="02020603050405020304" pitchFamily="18" charset="0"/>
                <a:cs typeface="Times New Roman" panose="02020603050405020304" pitchFamily="18" charset="0"/>
              </a:rPr>
              <a:t>Service</a:t>
            </a:r>
            <a:r>
              <a:rPr lang="en-US" altLang="zh-TW" dirty="0" smtClean="0">
                <a:latin typeface="Times New Roman" panose="02020603050405020304" pitchFamily="18" charset="0"/>
                <a:cs typeface="Times New Roman" panose="02020603050405020304" pitchFamily="18" charset="0"/>
              </a:rPr>
              <a:t>).</a:t>
            </a:r>
          </a:p>
          <a:p>
            <a:r>
              <a:rPr lang="en-US" altLang="zh-TW" dirty="0" smtClean="0">
                <a:latin typeface="Times New Roman" panose="02020603050405020304" pitchFamily="18" charset="0"/>
                <a:cs typeface="Times New Roman" panose="02020603050405020304" pitchFamily="18" charset="0"/>
              </a:rPr>
              <a:t>We </a:t>
            </a:r>
            <a:r>
              <a:rPr lang="en-US" altLang="zh-TW" dirty="0">
                <a:latin typeface="Times New Roman" panose="02020603050405020304" pitchFamily="18" charset="0"/>
                <a:cs typeface="Times New Roman" panose="02020603050405020304" pitchFamily="18" charset="0"/>
              </a:rPr>
              <a:t>propose a mechanism to trigger the allocation of new computing nodes </a:t>
            </a:r>
            <a:r>
              <a:rPr lang="en-US" altLang="zh-TW" dirty="0" smtClean="0">
                <a:latin typeface="Times New Roman" panose="02020603050405020304" pitchFamily="18" charset="0"/>
                <a:cs typeface="Times New Roman" panose="02020603050405020304" pitchFamily="18" charset="0"/>
              </a:rPr>
              <a:t>to</a:t>
            </a:r>
            <a:r>
              <a:rPr lang="zh-TW" altLang="en-US" dirty="0" smtClean="0">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accommodate </a:t>
            </a:r>
            <a:r>
              <a:rPr lang="en-US" altLang="zh-TW" dirty="0">
                <a:solidFill>
                  <a:srgbClr val="FF0000"/>
                </a:solidFill>
                <a:latin typeface="Times New Roman" panose="02020603050405020304" pitchFamily="18" charset="0"/>
                <a:cs typeface="Times New Roman" panose="02020603050405020304" pitchFamily="18" charset="0"/>
              </a:rPr>
              <a:t>overloaded </a:t>
            </a:r>
            <a:r>
              <a:rPr lang="en-US" altLang="zh-TW" dirty="0" smtClean="0">
                <a:solidFill>
                  <a:srgbClr val="FF0000"/>
                </a:solidFill>
                <a:latin typeface="Times New Roman" panose="02020603050405020304" pitchFamily="18" charset="0"/>
                <a:cs typeface="Times New Roman" panose="02020603050405020304" pitchFamily="18" charset="0"/>
              </a:rPr>
              <a:t>nodes</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This will enable us to have </a:t>
            </a:r>
            <a:r>
              <a:rPr lang="en-US" altLang="zh-TW" dirty="0">
                <a:solidFill>
                  <a:srgbClr val="FF0000"/>
                </a:solidFill>
                <a:latin typeface="Times New Roman" panose="02020603050405020304" pitchFamily="18" charset="0"/>
                <a:cs typeface="Times New Roman" panose="02020603050405020304" pitchFamily="18" charset="0"/>
              </a:rPr>
              <a:t>automatic </a:t>
            </a:r>
            <a:r>
              <a:rPr lang="en-US" altLang="zh-TW" dirty="0" smtClean="0">
                <a:solidFill>
                  <a:srgbClr val="FF0000"/>
                </a:solidFill>
                <a:latin typeface="Times New Roman" panose="02020603050405020304" pitchFamily="18" charset="0"/>
                <a:cs typeface="Times New Roman" panose="02020603050405020304" pitchFamily="18" charset="0"/>
              </a:rPr>
              <a:t>scalability</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and </a:t>
            </a:r>
            <a:r>
              <a:rPr lang="en-US" altLang="zh-TW" dirty="0">
                <a:latin typeface="Times New Roman" panose="02020603050405020304" pitchFamily="18" charset="0"/>
                <a:cs typeface="Times New Roman" panose="02020603050405020304" pitchFamily="18" charset="0"/>
              </a:rPr>
              <a:t>achieve </a:t>
            </a:r>
            <a:r>
              <a:rPr lang="en-US" altLang="zh-TW" dirty="0">
                <a:solidFill>
                  <a:srgbClr val="FF0000"/>
                </a:solidFill>
                <a:latin typeface="Times New Roman" panose="02020603050405020304" pitchFamily="18" charset="0"/>
                <a:cs typeface="Times New Roman" panose="02020603050405020304" pitchFamily="18" charset="0"/>
              </a:rPr>
              <a:t>elasticity</a:t>
            </a:r>
            <a:r>
              <a:rPr lang="en-US" altLang="zh-TW" dirty="0">
                <a:latin typeface="Times New Roman" panose="02020603050405020304" pitchFamily="18" charset="0"/>
                <a:cs typeface="Times New Roman" panose="02020603050405020304" pitchFamily="18" charset="0"/>
              </a:rPr>
              <a:t> for the implementation.</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71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Cloud Computing Scaling Schemes for IMS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972800" cy="4525963"/>
          </a:xfrm>
        </p:spPr>
        <p:txBody>
          <a:bodyPr/>
          <a:lstStyle/>
          <a:p>
            <a:r>
              <a:rPr lang="en-US" altLang="zh-TW" dirty="0" smtClean="0">
                <a:latin typeface="Times New Roman" panose="02020603050405020304" pitchFamily="18" charset="0"/>
                <a:cs typeface="Times New Roman" panose="02020603050405020304" pitchFamily="18" charset="0"/>
              </a:rPr>
              <a:t>We </a:t>
            </a:r>
            <a:r>
              <a:rPr lang="en-US" altLang="zh-TW" dirty="0">
                <a:latin typeface="Times New Roman" panose="02020603050405020304" pitchFamily="18" charset="0"/>
                <a:cs typeface="Times New Roman" panose="02020603050405020304" pitchFamily="18" charset="0"/>
              </a:rPr>
              <a:t>need to adopt mechanisms which enables us to use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current </a:t>
            </a:r>
            <a:r>
              <a:rPr lang="en-US" altLang="zh-TW" dirty="0">
                <a:latin typeface="Times New Roman" panose="02020603050405020304" pitchFamily="18" charset="0"/>
                <a:cs typeface="Times New Roman" panose="02020603050405020304" pitchFamily="18" charset="0"/>
              </a:rPr>
              <a:t>cloud architectures for telecommunication applications </a:t>
            </a:r>
            <a:r>
              <a:rPr lang="en-US" altLang="zh-TW" dirty="0">
                <a:solidFill>
                  <a:srgbClr val="FF0000"/>
                </a:solidFill>
                <a:latin typeface="Times New Roman" panose="02020603050405020304" pitchFamily="18" charset="0"/>
                <a:cs typeface="Times New Roman" panose="02020603050405020304" pitchFamily="18" charset="0"/>
              </a:rPr>
              <a:t>with a lot of </a:t>
            </a:r>
            <a:r>
              <a:rPr lang="en-US" altLang="zh-TW" dirty="0" smtClean="0">
                <a:solidFill>
                  <a:srgbClr val="FF0000"/>
                </a:solidFill>
                <a:latin typeface="Times New Roman" panose="02020603050405020304" pitchFamily="18" charset="0"/>
                <a:cs typeface="Times New Roman" panose="02020603050405020304" pitchFamily="18" charset="0"/>
              </a:rPr>
              <a:t>state</a:t>
            </a:r>
            <a:r>
              <a:rPr lang="zh-TW" altLang="en-US" dirty="0" smtClean="0">
                <a:solidFill>
                  <a:srgbClr val="FF0000"/>
                </a:solidFill>
                <a:latin typeface="Times New Roman" panose="02020603050405020304" pitchFamily="18" charset="0"/>
                <a:cs typeface="Times New Roman" panose="02020603050405020304" pitchFamily="18" charset="0"/>
              </a:rPr>
              <a:t> </a:t>
            </a:r>
            <a:r>
              <a:rPr lang="en-US" altLang="zh-TW" dirty="0" smtClean="0">
                <a:solidFill>
                  <a:srgbClr val="FF0000"/>
                </a:solidFill>
                <a:latin typeface="Times New Roman" panose="02020603050405020304" pitchFamily="18" charset="0"/>
                <a:cs typeface="Times New Roman" panose="02020603050405020304" pitchFamily="18" charset="0"/>
              </a:rPr>
              <a:t>information</a:t>
            </a:r>
            <a:r>
              <a:rPr lang="en-US" altLang="zh-TW" dirty="0">
                <a:latin typeface="Times New Roman" panose="02020603050405020304" pitchFamily="18" charset="0"/>
                <a:cs typeface="Times New Roman" panose="02020603050405020304" pitchFamily="18" charset="0"/>
              </a:rPr>
              <a:t>, e.g. the state of SIP handling in IMS</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Moreover, we need to </a:t>
            </a:r>
            <a:r>
              <a:rPr lang="en-US" altLang="zh-TW" dirty="0" smtClean="0">
                <a:latin typeface="Times New Roman" panose="02020603050405020304" pitchFamily="18" charset="0"/>
                <a:cs typeface="Times New Roman" panose="02020603050405020304" pitchFamily="18" charset="0"/>
              </a:rPr>
              <a:t>study</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relation between the cloud related metrics (e.g. load of the units) and </a:t>
            </a:r>
            <a:r>
              <a:rPr lang="en-US" altLang="zh-TW" dirty="0" smtClean="0">
                <a:latin typeface="Times New Roman" panose="02020603050405020304" pitchFamily="18" charset="0"/>
                <a:cs typeface="Times New Roman" panose="02020603050405020304" pitchFamily="18" charset="0"/>
              </a:rPr>
              <a:t>the</a:t>
            </a:r>
            <a:r>
              <a:rPr lang="zh-TW" altLang="en-US"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telecommunication </a:t>
            </a:r>
            <a:r>
              <a:rPr lang="en-US" altLang="zh-TW" dirty="0">
                <a:latin typeface="Times New Roman" panose="02020603050405020304" pitchFamily="18" charset="0"/>
                <a:cs typeface="Times New Roman" panose="02020603050405020304" pitchFamily="18" charset="0"/>
              </a:rPr>
              <a:t>related metrics (e.g. Quality of Service</a:t>
            </a:r>
            <a:r>
              <a:rPr lang="en-US" altLang="zh-TW" dirty="0" smtClean="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In the literature, </a:t>
            </a:r>
            <a:r>
              <a:rPr lang="en-US" altLang="zh-TW" dirty="0">
                <a:solidFill>
                  <a:srgbClr val="FF0000"/>
                </a:solidFill>
                <a:latin typeface="Times New Roman" panose="02020603050405020304" pitchFamily="18" charset="0"/>
                <a:cs typeface="Times New Roman" panose="02020603050405020304" pitchFamily="18" charset="0"/>
              </a:rPr>
              <a:t>scaling</a:t>
            </a:r>
            <a:r>
              <a:rPr lang="en-US" altLang="zh-TW" dirty="0">
                <a:latin typeface="Times New Roman" panose="02020603050405020304" pitchFamily="18" charset="0"/>
                <a:cs typeface="Times New Roman" panose="02020603050405020304" pitchFamily="18" charset="0"/>
              </a:rPr>
              <a:t> an application is categorized as </a:t>
            </a:r>
            <a:r>
              <a:rPr lang="en-US" altLang="zh-TW" dirty="0">
                <a:solidFill>
                  <a:srgbClr val="FF0000"/>
                </a:solidFill>
                <a:latin typeface="Times New Roman" panose="02020603050405020304" pitchFamily="18" charset="0"/>
                <a:cs typeface="Times New Roman" panose="02020603050405020304" pitchFamily="18" charset="0"/>
              </a:rPr>
              <a:t>three different </a:t>
            </a:r>
            <a:r>
              <a:rPr lang="en-US" altLang="zh-TW" dirty="0" smtClean="0">
                <a:solidFill>
                  <a:srgbClr val="FF0000"/>
                </a:solidFill>
                <a:latin typeface="Times New Roman" panose="02020603050405020304" pitchFamily="18" charset="0"/>
                <a:cs typeface="Times New Roman" panose="02020603050405020304" pitchFamily="18" charset="0"/>
              </a:rPr>
              <a:t>axes</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dirty="0"/>
          </a:p>
        </p:txBody>
      </p:sp>
    </p:spTree>
    <p:extLst>
      <p:ext uri="{BB962C8B-B14F-4D97-AF65-F5344CB8AC3E}">
        <p14:creationId xmlns:p14="http://schemas.microsoft.com/office/powerpoint/2010/main" val="1993945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16317</TotalTime>
  <Words>7200</Words>
  <Application>Microsoft Office PowerPoint</Application>
  <PresentationFormat>寬螢幕</PresentationFormat>
  <Paragraphs>557</Paragraphs>
  <Slides>39</Slides>
  <Notes>39</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39</vt:i4>
      </vt:variant>
    </vt:vector>
  </HeadingPairs>
  <TitlesOfParts>
    <vt:vector size="49" baseType="lpstr">
      <vt:lpstr>等线</vt:lpstr>
      <vt:lpstr>微軟正黑體</vt:lpstr>
      <vt:lpstr>新細明體</vt:lpstr>
      <vt:lpstr>Arial</vt:lpstr>
      <vt:lpstr>Calibri</vt:lpstr>
      <vt:lpstr>Times New Roman</vt:lpstr>
      <vt:lpstr>Wingdings</vt:lpstr>
      <vt:lpstr>佈景主題1</vt:lpstr>
      <vt:lpstr>1_佈景主題1</vt:lpstr>
      <vt:lpstr>2_佈景主題1</vt:lpstr>
      <vt:lpstr>Micro Service Cloud Computing Pattern for Next Generation Networks</vt:lpstr>
      <vt:lpstr>OUTLINE</vt:lpstr>
      <vt:lpstr>Abstract</vt:lpstr>
      <vt:lpstr>Introduction and Motivation</vt:lpstr>
      <vt:lpstr>Introduction and Motivation</vt:lpstr>
      <vt:lpstr>Introduction and Motivation</vt:lpstr>
      <vt:lpstr>Introduction and Motivation</vt:lpstr>
      <vt:lpstr>Introduction and Motivation</vt:lpstr>
      <vt:lpstr>Cloud Computing Scaling Schemes for IMS</vt:lpstr>
      <vt:lpstr>Cloud Computing Scaling Schemes for IMS</vt:lpstr>
      <vt:lpstr>Micro Service Architecture for IMS</vt:lpstr>
      <vt:lpstr>Micro Service Architecture for IMS</vt:lpstr>
      <vt:lpstr>Micro Service Architecture for IMS</vt:lpstr>
      <vt:lpstr>Micro Service Architecture for IMS</vt:lpstr>
      <vt:lpstr>Computing Nodes as Pouches</vt:lpstr>
      <vt:lpstr>Horizontal Scaling and Sharding Pattern</vt:lpstr>
      <vt:lpstr>Horizontal Scaling and Sharding Pattern</vt:lpstr>
      <vt:lpstr>Horizontal Scaling and Sharding Pattern</vt:lpstr>
      <vt:lpstr>Horizontal Scaling and Sharding Pattern</vt:lpstr>
      <vt:lpstr>Load Balancing and Scaling</vt:lpstr>
      <vt:lpstr>Load Balancing and Scaling</vt:lpstr>
      <vt:lpstr>Load Balancing and Scaling</vt:lpstr>
      <vt:lpstr>Load Balancing and Scaling</vt:lpstr>
      <vt:lpstr>Load Balancing and Scaling</vt:lpstr>
      <vt:lpstr>Automatic Scaling and Busy Signal </vt:lpstr>
      <vt:lpstr>Automatic Scaling and Busy Signal </vt:lpstr>
      <vt:lpstr>Automatic Scaling and Busy Signal </vt:lpstr>
      <vt:lpstr>Automatic Scaling and Busy Signal </vt:lpstr>
      <vt:lpstr>Experimental Results </vt:lpstr>
      <vt:lpstr>Experimental Results </vt:lpstr>
      <vt:lpstr>Experimental Results </vt:lpstr>
      <vt:lpstr>Experimental Results </vt:lpstr>
      <vt:lpstr>Conclusion and Discussion</vt:lpstr>
      <vt:lpstr>Conclusion and Discussion</vt:lpstr>
      <vt:lpstr>Conclusion and Discussion</vt:lpstr>
      <vt:lpstr>Conclusion and Discussion</vt:lpstr>
      <vt:lpstr>Conclusion and Discussion</vt:lpstr>
      <vt:lpstr> References </vt:lpstr>
      <vt:lpstr> 心得分享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柯逸嘉</cp:lastModifiedBy>
  <cp:revision>937</cp:revision>
  <dcterms:created xsi:type="dcterms:W3CDTF">2019-11-04T09:26:48Z</dcterms:created>
  <dcterms:modified xsi:type="dcterms:W3CDTF">2020-06-17T17:08:18Z</dcterms:modified>
</cp:coreProperties>
</file>