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74"/>
  </p:notesMasterIdLst>
  <p:sldIdLst>
    <p:sldId id="257" r:id="rId4"/>
    <p:sldId id="258" r:id="rId5"/>
    <p:sldId id="259" r:id="rId6"/>
    <p:sldId id="323" r:id="rId7"/>
    <p:sldId id="524" r:id="rId8"/>
    <p:sldId id="527" r:id="rId9"/>
    <p:sldId id="525" r:id="rId10"/>
    <p:sldId id="528" r:id="rId11"/>
    <p:sldId id="529" r:id="rId12"/>
    <p:sldId id="530" r:id="rId13"/>
    <p:sldId id="532" r:id="rId14"/>
    <p:sldId id="531" r:id="rId15"/>
    <p:sldId id="533" r:id="rId16"/>
    <p:sldId id="534" r:id="rId17"/>
    <p:sldId id="535" r:id="rId18"/>
    <p:sldId id="536" r:id="rId19"/>
    <p:sldId id="537" r:id="rId20"/>
    <p:sldId id="538" r:id="rId21"/>
    <p:sldId id="539" r:id="rId22"/>
    <p:sldId id="540" r:id="rId23"/>
    <p:sldId id="543" r:id="rId24"/>
    <p:sldId id="544" r:id="rId25"/>
    <p:sldId id="545" r:id="rId26"/>
    <p:sldId id="541" r:id="rId27"/>
    <p:sldId id="542" r:id="rId28"/>
    <p:sldId id="546" r:id="rId29"/>
    <p:sldId id="547" r:id="rId30"/>
    <p:sldId id="548" r:id="rId31"/>
    <p:sldId id="549" r:id="rId32"/>
    <p:sldId id="550" r:id="rId33"/>
    <p:sldId id="551" r:id="rId34"/>
    <p:sldId id="552" r:id="rId35"/>
    <p:sldId id="553" r:id="rId36"/>
    <p:sldId id="554" r:id="rId37"/>
    <p:sldId id="555" r:id="rId38"/>
    <p:sldId id="556" r:id="rId39"/>
    <p:sldId id="557" r:id="rId40"/>
    <p:sldId id="558" r:id="rId41"/>
    <p:sldId id="559" r:id="rId42"/>
    <p:sldId id="560" r:id="rId43"/>
    <p:sldId id="561" r:id="rId44"/>
    <p:sldId id="562" r:id="rId45"/>
    <p:sldId id="563" r:id="rId46"/>
    <p:sldId id="564" r:id="rId47"/>
    <p:sldId id="565" r:id="rId48"/>
    <p:sldId id="566" r:id="rId49"/>
    <p:sldId id="567" r:id="rId50"/>
    <p:sldId id="568" r:id="rId51"/>
    <p:sldId id="569" r:id="rId52"/>
    <p:sldId id="570" r:id="rId53"/>
    <p:sldId id="571" r:id="rId54"/>
    <p:sldId id="572" r:id="rId55"/>
    <p:sldId id="573" r:id="rId56"/>
    <p:sldId id="574" r:id="rId57"/>
    <p:sldId id="575" r:id="rId58"/>
    <p:sldId id="576" r:id="rId59"/>
    <p:sldId id="577" r:id="rId60"/>
    <p:sldId id="579" r:id="rId61"/>
    <p:sldId id="580" r:id="rId62"/>
    <p:sldId id="581" r:id="rId63"/>
    <p:sldId id="582" r:id="rId64"/>
    <p:sldId id="583" r:id="rId65"/>
    <p:sldId id="584" r:id="rId66"/>
    <p:sldId id="585" r:id="rId67"/>
    <p:sldId id="517" r:id="rId68"/>
    <p:sldId id="588" r:id="rId69"/>
    <p:sldId id="586" r:id="rId70"/>
    <p:sldId id="587" r:id="rId71"/>
    <p:sldId id="589" r:id="rId72"/>
    <p:sldId id="590" r:id="rId73"/>
  </p:sldIdLst>
  <p:sldSz cx="12192000" cy="6858000"/>
  <p:notesSz cx="6565900" cy="9637713"/>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780" autoAdjust="0"/>
  </p:normalViewPr>
  <p:slideViewPr>
    <p:cSldViewPr snapToGrid="0">
      <p:cViewPr varScale="1">
        <p:scale>
          <a:sx n="66" d="100"/>
          <a:sy n="66" d="100"/>
        </p:scale>
        <p:origin x="822" y="60"/>
      </p:cViewPr>
      <p:guideLst/>
    </p:cSldViewPr>
  </p:slideViewPr>
  <p:notesTextViewPr>
    <p:cViewPr>
      <p:scale>
        <a:sx n="1" d="1"/>
        <a:sy n="1" d="1"/>
      </p:scale>
      <p:origin x="0" y="0"/>
    </p:cViewPr>
  </p:notesTextViewPr>
  <p:sorterViewPr>
    <p:cViewPr>
      <p:scale>
        <a:sx n="100" d="100"/>
        <a:sy n="100" d="100"/>
      </p:scale>
      <p:origin x="0" y="-471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16" Type="http://schemas.openxmlformats.org/officeDocument/2006/relationships/slide" Target="slides/slide1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notesMaster" Target="notesMasters/notesMaster1.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viewProps" Target="viewProps.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29" Type="http://schemas.openxmlformats.org/officeDocument/2006/relationships/slide" Target="slides/slide2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845223" cy="483559"/>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719157" y="0"/>
            <a:ext cx="2845223" cy="483559"/>
          </a:xfrm>
          <a:prstGeom prst="rect">
            <a:avLst/>
          </a:prstGeom>
        </p:spPr>
        <p:txBody>
          <a:bodyPr vert="horz" lIns="91440" tIns="45720" rIns="91440" bIns="45720" rtlCol="0"/>
          <a:lstStyle>
            <a:lvl1pPr algn="r">
              <a:defRPr sz="1200"/>
            </a:lvl1pPr>
          </a:lstStyle>
          <a:p>
            <a:fld id="{010233DC-AC4F-4B70-94F2-7E6323EC7CE5}" type="datetimeFigureOut">
              <a:rPr lang="zh-TW" altLang="en-US" smtClean="0"/>
              <a:t>2020/5/25</a:t>
            </a:fld>
            <a:endParaRPr lang="zh-TW" altLang="en-US"/>
          </a:p>
        </p:txBody>
      </p:sp>
      <p:sp>
        <p:nvSpPr>
          <p:cNvPr id="4" name="投影片圖像版面配置區 3"/>
          <p:cNvSpPr>
            <a:spLocks noGrp="1" noRot="1" noChangeAspect="1"/>
          </p:cNvSpPr>
          <p:nvPr>
            <p:ph type="sldImg" idx="2"/>
          </p:nvPr>
        </p:nvSpPr>
        <p:spPr>
          <a:xfrm>
            <a:off x="392113" y="1204913"/>
            <a:ext cx="5781675" cy="32527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56590" y="4638150"/>
            <a:ext cx="5252720" cy="3794849"/>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154155"/>
            <a:ext cx="2845223" cy="483558"/>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719157" y="9154155"/>
            <a:ext cx="2845223" cy="483558"/>
          </a:xfrm>
          <a:prstGeom prst="rect">
            <a:avLst/>
          </a:prstGeom>
        </p:spPr>
        <p:txBody>
          <a:bodyPr vert="horz" lIns="91440" tIns="45720" rIns="91440" bIns="45720" rtlCol="0" anchor="b"/>
          <a:lstStyle>
            <a:lvl1pPr algn="r">
              <a:defRPr sz="1200"/>
            </a:lvl1pPr>
          </a:lstStyle>
          <a:p>
            <a:fld id="{03C411E0-4ECD-47AF-BA54-99036B3FAC3D}" type="slidenum">
              <a:rPr lang="zh-TW" altLang="en-US" smtClean="0"/>
              <a:t>‹#›</a:t>
            </a:fld>
            <a:endParaRPr lang="zh-TW" altLang="en-US"/>
          </a:p>
        </p:txBody>
      </p:sp>
    </p:spTree>
    <p:extLst>
      <p:ext uri="{BB962C8B-B14F-4D97-AF65-F5344CB8AC3E}">
        <p14:creationId xmlns:p14="http://schemas.microsoft.com/office/powerpoint/2010/main" val="1005261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rtl="0"/>
            <a:r>
              <a:rPr lang="en-US" altLang="zh-TW" sz="1200" kern="1200" dirty="0" err="1" smtClean="0">
                <a:solidFill>
                  <a:schemeClr val="tx1"/>
                </a:solidFill>
                <a:effectLst/>
                <a:latin typeface="+mn-lt"/>
                <a:ea typeface="+mn-ea"/>
                <a:cs typeface="+mn-cs"/>
              </a:rPr>
              <a:t>下一代网络中的服务功能链：现状与研究挑战</a:t>
            </a:r>
            <a:endParaRPr lang="en-US" altLang="zh-TW" dirty="0" smtClean="0"/>
          </a:p>
          <a:p>
            <a:endParaRPr lang="en-US" altLang="zh-TW"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0189526-CA5A-4B5A-AFE6-F348BDBE0B21}"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1" lang="zh-TW" altLang="en-US" sz="1200" b="0" i="0" u="none" strike="noStrike" kern="1200" cap="none" spc="0" normalizeH="0" baseline="0" noProof="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293390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根据IETF</a:t>
            </a:r>
            <a:r>
              <a:rPr lang="en-US" altLang="zh-TW" sz="1200" kern="1200" dirty="0" smtClean="0">
                <a:solidFill>
                  <a:schemeClr val="tx1"/>
                </a:solidFill>
                <a:effectLst/>
                <a:latin typeface="+mn-lt"/>
                <a:ea typeface="+mn-ea"/>
                <a:cs typeface="+mn-cs"/>
              </a:rPr>
              <a:t> SFC规范（draft-IETF-SFC-control-plane-06），一个典型的基于SDN的SFC架构由分为控制平面和数据平面两层的组件组成，如图1所示。</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10</a:t>
            </a:fld>
            <a:endParaRPr lang="zh-TW" altLang="en-US"/>
          </a:p>
        </p:txBody>
      </p:sp>
    </p:spTree>
    <p:extLst>
      <p:ext uri="{BB962C8B-B14F-4D97-AF65-F5344CB8AC3E}">
        <p14:creationId xmlns:p14="http://schemas.microsoft.com/office/powerpoint/2010/main" val="2596631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控制平面负责SFC管理、SF实例管理、将SFC映射到特定服务功能路径（SFP</a:t>
            </a:r>
            <a:r>
              <a:rPr lang="en-US" altLang="zh-TW" sz="1200" kern="1200" dirty="0" smtClean="0">
                <a:solidFill>
                  <a:schemeClr val="tx1"/>
                </a:solidFill>
                <a:effectLst/>
                <a:latin typeface="+mn-lt"/>
                <a:ea typeface="+mn-ea"/>
                <a:cs typeface="+mn-cs"/>
              </a:rPr>
              <a:t>）、在数据平面的服务功能转发（SFF）组件上安装和管理转发规则，根据SF实例和覆盖链接的状态（即过载、活动、非活动、失败等）调整SFP。</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SFC控制平面组件通过四个接口与SFC数据平面组件交互</a:t>
            </a:r>
            <a:r>
              <a:rPr lang="en-US" altLang="zh-TW" sz="1200" kern="1200" dirty="0" smtClean="0">
                <a:solidFill>
                  <a:schemeClr val="tx1"/>
                </a:solidFill>
                <a:effectLst/>
                <a:latin typeface="+mn-lt"/>
                <a:ea typeface="+mn-ea"/>
                <a:cs typeface="+mn-cs"/>
              </a:rPr>
              <a:t>。</a:t>
            </a:r>
          </a:p>
          <a:p>
            <a:r>
              <a:rPr lang="en-US" altLang="zh-TW" sz="1200" kern="1200" dirty="0" smtClean="0">
                <a:solidFill>
                  <a:schemeClr val="tx1"/>
                </a:solidFill>
                <a:effectLst/>
                <a:latin typeface="+mn-lt"/>
                <a:ea typeface="+mn-ea"/>
                <a:cs typeface="+mn-cs"/>
              </a:rPr>
              <a:t>First interface C1负责将SFC控制平面定义的SFC分类规则推入SFC分类器。</a:t>
            </a:r>
          </a:p>
          <a:p>
            <a:r>
              <a:rPr lang="en-US" altLang="zh-TW" sz="1200" kern="1200" dirty="0" smtClean="0">
                <a:solidFill>
                  <a:schemeClr val="tx1"/>
                </a:solidFill>
                <a:effectLst/>
                <a:latin typeface="+mn-lt"/>
                <a:ea typeface="+mn-ea"/>
                <a:cs typeface="+mn-cs"/>
              </a:rPr>
              <a:t>SFF</a:t>
            </a:r>
            <a:r>
              <a:rPr lang="zh-TW" altLang="en-US" sz="1200" kern="1200" dirty="0" smtClean="0">
                <a:solidFill>
                  <a:schemeClr val="tx1"/>
                </a:solidFill>
                <a:effectLst/>
                <a:latin typeface="+mn-lt"/>
                <a:ea typeface="+mn-ea"/>
                <a:cs typeface="+mn-cs"/>
              </a:rPr>
              <a:t>透過</a:t>
            </a:r>
            <a:r>
              <a:rPr lang="en-US" altLang="zh-TW" sz="1200" kern="1200" dirty="0" smtClean="0">
                <a:solidFill>
                  <a:schemeClr val="tx1"/>
                </a:solidFill>
                <a:effectLst/>
                <a:latin typeface="+mn-lt"/>
                <a:ea typeface="+mn-ea"/>
                <a:cs typeface="+mn-cs"/>
              </a:rPr>
              <a:t>C2将其连接的SFs的连接状态报告给SFC控制平面。</a:t>
            </a:r>
          </a:p>
          <a:p>
            <a:r>
              <a:rPr lang="en-US" altLang="zh-TW" sz="1200" kern="1200" dirty="0" smtClean="0">
                <a:solidFill>
                  <a:schemeClr val="tx1"/>
                </a:solidFill>
                <a:effectLst/>
                <a:latin typeface="+mn-lt"/>
                <a:ea typeface="+mn-ea"/>
                <a:cs typeface="+mn-cs"/>
              </a:rPr>
              <a:t>C3位于NSH-aware</a:t>
            </a:r>
            <a:r>
              <a:rPr lang="en-US" altLang="zh-TW" sz="1200" kern="1200" baseline="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SFs和SFC控制平面之间。它用于从SFs中收集一些packet处理统计信息（如SFs负载更新</a:t>
            </a:r>
            <a:r>
              <a:rPr lang="en-US" altLang="zh-TW" sz="1200" kern="1200" dirty="0" smtClean="0">
                <a:solidFill>
                  <a:schemeClr val="tx1"/>
                </a:solidFill>
                <a:effectLst/>
                <a:latin typeface="+mn-lt"/>
                <a:ea typeface="+mn-ea"/>
                <a:cs typeface="+mn-cs"/>
              </a:rPr>
              <a:t>）。</a:t>
            </a:r>
          </a:p>
          <a:p>
            <a:r>
              <a:rPr lang="en-US" altLang="zh-TW" sz="1200" kern="1200" dirty="0" err="1" smtClean="0">
                <a:solidFill>
                  <a:schemeClr val="tx1"/>
                </a:solidFill>
                <a:effectLst/>
                <a:latin typeface="+mn-lt"/>
                <a:ea typeface="+mn-ea"/>
                <a:cs typeface="+mn-cs"/>
              </a:rPr>
              <a:t>对于NSH-unaware的SFs，提供SFC</a:t>
            </a:r>
            <a:r>
              <a:rPr lang="en-US" altLang="zh-TW" sz="1200" kern="120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proxy以收集统计信息（例如SF处理延迟和工作负载</a:t>
            </a:r>
            <a:r>
              <a:rPr lang="en-US" altLang="zh-TW" sz="1200" kern="1200" dirty="0" smtClean="0">
                <a:solidFill>
                  <a:schemeClr val="tx1"/>
                </a:solidFill>
                <a:effectLst/>
                <a:latin typeface="+mn-lt"/>
                <a:ea typeface="+mn-ea"/>
                <a:cs typeface="+mn-cs"/>
              </a:rPr>
              <a:t>），并通过C4接口将此信息传输到SFC控制平面。</a:t>
            </a:r>
          </a:p>
          <a:p>
            <a:r>
              <a:rPr lang="en-US" altLang="zh-TW" sz="1200" kern="1200" dirty="0" smtClean="0">
                <a:solidFill>
                  <a:schemeClr val="tx1"/>
                </a:solidFill>
                <a:effectLst/>
                <a:latin typeface="+mn-lt"/>
                <a:ea typeface="+mn-ea"/>
                <a:cs typeface="+mn-cs"/>
              </a:rPr>
              <a:t>SFC控制平面使用这些统计信息（通过接口C2、C3和C4接收）来动态调整sfp。</a:t>
            </a:r>
          </a:p>
          <a:p>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数据平面的主要组件</a:t>
            </a:r>
            <a:r>
              <a:rPr lang="zh-TW" altLang="en-US" sz="1200" kern="1200" dirty="0" smtClean="0">
                <a:solidFill>
                  <a:schemeClr val="tx1"/>
                </a:solidFill>
                <a:effectLst/>
                <a:latin typeface="+mn-lt"/>
                <a:ea typeface="+mn-ea"/>
                <a:cs typeface="+mn-cs"/>
              </a:rPr>
              <a:t>，</a:t>
            </a:r>
            <a:r>
              <a:rPr lang="zh-CN" altLang="en-US" sz="1200" kern="1200" dirty="0" smtClean="0">
                <a:solidFill>
                  <a:schemeClr val="tx1"/>
                </a:solidFill>
                <a:effectLst/>
                <a:latin typeface="+mn-lt"/>
                <a:ea typeface="+mn-ea"/>
                <a:cs typeface="+mn-cs"/>
              </a:rPr>
              <a:t>是</a:t>
            </a: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分类器、</a:t>
            </a:r>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SF</a:t>
            </a:r>
            <a:r>
              <a:rPr lang="zh-CN" altLang="en-US" sz="1200" kern="1200" dirty="0" smtClean="0">
                <a:solidFill>
                  <a:schemeClr val="tx1"/>
                </a:solidFill>
                <a:effectLst/>
                <a:latin typeface="+mn-lt"/>
                <a:ea typeface="+mn-ea"/>
                <a:cs typeface="+mn-cs"/>
              </a:rPr>
              <a:t>和</a:t>
            </a:r>
            <a:r>
              <a:rPr lang="en-US" altLang="zh-CN" sz="1200" kern="1200" dirty="0" smtClean="0">
                <a:solidFill>
                  <a:schemeClr val="tx1"/>
                </a:solidFill>
                <a:effectLst/>
                <a:latin typeface="+mn-lt"/>
                <a:ea typeface="+mn-ea"/>
                <a:cs typeface="+mn-cs"/>
              </a:rPr>
              <a:t>SFC</a:t>
            </a:r>
            <a:r>
              <a:rPr lang="zh-TW" altLang="en-US" sz="1200" kern="1200" dirty="0" smtClean="0">
                <a:solidFill>
                  <a:schemeClr val="tx1"/>
                </a:solidFill>
                <a:effectLst/>
                <a:latin typeface="+mn-lt"/>
                <a:ea typeface="+mn-ea"/>
                <a:cs typeface="+mn-cs"/>
              </a:rPr>
              <a:t> </a:t>
            </a:r>
            <a:r>
              <a:rPr lang="en-US" altLang="zh-TW" sz="1200" kern="1200" dirty="0" smtClean="0">
                <a:solidFill>
                  <a:schemeClr val="tx1"/>
                </a:solidFill>
                <a:effectLst/>
                <a:latin typeface="+mn-lt"/>
                <a:ea typeface="+mn-ea"/>
                <a:cs typeface="+mn-cs"/>
              </a:rPr>
              <a:t>proxy</a:t>
            </a:r>
            <a:r>
              <a:rPr lang="zh-CN" altLang="en-US" sz="1200" kern="1200" dirty="0" smtClean="0">
                <a:solidFill>
                  <a:schemeClr val="tx1"/>
                </a:solidFill>
                <a:effectLst/>
                <a:latin typeface="+mn-lt"/>
                <a:ea typeface="+mn-ea"/>
                <a:cs typeface="+mn-cs"/>
              </a:rPr>
              <a:t>。</a:t>
            </a:r>
            <a:endParaRPr lang="en-US" altLang="zh-CN" sz="1200" kern="1200" dirty="0" smtClean="0">
              <a:solidFill>
                <a:schemeClr val="tx1"/>
              </a:solidFill>
              <a:effectLst/>
              <a:latin typeface="+mn-lt"/>
              <a:ea typeface="+mn-ea"/>
              <a:cs typeface="+mn-cs"/>
            </a:endParaRPr>
          </a:p>
          <a:p>
            <a:endParaRPr lang="en-US" altLang="zh-CN" sz="1200" kern="1200" dirty="0" smtClean="0">
              <a:solidFill>
                <a:schemeClr val="tx1"/>
              </a:solidFill>
              <a:effectLst/>
              <a:latin typeface="+mn-lt"/>
              <a:ea typeface="+mn-ea"/>
              <a:cs typeface="+mn-cs"/>
            </a:endParaRPr>
          </a:p>
          <a:p>
            <a:r>
              <a:rPr lang="zh-TW" altLang="zh-TW" dirty="0" smtClean="0"/>
              <a:t>SFC分類器根據目標應用程序和其他預定義的需求將傳入的</a:t>
            </a:r>
            <a:r>
              <a:rPr lang="en-US" altLang="zh-TW" dirty="0" smtClean="0"/>
              <a:t>traffic</a:t>
            </a:r>
            <a:r>
              <a:rPr lang="zh-TW" altLang="zh-TW" dirty="0" smtClean="0"/>
              <a:t>區分為</a:t>
            </a:r>
            <a:r>
              <a:rPr lang="en-US" altLang="zh-TW" dirty="0" smtClean="0"/>
              <a:t>flow</a:t>
            </a:r>
            <a:r>
              <a:rPr lang="zh-TW" altLang="zh-TW" dirty="0" smtClean="0"/>
              <a:t>。SFC分類器通過將包含服務功能路徑（SFP）ID的SFC頭添加到每個</a:t>
            </a:r>
            <a:r>
              <a:rPr lang="en-US" altLang="zh-TW" dirty="0" smtClean="0"/>
              <a:t>flow packet header</a:t>
            </a:r>
            <a:r>
              <a:rPr lang="zh-TW" altLang="zh-TW" dirty="0" smtClean="0"/>
              <a:t>來標記每個</a:t>
            </a:r>
            <a:r>
              <a:rPr lang="en-US" altLang="zh-TW" dirty="0" smtClean="0"/>
              <a:t>flow</a:t>
            </a:r>
            <a:r>
              <a:rPr lang="zh-TW" altLang="zh-TW" dirty="0" smtClean="0"/>
              <a:t>。路徑ID與SFC相關，並標識抽象SF的有序集合</a:t>
            </a:r>
            <a:r>
              <a:rPr lang="zh-TW" altLang="en-US" dirty="0" smtClean="0"/>
              <a:t>，該集合</a:t>
            </a:r>
            <a:r>
              <a:rPr lang="zh-TW" altLang="zh-TW" dirty="0" smtClean="0"/>
              <a:t>必須</a:t>
            </a:r>
            <a:r>
              <a:rPr lang="zh-TW" altLang="en-US" dirty="0" smtClean="0"/>
              <a:t>對</a:t>
            </a:r>
            <a:r>
              <a:rPr lang="zh-TW" altLang="zh-TW" dirty="0" smtClean="0"/>
              <a:t>特定</a:t>
            </a:r>
            <a:r>
              <a:rPr lang="en-US" altLang="zh-TW" dirty="0" smtClean="0"/>
              <a:t>flow</a:t>
            </a:r>
            <a:r>
              <a:rPr lang="zh-TW" altLang="zh-TW" dirty="0" smtClean="0"/>
              <a:t>執行的。 SFP是數據包穿越的真實路徑（確切的SFF / SF）。</a:t>
            </a:r>
            <a:endParaRPr lang="zh-CN" altLang="en-US" dirty="0" smtClean="0">
              <a:effectLst/>
            </a:endParaRPr>
          </a:p>
          <a:p>
            <a:r>
              <a:rPr lang="zh-CN" altLang="en-US" sz="1200" kern="1200" dirty="0" smtClean="0">
                <a:solidFill>
                  <a:schemeClr val="tx1"/>
                </a:solidFill>
                <a:effectLst/>
                <a:latin typeface="+mn-lt"/>
                <a:ea typeface="+mn-ea"/>
                <a:cs typeface="+mn-cs"/>
              </a:rPr>
              <a:t> </a:t>
            </a:r>
            <a:endParaRPr lang="zh-CN" altLang="en-US" dirty="0" smtClean="0">
              <a:effectLst/>
            </a:endParaRPr>
          </a:p>
          <a:p>
            <a:r>
              <a:rPr lang="en-US" altLang="zh-CN" sz="1200" kern="1200" dirty="0" smtClean="0">
                <a:solidFill>
                  <a:schemeClr val="tx1"/>
                </a:solidFill>
                <a:effectLst/>
                <a:latin typeface="+mn-lt"/>
                <a:ea typeface="+mn-ea"/>
                <a:cs typeface="+mn-cs"/>
              </a:rPr>
              <a:t>SF</a:t>
            </a:r>
            <a:r>
              <a:rPr lang="zh-CN" altLang="en-US" sz="1200" kern="1200" dirty="0" smtClean="0">
                <a:solidFill>
                  <a:schemeClr val="tx1"/>
                </a:solidFill>
                <a:effectLst/>
                <a:latin typeface="+mn-lt"/>
                <a:ea typeface="+mn-ea"/>
                <a:cs typeface="+mn-cs"/>
              </a:rPr>
              <a:t>对传入的包执行一组特定的操作（例如，深层包检查或防火墙功能），并且可以处理属于多个</a:t>
            </a:r>
            <a:r>
              <a:rPr lang="en-US" altLang="zh-CN" sz="1200" kern="1200" dirty="0" err="1" smtClean="0">
                <a:solidFill>
                  <a:schemeClr val="tx1"/>
                </a:solidFill>
                <a:effectLst/>
                <a:latin typeface="+mn-lt"/>
                <a:ea typeface="+mn-ea"/>
                <a:cs typeface="+mn-cs"/>
              </a:rPr>
              <a:t>sfp</a:t>
            </a:r>
            <a:r>
              <a:rPr lang="zh-CN" altLang="en-US" sz="1200" kern="1200" dirty="0" smtClean="0">
                <a:solidFill>
                  <a:schemeClr val="tx1"/>
                </a:solidFill>
                <a:effectLst/>
                <a:latin typeface="+mn-lt"/>
                <a:ea typeface="+mn-ea"/>
                <a:cs typeface="+mn-cs"/>
              </a:rPr>
              <a:t>的包。</a:t>
            </a:r>
            <a:r>
              <a:rPr lang="en-US" altLang="zh-CN" sz="1200" kern="1200" dirty="0" smtClean="0">
                <a:solidFill>
                  <a:schemeClr val="tx1"/>
                </a:solidFill>
                <a:effectLst/>
                <a:latin typeface="+mn-lt"/>
                <a:ea typeface="+mn-ea"/>
                <a:cs typeface="+mn-cs"/>
              </a:rPr>
              <a:t>SF</a:t>
            </a:r>
            <a:r>
              <a:rPr lang="zh-CN" altLang="en-US" sz="1200" kern="1200" dirty="0" smtClean="0">
                <a:solidFill>
                  <a:schemeClr val="tx1"/>
                </a:solidFill>
                <a:effectLst/>
                <a:latin typeface="+mn-lt"/>
                <a:ea typeface="+mn-ea"/>
                <a:cs typeface="+mn-cs"/>
              </a:rPr>
              <a:t>可以与网络中的多个分布式实例一起出现（例如，出于可伸缩性的原因）。</a:t>
            </a:r>
            <a:endParaRPr lang="en-US" altLang="zh-CN" sz="1200" kern="1200" dirty="0" smtClean="0">
              <a:solidFill>
                <a:schemeClr val="tx1"/>
              </a:solidFill>
              <a:effectLst/>
              <a:latin typeface="+mn-lt"/>
              <a:ea typeface="+mn-ea"/>
              <a:cs typeface="+mn-cs"/>
            </a:endParaRPr>
          </a:p>
          <a:p>
            <a:endParaRPr lang="en-US" altLang="zh-CN" sz="1200"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负责根据定义的</a:t>
            </a:r>
            <a:r>
              <a:rPr lang="en-US" altLang="zh-CN" sz="1200" kern="1200" dirty="0" smtClean="0">
                <a:solidFill>
                  <a:schemeClr val="tx1"/>
                </a:solidFill>
                <a:effectLst/>
                <a:latin typeface="+mn-lt"/>
                <a:ea typeface="+mn-ea"/>
                <a:cs typeface="+mn-cs"/>
              </a:rPr>
              <a:t>SFP</a:t>
            </a:r>
            <a:r>
              <a:rPr lang="zh-CN" altLang="en-US" sz="1200" kern="1200" dirty="0" smtClean="0">
                <a:solidFill>
                  <a:schemeClr val="tx1"/>
                </a:solidFill>
                <a:effectLst/>
                <a:latin typeface="+mn-lt"/>
                <a:ea typeface="+mn-ea"/>
                <a:cs typeface="+mn-cs"/>
              </a:rPr>
              <a:t>将</a:t>
            </a:r>
            <a:r>
              <a:rPr lang="zh-TW" altLang="zh-TW" dirty="0" smtClean="0"/>
              <a:t>傳入流量</a:t>
            </a:r>
            <a:r>
              <a:rPr lang="zh-CN" altLang="en-US" sz="1200" kern="1200" dirty="0" smtClean="0">
                <a:solidFill>
                  <a:schemeClr val="tx1"/>
                </a:solidFill>
                <a:effectLst/>
                <a:latin typeface="+mn-lt"/>
                <a:ea typeface="+mn-ea"/>
                <a:cs typeface="+mn-cs"/>
              </a:rPr>
              <a:t>发送到</a:t>
            </a:r>
            <a:r>
              <a:rPr lang="en-US" altLang="zh-CN" sz="1200" kern="1200" dirty="0" smtClean="0">
                <a:solidFill>
                  <a:schemeClr val="tx1"/>
                </a:solidFill>
                <a:effectLst/>
                <a:latin typeface="+mn-lt"/>
                <a:ea typeface="+mn-ea"/>
                <a:cs typeface="+mn-cs"/>
              </a:rPr>
              <a:t>SFs</a:t>
            </a:r>
            <a:r>
              <a:rPr lang="zh-CN" altLang="en-US" sz="1200" kern="1200" dirty="0" smtClean="0">
                <a:solidFill>
                  <a:schemeClr val="tx1"/>
                </a:solidFill>
                <a:effectLst/>
                <a:latin typeface="+mn-lt"/>
                <a:ea typeface="+mn-ea"/>
                <a:cs typeface="+mn-cs"/>
              </a:rPr>
              <a:t>和</a:t>
            </a:r>
            <a:r>
              <a:rPr lang="en-US" altLang="zh-CN" sz="1200" kern="1200" dirty="0" smtClean="0">
                <a:solidFill>
                  <a:schemeClr val="tx1"/>
                </a:solidFill>
                <a:effectLst/>
                <a:latin typeface="+mn-lt"/>
                <a:ea typeface="+mn-ea"/>
                <a:cs typeface="+mn-cs"/>
              </a:rPr>
              <a:t>/</a:t>
            </a:r>
            <a:r>
              <a:rPr lang="zh-CN" altLang="en-US" sz="1200" kern="1200" dirty="0" smtClean="0">
                <a:solidFill>
                  <a:schemeClr val="tx1"/>
                </a:solidFill>
                <a:effectLst/>
                <a:latin typeface="+mn-lt"/>
                <a:ea typeface="+mn-ea"/>
                <a:cs typeface="+mn-cs"/>
              </a:rPr>
              <a:t>或其他</a:t>
            </a:r>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。为此，</a:t>
            </a:r>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使用</a:t>
            </a:r>
            <a:r>
              <a:rPr lang="en-US" altLang="zh-CN" sz="1200" kern="1200" dirty="0" smtClean="0">
                <a:solidFill>
                  <a:schemeClr val="tx1"/>
                </a:solidFill>
                <a:effectLst/>
                <a:latin typeface="+mn-lt"/>
                <a:ea typeface="+mn-ea"/>
                <a:cs typeface="+mn-cs"/>
              </a:rPr>
              <a:t>SFP</a:t>
            </a:r>
            <a:r>
              <a:rPr lang="zh-CN" altLang="en-US" sz="1200" kern="1200" dirty="0" smtClean="0">
                <a:solidFill>
                  <a:schemeClr val="tx1"/>
                </a:solidFill>
                <a:effectLst/>
                <a:latin typeface="+mn-lt"/>
                <a:ea typeface="+mn-ea"/>
                <a:cs typeface="+mn-cs"/>
              </a:rPr>
              <a:t>特定信息并将其插入到附加的</a:t>
            </a:r>
            <a:r>
              <a:rPr lang="en-US" altLang="zh-CN" sz="1200" kern="1200" dirty="0" smtClean="0">
                <a:solidFill>
                  <a:schemeClr val="tx1"/>
                </a:solidFill>
                <a:effectLst/>
                <a:latin typeface="+mn-lt"/>
                <a:ea typeface="+mn-ea"/>
                <a:cs typeface="+mn-cs"/>
              </a:rPr>
              <a:t>packet</a:t>
            </a:r>
            <a:r>
              <a:rPr lang="zh-TW" altLang="en-US" sz="1200" kern="1200" dirty="0" smtClean="0">
                <a:solidFill>
                  <a:schemeClr val="tx1"/>
                </a:solidFill>
                <a:effectLst/>
                <a:latin typeface="+mn-lt"/>
                <a:ea typeface="+mn-ea"/>
                <a:cs typeface="+mn-cs"/>
              </a:rPr>
              <a:t> </a:t>
            </a:r>
            <a:r>
              <a:rPr lang="en-US" altLang="zh-CN" sz="1200" kern="1200" dirty="0" smtClean="0">
                <a:solidFill>
                  <a:schemeClr val="tx1"/>
                </a:solidFill>
                <a:effectLst/>
                <a:latin typeface="+mn-lt"/>
                <a:ea typeface="+mn-ea"/>
                <a:cs typeface="+mn-cs"/>
              </a:rPr>
              <a:t>header </a:t>
            </a:r>
            <a:r>
              <a:rPr lang="zh-CN" altLang="en-US"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SFP</a:t>
            </a:r>
            <a:r>
              <a:rPr lang="zh-CN" altLang="en-US" sz="1200" kern="1200" dirty="0" smtClean="0">
                <a:solidFill>
                  <a:schemeClr val="tx1"/>
                </a:solidFill>
                <a:effectLst/>
                <a:latin typeface="+mn-lt"/>
                <a:ea typeface="+mn-ea"/>
                <a:cs typeface="+mn-cs"/>
              </a:rPr>
              <a:t>分组封装）中。</a:t>
            </a:r>
            <a:r>
              <a:rPr lang="en-US" altLang="zh-CN" sz="1200" kern="1200" dirty="0" smtClean="0">
                <a:solidFill>
                  <a:schemeClr val="tx1"/>
                </a:solidFill>
                <a:effectLst/>
                <a:latin typeface="+mn-lt"/>
                <a:ea typeface="+mn-ea"/>
                <a:cs typeface="+mn-cs"/>
              </a:rPr>
              <a:t>IETF-SFC</a:t>
            </a:r>
            <a:r>
              <a:rPr lang="zh-CN" altLang="en-US" sz="1200" kern="1200" dirty="0" smtClean="0">
                <a:solidFill>
                  <a:schemeClr val="tx1"/>
                </a:solidFill>
                <a:effectLst/>
                <a:latin typeface="+mn-lt"/>
                <a:ea typeface="+mn-ea"/>
                <a:cs typeface="+mn-cs"/>
              </a:rPr>
              <a:t>工作组并不标准化特定的</a:t>
            </a:r>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，而是标准化</a:t>
            </a: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的特殊报头，称为网络服务报头（</a:t>
            </a:r>
            <a:r>
              <a:rPr lang="en-US" altLang="zh-CN" sz="1200" kern="1200" dirty="0" smtClean="0">
                <a:solidFill>
                  <a:schemeClr val="tx1"/>
                </a:solidFill>
                <a:effectLst/>
                <a:latin typeface="+mn-lt"/>
                <a:ea typeface="+mn-ea"/>
                <a:cs typeface="+mn-cs"/>
              </a:rPr>
              <a:t>network service </a:t>
            </a:r>
            <a:r>
              <a:rPr lang="en-US" altLang="zh-CN" sz="1200" kern="1200" dirty="0" err="1" smtClean="0">
                <a:solidFill>
                  <a:schemeClr val="tx1"/>
                </a:solidFill>
                <a:effectLst/>
                <a:latin typeface="+mn-lt"/>
                <a:ea typeface="+mn-ea"/>
                <a:cs typeface="+mn-cs"/>
              </a:rPr>
              <a:t>header</a:t>
            </a:r>
            <a:r>
              <a:rPr lang="en-US" altLang="zh-TW" sz="1200" kern="1200" dirty="0" err="1" smtClean="0">
                <a:solidFill>
                  <a:schemeClr val="tx1"/>
                </a:solidFill>
                <a:effectLst/>
                <a:latin typeface="+mn-lt"/>
                <a:ea typeface="+mn-ea"/>
                <a:cs typeface="+mn-cs"/>
              </a:rPr>
              <a:t>:</a:t>
            </a:r>
            <a:r>
              <a:rPr lang="en-US" altLang="zh-CN" sz="1200" kern="1200" dirty="0" err="1" smtClean="0">
                <a:solidFill>
                  <a:schemeClr val="tx1"/>
                </a:solidFill>
                <a:effectLst/>
                <a:latin typeface="+mn-lt"/>
                <a:ea typeface="+mn-ea"/>
                <a:cs typeface="+mn-cs"/>
              </a:rPr>
              <a:t>NSH</a:t>
            </a:r>
            <a:r>
              <a:rPr lang="zh-CN" altLang="en-US"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draft-IETF-SFC-NSH-02</a:t>
            </a:r>
            <a:r>
              <a:rPr lang="zh-CN" altLang="en-US" sz="1200" kern="1200" dirty="0" smtClean="0">
                <a:solidFill>
                  <a:schemeClr val="tx1"/>
                </a:solidFill>
                <a:effectLst/>
                <a:latin typeface="+mn-lt"/>
                <a:ea typeface="+mn-ea"/>
                <a:cs typeface="+mn-cs"/>
              </a:rPr>
              <a:t>）。</a:t>
            </a:r>
            <a:endParaRPr lang="en-US" altLang="zh-CN" sz="1200" kern="1200" dirty="0" smtClean="0">
              <a:solidFill>
                <a:schemeClr val="tx1"/>
              </a:solidFill>
              <a:effectLst/>
              <a:latin typeface="+mn-lt"/>
              <a:ea typeface="+mn-ea"/>
              <a:cs typeface="+mn-cs"/>
            </a:endParaRPr>
          </a:p>
          <a:p>
            <a:endParaRPr lang="en-US" altLang="zh-CN" sz="1200"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和</a:t>
            </a:r>
            <a:r>
              <a:rPr lang="en-US" altLang="zh-CN" sz="1200" kern="1200" dirty="0" smtClean="0">
                <a:solidFill>
                  <a:schemeClr val="tx1"/>
                </a:solidFill>
                <a:effectLst/>
                <a:latin typeface="+mn-lt"/>
                <a:ea typeface="+mn-ea"/>
                <a:cs typeface="+mn-cs"/>
              </a:rPr>
              <a:t>SFs</a:t>
            </a:r>
            <a:r>
              <a:rPr lang="zh-CN" altLang="en-US" sz="1200" kern="1200" dirty="0" smtClean="0">
                <a:solidFill>
                  <a:schemeClr val="tx1"/>
                </a:solidFill>
                <a:effectLst/>
                <a:latin typeface="+mn-lt"/>
                <a:ea typeface="+mn-ea"/>
                <a:cs typeface="+mn-cs"/>
              </a:rPr>
              <a:t>之间可能需要</a:t>
            </a:r>
            <a:r>
              <a:rPr lang="en-US" altLang="zh-CN" sz="1200" kern="1200" dirty="0" smtClean="0">
                <a:solidFill>
                  <a:schemeClr val="tx1"/>
                </a:solidFill>
                <a:effectLst/>
                <a:latin typeface="+mn-lt"/>
                <a:ea typeface="+mn-ea"/>
                <a:cs typeface="+mn-cs"/>
              </a:rPr>
              <a:t>SFC</a:t>
            </a:r>
            <a:r>
              <a:rPr lang="zh-TW" altLang="en-US" sz="1200" kern="1200" dirty="0" smtClean="0">
                <a:solidFill>
                  <a:schemeClr val="tx1"/>
                </a:solidFill>
                <a:effectLst/>
                <a:latin typeface="+mn-lt"/>
                <a:ea typeface="+mn-ea"/>
                <a:cs typeface="+mn-cs"/>
              </a:rPr>
              <a:t> </a:t>
            </a:r>
            <a:r>
              <a:rPr lang="en-US" altLang="zh-TW" sz="1200" kern="1200" dirty="0" smtClean="0">
                <a:solidFill>
                  <a:schemeClr val="tx1"/>
                </a:solidFill>
                <a:effectLst/>
                <a:latin typeface="+mn-lt"/>
                <a:ea typeface="+mn-ea"/>
                <a:cs typeface="+mn-cs"/>
              </a:rPr>
              <a:t>proxy</a:t>
            </a:r>
            <a:r>
              <a:rPr lang="zh-CN" altLang="en-US" sz="1200" kern="1200" dirty="0" smtClean="0">
                <a:solidFill>
                  <a:schemeClr val="tx1"/>
                </a:solidFill>
                <a:effectLst/>
                <a:latin typeface="+mn-lt"/>
                <a:ea typeface="+mn-ea"/>
                <a:cs typeface="+mn-cs"/>
              </a:rPr>
              <a:t>，因为大多数</a:t>
            </a:r>
            <a:r>
              <a:rPr lang="en-US" altLang="zh-CN" sz="1200" kern="1200" dirty="0" smtClean="0">
                <a:solidFill>
                  <a:schemeClr val="tx1"/>
                </a:solidFill>
                <a:effectLst/>
                <a:latin typeface="+mn-lt"/>
                <a:ea typeface="+mn-ea"/>
                <a:cs typeface="+mn-cs"/>
              </a:rPr>
              <a:t>SFs</a:t>
            </a:r>
            <a:r>
              <a:rPr lang="zh-CN" altLang="en-US" sz="1200" kern="1200" dirty="0" smtClean="0">
                <a:solidFill>
                  <a:schemeClr val="tx1"/>
                </a:solidFill>
                <a:effectLst/>
                <a:latin typeface="+mn-lt"/>
                <a:ea typeface="+mn-ea"/>
                <a:cs typeface="+mn-cs"/>
              </a:rPr>
              <a:t>不接收</a:t>
            </a: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数据包头（</a:t>
            </a:r>
            <a:r>
              <a:rPr lang="en-US" altLang="zh-CN" sz="1200" kern="1200" dirty="0" smtClean="0">
                <a:solidFill>
                  <a:schemeClr val="tx1"/>
                </a:solidFill>
                <a:effectLst/>
                <a:latin typeface="+mn-lt"/>
                <a:ea typeface="+mn-ea"/>
                <a:cs typeface="+mn-cs"/>
              </a:rPr>
              <a:t>NSH</a:t>
            </a:r>
            <a:r>
              <a:rPr lang="zh-CN" altLang="en-US"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代理对转发到</a:t>
            </a:r>
            <a:r>
              <a:rPr lang="en-US" altLang="zh-CN" sz="1200" kern="1200" dirty="0" smtClean="0">
                <a:solidFill>
                  <a:schemeClr val="tx1"/>
                </a:solidFill>
                <a:effectLst/>
                <a:latin typeface="+mn-lt"/>
                <a:ea typeface="+mn-ea"/>
                <a:cs typeface="+mn-cs"/>
              </a:rPr>
              <a:t>NSH</a:t>
            </a:r>
            <a:r>
              <a:rPr lang="zh-CN" altLang="en-US" sz="1200" kern="1200" dirty="0" smtClean="0">
                <a:solidFill>
                  <a:schemeClr val="tx1"/>
                </a:solidFill>
                <a:effectLst/>
                <a:latin typeface="+mn-lt"/>
                <a:ea typeface="+mn-ea"/>
                <a:cs typeface="+mn-cs"/>
              </a:rPr>
              <a:t>不知道的</a:t>
            </a:r>
            <a:r>
              <a:rPr lang="en-US" altLang="zh-CN" sz="1200" kern="1200" dirty="0" smtClean="0">
                <a:solidFill>
                  <a:schemeClr val="tx1"/>
                </a:solidFill>
                <a:effectLst/>
                <a:latin typeface="+mn-lt"/>
                <a:ea typeface="+mn-ea"/>
                <a:cs typeface="+mn-cs"/>
              </a:rPr>
              <a:t>SFs</a:t>
            </a:r>
            <a:r>
              <a:rPr lang="zh-CN" altLang="en-US" sz="1200" kern="1200" dirty="0" smtClean="0">
                <a:solidFill>
                  <a:schemeClr val="tx1"/>
                </a:solidFill>
                <a:effectLst/>
                <a:latin typeface="+mn-lt"/>
                <a:ea typeface="+mn-ea"/>
                <a:cs typeface="+mn-cs"/>
              </a:rPr>
              <a:t>的包执行</a:t>
            </a: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包解封装，并在将这些包发送到</a:t>
            </a:r>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之前对其进行封装（</a:t>
            </a:r>
            <a:r>
              <a:rPr lang="en-US" altLang="zh-CN" sz="1200" kern="1200" dirty="0" smtClean="0">
                <a:solidFill>
                  <a:schemeClr val="tx1"/>
                </a:solidFill>
                <a:effectLst/>
                <a:latin typeface="+mn-lt"/>
                <a:ea typeface="+mn-ea"/>
                <a:cs typeface="+mn-cs"/>
              </a:rPr>
              <a:t>IETF SFC RFC 7665</a:t>
            </a:r>
            <a:r>
              <a:rPr lang="zh-CN" altLang="en-US" sz="1200" kern="1200" dirty="0" smtClean="0">
                <a:solidFill>
                  <a:schemeClr val="tx1"/>
                </a:solidFill>
                <a:effectLst/>
                <a:latin typeface="+mn-lt"/>
                <a:ea typeface="+mn-ea"/>
                <a:cs typeface="+mn-cs"/>
              </a:rPr>
              <a:t>）。</a:t>
            </a:r>
            <a:endParaRPr lang="zh-CN" altLang="en-US" dirty="0" smtClean="0">
              <a:effectLst/>
            </a:endParaRPr>
          </a:p>
          <a:p>
            <a:endParaRPr lang="en-US" altLang="zh-TW" sz="1200" kern="1200" dirty="0" smtClean="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11</a:t>
            </a:fld>
            <a:endParaRPr lang="zh-TW" altLang="en-US"/>
          </a:p>
        </p:txBody>
      </p:sp>
    </p:spTree>
    <p:extLst>
      <p:ext uri="{BB962C8B-B14F-4D97-AF65-F5344CB8AC3E}">
        <p14:creationId xmlns:p14="http://schemas.microsoft.com/office/powerpoint/2010/main" val="2029769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控制平面负责SFC管理、SF实例管理、将SFC映射到特定服务功能路径（SFP</a:t>
            </a:r>
            <a:r>
              <a:rPr lang="en-US" altLang="zh-TW" sz="1200" kern="1200" dirty="0" smtClean="0">
                <a:solidFill>
                  <a:schemeClr val="tx1"/>
                </a:solidFill>
                <a:effectLst/>
                <a:latin typeface="+mn-lt"/>
                <a:ea typeface="+mn-ea"/>
                <a:cs typeface="+mn-cs"/>
              </a:rPr>
              <a:t>）、安装和管理转发规则在数据平面的服务功能转发（SFF）组件上，根据SF实例和覆盖链接的状态（即过载、活动、非活动、失败等）调整SFP。</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12</a:t>
            </a:fld>
            <a:endParaRPr lang="zh-TW" altLang="en-US"/>
          </a:p>
        </p:txBody>
      </p:sp>
    </p:spTree>
    <p:extLst>
      <p:ext uri="{BB962C8B-B14F-4D97-AF65-F5344CB8AC3E}">
        <p14:creationId xmlns:p14="http://schemas.microsoft.com/office/powerpoint/2010/main" val="3771726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SFC控制平面组件通过四个接口与SFC数据平面组件交互</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First interface C1负责将SFC控制平面定义的SFC分类规则推入SFC分类器。</a:t>
            </a:r>
          </a:p>
          <a:p>
            <a:endParaRPr lang="en-US"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SFF</a:t>
            </a:r>
            <a:r>
              <a:rPr lang="zh-TW" altLang="en-US" sz="1200" kern="1200" dirty="0" smtClean="0">
                <a:solidFill>
                  <a:schemeClr val="tx1"/>
                </a:solidFill>
                <a:effectLst/>
                <a:latin typeface="+mn-lt"/>
                <a:ea typeface="+mn-ea"/>
                <a:cs typeface="+mn-cs"/>
              </a:rPr>
              <a:t>透過</a:t>
            </a:r>
            <a:r>
              <a:rPr lang="en-US" altLang="zh-TW" sz="1200" kern="1200" dirty="0" smtClean="0">
                <a:solidFill>
                  <a:schemeClr val="tx1"/>
                </a:solidFill>
                <a:effectLst/>
                <a:latin typeface="+mn-lt"/>
                <a:ea typeface="+mn-ea"/>
                <a:cs typeface="+mn-cs"/>
              </a:rPr>
              <a:t>C2将其连接的SFs的连接状态报告给SFC控制平面。</a:t>
            </a:r>
          </a:p>
          <a:p>
            <a:endParaRPr lang="en-US"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C3位于NSH-aware</a:t>
            </a:r>
            <a:r>
              <a:rPr lang="en-US" altLang="zh-TW" sz="1200" kern="1200" baseline="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SFs和SFC控制平面之间。它用于从SFs中收集一些packet处理统计信息（如SFs负载更新</a:t>
            </a:r>
            <a:r>
              <a:rPr lang="en-US" altLang="zh-TW" sz="1200" kern="1200" dirty="0" smtClean="0">
                <a:solidFill>
                  <a:schemeClr val="tx1"/>
                </a:solidFill>
                <a:effectLst/>
                <a:latin typeface="+mn-lt"/>
                <a:ea typeface="+mn-ea"/>
                <a:cs typeface="+mn-cs"/>
              </a:rPr>
              <a:t>）。</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13</a:t>
            </a:fld>
            <a:endParaRPr lang="zh-TW" altLang="en-US"/>
          </a:p>
        </p:txBody>
      </p:sp>
    </p:spTree>
    <p:extLst>
      <p:ext uri="{BB962C8B-B14F-4D97-AF65-F5344CB8AC3E}">
        <p14:creationId xmlns:p14="http://schemas.microsoft.com/office/powerpoint/2010/main" val="33826154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对于NSH-unaware的SFs，提供SFC </a:t>
            </a:r>
            <a:r>
              <a:rPr lang="en-US" altLang="zh-TW" sz="1200" kern="1200" dirty="0" err="1" smtClean="0">
                <a:solidFill>
                  <a:schemeClr val="tx1"/>
                </a:solidFill>
                <a:effectLst/>
                <a:latin typeface="+mn-lt"/>
                <a:ea typeface="+mn-ea"/>
                <a:cs typeface="+mn-cs"/>
              </a:rPr>
              <a:t>proxy以收集统计信息（例如SF处理延迟和工作负载</a:t>
            </a:r>
            <a:r>
              <a:rPr lang="en-US" altLang="zh-TW" sz="1200" kern="1200" dirty="0" smtClean="0">
                <a:solidFill>
                  <a:schemeClr val="tx1"/>
                </a:solidFill>
                <a:effectLst/>
                <a:latin typeface="+mn-lt"/>
                <a:ea typeface="+mn-ea"/>
                <a:cs typeface="+mn-cs"/>
              </a:rPr>
              <a:t>），并通过C4接口将此信息传输到SFC控制平面。</a:t>
            </a:r>
          </a:p>
          <a:p>
            <a:endParaRPr lang="en-US"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SFC控制平面使用这些统计信息（通过接口C2、C3和C4接收）来动态调整sfp。</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14</a:t>
            </a:fld>
            <a:endParaRPr lang="zh-TW" altLang="en-US"/>
          </a:p>
        </p:txBody>
      </p:sp>
    </p:spTree>
    <p:extLst>
      <p:ext uri="{BB962C8B-B14F-4D97-AF65-F5344CB8AC3E}">
        <p14:creationId xmlns:p14="http://schemas.microsoft.com/office/powerpoint/2010/main" val="40763041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数据平面的主要组件</a:t>
            </a:r>
            <a:r>
              <a:rPr lang="zh-TW" altLang="en-US" sz="1200" kern="1200" dirty="0" smtClean="0">
                <a:solidFill>
                  <a:schemeClr val="tx1"/>
                </a:solidFill>
                <a:effectLst/>
                <a:latin typeface="+mn-lt"/>
                <a:ea typeface="+mn-ea"/>
                <a:cs typeface="+mn-cs"/>
              </a:rPr>
              <a:t>，</a:t>
            </a:r>
            <a:r>
              <a:rPr lang="zh-CN" altLang="en-US" sz="1200" kern="1200" dirty="0" smtClean="0">
                <a:solidFill>
                  <a:schemeClr val="tx1"/>
                </a:solidFill>
                <a:effectLst/>
                <a:latin typeface="+mn-lt"/>
                <a:ea typeface="+mn-ea"/>
                <a:cs typeface="+mn-cs"/>
              </a:rPr>
              <a:t>是</a:t>
            </a: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分类器、</a:t>
            </a:r>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SF</a:t>
            </a:r>
            <a:r>
              <a:rPr lang="zh-CN" altLang="en-US" sz="1200" kern="1200" dirty="0" smtClean="0">
                <a:solidFill>
                  <a:schemeClr val="tx1"/>
                </a:solidFill>
                <a:effectLst/>
                <a:latin typeface="+mn-lt"/>
                <a:ea typeface="+mn-ea"/>
                <a:cs typeface="+mn-cs"/>
              </a:rPr>
              <a:t>和</a:t>
            </a:r>
            <a:r>
              <a:rPr lang="en-US" altLang="zh-CN" sz="1200" kern="1200" dirty="0" smtClean="0">
                <a:solidFill>
                  <a:schemeClr val="tx1"/>
                </a:solidFill>
                <a:effectLst/>
                <a:latin typeface="+mn-lt"/>
                <a:ea typeface="+mn-ea"/>
                <a:cs typeface="+mn-cs"/>
              </a:rPr>
              <a:t>SFC</a:t>
            </a:r>
            <a:r>
              <a:rPr lang="zh-TW" altLang="en-US" sz="1200" kern="1200" dirty="0" smtClean="0">
                <a:solidFill>
                  <a:schemeClr val="tx1"/>
                </a:solidFill>
                <a:effectLst/>
                <a:latin typeface="+mn-lt"/>
                <a:ea typeface="+mn-ea"/>
                <a:cs typeface="+mn-cs"/>
              </a:rPr>
              <a:t> </a:t>
            </a:r>
            <a:r>
              <a:rPr lang="en-US" altLang="zh-TW" sz="1200" kern="1200" dirty="0" smtClean="0">
                <a:solidFill>
                  <a:schemeClr val="tx1"/>
                </a:solidFill>
                <a:effectLst/>
                <a:latin typeface="+mn-lt"/>
                <a:ea typeface="+mn-ea"/>
                <a:cs typeface="+mn-cs"/>
              </a:rPr>
              <a:t>proxy</a:t>
            </a:r>
            <a:r>
              <a:rPr lang="zh-CN" altLang="en-US" sz="1200" kern="1200" dirty="0" smtClean="0">
                <a:solidFill>
                  <a:schemeClr val="tx1"/>
                </a:solidFill>
                <a:effectLst/>
                <a:latin typeface="+mn-lt"/>
                <a:ea typeface="+mn-ea"/>
                <a:cs typeface="+mn-cs"/>
              </a:rPr>
              <a:t>。</a:t>
            </a:r>
            <a:endParaRPr lang="en-US" altLang="zh-CN" sz="1200" kern="1200" dirty="0" smtClean="0">
              <a:solidFill>
                <a:schemeClr val="tx1"/>
              </a:solidFill>
              <a:effectLst/>
              <a:latin typeface="+mn-lt"/>
              <a:ea typeface="+mn-ea"/>
              <a:cs typeface="+mn-cs"/>
            </a:endParaRPr>
          </a:p>
          <a:p>
            <a:endParaRPr lang="en-US" altLang="zh-CN" sz="1200" kern="1200" dirty="0" smtClean="0">
              <a:solidFill>
                <a:schemeClr val="tx1"/>
              </a:solidFill>
              <a:effectLst/>
              <a:latin typeface="+mn-lt"/>
              <a:ea typeface="+mn-ea"/>
              <a:cs typeface="+mn-cs"/>
            </a:endParaRPr>
          </a:p>
          <a:p>
            <a:r>
              <a:rPr lang="zh-TW" altLang="zh-TW" dirty="0" smtClean="0"/>
              <a:t>SFC分類器根據目標應用程序和其他預定義的需求將傳入的</a:t>
            </a:r>
            <a:r>
              <a:rPr lang="en-US" altLang="zh-TW" dirty="0" smtClean="0"/>
              <a:t>traffic</a:t>
            </a:r>
            <a:r>
              <a:rPr lang="zh-TW" altLang="zh-TW" dirty="0" smtClean="0"/>
              <a:t>區分為</a:t>
            </a:r>
            <a:r>
              <a:rPr lang="en-US" altLang="zh-TW" dirty="0" smtClean="0"/>
              <a:t>flow</a:t>
            </a:r>
            <a:r>
              <a:rPr lang="zh-TW" altLang="zh-TW" dirty="0" smtClean="0"/>
              <a:t>。SFC分類器通過將包含服務功能路徑（SFP）ID的SFC頭添加到每個</a:t>
            </a:r>
            <a:r>
              <a:rPr lang="en-US" altLang="zh-TW" dirty="0" smtClean="0"/>
              <a:t>flow packet header</a:t>
            </a:r>
            <a:r>
              <a:rPr lang="zh-TW" altLang="zh-TW" dirty="0" smtClean="0"/>
              <a:t>來標記每個</a:t>
            </a:r>
            <a:r>
              <a:rPr lang="en-US" altLang="zh-TW" dirty="0" smtClean="0"/>
              <a:t>flow</a:t>
            </a:r>
            <a:r>
              <a:rPr lang="zh-TW" altLang="zh-TW" dirty="0" smtClean="0"/>
              <a:t>。路徑ID與SFC相關，並標識抽象SF的有序集合</a:t>
            </a:r>
            <a:r>
              <a:rPr lang="zh-TW" altLang="en-US" dirty="0" smtClean="0"/>
              <a:t>，該集合</a:t>
            </a:r>
            <a:r>
              <a:rPr lang="zh-TW" altLang="zh-TW" dirty="0" smtClean="0"/>
              <a:t>必須</a:t>
            </a:r>
            <a:r>
              <a:rPr lang="zh-TW" altLang="en-US" dirty="0" smtClean="0"/>
              <a:t>對</a:t>
            </a:r>
            <a:r>
              <a:rPr lang="zh-TW" altLang="zh-TW" dirty="0" smtClean="0"/>
              <a:t>特定</a:t>
            </a:r>
            <a:r>
              <a:rPr lang="en-US" altLang="zh-TW" dirty="0" smtClean="0"/>
              <a:t>flow</a:t>
            </a:r>
            <a:r>
              <a:rPr lang="zh-TW" altLang="zh-TW" dirty="0" smtClean="0"/>
              <a:t>執行的。 SFP是數據包穿越的真實路徑（確切的SFF / SF）。</a:t>
            </a:r>
            <a:endParaRPr lang="zh-CN" altLang="en-US" dirty="0" smtClean="0">
              <a:effectLst/>
            </a:endParaRPr>
          </a:p>
          <a:p>
            <a:r>
              <a:rPr lang="zh-CN" altLang="en-US" sz="1200" kern="1200" dirty="0" smtClean="0">
                <a:solidFill>
                  <a:schemeClr val="tx1"/>
                </a:solidFill>
                <a:effectLst/>
                <a:latin typeface="+mn-lt"/>
                <a:ea typeface="+mn-ea"/>
                <a:cs typeface="+mn-cs"/>
              </a:rPr>
              <a:t> </a:t>
            </a:r>
            <a:endParaRPr lang="zh-CN" altLang="en-US" dirty="0" smtClean="0">
              <a:effectLst/>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15</a:t>
            </a:fld>
            <a:endParaRPr lang="zh-TW" altLang="en-US"/>
          </a:p>
        </p:txBody>
      </p:sp>
    </p:spTree>
    <p:extLst>
      <p:ext uri="{BB962C8B-B14F-4D97-AF65-F5344CB8AC3E}">
        <p14:creationId xmlns:p14="http://schemas.microsoft.com/office/powerpoint/2010/main" val="2026345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CN" altLang="en-US" sz="1200" kern="1200" dirty="0" smtClean="0">
                <a:solidFill>
                  <a:schemeClr val="tx1"/>
                </a:solidFill>
                <a:effectLst/>
                <a:latin typeface="+mn-lt"/>
                <a:ea typeface="+mn-ea"/>
                <a:cs typeface="+mn-cs"/>
              </a:rPr>
              <a:t> </a:t>
            </a:r>
            <a:r>
              <a:rPr lang="en-US" altLang="zh-CN" sz="1200" kern="1200" dirty="0" smtClean="0">
                <a:solidFill>
                  <a:schemeClr val="tx1"/>
                </a:solidFill>
                <a:effectLst/>
                <a:latin typeface="+mn-lt"/>
                <a:ea typeface="+mn-ea"/>
                <a:cs typeface="+mn-cs"/>
              </a:rPr>
              <a:t>SF</a:t>
            </a:r>
            <a:r>
              <a:rPr lang="zh-CN" altLang="en-US" sz="1200" kern="1200" dirty="0" smtClean="0">
                <a:solidFill>
                  <a:schemeClr val="tx1"/>
                </a:solidFill>
                <a:effectLst/>
                <a:latin typeface="+mn-lt"/>
                <a:ea typeface="+mn-ea"/>
                <a:cs typeface="+mn-cs"/>
              </a:rPr>
              <a:t>对传入的包执行一组特定的操作（例如，深层包检查或防火墙功能），并且可以处理属于多个</a:t>
            </a:r>
            <a:r>
              <a:rPr lang="en-US" altLang="zh-CN" sz="1200" kern="1200" dirty="0" err="1" smtClean="0">
                <a:solidFill>
                  <a:schemeClr val="tx1"/>
                </a:solidFill>
                <a:effectLst/>
                <a:latin typeface="+mn-lt"/>
                <a:ea typeface="+mn-ea"/>
                <a:cs typeface="+mn-cs"/>
              </a:rPr>
              <a:t>sfp</a:t>
            </a:r>
            <a:r>
              <a:rPr lang="zh-CN" altLang="en-US" sz="1200" kern="1200" dirty="0" smtClean="0">
                <a:solidFill>
                  <a:schemeClr val="tx1"/>
                </a:solidFill>
                <a:effectLst/>
                <a:latin typeface="+mn-lt"/>
                <a:ea typeface="+mn-ea"/>
                <a:cs typeface="+mn-cs"/>
              </a:rPr>
              <a:t>的包。</a:t>
            </a:r>
            <a:r>
              <a:rPr lang="en-US" altLang="zh-CN" sz="1200" kern="1200" dirty="0" smtClean="0">
                <a:solidFill>
                  <a:schemeClr val="tx1"/>
                </a:solidFill>
                <a:effectLst/>
                <a:latin typeface="+mn-lt"/>
                <a:ea typeface="+mn-ea"/>
                <a:cs typeface="+mn-cs"/>
              </a:rPr>
              <a:t>SF</a:t>
            </a:r>
            <a:r>
              <a:rPr lang="zh-CN" altLang="en-US" sz="1200" kern="1200" dirty="0" smtClean="0">
                <a:solidFill>
                  <a:schemeClr val="tx1"/>
                </a:solidFill>
                <a:effectLst/>
                <a:latin typeface="+mn-lt"/>
                <a:ea typeface="+mn-ea"/>
                <a:cs typeface="+mn-cs"/>
              </a:rPr>
              <a:t>可以与网络中的多个分布式实例一起出现（例如，出于可伸缩性的原因）。</a:t>
            </a:r>
            <a:endParaRPr lang="en-US" altLang="zh-CN" sz="1200" kern="1200" dirty="0" smtClean="0">
              <a:solidFill>
                <a:schemeClr val="tx1"/>
              </a:solidFill>
              <a:effectLst/>
              <a:latin typeface="+mn-lt"/>
              <a:ea typeface="+mn-ea"/>
              <a:cs typeface="+mn-cs"/>
            </a:endParaRPr>
          </a:p>
          <a:p>
            <a:endParaRPr lang="en-US" altLang="zh-CN" sz="1200"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负责</a:t>
            </a:r>
            <a:r>
              <a:rPr lang="en-US" altLang="zh-CN" sz="1200" kern="1200" dirty="0" smtClean="0">
                <a:solidFill>
                  <a:schemeClr val="tx1"/>
                </a:solidFill>
                <a:effectLst/>
                <a:latin typeface="+mn-lt"/>
                <a:ea typeface="+mn-ea"/>
                <a:cs typeface="+mn-cs"/>
              </a:rPr>
              <a:t>(</a:t>
            </a:r>
            <a:r>
              <a:rPr lang="en-US" altLang="zh-TW" sz="1200" dirty="0" smtClean="0">
                <a:latin typeface="Times New Roman" panose="02020603050405020304" pitchFamily="18" charset="0"/>
                <a:cs typeface="Times New Roman" panose="02020603050405020304" pitchFamily="18" charset="0"/>
              </a:rPr>
              <a:t>in charge of </a:t>
            </a:r>
            <a:r>
              <a:rPr lang="en-US" altLang="zh-CN" sz="1200" kern="1200" dirty="0" smtClean="0">
                <a:solidFill>
                  <a:schemeClr val="tx1"/>
                </a:solidFill>
                <a:effectLst/>
                <a:latin typeface="+mn-lt"/>
                <a:ea typeface="+mn-ea"/>
                <a:cs typeface="+mn-cs"/>
              </a:rPr>
              <a:t>)</a:t>
            </a:r>
            <a:r>
              <a:rPr lang="zh-CN" altLang="en-US" sz="1200" kern="1200" dirty="0" smtClean="0">
                <a:solidFill>
                  <a:schemeClr val="tx1"/>
                </a:solidFill>
                <a:effectLst/>
                <a:latin typeface="+mn-lt"/>
                <a:ea typeface="+mn-ea"/>
                <a:cs typeface="+mn-cs"/>
              </a:rPr>
              <a:t>根据定义的</a:t>
            </a:r>
            <a:r>
              <a:rPr lang="en-US" altLang="zh-CN" sz="1200" kern="1200" dirty="0" smtClean="0">
                <a:solidFill>
                  <a:schemeClr val="tx1"/>
                </a:solidFill>
                <a:effectLst/>
                <a:latin typeface="+mn-lt"/>
                <a:ea typeface="+mn-ea"/>
                <a:cs typeface="+mn-cs"/>
              </a:rPr>
              <a:t>SFP</a:t>
            </a:r>
            <a:r>
              <a:rPr lang="zh-CN" altLang="en-US" sz="1200" kern="1200" dirty="0" smtClean="0">
                <a:solidFill>
                  <a:schemeClr val="tx1"/>
                </a:solidFill>
                <a:effectLst/>
                <a:latin typeface="+mn-lt"/>
                <a:ea typeface="+mn-ea"/>
                <a:cs typeface="+mn-cs"/>
              </a:rPr>
              <a:t>将</a:t>
            </a:r>
            <a:r>
              <a:rPr lang="zh-TW" altLang="zh-TW" dirty="0" smtClean="0"/>
              <a:t>傳入流量</a:t>
            </a:r>
            <a:r>
              <a:rPr lang="zh-CN" altLang="en-US" sz="1200" kern="1200" dirty="0" smtClean="0">
                <a:solidFill>
                  <a:schemeClr val="tx1"/>
                </a:solidFill>
                <a:effectLst/>
                <a:latin typeface="+mn-lt"/>
                <a:ea typeface="+mn-ea"/>
                <a:cs typeface="+mn-cs"/>
              </a:rPr>
              <a:t>发送到</a:t>
            </a:r>
            <a:r>
              <a:rPr lang="en-US" altLang="zh-CN" sz="1200" kern="1200" dirty="0" smtClean="0">
                <a:solidFill>
                  <a:schemeClr val="tx1"/>
                </a:solidFill>
                <a:effectLst/>
                <a:latin typeface="+mn-lt"/>
                <a:ea typeface="+mn-ea"/>
                <a:cs typeface="+mn-cs"/>
              </a:rPr>
              <a:t>SFs</a:t>
            </a:r>
            <a:r>
              <a:rPr lang="zh-CN" altLang="en-US" sz="1200" kern="1200" dirty="0" smtClean="0">
                <a:solidFill>
                  <a:schemeClr val="tx1"/>
                </a:solidFill>
                <a:effectLst/>
                <a:latin typeface="+mn-lt"/>
                <a:ea typeface="+mn-ea"/>
                <a:cs typeface="+mn-cs"/>
              </a:rPr>
              <a:t>和</a:t>
            </a:r>
            <a:r>
              <a:rPr lang="en-US" altLang="zh-CN" sz="1200" kern="1200" dirty="0" smtClean="0">
                <a:solidFill>
                  <a:schemeClr val="tx1"/>
                </a:solidFill>
                <a:effectLst/>
                <a:latin typeface="+mn-lt"/>
                <a:ea typeface="+mn-ea"/>
                <a:cs typeface="+mn-cs"/>
              </a:rPr>
              <a:t>/</a:t>
            </a:r>
            <a:r>
              <a:rPr lang="zh-CN" altLang="en-US" sz="1200" kern="1200" dirty="0" smtClean="0">
                <a:solidFill>
                  <a:schemeClr val="tx1"/>
                </a:solidFill>
                <a:effectLst/>
                <a:latin typeface="+mn-lt"/>
                <a:ea typeface="+mn-ea"/>
                <a:cs typeface="+mn-cs"/>
              </a:rPr>
              <a:t>或其他</a:t>
            </a:r>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。为此，</a:t>
            </a:r>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使用</a:t>
            </a:r>
            <a:r>
              <a:rPr lang="en-US" altLang="zh-CN" sz="1200" kern="1200" dirty="0" smtClean="0">
                <a:solidFill>
                  <a:schemeClr val="tx1"/>
                </a:solidFill>
                <a:effectLst/>
                <a:latin typeface="+mn-lt"/>
                <a:ea typeface="+mn-ea"/>
                <a:cs typeface="+mn-cs"/>
              </a:rPr>
              <a:t>SFP</a:t>
            </a:r>
            <a:r>
              <a:rPr lang="zh-CN" altLang="en-US" sz="1200" kern="1200" dirty="0" smtClean="0">
                <a:solidFill>
                  <a:schemeClr val="tx1"/>
                </a:solidFill>
                <a:effectLst/>
                <a:latin typeface="+mn-lt"/>
                <a:ea typeface="+mn-ea"/>
                <a:cs typeface="+mn-cs"/>
              </a:rPr>
              <a:t>特定信息并将其插入到附加的</a:t>
            </a:r>
            <a:r>
              <a:rPr lang="en-US" altLang="zh-CN" sz="1200" kern="1200" dirty="0" smtClean="0">
                <a:solidFill>
                  <a:schemeClr val="tx1"/>
                </a:solidFill>
                <a:effectLst/>
                <a:latin typeface="+mn-lt"/>
                <a:ea typeface="+mn-ea"/>
                <a:cs typeface="+mn-cs"/>
              </a:rPr>
              <a:t>packet</a:t>
            </a:r>
            <a:r>
              <a:rPr lang="zh-TW" altLang="en-US" sz="1200" kern="1200" dirty="0" smtClean="0">
                <a:solidFill>
                  <a:schemeClr val="tx1"/>
                </a:solidFill>
                <a:effectLst/>
                <a:latin typeface="+mn-lt"/>
                <a:ea typeface="+mn-ea"/>
                <a:cs typeface="+mn-cs"/>
              </a:rPr>
              <a:t> </a:t>
            </a:r>
            <a:r>
              <a:rPr lang="en-US" altLang="zh-CN" sz="1200" kern="1200" dirty="0" smtClean="0">
                <a:solidFill>
                  <a:schemeClr val="tx1"/>
                </a:solidFill>
                <a:effectLst/>
                <a:latin typeface="+mn-lt"/>
                <a:ea typeface="+mn-ea"/>
                <a:cs typeface="+mn-cs"/>
              </a:rPr>
              <a:t>header </a:t>
            </a:r>
            <a:r>
              <a:rPr lang="zh-CN" altLang="en-US"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SFP</a:t>
            </a:r>
            <a:r>
              <a:rPr lang="zh-CN" altLang="en-US" sz="1200" kern="1200" dirty="0" smtClean="0">
                <a:solidFill>
                  <a:schemeClr val="tx1"/>
                </a:solidFill>
                <a:effectLst/>
                <a:latin typeface="+mn-lt"/>
                <a:ea typeface="+mn-ea"/>
                <a:cs typeface="+mn-cs"/>
              </a:rPr>
              <a:t>分组封装）中。</a:t>
            </a:r>
            <a:r>
              <a:rPr lang="en-US" altLang="zh-CN" sz="1200" kern="1200" dirty="0" smtClean="0">
                <a:solidFill>
                  <a:schemeClr val="tx1"/>
                </a:solidFill>
                <a:effectLst/>
                <a:latin typeface="+mn-lt"/>
                <a:ea typeface="+mn-ea"/>
                <a:cs typeface="+mn-cs"/>
              </a:rPr>
              <a:t>IETF-SFC</a:t>
            </a:r>
            <a:r>
              <a:rPr lang="zh-CN" altLang="en-US" sz="1200" kern="1200" dirty="0" smtClean="0">
                <a:solidFill>
                  <a:schemeClr val="tx1"/>
                </a:solidFill>
                <a:effectLst/>
                <a:latin typeface="+mn-lt"/>
                <a:ea typeface="+mn-ea"/>
                <a:cs typeface="+mn-cs"/>
              </a:rPr>
              <a:t>工作组并不标准化特定的</a:t>
            </a:r>
            <a:r>
              <a:rPr lang="en-US" altLang="zh-CN" sz="1200" kern="1200" dirty="0" smtClean="0">
                <a:solidFill>
                  <a:schemeClr val="tx1"/>
                </a:solidFill>
                <a:effectLst/>
                <a:latin typeface="+mn-lt"/>
                <a:ea typeface="+mn-ea"/>
                <a:cs typeface="+mn-cs"/>
              </a:rPr>
              <a:t>SFF</a:t>
            </a:r>
            <a:r>
              <a:rPr lang="zh-CN" altLang="en-US" sz="1200" kern="1200" dirty="0" smtClean="0">
                <a:solidFill>
                  <a:schemeClr val="tx1"/>
                </a:solidFill>
                <a:effectLst/>
                <a:latin typeface="+mn-lt"/>
                <a:ea typeface="+mn-ea"/>
                <a:cs typeface="+mn-cs"/>
              </a:rPr>
              <a:t>，而是标准化</a:t>
            </a: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的特殊报头，称为网络服务报头（</a:t>
            </a:r>
            <a:r>
              <a:rPr lang="en-US" altLang="zh-CN" sz="1200" kern="1200" dirty="0" smtClean="0">
                <a:solidFill>
                  <a:schemeClr val="tx1"/>
                </a:solidFill>
                <a:effectLst/>
                <a:latin typeface="+mn-lt"/>
                <a:ea typeface="+mn-ea"/>
                <a:cs typeface="+mn-cs"/>
              </a:rPr>
              <a:t>network service </a:t>
            </a:r>
            <a:r>
              <a:rPr lang="en-US" altLang="zh-CN" sz="1200" kern="1200" dirty="0" err="1" smtClean="0">
                <a:solidFill>
                  <a:schemeClr val="tx1"/>
                </a:solidFill>
                <a:effectLst/>
                <a:latin typeface="+mn-lt"/>
                <a:ea typeface="+mn-ea"/>
                <a:cs typeface="+mn-cs"/>
              </a:rPr>
              <a:t>header</a:t>
            </a:r>
            <a:r>
              <a:rPr lang="en-US" altLang="zh-TW" sz="1200" kern="1200" dirty="0" err="1" smtClean="0">
                <a:solidFill>
                  <a:schemeClr val="tx1"/>
                </a:solidFill>
                <a:effectLst/>
                <a:latin typeface="+mn-lt"/>
                <a:ea typeface="+mn-ea"/>
                <a:cs typeface="+mn-cs"/>
              </a:rPr>
              <a:t>:</a:t>
            </a:r>
            <a:r>
              <a:rPr lang="en-US" altLang="zh-CN" sz="1200" kern="1200" dirty="0" err="1" smtClean="0">
                <a:solidFill>
                  <a:schemeClr val="tx1"/>
                </a:solidFill>
                <a:effectLst/>
                <a:latin typeface="+mn-lt"/>
                <a:ea typeface="+mn-ea"/>
                <a:cs typeface="+mn-cs"/>
              </a:rPr>
              <a:t>NSH</a:t>
            </a:r>
            <a:r>
              <a:rPr lang="zh-CN" altLang="en-US"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draft-IETF-SFC-NSH-02</a:t>
            </a:r>
            <a:r>
              <a:rPr lang="zh-CN" altLang="en-US" sz="1200" kern="1200" dirty="0" smtClean="0">
                <a:solidFill>
                  <a:schemeClr val="tx1"/>
                </a:solidFill>
                <a:effectLst/>
                <a:latin typeface="+mn-lt"/>
                <a:ea typeface="+mn-ea"/>
                <a:cs typeface="+mn-cs"/>
              </a:rPr>
              <a:t>）。</a:t>
            </a:r>
            <a:endParaRPr lang="en-US" altLang="zh-CN" sz="1200" kern="1200" dirty="0" smtClean="0">
              <a:solidFill>
                <a:schemeClr val="tx1"/>
              </a:solidFill>
              <a:effectLst/>
              <a:latin typeface="+mn-lt"/>
              <a:ea typeface="+mn-ea"/>
              <a:cs typeface="+mn-cs"/>
            </a:endParaRPr>
          </a:p>
          <a:p>
            <a:endParaRPr lang="en-US" altLang="zh-CN"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16</a:t>
            </a:fld>
            <a:endParaRPr lang="zh-TW" altLang="en-US"/>
          </a:p>
        </p:txBody>
      </p:sp>
    </p:spTree>
    <p:extLst>
      <p:ext uri="{BB962C8B-B14F-4D97-AF65-F5344CB8AC3E}">
        <p14:creationId xmlns:p14="http://schemas.microsoft.com/office/powerpoint/2010/main" val="40444852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CN" dirty="0" smtClean="0"/>
              <a:t>SFF</a:t>
            </a:r>
            <a:r>
              <a:rPr lang="zh-CN" altLang="en-US" dirty="0" smtClean="0"/>
              <a:t>和</a:t>
            </a:r>
            <a:r>
              <a:rPr lang="en-US" altLang="zh-CN" dirty="0" smtClean="0"/>
              <a:t>SFs</a:t>
            </a:r>
            <a:r>
              <a:rPr lang="zh-CN" altLang="en-US" dirty="0" smtClean="0"/>
              <a:t>之间可能需要</a:t>
            </a:r>
            <a:r>
              <a:rPr lang="en-US" altLang="zh-CN" dirty="0" smtClean="0"/>
              <a:t>SFC proxy</a:t>
            </a:r>
            <a:r>
              <a:rPr lang="zh-CN" altLang="en-US" dirty="0" smtClean="0"/>
              <a:t>，因为大多数</a:t>
            </a:r>
            <a:r>
              <a:rPr lang="en-US" altLang="zh-CN" dirty="0" smtClean="0"/>
              <a:t>SFs</a:t>
            </a:r>
            <a:r>
              <a:rPr lang="zh-CN" altLang="en-US" dirty="0" smtClean="0"/>
              <a:t>不接收</a:t>
            </a:r>
            <a:r>
              <a:rPr lang="en-US" altLang="zh-CN" dirty="0" smtClean="0"/>
              <a:t>SFC</a:t>
            </a:r>
            <a:r>
              <a:rPr lang="zh-CN" altLang="en-US" dirty="0" smtClean="0"/>
              <a:t>数据包头（</a:t>
            </a:r>
            <a:r>
              <a:rPr lang="en-US" altLang="zh-CN" dirty="0" smtClean="0"/>
              <a:t>NSH</a:t>
            </a:r>
            <a:r>
              <a:rPr lang="zh-CN" altLang="en-US" dirty="0" smtClean="0"/>
              <a:t>）。</a:t>
            </a:r>
            <a:endParaRPr lang="en-US" altLang="zh-CN" dirty="0" smtClean="0"/>
          </a:p>
          <a:p>
            <a:endParaRPr lang="en-US" altLang="zh-CN" dirty="0" smtClean="0"/>
          </a:p>
          <a:p>
            <a:r>
              <a:rPr lang="en-US" altLang="zh-CN" dirty="0" smtClean="0"/>
              <a:t>SFC</a:t>
            </a:r>
            <a:r>
              <a:rPr lang="zh-CN" altLang="en-US" dirty="0" smtClean="0"/>
              <a:t>代理对转发到</a:t>
            </a:r>
            <a:r>
              <a:rPr lang="en-US" altLang="zh-CN" dirty="0" smtClean="0"/>
              <a:t>NSH</a:t>
            </a:r>
            <a:r>
              <a:rPr lang="zh-CN" altLang="en-US" dirty="0" smtClean="0"/>
              <a:t>不知道的</a:t>
            </a:r>
            <a:r>
              <a:rPr lang="en-US" altLang="zh-CN" dirty="0" smtClean="0"/>
              <a:t>SFs</a:t>
            </a:r>
            <a:r>
              <a:rPr lang="zh-CN" altLang="en-US" dirty="0" smtClean="0"/>
              <a:t>的包执行</a:t>
            </a:r>
            <a:r>
              <a:rPr lang="en-US" altLang="zh-CN" dirty="0" smtClean="0"/>
              <a:t>SFC</a:t>
            </a:r>
            <a:r>
              <a:rPr lang="zh-CN" altLang="en-US" dirty="0" smtClean="0"/>
              <a:t>包解封装，并在将这些包发送到</a:t>
            </a:r>
            <a:r>
              <a:rPr lang="en-US" altLang="zh-CN" dirty="0" smtClean="0"/>
              <a:t>SFF</a:t>
            </a:r>
            <a:r>
              <a:rPr lang="zh-CN" altLang="en-US" dirty="0" smtClean="0"/>
              <a:t>之前对其进行封装（</a:t>
            </a:r>
            <a:r>
              <a:rPr lang="en-US" altLang="zh-CN" dirty="0" smtClean="0"/>
              <a:t>IETF SFC RFC 7665</a:t>
            </a:r>
            <a:r>
              <a:rPr lang="zh-CN" altLang="en-US" dirty="0" smtClean="0"/>
              <a:t>）。</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17</a:t>
            </a:fld>
            <a:endParaRPr lang="zh-TW" altLang="en-US"/>
          </a:p>
        </p:txBody>
      </p:sp>
    </p:spTree>
    <p:extLst>
      <p:ext uri="{BB962C8B-B14F-4D97-AF65-F5344CB8AC3E}">
        <p14:creationId xmlns:p14="http://schemas.microsoft.com/office/powerpoint/2010/main" val="12657992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在SDN环境下，开放网络基金会（ONF）还提出了另一种基于SDN</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OpenFlow控制器（ONF</a:t>
            </a:r>
            <a:r>
              <a:rPr lang="en-US" altLang="zh-TW" sz="1200" kern="1200" dirty="0" smtClean="0">
                <a:solidFill>
                  <a:schemeClr val="tx1"/>
                </a:solidFill>
                <a:effectLst/>
                <a:latin typeface="+mn-lt"/>
                <a:ea typeface="+mn-ea"/>
                <a:cs typeface="+mn-cs"/>
              </a:rPr>
              <a:t> TS-027）的L4-L7 </a:t>
            </a:r>
            <a:r>
              <a:rPr lang="en-US" altLang="zh-TW" sz="1200" kern="1200" dirty="0" err="1" smtClean="0">
                <a:solidFill>
                  <a:schemeClr val="tx1"/>
                </a:solidFill>
                <a:effectLst/>
                <a:latin typeface="+mn-lt"/>
                <a:ea typeface="+mn-ea"/>
                <a:cs typeface="+mn-cs"/>
              </a:rPr>
              <a:t>SFC架构模型</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SFC控制平面功能架构由ETSI</a:t>
            </a:r>
            <a:r>
              <a:rPr lang="en-US" altLang="zh-TW" sz="1200" kern="120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NFV架构（ETSI</a:t>
            </a:r>
            <a:r>
              <a:rPr lang="en-US" altLang="zh-TW" sz="1200" kern="1200" dirty="0" smtClean="0">
                <a:solidFill>
                  <a:schemeClr val="tx1"/>
                </a:solidFill>
                <a:effectLst/>
                <a:latin typeface="+mn-lt"/>
                <a:ea typeface="+mn-ea"/>
                <a:cs typeface="+mn-cs"/>
              </a:rPr>
              <a:t> GS NFV-MAN 001 V1.1.1）解决（见图2）。</a:t>
            </a:r>
          </a:p>
          <a:p>
            <a:endParaRPr lang="en-US" altLang="zh-TW" sz="1200" kern="1200" dirty="0" smtClean="0">
              <a:solidFill>
                <a:schemeClr val="tx1"/>
              </a:solidFill>
              <a:effectLst/>
              <a:latin typeface="+mn-lt"/>
              <a:ea typeface="+mn-ea"/>
              <a:cs typeface="+mn-cs"/>
            </a:endParaRPr>
          </a:p>
          <a:p>
            <a:r>
              <a:rPr lang="en-US" altLang="zh-TW" sz="1200" kern="1200" dirty="0" smtClean="0">
                <a:solidFill>
                  <a:schemeClr val="tx1"/>
                </a:solidFill>
                <a:effectLst/>
                <a:latin typeface="+mn-lt"/>
                <a:ea typeface="+mn-ea"/>
                <a:cs typeface="+mn-cs"/>
              </a:rPr>
              <a:t>ETSI </a:t>
            </a:r>
            <a:r>
              <a:rPr lang="en-US" altLang="zh-TW" sz="1200" kern="1200" dirty="0" err="1" smtClean="0">
                <a:solidFill>
                  <a:schemeClr val="tx1"/>
                </a:solidFill>
                <a:effectLst/>
                <a:latin typeface="+mn-lt"/>
                <a:ea typeface="+mn-ea"/>
                <a:cs typeface="+mn-cs"/>
              </a:rPr>
              <a:t>NFV体系结构的主要组件有：NFVO、VNFM和VIM</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18</a:t>
            </a:fld>
            <a:endParaRPr lang="zh-TW" altLang="en-US"/>
          </a:p>
        </p:txBody>
      </p:sp>
    </p:spTree>
    <p:extLst>
      <p:ext uri="{BB962C8B-B14F-4D97-AF65-F5344CB8AC3E}">
        <p14:creationId xmlns:p14="http://schemas.microsoft.com/office/powerpoint/2010/main" val="11249882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NFVO負責管理域提供的網絡服務（NS）的端到端管理和編排。一個NS可以跨越屬於相同或不同服務器的多個網絡域。每個網絡域都包含一個稱為網絡控制器的網絡級別管理器，負責網絡連接管理。在一個NS跨越多個管理域的情況下，NS的整體端到端管理是通過參與的NFVO的協作以分層或對等方式實現的。在分層結構的情況下，在體系結構中引入了附加的NFVO。</a:t>
            </a:r>
            <a:endParaRPr lang="en-US" altLang="zh-TW" dirty="0" smtClean="0"/>
          </a:p>
          <a:p>
            <a:endParaRPr lang="en-US" altLang="zh-TW" dirty="0" smtClean="0"/>
          </a:p>
          <a:p>
            <a:r>
              <a:rPr lang="zh-TW" altLang="zh-TW" dirty="0" smtClean="0"/>
              <a:t>每個虛擬化基礎架構域都由所謂的VIM管理（例如，對於OpenStack，虛擬網絡基礎架構管理器是</a:t>
            </a:r>
            <a:r>
              <a:rPr lang="en-US" altLang="zh-TW" dirty="0" smtClean="0"/>
              <a:t>neutron</a:t>
            </a:r>
            <a:r>
              <a:rPr lang="zh-TW" altLang="zh-TW" dirty="0" smtClean="0"/>
              <a:t>組件）。 </a:t>
            </a:r>
            <a:endParaRPr lang="en-US" altLang="zh-TW" dirty="0" smtClean="0"/>
          </a:p>
          <a:p>
            <a:endParaRPr lang="en-US" altLang="zh-TW" dirty="0" smtClean="0"/>
          </a:p>
          <a:p>
            <a:r>
              <a:rPr lang="zh-TW" altLang="zh-TW" dirty="0" smtClean="0"/>
              <a:t>NFVO還關注SFC的實例化/更新/終止（即SFC的生命週期管理）以及</a:t>
            </a:r>
            <a:r>
              <a:rPr lang="en-US" altLang="zh-TW" dirty="0" smtClean="0"/>
              <a:t>NFVO</a:t>
            </a:r>
            <a:r>
              <a:rPr lang="zh-TW" altLang="zh-TW" dirty="0" smtClean="0"/>
              <a:t>與VNFM協調組成的VNF（實例化，更新，縮放，遷移和終止）。</a:t>
            </a:r>
            <a:endParaRPr lang="en-US" altLang="zh-TW" dirty="0" smtClean="0"/>
          </a:p>
          <a:p>
            <a:endParaRPr lang="en-US" altLang="zh-TW" dirty="0" smtClean="0"/>
          </a:p>
          <a:p>
            <a:r>
              <a:rPr lang="zh-TW" altLang="zh-TW" dirty="0" smtClean="0"/>
              <a:t>VNFM負責VNF的生命週期管理，例如VNF的實例化，更新/升級，縮放和終止。</a:t>
            </a:r>
            <a:endParaRPr lang="en-US" altLang="zh-TW" dirty="0" smtClean="0"/>
          </a:p>
          <a:p>
            <a:endParaRPr lang="en-US" altLang="zh-TW" dirty="0" smtClean="0"/>
          </a:p>
          <a:p>
            <a:r>
              <a:rPr lang="zh-TW" altLang="zh-TW" dirty="0" smtClean="0"/>
              <a:t>VIM</a:t>
            </a:r>
            <a:r>
              <a:rPr lang="en-US" altLang="zh-TW" sz="1200" kern="1200" dirty="0" err="1" smtClean="0">
                <a:solidFill>
                  <a:schemeClr val="tx1"/>
                </a:solidFill>
                <a:effectLst/>
                <a:latin typeface="+mn-lt"/>
                <a:ea typeface="+mn-ea"/>
                <a:cs typeface="+mn-cs"/>
              </a:rPr>
              <a:t>涉及</a:t>
            </a:r>
            <a:r>
              <a:rPr lang="zh-TW" altLang="zh-TW" dirty="0" smtClean="0"/>
              <a:t>控制和管理NFV基礎結構（NFVI）的計算，存儲和網絡資源有關，例如為更高層（NFVO和VNFM）提供“網絡即服務”北向接口，並調用NFVI網絡南向接口（網絡控制器或/和VNF / PNF）以在域內</a:t>
            </a:r>
            <a:r>
              <a:rPr lang="zh-TW" altLang="en-US" dirty="0" smtClean="0"/>
              <a:t>建</a:t>
            </a:r>
            <a:r>
              <a:rPr lang="zh-TW" altLang="zh-TW" dirty="0" smtClean="0"/>
              <a:t>造服務。</a:t>
            </a:r>
            <a:endParaRPr lang="en-US" altLang="zh-TW" dirty="0" smtClean="0"/>
          </a:p>
          <a:p>
            <a:r>
              <a:rPr lang="zh-TW" altLang="zh-TW" dirty="0" smtClean="0"/>
              <a:t/>
            </a:r>
            <a:br>
              <a:rPr lang="zh-TW" altLang="zh-TW" dirty="0" smtClean="0"/>
            </a:b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19</a:t>
            </a:fld>
            <a:endParaRPr lang="zh-TW" altLang="en-US"/>
          </a:p>
        </p:txBody>
      </p:sp>
    </p:spTree>
    <p:extLst>
      <p:ext uri="{BB962C8B-B14F-4D97-AF65-F5344CB8AC3E}">
        <p14:creationId xmlns:p14="http://schemas.microsoft.com/office/powerpoint/2010/main" val="2436470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摘要</a:t>
            </a:r>
            <a:r>
              <a:rPr lang="zh-TW" altLang="zh-TW" dirty="0" smtClean="0"/>
              <a:t/>
            </a:r>
            <a:br>
              <a:rPr lang="zh-TW" altLang="zh-TW" dirty="0" smtClean="0"/>
            </a:br>
            <a:r>
              <a:rPr lang="zh-TW" altLang="zh-TW" dirty="0" smtClean="0"/>
              <a:t>介紹</a:t>
            </a:r>
            <a:br>
              <a:rPr lang="zh-TW" altLang="zh-TW" dirty="0" smtClean="0"/>
            </a:br>
            <a:r>
              <a:rPr lang="zh-TW" altLang="zh-TW" dirty="0" smtClean="0"/>
              <a:t>SFC標準化架構</a:t>
            </a:r>
            <a:br>
              <a:rPr lang="zh-TW" altLang="zh-TW" dirty="0" smtClean="0"/>
            </a:br>
            <a:r>
              <a:rPr lang="zh-TW" altLang="zh-TW" dirty="0" smtClean="0"/>
              <a:t>SFC概念和實施的最新</a:t>
            </a:r>
            <a:r>
              <a:rPr lang="zh-TW" altLang="zh-TW" dirty="0" smtClean="0"/>
              <a:t>狀態</a:t>
            </a:r>
            <a:r>
              <a:rPr lang="en-US" altLang="zh-TW" dirty="0" smtClean="0"/>
              <a:t>(</a:t>
            </a:r>
            <a:r>
              <a:rPr lang="zh-TW" altLang="en-US" dirty="0" smtClean="0"/>
              <a:t>最先進的</a:t>
            </a:r>
            <a:r>
              <a:rPr lang="en-US" altLang="zh-TW" dirty="0" smtClean="0"/>
              <a:t>SFC</a:t>
            </a:r>
            <a:r>
              <a:rPr lang="zh-TW" altLang="en-US" dirty="0" smtClean="0"/>
              <a:t>的概念即實施</a:t>
            </a:r>
            <a:r>
              <a:rPr lang="en-US" altLang="zh-TW" dirty="0" smtClean="0"/>
              <a:t>)</a:t>
            </a:r>
            <a:r>
              <a:rPr lang="zh-TW" altLang="zh-TW" dirty="0" smtClean="0"/>
              <a:t/>
            </a:r>
            <a:br>
              <a:rPr lang="zh-TW" altLang="zh-TW" dirty="0" smtClean="0"/>
            </a:br>
            <a:r>
              <a:rPr lang="zh-TW" altLang="zh-TW" dirty="0" smtClean="0"/>
              <a:t>基於SDN的SFC解決方案</a:t>
            </a:r>
            <a:br>
              <a:rPr lang="zh-TW" altLang="zh-TW" dirty="0" smtClean="0"/>
            </a:br>
            <a:r>
              <a:rPr lang="zh-TW" altLang="zh-TW" dirty="0" smtClean="0"/>
              <a:t>基於SDN和NFV的SFC方法</a:t>
            </a:r>
            <a:br>
              <a:rPr lang="zh-TW" altLang="zh-TW" dirty="0" smtClean="0"/>
            </a:br>
            <a:r>
              <a:rPr lang="zh-TW" altLang="zh-TW" dirty="0" smtClean="0"/>
              <a:t>比較與評估</a:t>
            </a:r>
            <a:br>
              <a:rPr lang="zh-TW" altLang="zh-TW" dirty="0" smtClean="0"/>
            </a:br>
            <a:r>
              <a:rPr lang="zh-TW" altLang="zh-TW" dirty="0" smtClean="0"/>
              <a:t>挑戰與局限</a:t>
            </a:r>
            <a:br>
              <a:rPr lang="zh-TW" altLang="zh-TW" dirty="0" smtClean="0"/>
            </a:br>
            <a:r>
              <a:rPr lang="zh-TW" altLang="zh-TW" dirty="0" smtClean="0"/>
              <a:t>結論</a:t>
            </a:r>
            <a:br>
              <a:rPr lang="zh-TW" altLang="zh-TW" dirty="0" smtClean="0"/>
            </a:br>
            <a:r>
              <a:rPr lang="zh-TW" altLang="zh-TW" dirty="0" smtClean="0"/>
              <a:t>參考文獻</a:t>
            </a:r>
            <a:endParaRPr lang="en-US" altLang="zh-TW" sz="1200" baseline="0" dirty="0"/>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0FCA8AA-0525-4FA5-ADE9-0CFAAD5128D6}"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1" lang="zh-TW" altLang="en-US" sz="1200" b="0" i="0" u="none" strike="noStrike" kern="1200" cap="none" spc="0" normalizeH="0" baseline="0" noProof="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37312055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NFVO負責管理域提供的網絡服務（NS）的端到端管理和編排。每個NS由網絡服務描述符（NSD）指定。</a:t>
            </a:r>
            <a:endParaRPr lang="en-US" altLang="zh-TW" dirty="0" smtClean="0"/>
          </a:p>
          <a:p>
            <a:endParaRPr lang="en-US" altLang="zh-TW" dirty="0" smtClean="0"/>
          </a:p>
          <a:p>
            <a:r>
              <a:rPr lang="zh-TW" altLang="zh-TW" dirty="0" smtClean="0"/>
              <a:t>一個NS可以跨越屬於相同或不同服務器的多個網絡域。</a:t>
            </a:r>
            <a:endParaRPr lang="en-US" altLang="zh-TW" dirty="0" smtClean="0"/>
          </a:p>
          <a:p>
            <a:endParaRPr lang="en-US" altLang="zh-TW" dirty="0" smtClean="0"/>
          </a:p>
          <a:p>
            <a:r>
              <a:rPr lang="zh-TW" altLang="zh-TW" dirty="0" smtClean="0"/>
              <a:t>每個網絡域都包含一個稱為網絡控制器的網絡級別管理器，負責網絡連接管理。</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20</a:t>
            </a:fld>
            <a:endParaRPr lang="zh-TW" altLang="en-US"/>
          </a:p>
        </p:txBody>
      </p:sp>
    </p:spTree>
    <p:extLst>
      <p:ext uri="{BB962C8B-B14F-4D97-AF65-F5344CB8AC3E}">
        <p14:creationId xmlns:p14="http://schemas.microsoft.com/office/powerpoint/2010/main" val="15714565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在一個NS跨越多個管理域的情況下，NS的整體端到端管理是通過參與的NFVO的協作以分層或對等方式實現的。</a:t>
            </a:r>
            <a:endParaRPr lang="en-US" altLang="zh-TW" dirty="0" smtClean="0"/>
          </a:p>
          <a:p>
            <a:endParaRPr lang="en-US" altLang="zh-TW" dirty="0" smtClean="0"/>
          </a:p>
          <a:p>
            <a:r>
              <a:rPr lang="zh-TW" altLang="zh-TW" dirty="0" smtClean="0"/>
              <a:t>在分層結構的情況下，在體系結構中引入了附加的NFVO。</a:t>
            </a:r>
            <a:endParaRPr lang="en-US" altLang="zh-TW" dirty="0" smtClean="0"/>
          </a:p>
          <a:p>
            <a:endParaRPr lang="en-US" altLang="zh-TW" dirty="0" smtClean="0"/>
          </a:p>
          <a:p>
            <a:r>
              <a:rPr lang="zh-TW" altLang="zh-TW" dirty="0" smtClean="0"/>
              <a:t>每個虛擬化基礎架構域都由所謂的VIM管理（例如，對於OpenStack，虛擬網絡基礎架構管理器是</a:t>
            </a:r>
            <a:r>
              <a:rPr lang="en-US" altLang="zh-TW" dirty="0" smtClean="0"/>
              <a:t>neutron</a:t>
            </a:r>
            <a:r>
              <a:rPr lang="zh-TW" altLang="zh-TW" dirty="0" smtClean="0"/>
              <a:t>組件）。 </a:t>
            </a:r>
            <a:endParaRPr lang="en-US" altLang="zh-TW" dirty="0" smtClean="0"/>
          </a:p>
          <a:p>
            <a:endParaRPr lang="en-US" altLang="zh-TW" dirty="0" smtClean="0"/>
          </a:p>
          <a:p>
            <a:r>
              <a:rPr lang="zh-TW" altLang="zh-TW" dirty="0" smtClean="0"/>
              <a:t/>
            </a:r>
            <a:br>
              <a:rPr lang="zh-TW" altLang="zh-TW" dirty="0" smtClean="0"/>
            </a:br>
            <a:endParaRPr lang="zh-TW" altLang="en-US"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21</a:t>
            </a:fld>
            <a:endParaRPr lang="zh-TW" altLang="en-US"/>
          </a:p>
        </p:txBody>
      </p:sp>
    </p:spTree>
    <p:extLst>
      <p:ext uri="{BB962C8B-B14F-4D97-AF65-F5344CB8AC3E}">
        <p14:creationId xmlns:p14="http://schemas.microsoft.com/office/powerpoint/2010/main" val="40983538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NFVO</a:t>
            </a:r>
            <a:r>
              <a:rPr lang="zh-TW" altLang="en-US" dirty="0" smtClean="0"/>
              <a:t>還關注</a:t>
            </a:r>
            <a:r>
              <a:rPr lang="en-US" altLang="zh-TW" dirty="0" smtClean="0"/>
              <a:t>SFC</a:t>
            </a:r>
            <a:r>
              <a:rPr lang="zh-TW" altLang="en-US" dirty="0" smtClean="0"/>
              <a:t>的實例化</a:t>
            </a:r>
            <a:r>
              <a:rPr lang="en-US" altLang="zh-TW" dirty="0" smtClean="0"/>
              <a:t>/</a:t>
            </a:r>
            <a:r>
              <a:rPr lang="zh-TW" altLang="en-US" dirty="0" smtClean="0"/>
              <a:t>更新</a:t>
            </a:r>
            <a:r>
              <a:rPr lang="en-US" altLang="zh-TW" dirty="0" smtClean="0"/>
              <a:t>/</a:t>
            </a:r>
            <a:r>
              <a:rPr lang="zh-TW" altLang="en-US" dirty="0" smtClean="0"/>
              <a:t>終止（即</a:t>
            </a:r>
            <a:r>
              <a:rPr lang="en-US" altLang="zh-TW" dirty="0" smtClean="0"/>
              <a:t>SFC</a:t>
            </a:r>
            <a:r>
              <a:rPr lang="zh-TW" altLang="en-US" dirty="0" smtClean="0"/>
              <a:t>的生命週期管理）以及</a:t>
            </a:r>
            <a:r>
              <a:rPr lang="en-US" altLang="zh-TW" dirty="0" smtClean="0"/>
              <a:t>NFVO</a:t>
            </a:r>
            <a:r>
              <a:rPr lang="zh-TW" altLang="en-US" dirty="0" smtClean="0"/>
              <a:t>與</a:t>
            </a:r>
            <a:r>
              <a:rPr lang="en-US" altLang="zh-TW" dirty="0" smtClean="0"/>
              <a:t>VNFM</a:t>
            </a:r>
            <a:r>
              <a:rPr lang="zh-TW" altLang="en-US" dirty="0" smtClean="0"/>
              <a:t>協調組成的</a:t>
            </a:r>
            <a:r>
              <a:rPr lang="en-US" altLang="zh-TW" dirty="0" smtClean="0"/>
              <a:t>VNF</a:t>
            </a:r>
            <a:r>
              <a:rPr lang="zh-TW" altLang="en-US" dirty="0" smtClean="0"/>
              <a:t>（實例化，更新，縮放，遷移和終止）。</a:t>
            </a:r>
          </a:p>
          <a:p>
            <a:endParaRPr lang="zh-TW" altLang="en-US" dirty="0" smtClean="0"/>
          </a:p>
          <a:p>
            <a:r>
              <a:rPr lang="en-US" altLang="zh-TW" dirty="0" smtClean="0"/>
              <a:t>VNFM</a:t>
            </a:r>
            <a:r>
              <a:rPr lang="zh-TW" altLang="en-US" dirty="0" smtClean="0"/>
              <a:t>負責</a:t>
            </a:r>
            <a:r>
              <a:rPr lang="en-US" altLang="zh-TW" dirty="0" smtClean="0"/>
              <a:t>VNF</a:t>
            </a:r>
            <a:r>
              <a:rPr lang="zh-TW" altLang="en-US" dirty="0" smtClean="0"/>
              <a:t>的生命週期管理，例如</a:t>
            </a:r>
            <a:r>
              <a:rPr lang="en-US" altLang="zh-TW" dirty="0" smtClean="0"/>
              <a:t>VNF</a:t>
            </a:r>
            <a:r>
              <a:rPr lang="zh-TW" altLang="en-US" dirty="0" smtClean="0"/>
              <a:t>的實例化，更新</a:t>
            </a:r>
            <a:r>
              <a:rPr lang="en-US" altLang="zh-TW" dirty="0" smtClean="0"/>
              <a:t>/</a:t>
            </a:r>
            <a:r>
              <a:rPr lang="zh-TW" altLang="en-US" dirty="0" smtClean="0"/>
              <a:t>升級，縮放和終止。</a:t>
            </a:r>
          </a:p>
          <a:p>
            <a:endParaRPr lang="zh-TW" altLang="en-US"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22</a:t>
            </a:fld>
            <a:endParaRPr lang="zh-TW" altLang="en-US"/>
          </a:p>
        </p:txBody>
      </p:sp>
    </p:spTree>
    <p:extLst>
      <p:ext uri="{BB962C8B-B14F-4D97-AF65-F5344CB8AC3E}">
        <p14:creationId xmlns:p14="http://schemas.microsoft.com/office/powerpoint/2010/main" val="33847093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VIM</a:t>
            </a:r>
            <a:r>
              <a:rPr lang="zh-TW" altLang="en-US" dirty="0" smtClean="0"/>
              <a:t>涉及控制和管理</a:t>
            </a:r>
            <a:r>
              <a:rPr lang="en-US" altLang="zh-TW" dirty="0" smtClean="0"/>
              <a:t>NFV</a:t>
            </a:r>
            <a:r>
              <a:rPr lang="zh-TW" altLang="en-US" dirty="0" smtClean="0"/>
              <a:t>基礎結構（</a:t>
            </a:r>
            <a:r>
              <a:rPr lang="en-US" altLang="zh-TW" dirty="0" smtClean="0"/>
              <a:t>NFVI</a:t>
            </a:r>
            <a:r>
              <a:rPr lang="zh-TW" altLang="en-US" dirty="0" smtClean="0"/>
              <a:t>）的計算，存儲和網絡資源有關，例如為更高層（</a:t>
            </a:r>
            <a:r>
              <a:rPr lang="en-US" altLang="zh-TW" dirty="0" smtClean="0"/>
              <a:t>NFVO</a:t>
            </a:r>
            <a:r>
              <a:rPr lang="zh-TW" altLang="en-US" dirty="0" smtClean="0"/>
              <a:t>和</a:t>
            </a:r>
            <a:r>
              <a:rPr lang="en-US" altLang="zh-TW" dirty="0" smtClean="0"/>
              <a:t>VNFM</a:t>
            </a:r>
            <a:r>
              <a:rPr lang="zh-TW" altLang="en-US" dirty="0" smtClean="0"/>
              <a:t>）提供“網絡即服務”北向接口，並調用</a:t>
            </a:r>
            <a:r>
              <a:rPr lang="en-US" altLang="zh-TW" dirty="0" smtClean="0"/>
              <a:t>NFVI</a:t>
            </a:r>
            <a:r>
              <a:rPr lang="zh-TW" altLang="en-US" dirty="0" smtClean="0"/>
              <a:t>網絡南向接口（網絡控制器或</a:t>
            </a:r>
            <a:r>
              <a:rPr lang="en-US" altLang="zh-TW" dirty="0" smtClean="0"/>
              <a:t>/</a:t>
            </a:r>
            <a:r>
              <a:rPr lang="zh-TW" altLang="en-US" dirty="0" smtClean="0"/>
              <a:t>和</a:t>
            </a:r>
            <a:r>
              <a:rPr lang="en-US" altLang="zh-TW" dirty="0" smtClean="0"/>
              <a:t>VNF / PNF</a:t>
            </a:r>
            <a:r>
              <a:rPr lang="zh-TW" altLang="en-US" dirty="0" smtClean="0"/>
              <a:t>）以在域內建造服務。</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23</a:t>
            </a:fld>
            <a:endParaRPr lang="zh-TW" altLang="en-US"/>
          </a:p>
        </p:txBody>
      </p:sp>
    </p:spTree>
    <p:extLst>
      <p:ext uri="{BB962C8B-B14F-4D97-AF65-F5344CB8AC3E}">
        <p14:creationId xmlns:p14="http://schemas.microsoft.com/office/powerpoint/2010/main" val="34513551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dirty="0" smtClean="0"/>
              <a:t>每個NS包含至少一個VNF轉發圖（VNFFG），該圖通過引用VNF，PNF，網絡轉發路徑（NFP）來描述NS或NS部分的網絡拓撲，該網絡轉發路徑提供了所涉及的VNF或PNF的順序。 VNFFG，以及連接它們的虛擬鏈接。</a:t>
            </a:r>
            <a:endParaRPr lang="zh-TW" altLang="en-US" dirty="0" smtClean="0"/>
          </a:p>
          <a:p>
            <a:endParaRPr lang="en-US" altLang="zh-TW" dirty="0" smtClean="0"/>
          </a:p>
          <a:p>
            <a:r>
              <a:rPr lang="zh-TW" altLang="zh-TW" dirty="0" smtClean="0"/>
              <a:t>在SFC術語中，VNFFG被視為SFC，VNF或PNF是SF，NFP是SFP，並且虛擬鏈接由一個或不同的SFF實現。</a:t>
            </a:r>
            <a:endParaRPr lang="en-US" altLang="zh-TW" dirty="0" smtClean="0"/>
          </a:p>
          <a:p>
            <a:endParaRPr lang="en-US" altLang="zh-TW" dirty="0" smtClean="0"/>
          </a:p>
          <a:p>
            <a:r>
              <a:rPr lang="zh-TW" altLang="zh-TW" dirty="0" smtClean="0"/>
              <a:t>圖3顯示了嵌入在同一虛擬網絡基礎架構中的兩個VNFFG（SFC）的示例</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24</a:t>
            </a:fld>
            <a:endParaRPr lang="zh-TW" altLang="en-US"/>
          </a:p>
        </p:txBody>
      </p:sp>
    </p:spTree>
    <p:extLst>
      <p:ext uri="{BB962C8B-B14F-4D97-AF65-F5344CB8AC3E}">
        <p14:creationId xmlns:p14="http://schemas.microsoft.com/office/powerpoint/2010/main" val="34847378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dirty="0" smtClean="0"/>
              <a:t>每個NS包含至少一個VNF轉發圖（VNFFG），該圖通過引用VNF，PNF，網絡轉發路徑（NFP）來描述NS或NS部分的網絡拓撲，該網絡轉發路徑提供了所涉及的VNF或PNF的順序。 VNFFG，以及連接它們的虛擬鏈接。</a:t>
            </a:r>
            <a:endParaRPr lang="zh-TW" altLang="en-US" dirty="0" smtClean="0"/>
          </a:p>
          <a:p>
            <a:endParaRPr lang="en-US" altLang="zh-TW" dirty="0" smtClean="0"/>
          </a:p>
          <a:p>
            <a:r>
              <a:rPr lang="zh-TW" altLang="zh-TW" dirty="0" smtClean="0"/>
              <a:t>在SFC術語中，VNFFG被視為SFC，VNF或PNF是SF，NFP是SFP，並且虛擬鏈接由一個或不同的SFF實現。</a:t>
            </a:r>
            <a:endParaRPr lang="en-US" altLang="zh-TW" dirty="0" smtClean="0"/>
          </a:p>
          <a:p>
            <a:endParaRPr lang="en-US" altLang="zh-TW" dirty="0" smtClean="0"/>
          </a:p>
          <a:p>
            <a:r>
              <a:rPr lang="zh-TW" altLang="zh-TW" dirty="0" smtClean="0"/>
              <a:t>圖3顯示了嵌入在同一虛擬網絡基礎架構中的兩個VNFFG（SFC）的示例</a:t>
            </a:r>
            <a:endParaRPr lang="zh-TW" altLang="en-US"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25</a:t>
            </a:fld>
            <a:endParaRPr lang="zh-TW" altLang="en-US"/>
          </a:p>
        </p:txBody>
      </p:sp>
    </p:spTree>
    <p:extLst>
      <p:ext uri="{BB962C8B-B14F-4D97-AF65-F5344CB8AC3E}">
        <p14:creationId xmlns:p14="http://schemas.microsoft.com/office/powerpoint/2010/main" val="26034988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本节对不同的SFC解决方案进行了研究、比较和评价，讨论了它们的局限性，并确定了今后改进它们应考虑的研究方向</a:t>
            </a:r>
            <a:r>
              <a:rPr lang="en-US" altLang="zh-TW" sz="1200" kern="1200" dirty="0" smtClean="0">
                <a:solidFill>
                  <a:schemeClr val="tx1"/>
                </a:solidFill>
                <a:effectLst/>
                <a:latin typeface="+mn-lt"/>
                <a:ea typeface="+mn-ea"/>
                <a:cs typeface="+mn-cs"/>
              </a:rPr>
              <a:t>。(</a:t>
            </a:r>
            <a:r>
              <a:rPr lang="en-US" altLang="zh-TW" sz="1200" dirty="0" smtClean="0">
                <a:latin typeface="Times New Roman" panose="02020603050405020304" pitchFamily="18" charset="0"/>
                <a:cs typeface="Times New Roman" panose="02020603050405020304" pitchFamily="18" charset="0"/>
              </a:rPr>
              <a:t>Directions:</a:t>
            </a:r>
            <a:r>
              <a:rPr lang="zh-TW" altLang="en-US" sz="1200" dirty="0" smtClean="0">
                <a:latin typeface="Times New Roman" panose="02020603050405020304" pitchFamily="18" charset="0"/>
                <a:cs typeface="Times New Roman" panose="02020603050405020304" pitchFamily="18" charset="0"/>
              </a:rPr>
              <a:t>指示、方向</a:t>
            </a:r>
            <a:r>
              <a:rPr lang="en-US" altLang="zh-TW" sz="1200" dirty="0" smtClean="0">
                <a:latin typeface="Times New Roman" panose="02020603050405020304" pitchFamily="18" charset="0"/>
                <a:cs typeface="Times New Roman" panose="02020603050405020304" pitchFamily="18" charset="0"/>
              </a:rPr>
              <a:t>)</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根据体系结构（SFC控制和数据平面）和实现方法的性能进行了比较</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26</a:t>
            </a:fld>
            <a:endParaRPr lang="zh-TW" altLang="en-US"/>
          </a:p>
        </p:txBody>
      </p:sp>
    </p:spTree>
    <p:extLst>
      <p:ext uri="{BB962C8B-B14F-4D97-AF65-F5344CB8AC3E}">
        <p14:creationId xmlns:p14="http://schemas.microsoft.com/office/powerpoint/2010/main" val="6373444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實施：顯示用於實施SFC解決方案的控制平面的技術。</a:t>
            </a:r>
            <a:br>
              <a:rPr lang="zh-TW" altLang="zh-TW" dirty="0" smtClean="0"/>
            </a:br>
            <a:r>
              <a:rPr lang="zh-TW" altLang="zh-TW" dirty="0" smtClean="0"/>
              <a:t/>
            </a:r>
            <a:br>
              <a:rPr lang="zh-TW" altLang="zh-TW" dirty="0" smtClean="0"/>
            </a:br>
            <a:r>
              <a:rPr lang="zh-TW" altLang="zh-TW" dirty="0" smtClean="0"/>
              <a:t>SFP調整：在運行時階段進行動態SFP計算，採用的方法包括SFP故障轉移，具有更好延遲的SFP，流量工程SFP和SF / SFP負載平衡。</a:t>
            </a:r>
            <a:br>
              <a:rPr lang="zh-TW" altLang="zh-TW" dirty="0" smtClean="0"/>
            </a:br>
            <a:r>
              <a:rPr lang="zh-TW" altLang="zh-TW" dirty="0" smtClean="0"/>
              <a:t/>
            </a:r>
            <a:br>
              <a:rPr lang="zh-TW" altLang="zh-TW" dirty="0" smtClean="0"/>
            </a:br>
            <a:r>
              <a:rPr lang="zh-TW" altLang="zh-TW" dirty="0" smtClean="0"/>
              <a:t>基於協調器：顯示SFC方法的控制平面是否取決於協調器。</a:t>
            </a:r>
            <a:br>
              <a:rPr lang="zh-TW" altLang="zh-TW" dirty="0" smtClean="0"/>
            </a:br>
            <a:r>
              <a:rPr lang="zh-TW" altLang="zh-TW" dirty="0" smtClean="0"/>
              <a:t/>
            </a:r>
            <a:br>
              <a:rPr lang="zh-TW" altLang="zh-TW" dirty="0" smtClean="0"/>
            </a:br>
            <a:r>
              <a:rPr lang="zh-TW" altLang="zh-TW" dirty="0" smtClean="0"/>
              <a:t>QoS /策略引擎：顯示SFC解決方案的控制平面是否具有將QoS和策略實施到網絡中的能力</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27</a:t>
            </a:fld>
            <a:endParaRPr lang="zh-TW" altLang="en-US"/>
          </a:p>
        </p:txBody>
      </p:sp>
    </p:spTree>
    <p:extLst>
      <p:ext uri="{BB962C8B-B14F-4D97-AF65-F5344CB8AC3E}">
        <p14:creationId xmlns:p14="http://schemas.microsoft.com/office/powerpoint/2010/main" val="1208155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数据平面中的比较要点是：</a:t>
            </a:r>
            <a:endParaRPr lang="en-US" altLang="zh-CN" sz="1200" kern="1200" dirty="0" smtClean="0">
              <a:solidFill>
                <a:schemeClr val="tx1"/>
              </a:solidFill>
              <a:effectLst/>
              <a:latin typeface="+mn-lt"/>
              <a:ea typeface="+mn-ea"/>
              <a:cs typeface="+mn-cs"/>
            </a:endParaRPr>
          </a:p>
          <a:p>
            <a:endParaRPr lang="zh-CN" altLang="en-US" dirty="0" smtClean="0">
              <a:effectLst/>
            </a:endParaRPr>
          </a:p>
          <a:p>
            <a:r>
              <a:rPr lang="zh-TW" altLang="zh-TW" dirty="0" smtClean="0"/>
              <a:t>SFF：探索SFC解決方</a:t>
            </a:r>
            <a:r>
              <a:rPr lang="zh-TW" altLang="en-US" dirty="0" smtClean="0"/>
              <a:t>法</a:t>
            </a:r>
            <a:r>
              <a:rPr lang="zh-TW" altLang="zh-TW" dirty="0" smtClean="0"/>
              <a:t>在SFF上應用的方案，以引導流量通過鏈</a:t>
            </a:r>
            <a:br>
              <a:rPr lang="zh-TW" altLang="zh-TW" dirty="0" smtClean="0"/>
            </a:br>
            <a:r>
              <a:rPr lang="zh-TW" altLang="zh-TW" dirty="0" smtClean="0"/>
              <a:t/>
            </a:r>
            <a:br>
              <a:rPr lang="zh-TW" altLang="zh-TW" dirty="0" smtClean="0"/>
            </a:br>
            <a:r>
              <a:rPr lang="zh-TW" altLang="zh-TW" dirty="0" smtClean="0"/>
              <a:t>SFC分類器：顯示如何分類傳入流量</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28</a:t>
            </a:fld>
            <a:endParaRPr lang="zh-TW" altLang="en-US"/>
          </a:p>
        </p:txBody>
      </p:sp>
    </p:spTree>
    <p:extLst>
      <p:ext uri="{BB962C8B-B14F-4D97-AF65-F5344CB8AC3E}">
        <p14:creationId xmlns:p14="http://schemas.microsoft.com/office/powerpoint/2010/main" val="28968049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该方法的性能比较要点是</a:t>
            </a:r>
            <a:r>
              <a:rPr lang="en-US" altLang="zh-TW" sz="1200" kern="1200" dirty="0" smtClean="0">
                <a:solidFill>
                  <a:schemeClr val="tx1"/>
                </a:solidFill>
                <a:effectLst/>
                <a:latin typeface="+mn-lt"/>
                <a:ea typeface="+mn-ea"/>
                <a:cs typeface="+mn-cs"/>
              </a:rPr>
              <a:t>：</a:t>
            </a:r>
            <a:endParaRPr lang="en-US" altLang="zh-CN" sz="1200" kern="1200" dirty="0" smtClean="0">
              <a:solidFill>
                <a:schemeClr val="tx1"/>
              </a:solidFill>
              <a:effectLst/>
              <a:latin typeface="+mn-lt"/>
              <a:ea typeface="+mn-ea"/>
              <a:cs typeface="+mn-cs"/>
            </a:endParaRPr>
          </a:p>
          <a:p>
            <a:endParaRPr lang="en-US" altLang="zh-CN" sz="1200" kern="1200" dirty="0" smtClean="0">
              <a:solidFill>
                <a:schemeClr val="tx1"/>
              </a:solidFill>
              <a:effectLst/>
              <a:latin typeface="+mn-lt"/>
              <a:ea typeface="+mn-ea"/>
              <a:cs typeface="+mn-cs"/>
            </a:endParaRPr>
          </a:p>
          <a:p>
            <a:r>
              <a:rPr lang="zh-CN" altLang="en-US" sz="1200" kern="1200" dirty="0" smtClean="0">
                <a:solidFill>
                  <a:schemeClr val="tx1"/>
                </a:solidFill>
                <a:effectLst/>
                <a:latin typeface="+mn-lt"/>
                <a:ea typeface="+mn-ea"/>
                <a:cs typeface="+mn-cs"/>
              </a:rPr>
              <a:t>灵活性：显示</a:t>
            </a:r>
            <a:r>
              <a:rPr lang="en-US" altLang="zh-TW" sz="1200" dirty="0" smtClean="0">
                <a:latin typeface="Times New Roman" panose="02020603050405020304" pitchFamily="18" charset="0"/>
                <a:cs typeface="Times New Roman" panose="02020603050405020304" pitchFamily="18" charset="0"/>
              </a:rPr>
              <a:t>SFC</a:t>
            </a:r>
            <a:r>
              <a:rPr lang="zh-CN" altLang="en-US" sz="1200" kern="1200" dirty="0" smtClean="0">
                <a:solidFill>
                  <a:schemeClr val="tx1"/>
                </a:solidFill>
                <a:effectLst/>
                <a:latin typeface="+mn-lt"/>
                <a:ea typeface="+mn-ea"/>
                <a:cs typeface="+mn-cs"/>
              </a:rPr>
              <a:t>方法的灵活性水平。灵活性水平基于在</a:t>
            </a: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解决方案中实施的</a:t>
            </a:r>
            <a:r>
              <a:rPr lang="en-US" altLang="zh-TW" sz="1200" dirty="0" smtClean="0">
                <a:latin typeface="Times New Roman" panose="02020603050405020304" pitchFamily="18" charset="0"/>
                <a:cs typeface="Times New Roman" panose="02020603050405020304" pitchFamily="18" charset="0"/>
              </a:rPr>
              <a:t>traffic</a:t>
            </a:r>
            <a:r>
              <a:rPr lang="zh-CN" altLang="en-US" sz="1200" kern="1200" dirty="0" smtClean="0">
                <a:solidFill>
                  <a:schemeClr val="tx1"/>
                </a:solidFill>
                <a:effectLst/>
                <a:latin typeface="+mn-lt"/>
                <a:ea typeface="+mn-ea"/>
                <a:cs typeface="+mn-cs"/>
              </a:rPr>
              <a:t>转向方案的效率。</a:t>
            </a:r>
            <a:endParaRPr lang="zh-CN" altLang="en-US" dirty="0" smtClean="0">
              <a:effectLst/>
            </a:endParaRPr>
          </a:p>
          <a:p>
            <a:r>
              <a:rPr lang="zh-CN" altLang="en-US" sz="1200" kern="1200" dirty="0" smtClean="0">
                <a:solidFill>
                  <a:schemeClr val="tx1"/>
                </a:solidFill>
                <a:effectLst/>
                <a:latin typeface="+mn-lt"/>
                <a:ea typeface="+mn-ea"/>
                <a:cs typeface="+mn-cs"/>
              </a:rPr>
              <a:t> </a:t>
            </a:r>
            <a:endParaRPr lang="zh-CN" altLang="en-US" dirty="0" smtClean="0">
              <a:effectLst/>
            </a:endParaRPr>
          </a:p>
          <a:p>
            <a:r>
              <a:rPr lang="zh-CN" altLang="en-US" sz="1200" kern="1200" dirty="0" smtClean="0">
                <a:solidFill>
                  <a:schemeClr val="tx1"/>
                </a:solidFill>
                <a:effectLst/>
                <a:latin typeface="+mn-lt"/>
                <a:ea typeface="+mn-ea"/>
                <a:cs typeface="+mn-cs"/>
              </a:rPr>
              <a:t>可伸缩性：定义</a:t>
            </a: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方法中的可伸缩性级别。可伸缩性级别基于为一个链应用流量控制所需的规则数。</a:t>
            </a:r>
            <a:endParaRPr lang="zh-CN" altLang="en-US" dirty="0" smtClean="0">
              <a:effectLst/>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29</a:t>
            </a:fld>
            <a:endParaRPr lang="zh-TW" altLang="en-US"/>
          </a:p>
        </p:txBody>
      </p:sp>
    </p:spTree>
    <p:extLst>
      <p:ext uri="{BB962C8B-B14F-4D97-AF65-F5344CB8AC3E}">
        <p14:creationId xmlns:p14="http://schemas.microsoft.com/office/powerpoint/2010/main" val="3816102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服务功能链是一种网络能力</a:t>
            </a:r>
            <a:r>
              <a:rPr lang="zh-TW" altLang="en-US" sz="1200" kern="1200" dirty="0" smtClean="0">
                <a:solidFill>
                  <a:schemeClr val="tx1"/>
                </a:solidFill>
                <a:effectLst/>
                <a:latin typeface="+mn-lt"/>
                <a:ea typeface="+mn-ea"/>
                <a:cs typeface="+mn-cs"/>
              </a:rPr>
              <a:t>，其為</a:t>
            </a:r>
            <a:r>
              <a:rPr lang="en-US" altLang="zh-TW" sz="1200" kern="1200" dirty="0" err="1" smtClean="0">
                <a:solidFill>
                  <a:schemeClr val="tx1"/>
                </a:solidFill>
                <a:effectLst/>
                <a:latin typeface="+mn-lt"/>
                <a:ea typeface="+mn-ea"/>
                <a:cs typeface="+mn-cs"/>
              </a:rPr>
              <a:t>应用驱动的网络提供支持</a:t>
            </a:r>
            <a:r>
              <a:rPr lang="zh-TW" altLang="en-US"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通过服务功能的有序互连</a:t>
            </a:r>
            <a:endParaRPr lang="en-US" altLang="zh-TW"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服务功能链的生命周期管理是由最近</a:t>
            </a:r>
            <a:r>
              <a:rPr lang="en-US" altLang="zh-TW" sz="1200" kern="1200" dirty="0" smtClean="0">
                <a:solidFill>
                  <a:schemeClr val="tx1"/>
                </a:solidFill>
                <a:effectLst/>
                <a:latin typeface="+mn-lt"/>
                <a:ea typeface="+mn-ea"/>
                <a:cs typeface="+mn-cs"/>
              </a:rPr>
              <a:t>(</a:t>
            </a:r>
            <a:r>
              <a:rPr lang="en-US" altLang="zh-TW" sz="1200" dirty="0" smtClean="0">
                <a:latin typeface="Times New Roman" panose="02020603050405020304" pitchFamily="18" charset="0"/>
                <a:cs typeface="Times New Roman" panose="02020603050405020304" pitchFamily="18" charset="0"/>
              </a:rPr>
              <a:t>recently</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出现</a:t>
            </a:r>
            <a:r>
              <a:rPr lang="en-US" altLang="zh-TW" sz="1200" kern="1200" dirty="0" smtClean="0">
                <a:solidFill>
                  <a:schemeClr val="tx1"/>
                </a:solidFill>
                <a:effectLst/>
                <a:latin typeface="+mn-lt"/>
                <a:ea typeface="+mn-ea"/>
                <a:cs typeface="+mn-cs"/>
              </a:rPr>
              <a:t>(</a:t>
            </a:r>
            <a:r>
              <a:rPr lang="en-US" altLang="zh-TW" sz="1200" dirty="0" smtClean="0">
                <a:latin typeface="Times New Roman" panose="02020603050405020304" pitchFamily="18" charset="0"/>
                <a:cs typeface="Times New Roman" panose="02020603050405020304" pitchFamily="18" charset="0"/>
              </a:rPr>
              <a:t>emerged</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的两种技术实现的，即软件定义的网络和网络功能虚拟化</a:t>
            </a:r>
            <a:endParaRPr lang="en-US" altLang="zh-TW"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zh-TW" altLang="zh-TW" dirty="0" smtClean="0"/>
              <a:t>本文最後對現有解決方案進行了差距</a:t>
            </a:r>
            <a:r>
              <a:rPr lang="en-US" altLang="zh-TW" dirty="0" smtClean="0"/>
              <a:t>(</a:t>
            </a:r>
            <a:r>
              <a:rPr lang="en-US" altLang="zh-TW" sz="1200" dirty="0" smtClean="0">
                <a:latin typeface="Times New Roman" panose="02020603050405020304" pitchFamily="18" charset="0"/>
                <a:cs typeface="Times New Roman" panose="02020603050405020304" pitchFamily="18" charset="0"/>
              </a:rPr>
              <a:t>gap</a:t>
            </a:r>
            <a:r>
              <a:rPr lang="en-US" altLang="zh-TW" dirty="0" smtClean="0"/>
              <a:t>)</a:t>
            </a:r>
            <a:r>
              <a:rPr lang="zh-TW" altLang="zh-TW" dirty="0" smtClean="0"/>
              <a:t>分析</a:t>
            </a:r>
            <a:r>
              <a:rPr lang="en-US" altLang="zh-TW" dirty="0" smtClean="0"/>
              <a:t>(</a:t>
            </a:r>
            <a:r>
              <a:rPr lang="en-US" altLang="zh-TW" sz="1200" dirty="0" smtClean="0">
                <a:latin typeface="Times New Roman" panose="02020603050405020304" pitchFamily="18" charset="0"/>
                <a:cs typeface="Times New Roman" panose="02020603050405020304" pitchFamily="18" charset="0"/>
              </a:rPr>
              <a:t>analysis</a:t>
            </a:r>
            <a:r>
              <a:rPr lang="en-US" altLang="zh-TW" dirty="0" smtClean="0"/>
              <a:t>)</a:t>
            </a:r>
            <a:r>
              <a:rPr lang="zh-TW" altLang="zh-TW" dirty="0" smtClean="0"/>
              <a:t>，並確定了未來的研究挑戰。</a:t>
            </a:r>
            <a:endParaRPr lang="en-US" dirty="0"/>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0FCA8AA-0525-4FA5-ADE9-0CFAAD5128D6}"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1" lang="zh-TW" altLang="en-US" sz="1200" b="0" i="0" u="none" strike="noStrike" kern="1200" cap="none" spc="0" normalizeH="0" baseline="0" noProof="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32794179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在[3]中，NIMBLE系統證明了SDN的潛力，它可以簡化和改進現有的中間盒管理部署，解決與中間盒組合，負載平衡和數據包修改有關的挑戰。</a:t>
            </a:r>
            <a:endParaRPr lang="en-US" altLang="zh-TW" dirty="0" smtClean="0"/>
          </a:p>
          <a:p>
            <a:endParaRPr lang="en-US" altLang="zh-TW" dirty="0" smtClean="0"/>
          </a:p>
          <a:p>
            <a:r>
              <a:rPr lang="zh-TW" altLang="zh-TW" dirty="0" smtClean="0"/>
              <a:t>NIMBLE設計包含三個主要思想。</a:t>
            </a:r>
            <a:endParaRPr lang="en-US" altLang="zh-TW" dirty="0" smtClean="0"/>
          </a:p>
          <a:p>
            <a:endParaRPr lang="en-US" altLang="zh-TW" dirty="0" smtClean="0"/>
          </a:p>
          <a:p>
            <a:r>
              <a:rPr lang="zh-TW" altLang="zh-TW" dirty="0" smtClean="0"/>
              <a:t>第一個想法是通過一個有效的數據平面來支持中間盒組合，該數據平面在交換機之間具有隧道，並使用SDN功能將標籤推入數據包標頭，以便了解每個數據包的處理狀態</a:t>
            </a:r>
            <a:r>
              <a:rPr lang="zh-TW" altLang="zh-TW" dirty="0" smtClean="0"/>
              <a:t>。</a:t>
            </a:r>
            <a:endParaRPr lang="en-US" altLang="zh-TW" dirty="0" smtClean="0"/>
          </a:p>
          <a:p>
            <a:endParaRPr lang="en-US" altLang="zh-TW" dirty="0" smtClean="0"/>
          </a:p>
          <a:p>
            <a:endParaRPr lang="en-US" altLang="zh-TW" dirty="0" smtClean="0"/>
          </a:p>
          <a:p>
            <a:r>
              <a:rPr lang="zh-TW" altLang="en-US" dirty="0" smtClean="0"/>
              <a:t>中間盒或網絡設備是一種計算機網絡設備，它可以出於數據包轉發以外的目的  轉換，檢查，過濾和操縱  流量。這些無關的功能干擾了應用程序性能，並因違反“端到端原則”等“重要體系結構原則”而受到批評。中間盒的示例包括防火牆，網絡地址轉換器，負載平衡器和深度數據包檢查盒。 </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30</a:t>
            </a:fld>
            <a:endParaRPr lang="zh-TW" altLang="en-US"/>
          </a:p>
        </p:txBody>
      </p:sp>
    </p:spTree>
    <p:extLst>
      <p:ext uri="{BB962C8B-B14F-4D97-AF65-F5344CB8AC3E}">
        <p14:creationId xmlns:p14="http://schemas.microsoft.com/office/powerpoint/2010/main" val="15468682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zh-TW" dirty="0" smtClean="0"/>
              <a:t>第二個想法是以實用的</a:t>
            </a:r>
            <a:r>
              <a:rPr lang="en-US" altLang="zh-TW" dirty="0" smtClean="0"/>
              <a:t>(</a:t>
            </a:r>
            <a:r>
              <a:rPr lang="en-US" altLang="zh-TW" sz="1200" dirty="0" smtClean="0">
                <a:latin typeface="Times New Roman" panose="02020603050405020304" pitchFamily="18" charset="0"/>
                <a:cs typeface="Times New Roman" panose="02020603050405020304" pitchFamily="18" charset="0"/>
              </a:rPr>
              <a:t>practical)</a:t>
            </a:r>
            <a:r>
              <a:rPr lang="zh-TW" altLang="zh-TW" dirty="0" smtClean="0"/>
              <a:t>統一</a:t>
            </a:r>
            <a:r>
              <a:rPr lang="en-US" altLang="zh-TW" dirty="0" smtClean="0"/>
              <a:t>(</a:t>
            </a:r>
            <a:r>
              <a:rPr lang="en-US" altLang="zh-TW" dirty="0" smtClean="0">
                <a:effectLst/>
              </a:rPr>
              <a:t>unified</a:t>
            </a:r>
            <a:r>
              <a:rPr lang="en-US" altLang="zh-TW" dirty="0" smtClean="0"/>
              <a:t>)</a:t>
            </a:r>
            <a:r>
              <a:rPr lang="zh-TW" altLang="zh-TW" dirty="0" smtClean="0"/>
              <a:t>方式提供資源管理，並優化使用有關交換機容量的信息</a:t>
            </a:r>
            <a:r>
              <a:rPr lang="zh-TW" altLang="en-US" dirty="0" smtClean="0"/>
              <a:t>，</a:t>
            </a:r>
            <a:r>
              <a:rPr lang="zh-TW" altLang="zh-TW" dirty="0" smtClean="0"/>
              <a:t>以及基於流量</a:t>
            </a:r>
            <a:r>
              <a:rPr lang="zh-TW" altLang="en-US" dirty="0" smtClean="0"/>
              <a:t>變幻</a:t>
            </a:r>
            <a:r>
              <a:rPr lang="zh-TW" altLang="zh-TW" dirty="0" smtClean="0"/>
              <a:t>的負載平衡來。</a:t>
            </a: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dirty="0" smtClean="0"/>
              <a:t>第三個關鍵思想是使中間盒動態地行動</a:t>
            </a:r>
            <a:r>
              <a:rPr lang="zh-TW" altLang="en-US" dirty="0" smtClean="0"/>
              <a:t>，</a:t>
            </a:r>
            <a:r>
              <a:rPr lang="zh-TW" altLang="zh-TW" dirty="0" smtClean="0"/>
              <a:t>通過報告SDN交換機的</a:t>
            </a:r>
            <a:r>
              <a:rPr lang="zh-TW" altLang="en-US" dirty="0" smtClean="0"/>
              <a:t>性能</a:t>
            </a:r>
            <a:r>
              <a:rPr lang="zh-TW" altLang="zh-TW" dirty="0" smtClean="0"/>
              <a:t>來設計輕量級流量關聯方案。</a:t>
            </a: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dirty="0" smtClean="0"/>
              <a:t>NI</a:t>
            </a:r>
            <a:r>
              <a:rPr lang="zh-TW" altLang="zh-TW" dirty="0" smtClean="0"/>
              <a:t>MB</a:t>
            </a:r>
            <a:r>
              <a:rPr lang="zh-TW" altLang="zh-TW" dirty="0" smtClean="0"/>
              <a:t>LE的概念驗證顯示了在中間盒負載平衡方面取得的進步</a:t>
            </a:r>
            <a:r>
              <a:rPr lang="zh-TW" altLang="zh-TW" dirty="0" smtClean="0"/>
              <a:t>。結果</a:t>
            </a:r>
            <a:r>
              <a:rPr lang="zh-TW" altLang="zh-TW" dirty="0" smtClean="0"/>
              <a:t>還證明了網絡引導的速度以及</a:t>
            </a:r>
            <a:r>
              <a:rPr lang="zh-TW" altLang="zh-TW" dirty="0" smtClean="0"/>
              <a:t>系統的高響應能力對</a:t>
            </a:r>
            <a:r>
              <a:rPr lang="zh-TW" altLang="en-US" dirty="0" smtClean="0"/>
              <a:t>於</a:t>
            </a:r>
            <a:r>
              <a:rPr lang="zh-TW" altLang="zh-TW" dirty="0" smtClean="0"/>
              <a:t>網</a:t>
            </a:r>
            <a:r>
              <a:rPr lang="zh-TW" altLang="zh-TW" dirty="0" smtClean="0"/>
              <a:t>絡動態和負載重新</a:t>
            </a:r>
            <a:r>
              <a:rPr lang="zh-TW" altLang="zh-TW" dirty="0" smtClean="0"/>
              <a:t>平衡。</a:t>
            </a: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31</a:t>
            </a:fld>
            <a:endParaRPr lang="zh-TW" altLang="en-US"/>
          </a:p>
        </p:txBody>
      </p:sp>
    </p:spTree>
    <p:extLst>
      <p:ext uri="{BB962C8B-B14F-4D97-AF65-F5344CB8AC3E}">
        <p14:creationId xmlns:p14="http://schemas.microsoft.com/office/powerpoint/2010/main" val="23453662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在文献</a:t>
            </a:r>
            <a:r>
              <a:rPr lang="en-US" altLang="zh-TW" sz="1200" kern="1200" dirty="0" smtClean="0">
                <a:solidFill>
                  <a:schemeClr val="tx1"/>
                </a:solidFill>
                <a:effectLst/>
                <a:latin typeface="+mn-lt"/>
                <a:ea typeface="+mn-ea"/>
                <a:cs typeface="+mn-cs"/>
              </a:rPr>
              <a:t>[4]</a:t>
            </a:r>
            <a:r>
              <a:rPr lang="en-US" altLang="zh-TW" sz="1200" kern="1200" dirty="0" err="1" smtClean="0">
                <a:solidFill>
                  <a:schemeClr val="tx1"/>
                </a:solidFill>
                <a:effectLst/>
                <a:latin typeface="+mn-lt"/>
                <a:ea typeface="+mn-ea"/>
                <a:cs typeface="+mn-cs"/>
              </a:rPr>
              <a:t>中，提出了一种基于Squid的流标记体系结构，其中中间框</a:t>
            </a:r>
            <a:r>
              <a:rPr lang="zh-TW" altLang="en-US" sz="1200" kern="1200" dirty="0" smtClean="0">
                <a:solidFill>
                  <a:schemeClr val="tx1"/>
                </a:solidFill>
                <a:effectLst/>
                <a:latin typeface="+mn-lt"/>
                <a:ea typeface="+mn-ea"/>
                <a:cs typeface="+mn-cs"/>
              </a:rPr>
              <a:t>對</a:t>
            </a:r>
            <a:r>
              <a:rPr lang="en-US" altLang="zh-TW" sz="1200" kern="1200" dirty="0" err="1" smtClean="0">
                <a:solidFill>
                  <a:schemeClr val="tx1"/>
                </a:solidFill>
                <a:effectLst/>
                <a:latin typeface="+mn-lt"/>
                <a:ea typeface="+mn-ea"/>
                <a:cs typeface="+mn-cs"/>
              </a:rPr>
              <a:t>传输的</a:t>
            </a:r>
            <a:r>
              <a:rPr lang="en-US" altLang="zh-TW" dirty="0" err="1" smtClean="0"/>
              <a:t>packets</a:t>
            </a:r>
            <a:r>
              <a:rPr lang="en-US" altLang="zh-TW" sz="1200" kern="1200" dirty="0" err="1" smtClean="0">
                <a:solidFill>
                  <a:schemeClr val="tx1"/>
                </a:solidFill>
                <a:effectLst/>
                <a:latin typeface="+mn-lt"/>
                <a:ea typeface="+mn-ea"/>
                <a:cs typeface="+mn-cs"/>
              </a:rPr>
              <a:t>添加标记，以通信所需的中间框</a:t>
            </a:r>
            <a:r>
              <a:rPr lang="en-US" altLang="zh-TW" dirty="0" err="1" smtClean="0"/>
              <a:t>context</a:t>
            </a:r>
            <a:r>
              <a:rPr lang="en-US" altLang="zh-TW" sz="1200" kern="1200" dirty="0" err="1" smtClean="0">
                <a:solidFill>
                  <a:schemeClr val="tx1"/>
                </a:solidFill>
                <a:effectLst/>
                <a:latin typeface="+mn-lt"/>
                <a:ea typeface="+mn-ea"/>
                <a:cs typeface="+mn-cs"/>
              </a:rPr>
              <a:t>（例如，源主机或内部缓存状态</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FlowTags修改架构</a:t>
            </a:r>
            <a:r>
              <a:rPr lang="zh-TW" altLang="en-US" sz="1200" kern="1200" dirty="0" smtClean="0">
                <a:solidFill>
                  <a:schemeClr val="tx1"/>
                </a:solidFill>
                <a:effectLst/>
                <a:latin typeface="+mn-lt"/>
                <a:ea typeface="+mn-ea"/>
                <a:cs typeface="+mn-cs"/>
              </a:rPr>
              <a:t>在</a:t>
            </a:r>
            <a:r>
              <a:rPr lang="en-US" altLang="zh-TW" sz="1200" kern="1200" dirty="0" err="1" smtClean="0">
                <a:solidFill>
                  <a:schemeClr val="tx1"/>
                </a:solidFill>
                <a:effectLst/>
                <a:latin typeface="+mn-lt"/>
                <a:ea typeface="+mn-ea"/>
                <a:cs typeface="+mn-cs"/>
              </a:rPr>
              <a:t>控制器和交换机之间</a:t>
            </a:r>
            <a:r>
              <a:rPr lang="zh-TW" altLang="en-US" sz="1200" kern="1200" dirty="0" smtClean="0">
                <a:solidFill>
                  <a:schemeClr val="tx1"/>
                </a:solidFill>
                <a:effectLst/>
                <a:latin typeface="+mn-lt"/>
                <a:ea typeface="+mn-ea"/>
                <a:cs typeface="+mn-cs"/>
              </a:rPr>
              <a:t>的</a:t>
            </a:r>
            <a:r>
              <a:rPr lang="en-US" altLang="zh-TW" sz="1200" kern="1200" dirty="0" err="1" smtClean="0">
                <a:solidFill>
                  <a:schemeClr val="tx1"/>
                </a:solidFill>
                <a:effectLst/>
                <a:latin typeface="+mn-lt"/>
                <a:ea typeface="+mn-ea"/>
                <a:cs typeface="+mn-cs"/>
              </a:rPr>
              <a:t>接口</a:t>
            </a:r>
            <a:r>
              <a:rPr lang="zh-TW" altLang="en-US"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提供一个新的南向接口</a:t>
            </a:r>
            <a:r>
              <a:rPr lang="zh-TW" altLang="en-US" sz="1200" kern="1200" dirty="0" smtClean="0">
                <a:solidFill>
                  <a:schemeClr val="tx1"/>
                </a:solidFill>
                <a:effectLst/>
                <a:latin typeface="+mn-lt"/>
                <a:ea typeface="+mn-ea"/>
                <a:cs typeface="+mn-cs"/>
              </a:rPr>
              <a:t>為了</a:t>
            </a:r>
            <a:r>
              <a:rPr lang="en-US" altLang="zh-TW" sz="1200" kern="1200" dirty="0" err="1" smtClean="0">
                <a:solidFill>
                  <a:schemeClr val="tx1"/>
                </a:solidFill>
                <a:effectLst/>
                <a:latin typeface="+mn-lt"/>
                <a:ea typeface="+mn-ea"/>
                <a:cs typeface="+mn-cs"/>
              </a:rPr>
              <a:t>flow标记配置过程和</a:t>
            </a:r>
            <a:r>
              <a:rPr lang="zh-TW" altLang="en-US" sz="1200" kern="1200" dirty="0" smtClean="0">
                <a:solidFill>
                  <a:schemeClr val="tx1"/>
                </a:solidFill>
                <a:effectLst/>
                <a:latin typeface="+mn-lt"/>
                <a:ea typeface="+mn-ea"/>
                <a:cs typeface="+mn-cs"/>
              </a:rPr>
              <a:t>與</a:t>
            </a:r>
            <a:r>
              <a:rPr lang="en-US" altLang="zh-TW" sz="1200" kern="1200" dirty="0" err="1" smtClean="0">
                <a:solidFill>
                  <a:schemeClr val="tx1"/>
                </a:solidFill>
                <a:effectLst/>
                <a:latin typeface="+mn-lt"/>
                <a:ea typeface="+mn-ea"/>
                <a:cs typeface="+mn-cs"/>
              </a:rPr>
              <a:t>FlowTags-aware的中间框</a:t>
            </a:r>
            <a:r>
              <a:rPr lang="zh-TW" altLang="en-US" sz="1200" kern="1200" dirty="0" smtClean="0">
                <a:solidFill>
                  <a:schemeClr val="tx1"/>
                </a:solidFill>
                <a:effectLst/>
                <a:latin typeface="+mn-lt"/>
                <a:ea typeface="+mn-ea"/>
                <a:cs typeface="+mn-cs"/>
              </a:rPr>
              <a:t>建立通訊</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32</a:t>
            </a:fld>
            <a:endParaRPr lang="zh-TW" altLang="en-US"/>
          </a:p>
        </p:txBody>
      </p:sp>
    </p:spTree>
    <p:extLst>
      <p:ext uri="{BB962C8B-B14F-4D97-AF65-F5344CB8AC3E}">
        <p14:creationId xmlns:p14="http://schemas.microsoft.com/office/powerpoint/2010/main" val="21073566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修改涉及三個方面。</a:t>
            </a:r>
            <a:br>
              <a:rPr lang="zh-TW" altLang="zh-TW" dirty="0" smtClean="0"/>
            </a:br>
            <a:r>
              <a:rPr lang="zh-TW" altLang="zh-TW" dirty="0" smtClean="0"/>
              <a:t>首先，假定</a:t>
            </a:r>
            <a:r>
              <a:rPr lang="en-US" altLang="zh-TW" sz="1200" dirty="0" smtClean="0">
                <a:latin typeface="Times New Roman" panose="02020603050405020304" pitchFamily="18" charset="0"/>
                <a:cs typeface="Times New Roman" panose="02020603050405020304" pitchFamily="18" charset="0"/>
              </a:rPr>
              <a:t>Flow-Tags-aware</a:t>
            </a:r>
            <a:r>
              <a:rPr lang="zh-TW" altLang="zh-TW" dirty="0" smtClean="0"/>
              <a:t>的中間盒具有處理傳入標籤並基於</a:t>
            </a:r>
            <a:r>
              <a:rPr lang="en-US" altLang="zh-TW" sz="1200" dirty="0" smtClean="0">
                <a:latin typeface="Times New Roman" panose="02020603050405020304" pitchFamily="18" charset="0"/>
                <a:cs typeface="Times New Roman" panose="02020603050405020304" pitchFamily="18" charset="0"/>
              </a:rPr>
              <a:t>context</a:t>
            </a:r>
            <a:r>
              <a:rPr lang="zh-TW" altLang="zh-TW" dirty="0" smtClean="0"/>
              <a:t>添加新標籤的能力</a:t>
            </a:r>
            <a:r>
              <a:rPr lang="en-US" altLang="zh-TW" dirty="0" smtClean="0"/>
              <a:t>(</a:t>
            </a:r>
            <a:r>
              <a:rPr lang="en-US" altLang="zh-TW" sz="1200" dirty="0" smtClean="0">
                <a:latin typeface="Times New Roman" panose="02020603050405020304" pitchFamily="18" charset="0"/>
                <a:cs typeface="Times New Roman" panose="02020603050405020304" pitchFamily="18" charset="0"/>
              </a:rPr>
              <a:t>ability</a:t>
            </a:r>
            <a:r>
              <a:rPr lang="en-US" altLang="zh-TW" dirty="0" smtClean="0"/>
              <a:t>)</a:t>
            </a:r>
            <a:r>
              <a:rPr lang="zh-TW" altLang="zh-TW" dirty="0" smtClean="0"/>
              <a:t>。 交換機使用這些標記來引導流量。</a:t>
            </a:r>
            <a:br>
              <a:rPr lang="zh-TW" altLang="zh-TW" dirty="0" smtClean="0"/>
            </a:br>
            <a:r>
              <a:rPr lang="zh-TW" altLang="zh-TW" dirty="0" smtClean="0"/>
              <a:t>其次，一個新的FlowTags接口</a:t>
            </a:r>
            <a:r>
              <a:rPr lang="zh-TW" altLang="en-US" dirty="0" smtClean="0"/>
              <a:t>被</a:t>
            </a:r>
            <a:r>
              <a:rPr lang="zh-TW" altLang="zh-TW" dirty="0" smtClean="0"/>
              <a:t>提出在SDN控制器和</a:t>
            </a:r>
            <a:r>
              <a:rPr lang="en-US" altLang="zh-TW" sz="1200" dirty="0" err="1" smtClean="0">
                <a:latin typeface="Times New Roman" panose="02020603050405020304" pitchFamily="18" charset="0"/>
                <a:cs typeface="Times New Roman" panose="02020603050405020304" pitchFamily="18" charset="0"/>
              </a:rPr>
              <a:t>FlowTags</a:t>
            </a:r>
            <a:r>
              <a:rPr lang="en-US" altLang="zh-TW" sz="1200" dirty="0" smtClean="0">
                <a:latin typeface="Times New Roman" panose="02020603050405020304" pitchFamily="18" charset="0"/>
                <a:cs typeface="Times New Roman" panose="02020603050405020304" pitchFamily="18" charset="0"/>
              </a:rPr>
              <a:t>-aware</a:t>
            </a:r>
            <a:r>
              <a:rPr lang="zh-TW" altLang="zh-TW" dirty="0" smtClean="0"/>
              <a:t>的中間盒之間。</a:t>
            </a:r>
            <a:br>
              <a:rPr lang="zh-TW" altLang="zh-TW" dirty="0" smtClean="0"/>
            </a:br>
            <a:r>
              <a:rPr lang="zh-TW" altLang="zh-TW" dirty="0" smtClean="0"/>
              <a:t>第三，假定新的控制應用程序將用於交換機和中間盒的標籤配置，最終將其用於策略的實施和驗證。</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33</a:t>
            </a:fld>
            <a:endParaRPr lang="zh-TW" altLang="en-US"/>
          </a:p>
        </p:txBody>
      </p:sp>
    </p:spTree>
    <p:extLst>
      <p:ext uri="{BB962C8B-B14F-4D97-AF65-F5344CB8AC3E}">
        <p14:creationId xmlns:p14="http://schemas.microsoft.com/office/powerpoint/2010/main" val="1893049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文[5]</a:t>
            </a:r>
            <a:r>
              <a:rPr lang="en-US" altLang="zh-TW" sz="1200" kern="1200" dirty="0" err="1" smtClean="0">
                <a:solidFill>
                  <a:schemeClr val="tx1"/>
                </a:solidFill>
                <a:effectLst/>
                <a:latin typeface="+mn-lt"/>
                <a:ea typeface="+mn-ea"/>
                <a:cs typeface="+mn-cs"/>
              </a:rPr>
              <a:t>中的位置文件介绍了一种高层概念和体系结构</a:t>
            </a:r>
            <a:r>
              <a:rPr lang="zh-TW" altLang="en-US" sz="1200" kern="1200" dirty="0" smtClean="0">
                <a:solidFill>
                  <a:schemeClr val="tx1"/>
                </a:solidFill>
                <a:effectLst/>
                <a:latin typeface="+mn-lt"/>
                <a:ea typeface="+mn-ea"/>
                <a:cs typeface="+mn-cs"/>
              </a:rPr>
              <a:t>，其</a:t>
            </a:r>
            <a:r>
              <a:rPr lang="en-US" altLang="zh-TW" sz="1200" kern="1200" dirty="0" err="1" smtClean="0">
                <a:solidFill>
                  <a:schemeClr val="tx1"/>
                </a:solidFill>
                <a:effectLst/>
                <a:latin typeface="+mn-lt"/>
                <a:ea typeface="+mn-ea"/>
                <a:cs typeface="+mn-cs"/>
              </a:rPr>
              <a:t>支持基于OpenFlow的SFC</a:t>
            </a:r>
            <a:r>
              <a:rPr lang="zh-TW" altLang="en-US" sz="1200" kern="1200" dirty="0" smtClean="0">
                <a:solidFill>
                  <a:schemeClr val="tx1"/>
                </a:solidFill>
                <a:effectLst/>
                <a:latin typeface="+mn-lt"/>
                <a:ea typeface="+mn-ea"/>
                <a:cs typeface="+mn-cs"/>
              </a:rPr>
              <a:t>設置</a:t>
            </a:r>
            <a:r>
              <a:rPr lang="en-US" altLang="zh-TW" sz="1200" kern="1200" dirty="0" err="1" smtClean="0">
                <a:solidFill>
                  <a:schemeClr val="tx1"/>
                </a:solidFill>
                <a:effectLst/>
                <a:latin typeface="+mn-lt"/>
                <a:ea typeface="+mn-ea"/>
                <a:cs typeface="+mn-cs"/>
              </a:rPr>
              <a:t>在电信网络环境下</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zh-TW" altLang="zh-TW" dirty="0" smtClean="0"/>
              <a:t>所提出的模型通過減少部署期間所需的網絡配置修改來促進SF實例的部署操作。</a:t>
            </a:r>
            <a:endParaRPr lang="en-US" altLang="zh-TW" dirty="0" smtClean="0"/>
          </a:p>
          <a:p>
            <a:r>
              <a:rPr lang="zh-TW" altLang="zh-TW" dirty="0" smtClean="0"/>
              <a:t/>
            </a:r>
            <a:br>
              <a:rPr lang="zh-TW" altLang="zh-TW" dirty="0" smtClean="0"/>
            </a:br>
            <a:r>
              <a:rPr lang="zh-TW" altLang="zh-TW" dirty="0" smtClean="0"/>
              <a:t>另外，該架構以低開銷實例化了許多SF實例。</a:t>
            </a:r>
            <a:endParaRPr lang="en-US" altLang="zh-TW" dirty="0" smtClean="0"/>
          </a:p>
          <a:p>
            <a:r>
              <a:rPr lang="zh-TW" altLang="zh-TW" dirty="0" smtClean="0"/>
              <a:t/>
            </a:r>
            <a:br>
              <a:rPr lang="zh-TW" altLang="zh-TW" dirty="0" smtClean="0"/>
            </a:br>
            <a:r>
              <a:rPr lang="zh-TW" altLang="zh-TW" dirty="0" smtClean="0"/>
              <a:t>SF實例一次僅專用於一個SFC，這提供了隔離的網絡環境。</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34</a:t>
            </a:fld>
            <a:endParaRPr lang="zh-TW" altLang="en-US"/>
          </a:p>
        </p:txBody>
      </p:sp>
    </p:spTree>
    <p:extLst>
      <p:ext uri="{BB962C8B-B14F-4D97-AF65-F5344CB8AC3E}">
        <p14:creationId xmlns:p14="http://schemas.microsoft.com/office/powerpoint/2010/main" val="41067511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SF實例和交換機之間的流量轉發基於MAC地址。</a:t>
            </a:r>
            <a:endParaRPr lang="en-US" altLang="zh-TW" dirty="0" smtClean="0"/>
          </a:p>
          <a:p>
            <a:endParaRPr lang="en-US" altLang="zh-TW" dirty="0" smtClean="0"/>
          </a:p>
          <a:p>
            <a:r>
              <a:rPr lang="zh-TW" altLang="zh-TW" dirty="0" smtClean="0"/>
              <a:t>提供了相關用例的概念驗證實現，以評估該模型的可行性。</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35</a:t>
            </a:fld>
            <a:endParaRPr lang="zh-TW" altLang="en-US"/>
          </a:p>
        </p:txBody>
      </p:sp>
    </p:spTree>
    <p:extLst>
      <p:ext uri="{BB962C8B-B14F-4D97-AF65-F5344CB8AC3E}">
        <p14:creationId xmlns:p14="http://schemas.microsoft.com/office/powerpoint/2010/main" val="4341696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a:t>
            </a:r>
            <a:r>
              <a:rPr lang="zh-TW" altLang="zh-TW" dirty="0" smtClean="0"/>
              <a:t>6]中的工作提供了[5]中提出的基於SDN的SFC方法的概念驗證實現。</a:t>
            </a:r>
            <a:endParaRPr lang="en-US" altLang="zh-TW" dirty="0" smtClean="0"/>
          </a:p>
          <a:p>
            <a:r>
              <a:rPr lang="zh-TW" altLang="zh-TW" dirty="0" smtClean="0"/>
              <a:t/>
            </a:r>
            <a:br>
              <a:rPr lang="zh-TW" altLang="zh-TW" dirty="0" smtClean="0"/>
            </a:br>
            <a:r>
              <a:rPr lang="zh-TW" altLang="zh-TW" dirty="0" smtClean="0"/>
              <a:t>提議的SF實例分離概念有助於SF的實例化，並提供高度的靈活性。</a:t>
            </a:r>
            <a:endParaRPr lang="en-US" altLang="zh-TW" dirty="0" smtClean="0"/>
          </a:p>
          <a:p>
            <a:r>
              <a:rPr lang="zh-TW" altLang="zh-TW" dirty="0" smtClean="0"/>
              <a:t/>
            </a:r>
            <a:br>
              <a:rPr lang="zh-TW" altLang="zh-TW" dirty="0" smtClean="0"/>
            </a:br>
            <a:r>
              <a:rPr lang="zh-TW" altLang="zh-TW" dirty="0" smtClean="0"/>
              <a:t>在承載一組SF實例的硬件設備上測試了原型的可行性。</a:t>
            </a:r>
            <a:endParaRPr lang="en-US" altLang="zh-TW" dirty="0" smtClean="0"/>
          </a:p>
          <a:p>
            <a:r>
              <a:rPr lang="zh-TW" altLang="zh-TW" dirty="0" smtClean="0"/>
              <a:t/>
            </a:r>
            <a:br>
              <a:rPr lang="zh-TW" altLang="zh-TW" dirty="0" smtClean="0"/>
            </a:br>
            <a:r>
              <a:rPr lang="zh-TW" altLang="zh-TW" dirty="0" smtClean="0"/>
              <a:t>這些SF用於實例化兩種類型的應用程序（網絡流量和視頻流）的SFC。</a:t>
            </a:r>
            <a:endParaRPr lang="en-US" altLang="zh-TW" dirty="0" smtClean="0"/>
          </a:p>
          <a:p>
            <a:endParaRPr lang="en-US" altLang="zh-TW" dirty="0" smtClean="0"/>
          </a:p>
          <a:p>
            <a:r>
              <a:rPr lang="en-US" altLang="zh-TW" sz="1200" kern="1200" dirty="0" err="1" smtClean="0">
                <a:solidFill>
                  <a:schemeClr val="tx1"/>
                </a:solidFill>
                <a:effectLst/>
                <a:latin typeface="+mn-lt"/>
                <a:ea typeface="+mn-ea"/>
                <a:cs typeface="+mn-cs"/>
              </a:rPr>
              <a:t>演示显示了将用户分配到新服务类的动态性</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36</a:t>
            </a:fld>
            <a:endParaRPr lang="zh-TW" altLang="en-US"/>
          </a:p>
        </p:txBody>
      </p:sp>
    </p:spTree>
    <p:extLst>
      <p:ext uri="{BB962C8B-B14F-4D97-AF65-F5344CB8AC3E}">
        <p14:creationId xmlns:p14="http://schemas.microsoft.com/office/powerpoint/2010/main" val="44474052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文獻[7]中提出了一種面向服務的SDN控制器，該控制器通過以下方式部署了可編程的數據傳遞路徑</a:t>
            </a:r>
            <a:r>
              <a:rPr lang="zh-TW" altLang="en-US" dirty="0" smtClean="0"/>
              <a:t>透過</a:t>
            </a:r>
            <a:r>
              <a:rPr lang="zh-TW" altLang="zh-TW" dirty="0" smtClean="0"/>
              <a:t>建立多個VNF鏈在</a:t>
            </a:r>
            <a:r>
              <a:rPr lang="zh-TW" altLang="en-US" dirty="0" smtClean="0"/>
              <a:t> </a:t>
            </a:r>
            <a:r>
              <a:rPr lang="zh-TW" altLang="zh-TW" dirty="0" smtClean="0"/>
              <a:t>服務覆蓋網絡框架內啟用OpenFlow網絡</a:t>
            </a:r>
            <a:r>
              <a:rPr lang="zh-TW" altLang="en-US" dirty="0" smtClean="0"/>
              <a:t>的</a:t>
            </a:r>
            <a:r>
              <a:rPr lang="zh-TW" altLang="zh-TW" dirty="0" smtClean="0"/>
              <a:t>不同位置中</a:t>
            </a:r>
            <a:endParaRPr lang="en-US" altLang="zh-TW" dirty="0" smtClean="0"/>
          </a:p>
          <a:p>
            <a:endParaRPr lang="en-US" altLang="zh-TW" dirty="0" smtClean="0"/>
          </a:p>
          <a:p>
            <a:r>
              <a:rPr lang="zh-TW" altLang="zh-TW" dirty="0" smtClean="0"/>
              <a:t>它還提供網絡服務控制，編排和SDN網絡控制功能，以應對“擴展QoS”要求，並提供</a:t>
            </a:r>
            <a:r>
              <a:rPr lang="en-US" altLang="zh-TW" sz="1200" dirty="0" smtClean="0">
                <a:latin typeface="Times New Roman" panose="02020603050405020304" pitchFamily="18" charset="0"/>
                <a:cs typeface="Times New Roman" panose="02020603050405020304" pitchFamily="18" charset="0"/>
              </a:rPr>
              <a:t>context-aware</a:t>
            </a:r>
            <a:r>
              <a:rPr lang="zh-TW" altLang="zh-TW" dirty="0" smtClean="0"/>
              <a:t>的應用程序服務數據</a:t>
            </a:r>
            <a:r>
              <a:rPr lang="zh-TW" altLang="en-US" dirty="0" smtClean="0"/>
              <a:t>傳輸</a:t>
            </a:r>
            <a:r>
              <a:rPr lang="zh-TW" altLang="zh-TW" dirty="0" smtClean="0"/>
              <a:t>。</a:t>
            </a:r>
            <a:endParaRPr lang="en-US" altLang="zh-TW" dirty="0" smtClean="0"/>
          </a:p>
          <a:p>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dirty="0" smtClean="0"/>
              <a:t>此外，SFC</a:t>
            </a:r>
            <a:r>
              <a:rPr lang="en-US" altLang="zh-TW" sz="1200" dirty="0" smtClean="0">
                <a:latin typeface="Times New Roman" panose="02020603050405020304" pitchFamily="18" charset="0"/>
                <a:cs typeface="Times New Roman" panose="02020603050405020304" pitchFamily="18" charset="0"/>
              </a:rPr>
              <a:t>context-aware</a:t>
            </a:r>
            <a:r>
              <a:rPr lang="zh-TW" altLang="zh-TW" dirty="0" smtClean="0"/>
              <a:t>體系結構提供了一種現實</a:t>
            </a:r>
            <a:r>
              <a:rPr lang="en-US" altLang="zh-TW" dirty="0" smtClean="0"/>
              <a:t>(</a:t>
            </a:r>
            <a:r>
              <a:rPr lang="en-US" altLang="zh-TW" sz="1200" dirty="0" smtClean="0">
                <a:latin typeface="Times New Roman" panose="02020603050405020304" pitchFamily="18" charset="0"/>
                <a:cs typeface="Times New Roman" panose="02020603050405020304" pitchFamily="18" charset="0"/>
              </a:rPr>
              <a:t>realistic:</a:t>
            </a:r>
            <a:r>
              <a:rPr lang="zh-TW" altLang="en-US" dirty="0" smtClean="0"/>
              <a:t>實際</a:t>
            </a:r>
            <a:r>
              <a:rPr lang="en-US" altLang="zh-TW" dirty="0" smtClean="0"/>
              <a:t>)</a:t>
            </a:r>
            <a:r>
              <a:rPr lang="zh-TW" altLang="zh-TW" dirty="0" smtClean="0"/>
              <a:t>的區分功能，稱為基於類的轉發。 此功能簡化了可伸縮性問題，從而減少了網絡交換機中安裝的流條目的數量。</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37</a:t>
            </a:fld>
            <a:endParaRPr lang="zh-TW" altLang="en-US"/>
          </a:p>
        </p:txBody>
      </p:sp>
    </p:spTree>
    <p:extLst>
      <p:ext uri="{BB962C8B-B14F-4D97-AF65-F5344CB8AC3E}">
        <p14:creationId xmlns:p14="http://schemas.microsoft.com/office/powerpoint/2010/main" val="9742222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在[8]中提出的模型提出了一種用於動態實例化網絡功能流程圖（NF-FG）的軟件架構</a:t>
            </a:r>
            <a:r>
              <a:rPr lang="zh-TW" altLang="en-US" dirty="0" smtClean="0"/>
              <a:t>，</a:t>
            </a:r>
            <a:r>
              <a:rPr lang="zh-TW" altLang="zh-TW" dirty="0" smtClean="0"/>
              <a:t>從對目標圖的高級描述和特定事件的存在開始，以SDN架構提供的常見流量控制結束。</a:t>
            </a:r>
            <a:endParaRPr lang="en-US" altLang="zh-TW" dirty="0" smtClean="0"/>
          </a:p>
          <a:p>
            <a:endParaRPr lang="en-US" altLang="zh-TW" dirty="0" smtClean="0"/>
          </a:p>
          <a:p>
            <a:r>
              <a:rPr lang="zh-TW" altLang="zh-TW" dirty="0" smtClean="0"/>
              <a:t>SDN技術用於動態重置網絡單元內部的網絡路徑。</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38</a:t>
            </a:fld>
            <a:endParaRPr lang="zh-TW" altLang="en-US"/>
          </a:p>
        </p:txBody>
      </p:sp>
    </p:spTree>
    <p:extLst>
      <p:ext uri="{BB962C8B-B14F-4D97-AF65-F5344CB8AC3E}">
        <p14:creationId xmlns:p14="http://schemas.microsoft.com/office/powerpoint/2010/main" val="372996922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NF-FG節點之間的流量轉發基於eXtensibleOpenFlowDatapath</a:t>
            </a:r>
            <a:r>
              <a:rPr lang="zh-TW" altLang="en-US" dirty="0" smtClean="0"/>
              <a:t> </a:t>
            </a:r>
            <a:r>
              <a:rPr lang="en-US" altLang="zh-TW" sz="1200" dirty="0" smtClean="0">
                <a:latin typeface="Times New Roman" panose="02020603050405020304" pitchFamily="18" charset="0"/>
                <a:cs typeface="Times New Roman" panose="02020603050405020304" pitchFamily="18" charset="0"/>
              </a:rPr>
              <a:t>daemon</a:t>
            </a:r>
            <a:r>
              <a:rPr lang="zh-TW" altLang="zh-TW" dirty="0" smtClean="0"/>
              <a:t>（xDPd）。</a:t>
            </a:r>
            <a:br>
              <a:rPr lang="zh-TW" altLang="zh-TW" dirty="0" smtClean="0"/>
            </a:br>
            <a:r>
              <a:rPr lang="zh-TW" altLang="zh-TW" dirty="0" smtClean="0"/>
              <a:t/>
            </a:r>
            <a:br>
              <a:rPr lang="zh-TW" altLang="zh-TW" dirty="0" smtClean="0"/>
            </a:br>
            <a:r>
              <a:rPr lang="zh-TW" altLang="zh-TW" dirty="0" smtClean="0"/>
              <a:t>xDPd是一種軟件交換機，可以動態方式創建多個軟件Openflow交換機，稱為邏輯交換機實例（LSI）。</a:t>
            </a:r>
            <a:br>
              <a:rPr lang="zh-TW" altLang="zh-TW" dirty="0" smtClean="0"/>
            </a:br>
            <a:r>
              <a:rPr lang="zh-TW" altLang="zh-TW" dirty="0" smtClean="0"/>
              <a:t/>
            </a:r>
            <a:br>
              <a:rPr lang="zh-TW" altLang="zh-TW" dirty="0" smtClean="0"/>
            </a:br>
            <a:r>
              <a:rPr lang="zh-TW" altLang="zh-TW" dirty="0" smtClean="0"/>
              <a:t>這些LSI可以綁定到物理接口和NF。</a:t>
            </a:r>
            <a:br>
              <a:rPr lang="zh-TW" altLang="zh-TW" dirty="0" smtClean="0"/>
            </a:b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39</a:t>
            </a:fld>
            <a:endParaRPr lang="zh-TW" altLang="en-US"/>
          </a:p>
        </p:txBody>
      </p:sp>
    </p:spTree>
    <p:extLst>
      <p:ext uri="{BB962C8B-B14F-4D97-AF65-F5344CB8AC3E}">
        <p14:creationId xmlns:p14="http://schemas.microsoft.com/office/powerpoint/2010/main" val="1250259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网络资源管理和</a:t>
            </a:r>
            <a:r>
              <a:rPr lang="zh-TW" altLang="en-US" sz="1200" kern="1200" dirty="0" smtClean="0">
                <a:solidFill>
                  <a:schemeClr val="tx1"/>
                </a:solidFill>
                <a:effectLst/>
                <a:latin typeface="+mn-lt"/>
                <a:ea typeface="+mn-ea"/>
                <a:cs typeface="+mn-cs"/>
              </a:rPr>
              <a:t>服務</a:t>
            </a:r>
            <a:r>
              <a:rPr lang="en-US" altLang="zh-TW" sz="1200" kern="1200" dirty="0" err="1" smtClean="0">
                <a:solidFill>
                  <a:schemeClr val="tx1"/>
                </a:solidFill>
                <a:effectLst/>
                <a:latin typeface="+mn-lt"/>
                <a:ea typeface="+mn-ea"/>
                <a:cs typeface="+mn-cs"/>
              </a:rPr>
              <a:t>区分</a:t>
            </a:r>
            <a:r>
              <a:rPr lang="zh-TW" altLang="en-US" sz="1200" kern="120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根据用户需求和网络约束进行</a:t>
            </a:r>
            <a:r>
              <a:rPr lang="zh-TW" altLang="en-US" sz="1200" kern="1200" dirty="0" smtClean="0">
                <a:solidFill>
                  <a:schemeClr val="tx1"/>
                </a:solidFill>
                <a:effectLst/>
                <a:latin typeface="+mn-lt"/>
                <a:ea typeface="+mn-ea"/>
                <a:cs typeface="+mn-cs"/>
              </a:rPr>
              <a:t> </a:t>
            </a:r>
            <a:r>
              <a:rPr lang="en-US" altLang="zh-TW" sz="1200" kern="1200" dirty="0" err="1" smtClean="0">
                <a:solidFill>
                  <a:schemeClr val="tx1"/>
                </a:solidFill>
                <a:effectLst/>
                <a:latin typeface="+mn-lt"/>
                <a:ea typeface="+mn-ea"/>
                <a:cs typeface="+mn-cs"/>
              </a:rPr>
              <a:t>是任何电信运营商业务和运营支持系统的关键</a:t>
            </a:r>
            <a:r>
              <a:rPr lang="en-US" altLang="zh-TW" sz="1200" kern="1200" dirty="0" smtClean="0">
                <a:solidFill>
                  <a:schemeClr val="tx1"/>
                </a:solidFill>
                <a:effectLst/>
                <a:latin typeface="+mn-lt"/>
                <a:ea typeface="+mn-ea"/>
                <a:cs typeface="+mn-cs"/>
              </a:rPr>
              <a:t>(</a:t>
            </a:r>
            <a:r>
              <a:rPr lang="en-US" altLang="zh-TW" sz="1200" dirty="0" smtClean="0">
                <a:latin typeface="Times New Roman" panose="02020603050405020304" pitchFamily="18" charset="0"/>
                <a:cs typeface="Times New Roman" panose="02020603050405020304" pitchFamily="18" charset="0"/>
              </a:rPr>
              <a:t>crucial</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要素</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服务功能链（SFC）是一种能够灵活管理特定服务</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应用流量的技术</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它</a:t>
            </a:r>
            <a:r>
              <a:rPr lang="zh-TW" altLang="zh-TW" dirty="0" smtClean="0"/>
              <a:t>可提供解決方案以對流進行分類並沿流</a:t>
            </a:r>
            <a:r>
              <a:rPr lang="zh-TW" altLang="en-US" dirty="0" smtClean="0"/>
              <a:t>路由</a:t>
            </a:r>
            <a:r>
              <a:rPr lang="zh-TW" altLang="zh-TW" dirty="0" smtClean="0"/>
              <a:t>實施適當的策略</a:t>
            </a:r>
            <a:r>
              <a:rPr lang="zh-TW" altLang="en-US" dirty="0" smtClean="0"/>
              <a:t>，其</a:t>
            </a:r>
            <a:r>
              <a:rPr lang="zh-TW" altLang="zh-TW" dirty="0" smtClean="0"/>
              <a:t>策略根據服務要求並考慮網絡的可用性狀態</a:t>
            </a:r>
            <a:r>
              <a:rPr lang="en-US" altLang="zh-TW" sz="1200" kern="1200" dirty="0" smtClean="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a:t>
            </a:fld>
            <a:endParaRPr lang="zh-TW" altLang="en-US"/>
          </a:p>
        </p:txBody>
      </p:sp>
    </p:spTree>
    <p:extLst>
      <p:ext uri="{BB962C8B-B14F-4D97-AF65-F5344CB8AC3E}">
        <p14:creationId xmlns:p14="http://schemas.microsoft.com/office/powerpoint/2010/main" val="306543023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當協調器節點收到新的NF-FG描述時，將發生</a:t>
            </a:r>
            <a:r>
              <a:rPr lang="zh-TW" altLang="en-US" dirty="0" smtClean="0"/>
              <a:t>三部分的</a:t>
            </a:r>
            <a:r>
              <a:rPr lang="zh-TW" altLang="zh-TW" dirty="0" smtClean="0"/>
              <a:t>過程。</a:t>
            </a:r>
            <a:br>
              <a:rPr lang="zh-TW" altLang="zh-TW" dirty="0" smtClean="0"/>
            </a:br>
            <a:r>
              <a:rPr lang="zh-TW" altLang="zh-TW" dirty="0" smtClean="0"/>
              <a:t/>
            </a:r>
            <a:br>
              <a:rPr lang="zh-TW" altLang="zh-TW" dirty="0" smtClean="0"/>
            </a:br>
            <a:r>
              <a:rPr lang="zh-TW" altLang="zh-TW" dirty="0" smtClean="0"/>
              <a:t>首先，它調用每個必需的NF實現並進行安裝。</a:t>
            </a:r>
            <a:br>
              <a:rPr lang="zh-TW" altLang="zh-TW" dirty="0" smtClean="0"/>
            </a:br>
            <a:r>
              <a:rPr lang="zh-TW" altLang="zh-TW" dirty="0" smtClean="0"/>
              <a:t>其次，它在xDPd上實例化用戶LSI，然後將其附加到合適的NF和分類器上。</a:t>
            </a:r>
            <a:br>
              <a:rPr lang="zh-TW" altLang="zh-TW" dirty="0" smtClean="0"/>
            </a:br>
            <a:r>
              <a:rPr lang="zh-TW" altLang="zh-TW" dirty="0" smtClean="0"/>
              <a:t>第三，它為每個</a:t>
            </a:r>
            <a:r>
              <a:rPr lang="zh-TW" altLang="en-US" dirty="0" smtClean="0"/>
              <a:t>用戶</a:t>
            </a:r>
            <a:r>
              <a:rPr lang="en-US" altLang="zh-TW" dirty="0" smtClean="0"/>
              <a:t>(</a:t>
            </a:r>
            <a:r>
              <a:rPr lang="zh-TW" altLang="en-US" dirty="0" smtClean="0"/>
              <a:t>承租人、租戶</a:t>
            </a:r>
            <a:r>
              <a:rPr lang="en-US" altLang="zh-TW" dirty="0" smtClean="0"/>
              <a:t>)</a:t>
            </a:r>
            <a:r>
              <a:rPr lang="zh-TW" altLang="zh-TW" dirty="0" smtClean="0"/>
              <a:t>實例化一個OF控制器，該控制器將適當的規則插入LSI的</a:t>
            </a:r>
            <a:r>
              <a:rPr lang="en-US" altLang="zh-TW" sz="1200" dirty="0" smtClean="0">
                <a:latin typeface="Times New Roman" panose="02020603050405020304" pitchFamily="18" charset="0"/>
                <a:cs typeface="Times New Roman" panose="02020603050405020304" pitchFamily="18" charset="0"/>
              </a:rPr>
              <a:t>flow</a:t>
            </a:r>
            <a:r>
              <a:rPr lang="zh-TW" altLang="zh-TW" dirty="0" smtClean="0"/>
              <a:t>表中</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40</a:t>
            </a:fld>
            <a:endParaRPr lang="zh-TW" altLang="en-US"/>
          </a:p>
        </p:txBody>
      </p:sp>
    </p:spTree>
    <p:extLst>
      <p:ext uri="{BB962C8B-B14F-4D97-AF65-F5344CB8AC3E}">
        <p14:creationId xmlns:p14="http://schemas.microsoft.com/office/powerpoint/2010/main" val="103084300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在[9]中引入了StEERING框架，以提供支持動態流量路由的SFC模型。</a:t>
            </a:r>
            <a:br>
              <a:rPr lang="zh-TW" altLang="zh-TW" dirty="0" smtClean="0"/>
            </a:br>
            <a:endParaRPr lang="en-US" altLang="zh-TW" dirty="0" smtClean="0"/>
          </a:p>
          <a:p>
            <a:r>
              <a:rPr lang="zh-TW" altLang="zh-TW" dirty="0" smtClean="0"/>
              <a:t>StEERING使用簡單的中央控制器，該控制器可通過目標中間盒鏈調整各種流量類型的交通轉向。</a:t>
            </a:r>
            <a:br>
              <a:rPr lang="zh-TW" altLang="zh-TW" dirty="0" smtClean="0"/>
            </a:br>
            <a:endParaRPr lang="en-US" altLang="zh-TW" dirty="0" smtClean="0"/>
          </a:p>
          <a:p>
            <a:r>
              <a:rPr lang="zh-TW" altLang="zh-TW" dirty="0" smtClean="0"/>
              <a:t>此外，它在用戶和應用程序策略級別支持高可伸縮性。</a:t>
            </a:r>
            <a:br>
              <a:rPr lang="zh-TW" altLang="zh-TW" dirty="0" smtClean="0"/>
            </a:br>
            <a:r>
              <a:rPr lang="zh-TW" altLang="zh-TW" dirty="0" smtClean="0"/>
              <a:t/>
            </a:r>
            <a:br>
              <a:rPr lang="zh-TW" altLang="zh-TW" dirty="0" smtClean="0"/>
            </a:b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41</a:t>
            </a:fld>
            <a:endParaRPr lang="zh-TW" altLang="en-US"/>
          </a:p>
        </p:txBody>
      </p:sp>
    </p:spTree>
    <p:extLst>
      <p:ext uri="{BB962C8B-B14F-4D97-AF65-F5344CB8AC3E}">
        <p14:creationId xmlns:p14="http://schemas.microsoft.com/office/powerpoint/2010/main" val="271917384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可伸縮性通過三個</a:t>
            </a:r>
            <a:r>
              <a:rPr lang="zh-TW" altLang="en-US" dirty="0" smtClean="0"/>
              <a:t>層面</a:t>
            </a:r>
            <a:r>
              <a:rPr lang="zh-TW" altLang="zh-TW" dirty="0" smtClean="0"/>
              <a:t>提供。</a:t>
            </a:r>
            <a:endParaRPr lang="en-US" altLang="zh-TW" dirty="0" smtClean="0"/>
          </a:p>
          <a:p>
            <a:endParaRPr lang="en-US" altLang="zh-TW" dirty="0" smtClean="0"/>
          </a:p>
          <a:p>
            <a:r>
              <a:rPr lang="zh-TW" altLang="zh-TW" dirty="0" smtClean="0"/>
              <a:t>首先，交換機的規則可以根據用戶和應用程序的數量線性擴展</a:t>
            </a:r>
            <a:r>
              <a:rPr lang="zh-TW" altLang="en-US" baseline="0" dirty="0" smtClean="0"/>
              <a:t>，</a:t>
            </a:r>
            <a:r>
              <a:rPr lang="zh-TW" altLang="zh-TW" dirty="0" smtClean="0"/>
              <a:t>通過使用多個表將單個策略空間轉換為多維空間。</a:t>
            </a:r>
            <a:endParaRPr lang="en-US" altLang="zh-TW" dirty="0" smtClean="0"/>
          </a:p>
          <a:p>
            <a:r>
              <a:rPr lang="zh-TW" altLang="zh-TW" dirty="0" smtClean="0"/>
              <a:t/>
            </a:r>
            <a:br>
              <a:rPr lang="zh-TW" altLang="zh-TW" dirty="0" smtClean="0"/>
            </a:br>
            <a:r>
              <a:rPr lang="zh-TW" altLang="zh-TW" dirty="0" smtClean="0"/>
              <a:t>其次，它通過以下方式促進各種類型政策的整合</a:t>
            </a:r>
            <a:r>
              <a:rPr lang="zh-TW" altLang="en-US" dirty="0" smtClean="0"/>
              <a:t>，</a:t>
            </a:r>
            <a:r>
              <a:rPr lang="zh-TW" altLang="zh-TW" dirty="0" smtClean="0"/>
              <a:t>將每個流所經過的有序服務功能組指定</a:t>
            </a:r>
            <a:r>
              <a:rPr lang="en-US" altLang="zh-TW" dirty="0" smtClean="0"/>
              <a:t>(specifying)</a:t>
            </a:r>
            <a:r>
              <a:rPr lang="zh-TW" altLang="zh-TW" dirty="0" smtClean="0"/>
              <a:t>為一種</a:t>
            </a:r>
            <a:r>
              <a:rPr lang="en-US" altLang="zh-TW" dirty="0" smtClean="0"/>
              <a:t>metadata</a:t>
            </a:r>
            <a:r>
              <a:rPr lang="zh-TW" altLang="zh-TW" dirty="0" smtClean="0"/>
              <a:t>類型，因此每個表都可以單獨處理服務功能。</a:t>
            </a:r>
            <a:endParaRPr lang="en-US" altLang="zh-TW" dirty="0" smtClean="0"/>
          </a:p>
          <a:p>
            <a:endParaRPr lang="en-US" altLang="zh-TW" dirty="0" smtClean="0"/>
          </a:p>
          <a:p>
            <a:r>
              <a:rPr lang="zh-TW" altLang="zh-TW" dirty="0" smtClean="0"/>
              <a:t>第三，該模型在網絡內僅在</a:t>
            </a:r>
            <a:r>
              <a:rPr lang="en-US" altLang="zh-TW" sz="1200" dirty="0" smtClean="0">
                <a:latin typeface="Times New Roman" panose="02020603050405020304" pitchFamily="18" charset="0"/>
                <a:cs typeface="Times New Roman" panose="02020603050405020304" pitchFamily="18" charset="0"/>
              </a:rPr>
              <a:t>gateway</a:t>
            </a:r>
            <a:r>
              <a:rPr lang="zh-TW" altLang="zh-TW" dirty="0" smtClean="0"/>
              <a:t>提供一次分類和標頭編輯規則。</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42</a:t>
            </a:fld>
            <a:endParaRPr lang="zh-TW" altLang="en-US"/>
          </a:p>
        </p:txBody>
      </p:sp>
    </p:spTree>
    <p:extLst>
      <p:ext uri="{BB962C8B-B14F-4D97-AF65-F5344CB8AC3E}">
        <p14:creationId xmlns:p14="http://schemas.microsoft.com/office/powerpoint/2010/main" val="413408573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SIMPLE [10]是用於連接SF實例的有效路由模型，以及一種用於平衡SF實例的負載的方法。</a:t>
            </a:r>
            <a:endParaRPr lang="en-US" altLang="zh-TW" dirty="0" smtClean="0"/>
          </a:p>
          <a:p>
            <a:endParaRPr lang="en-US" altLang="zh-TW" dirty="0" smtClean="0"/>
          </a:p>
          <a:p>
            <a:r>
              <a:rPr lang="zh-TW" altLang="zh-TW" dirty="0" smtClean="0"/>
              <a:t>SIMPLE允許分配邏輯中間盒控制策略，並將其直接轉換為考慮網絡拓撲，交換機容量和SF實例資源約束的轉發規則。</a:t>
            </a:r>
            <a:endParaRPr lang="en-US" altLang="zh-TW" dirty="0" smtClean="0"/>
          </a:p>
          <a:p>
            <a:r>
              <a:rPr lang="zh-TW" altLang="zh-TW" dirty="0" smtClean="0"/>
              <a:t/>
            </a:r>
            <a:br>
              <a:rPr lang="zh-TW" altLang="zh-TW" dirty="0" smtClean="0"/>
            </a:br>
            <a:r>
              <a:rPr lang="zh-TW" altLang="zh-TW" dirty="0" smtClean="0"/>
              <a:t>在SIMPLE設計中，選擇了一個特定的SF實例以在現有SDN功能（例如OpenFlow）的限制內運行，並且不需要重新配置SF的實現。</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43</a:t>
            </a:fld>
            <a:endParaRPr lang="zh-TW" altLang="en-US"/>
          </a:p>
        </p:txBody>
      </p:sp>
    </p:spTree>
    <p:extLst>
      <p:ext uri="{BB962C8B-B14F-4D97-AF65-F5344CB8AC3E}">
        <p14:creationId xmlns:p14="http://schemas.microsoft.com/office/powerpoint/2010/main" val="329835844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本文提供了一種在SF處理時跟踪數據</a:t>
            </a:r>
            <a:r>
              <a:rPr lang="en-US" altLang="zh-TW" sz="1200" dirty="0" smtClean="0">
                <a:latin typeface="Times New Roman" panose="02020603050405020304" pitchFamily="18" charset="0"/>
                <a:cs typeface="Times New Roman" panose="02020603050405020304" pitchFamily="18" charset="0"/>
              </a:rPr>
              <a:t>packet</a:t>
            </a:r>
            <a:r>
              <a:rPr lang="zh-TW" altLang="zh-TW" dirty="0" smtClean="0"/>
              <a:t>的方法，該方法可以修改數據</a:t>
            </a:r>
            <a:r>
              <a:rPr lang="en-US" altLang="zh-TW" sz="1200" dirty="0" smtClean="0">
                <a:latin typeface="Times New Roman" panose="02020603050405020304" pitchFamily="18" charset="0"/>
                <a:cs typeface="Times New Roman" panose="02020603050405020304" pitchFamily="18" charset="0"/>
              </a:rPr>
              <a:t>header</a:t>
            </a:r>
            <a:r>
              <a:rPr lang="zh-TW" altLang="zh-TW" dirty="0" smtClean="0"/>
              <a:t>信息。</a:t>
            </a:r>
            <a:br>
              <a:rPr lang="zh-TW" altLang="zh-TW" dirty="0" smtClean="0"/>
            </a:br>
            <a:r>
              <a:rPr lang="zh-TW" altLang="zh-TW" dirty="0" smtClean="0"/>
              <a:t/>
            </a:r>
            <a:br>
              <a:rPr lang="zh-TW" altLang="zh-TW" dirty="0" smtClean="0"/>
            </a:br>
            <a:r>
              <a:rPr lang="zh-TW" altLang="zh-TW" dirty="0" smtClean="0"/>
              <a:t>該方法依賴於在由SF實例處理之前和之後對數據</a:t>
            </a:r>
            <a:r>
              <a:rPr lang="en-US" altLang="zh-TW" sz="1200" dirty="0" smtClean="0">
                <a:latin typeface="Times New Roman" panose="02020603050405020304" pitchFamily="18" charset="0"/>
                <a:cs typeface="Times New Roman" panose="02020603050405020304" pitchFamily="18" charset="0"/>
              </a:rPr>
              <a:t>packet</a:t>
            </a:r>
            <a:r>
              <a:rPr lang="zh-TW" altLang="zh-TW" dirty="0" smtClean="0"/>
              <a:t>進行關聯，這不需要修改SF實例，甚至不需要詳細了解。</a:t>
            </a:r>
            <a:br>
              <a:rPr lang="zh-TW" altLang="zh-TW" dirty="0" smtClean="0"/>
            </a:br>
            <a:r>
              <a:rPr lang="zh-TW" altLang="zh-TW" dirty="0" smtClean="0"/>
              <a:t/>
            </a:r>
            <a:br>
              <a:rPr lang="zh-TW" altLang="zh-TW" dirty="0" smtClean="0"/>
            </a:br>
            <a:r>
              <a:rPr lang="zh-TW" altLang="zh-TW" dirty="0" smtClean="0"/>
              <a:t>但是，該方法需要</a:t>
            </a:r>
            <a:r>
              <a:rPr lang="zh-TW" altLang="en-US" dirty="0" smtClean="0"/>
              <a:t>系統</a:t>
            </a:r>
            <a:r>
              <a:rPr lang="zh-TW" altLang="zh-TW" dirty="0" smtClean="0"/>
              <a:t>收集數據包以進行相關性分析。</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44</a:t>
            </a:fld>
            <a:endParaRPr lang="zh-TW" altLang="en-US"/>
          </a:p>
        </p:txBody>
      </p:sp>
    </p:spTree>
    <p:extLst>
      <p:ext uri="{BB962C8B-B14F-4D97-AF65-F5344CB8AC3E}">
        <p14:creationId xmlns:p14="http://schemas.microsoft.com/office/powerpoint/2010/main" val="306699026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在[11]中提出了MIDAS體系結構，以解決同時檢測中間盒和在多個網絡功能（NF）提供者之間進行選擇的問題。</a:t>
            </a:r>
            <a:endParaRPr lang="en-US" altLang="zh-TW" dirty="0" smtClean="0"/>
          </a:p>
          <a:p>
            <a:endParaRPr lang="en-US" altLang="zh-TW" dirty="0" smtClean="0"/>
          </a:p>
          <a:p>
            <a:r>
              <a:rPr lang="zh-TW" altLang="zh-TW" dirty="0" smtClean="0"/>
              <a:t>MIDAS基於每個NF提供程序的中央控制器，以支持協調</a:t>
            </a:r>
            <a:r>
              <a:rPr lang="zh-TW" altLang="en-US" dirty="0" smtClean="0"/>
              <a:t> 在</a:t>
            </a:r>
            <a:r>
              <a:rPr lang="zh-TW" altLang="zh-TW" dirty="0" smtClean="0"/>
              <a:t>所有NF提供程序之間</a:t>
            </a:r>
            <a:r>
              <a:rPr lang="zh-TW" altLang="en-US" dirty="0" smtClean="0"/>
              <a:t>的 </a:t>
            </a:r>
            <a:r>
              <a:rPr lang="zh-TW" altLang="zh-TW" dirty="0" smtClean="0"/>
              <a:t>流量導向安裝。</a:t>
            </a:r>
            <a:endParaRPr lang="en-US" altLang="zh-TW" dirty="0" smtClean="0"/>
          </a:p>
          <a:p>
            <a:endParaRPr lang="en-US" altLang="zh-TW" dirty="0" smtClean="0"/>
          </a:p>
          <a:p>
            <a:r>
              <a:rPr lang="zh-TW" altLang="zh-TW" dirty="0" smtClean="0"/>
              <a:t>MIDAS具有中間盒</a:t>
            </a:r>
            <a:r>
              <a:rPr lang="en-US" altLang="zh-TW" sz="1200" dirty="0" smtClean="0">
                <a:latin typeface="Times New Roman" panose="02020603050405020304" pitchFamily="18" charset="0"/>
                <a:cs typeface="Times New Roman" panose="02020603050405020304" pitchFamily="18" charset="0"/>
              </a:rPr>
              <a:t>signaling</a:t>
            </a:r>
            <a:r>
              <a:rPr lang="zh-TW" altLang="zh-TW" dirty="0" smtClean="0"/>
              <a:t>，控制器鏈接和多方計算（MPC）功能，這些功能支持按路徑安裝設置。</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45</a:t>
            </a:fld>
            <a:endParaRPr lang="zh-TW" altLang="en-US"/>
          </a:p>
        </p:txBody>
      </p:sp>
    </p:spTree>
    <p:extLst>
      <p:ext uri="{BB962C8B-B14F-4D97-AF65-F5344CB8AC3E}">
        <p14:creationId xmlns:p14="http://schemas.microsoft.com/office/powerpoint/2010/main" val="391289584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MPC用於NF提供程序分配。</a:t>
            </a:r>
            <a:endParaRPr lang="en-US" altLang="zh-TW" dirty="0" smtClean="0"/>
          </a:p>
          <a:p>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dirty="0" smtClean="0"/>
              <a:t>MIDAS體系結構</a:t>
            </a:r>
            <a:r>
              <a:rPr lang="zh-TW" altLang="en-US" dirty="0" smtClean="0"/>
              <a:t>特點是</a:t>
            </a:r>
            <a:r>
              <a:rPr lang="zh-TW" altLang="zh-TW" dirty="0" smtClean="0"/>
              <a:t>具有多個NF提供程序的協同</a:t>
            </a:r>
            <a:r>
              <a:rPr lang="zh-TW" altLang="en-US" dirty="0" smtClean="0"/>
              <a:t>組成</a:t>
            </a:r>
            <a:r>
              <a:rPr lang="zh-TW" altLang="zh-TW" dirty="0" smtClean="0"/>
              <a:t>中間盒（CoMB）在</a:t>
            </a:r>
            <a:r>
              <a:rPr lang="zh-TW" altLang="en-US" dirty="0" smtClean="0"/>
              <a:t>檢測</a:t>
            </a:r>
            <a:r>
              <a:rPr lang="zh-TW" altLang="zh-TW" dirty="0" smtClean="0"/>
              <a:t>流量路徑</a:t>
            </a:r>
            <a:r>
              <a:rPr lang="zh-TW" altLang="en-US" dirty="0" smtClean="0"/>
              <a:t> </a:t>
            </a:r>
            <a:r>
              <a:rPr lang="zh-TW" altLang="zh-TW" dirty="0" smtClean="0"/>
              <a:t>和</a:t>
            </a:r>
            <a:r>
              <a:rPr lang="zh-TW" altLang="en-US" dirty="0" smtClean="0"/>
              <a:t>  </a:t>
            </a:r>
            <a:r>
              <a:rPr lang="zh-TW" altLang="zh-TW" dirty="0" smtClean="0"/>
              <a:t>CoMB選擇</a:t>
            </a:r>
            <a:r>
              <a:rPr lang="zh-TW" altLang="en-US" dirty="0" smtClean="0"/>
              <a:t>的</a:t>
            </a:r>
            <a:r>
              <a:rPr lang="zh-TW" altLang="zh-TW" dirty="0" smtClean="0"/>
              <a:t>同時保留機密信息。</a:t>
            </a:r>
            <a:endParaRPr lang="en-US" altLang="zh-TW" dirty="0" smtClean="0"/>
          </a:p>
          <a:p>
            <a:r>
              <a:rPr lang="en-US" altLang="zh-TW" dirty="0" smtClean="0"/>
              <a:t>(cooperates:</a:t>
            </a:r>
            <a:r>
              <a:rPr lang="zh-TW" altLang="en-US" dirty="0" smtClean="0"/>
              <a:t>合作、協作</a:t>
            </a:r>
            <a:r>
              <a:rPr lang="en-US" altLang="zh-TW" dirty="0" smtClean="0"/>
              <a:t>)</a:t>
            </a:r>
          </a:p>
          <a:p>
            <a:endParaRPr lang="en-US" altLang="zh-TW" dirty="0" smtClean="0"/>
          </a:p>
          <a:p>
            <a:r>
              <a:rPr lang="zh-TW" altLang="zh-TW" dirty="0" smtClean="0"/>
              <a:t>所提出的體系結構基於三個單元：CoMB；</a:t>
            </a:r>
            <a:r>
              <a:rPr lang="zh-TW" altLang="en-US" dirty="0" smtClean="0"/>
              <a:t> </a:t>
            </a:r>
            <a:r>
              <a:rPr lang="zh-TW" altLang="zh-TW" dirty="0" smtClean="0"/>
              <a:t>每個NF供應商一個邏輯集中控制器；</a:t>
            </a:r>
            <a:r>
              <a:rPr lang="zh-TW" altLang="en-US" dirty="0" smtClean="0"/>
              <a:t> </a:t>
            </a:r>
            <a:r>
              <a:rPr lang="zh-TW" altLang="zh-TW" dirty="0" smtClean="0"/>
              <a:t>以及提供客戶端網絡服務請求（CNSR）的網絡處理客戶端（NPCL）。</a:t>
            </a:r>
            <a:endParaRPr lang="en-US" altLang="zh-TW" dirty="0" smtClean="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46</a:t>
            </a:fld>
            <a:endParaRPr lang="zh-TW" altLang="en-US"/>
          </a:p>
        </p:txBody>
      </p:sp>
    </p:spTree>
    <p:extLst>
      <p:ext uri="{BB962C8B-B14F-4D97-AF65-F5344CB8AC3E}">
        <p14:creationId xmlns:p14="http://schemas.microsoft.com/office/powerpoint/2010/main" val="384000422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作者還提出了一種啟發式選擇算法，稱為“內部提供者中間盒選擇算法”，用於在正確的位置將NF分配給CoMB，目的是在CoMB上進行負載均衡配置。</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47</a:t>
            </a:fld>
            <a:endParaRPr lang="zh-TW" altLang="en-US"/>
          </a:p>
        </p:txBody>
      </p:sp>
    </p:spTree>
    <p:extLst>
      <p:ext uri="{BB962C8B-B14F-4D97-AF65-F5344CB8AC3E}">
        <p14:creationId xmlns:p14="http://schemas.microsoft.com/office/powerpoint/2010/main" val="97718887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在[12]中介紹的ESCAPE原型系統是針對服務功能鏈框架的不同節點的開發和測試系統。</a:t>
            </a:r>
            <a:endParaRPr lang="en-US" altLang="zh-TW" dirty="0" smtClean="0"/>
          </a:p>
          <a:p>
            <a:endParaRPr lang="en-US" altLang="zh-TW" dirty="0" smtClean="0"/>
          </a:p>
          <a:p>
            <a:r>
              <a:rPr lang="zh-TW" altLang="zh-TW" dirty="0" smtClean="0"/>
              <a:t>它基於在ESCAPE框架中集成在一起的Mininet，Click，POX和NetCONF工具。</a:t>
            </a:r>
            <a:br>
              <a:rPr lang="zh-TW" altLang="zh-TW" dirty="0" smtClean="0"/>
            </a:br>
            <a:r>
              <a:rPr lang="zh-TW" altLang="zh-TW" dirty="0" smtClean="0"/>
              <a:t/>
            </a:r>
            <a:br>
              <a:rPr lang="zh-TW" altLang="zh-TW" dirty="0" smtClean="0"/>
            </a:br>
            <a:r>
              <a:rPr lang="zh-TW" altLang="zh-TW" dirty="0" smtClean="0"/>
              <a:t>此外，添加了一個協調器層</a:t>
            </a:r>
            <a:r>
              <a:rPr lang="zh-TW" altLang="en-US" dirty="0" smtClean="0"/>
              <a:t>，</a:t>
            </a:r>
            <a:r>
              <a:rPr lang="zh-TW" altLang="zh-TW" dirty="0" smtClean="0"/>
              <a:t>以允許SFC配置，將VNF分配到物理資源中，基於策略在VNF上進行流路由以及在運行中的VNF實例上提供實時管理信息。</a:t>
            </a:r>
            <a:endParaRPr lang="en-US" altLang="zh-TW" dirty="0" smtClean="0"/>
          </a:p>
          <a:p>
            <a:endParaRPr lang="en-US" altLang="zh-TW" dirty="0" smtClean="0"/>
          </a:p>
          <a:p>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48</a:t>
            </a:fld>
            <a:endParaRPr lang="zh-TW" altLang="en-US"/>
          </a:p>
        </p:txBody>
      </p:sp>
    </p:spTree>
    <p:extLst>
      <p:ext uri="{BB962C8B-B14F-4D97-AF65-F5344CB8AC3E}">
        <p14:creationId xmlns:p14="http://schemas.microsoft.com/office/powerpoint/2010/main" val="350853302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ESCAPE通過實現一個簡單的基於Mininet的API來採用VNF部署，其中從可用的VNF構建鏈路徑。</a:t>
            </a:r>
            <a:endParaRPr lang="en-US" altLang="zh-TW" dirty="0" smtClean="0"/>
          </a:p>
          <a:p>
            <a:endParaRPr lang="en-US" altLang="zh-TW" dirty="0" smtClean="0"/>
          </a:p>
          <a:p>
            <a:r>
              <a:rPr lang="zh-TW" altLang="zh-TW" dirty="0" smtClean="0"/>
              <a:t>此外，在Click中實現的一組緊湊的VNF會在ESCAPE系統內部構造一個VNF目錄。</a:t>
            </a:r>
            <a:br>
              <a:rPr lang="zh-TW" altLang="zh-TW" dirty="0" smtClean="0"/>
            </a:br>
            <a:r>
              <a:rPr lang="zh-TW" altLang="zh-TW" dirty="0" smtClean="0"/>
              <a:t/>
            </a:r>
            <a:br>
              <a:rPr lang="zh-TW" altLang="zh-TW" dirty="0" smtClean="0"/>
            </a:br>
            <a:r>
              <a:rPr lang="en-US" altLang="zh-TW" dirty="0" smtClean="0"/>
              <a:t>The article presents a demo to show each unit of the architecture in a joint GUI. The demo includes:</a:t>
            </a:r>
          </a:p>
          <a:p>
            <a:r>
              <a:rPr lang="en-US" altLang="zh-TW" dirty="0" smtClean="0"/>
              <a:t>• VNF containers and topology specification.</a:t>
            </a:r>
          </a:p>
          <a:p>
            <a:r>
              <a:rPr lang="en-US" altLang="zh-TW" dirty="0" smtClean="0"/>
              <a:t>• Usage of a service graph to create chains.</a:t>
            </a:r>
          </a:p>
          <a:p>
            <a:r>
              <a:rPr lang="en-US" altLang="zh-TW" dirty="0" smtClean="0"/>
              <a:t>• Service graph allocation to network resources.</a:t>
            </a:r>
          </a:p>
          <a:p>
            <a:r>
              <a:rPr lang="en-US" altLang="zh-TW" dirty="0" smtClean="0"/>
              <a:t>• Traffic generation using standard tools.</a:t>
            </a:r>
          </a:p>
          <a:p>
            <a:r>
              <a:rPr lang="en-US" altLang="zh-TW" dirty="0" smtClean="0"/>
              <a:t>• Monitoring the VNFs using Click.</a:t>
            </a:r>
          </a:p>
          <a:p>
            <a:endParaRPr lang="en-US" altLang="zh-TW" dirty="0" smtClean="0"/>
          </a:p>
          <a:p>
            <a:r>
              <a:rPr lang="zh-TW" altLang="zh-TW" dirty="0" smtClean="0"/>
              <a:t>本文提供了一個演示，以在聯合GUI中顯示體系結構的每個單元。該演示包括：</a:t>
            </a:r>
            <a:br>
              <a:rPr lang="zh-TW" altLang="zh-TW" dirty="0" smtClean="0"/>
            </a:br>
            <a:r>
              <a:rPr lang="zh-TW" altLang="zh-TW" dirty="0" smtClean="0"/>
              <a:t>•VNF容器和拓撲規範。</a:t>
            </a:r>
            <a:br>
              <a:rPr lang="zh-TW" altLang="zh-TW" dirty="0" smtClean="0"/>
            </a:br>
            <a:r>
              <a:rPr lang="zh-TW" altLang="zh-TW" dirty="0" smtClean="0"/>
              <a:t>•使用服務圖創建鏈。</a:t>
            </a:r>
            <a:br>
              <a:rPr lang="zh-TW" altLang="zh-TW" dirty="0" smtClean="0"/>
            </a:br>
            <a:r>
              <a:rPr lang="zh-TW" altLang="zh-TW" dirty="0" smtClean="0"/>
              <a:t>•將服務圖分配給網絡資源。</a:t>
            </a:r>
            <a:br>
              <a:rPr lang="zh-TW" altLang="zh-TW" dirty="0" smtClean="0"/>
            </a:br>
            <a:r>
              <a:rPr lang="zh-TW" altLang="zh-TW" dirty="0" smtClean="0"/>
              <a:t>•使用標準工俱生成流量。</a:t>
            </a:r>
            <a:br>
              <a:rPr lang="zh-TW" altLang="zh-TW" dirty="0" smtClean="0"/>
            </a:br>
            <a:r>
              <a:rPr lang="zh-TW" altLang="zh-TW" dirty="0" smtClean="0"/>
              <a:t>•使用Click監視VNF。</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49</a:t>
            </a:fld>
            <a:endParaRPr lang="zh-TW" altLang="en-US"/>
          </a:p>
        </p:txBody>
      </p:sp>
    </p:spTree>
    <p:extLst>
      <p:ext uri="{BB962C8B-B14F-4D97-AF65-F5344CB8AC3E}">
        <p14:creationId xmlns:p14="http://schemas.microsoft.com/office/powerpoint/2010/main" val="1627038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SFC被定義為一組按</a:t>
            </a:r>
            <a:r>
              <a:rPr lang="en-US" altLang="zh-TW" dirty="0" smtClean="0"/>
              <a:t>chain</a:t>
            </a:r>
            <a:r>
              <a:rPr lang="zh-TW" altLang="zh-TW" dirty="0" smtClean="0"/>
              <a:t>順序排序的服務功能（SF），用於處理特定服務/應用程序的交付（數據平面），控制和監視（控制平面）流量。</a:t>
            </a:r>
            <a:endParaRPr lang="en-US" altLang="zh-TW" dirty="0" smtClean="0"/>
          </a:p>
          <a:p>
            <a:endParaRPr lang="en-US" altLang="zh-TW" dirty="0" smtClean="0"/>
          </a:p>
          <a:p>
            <a:r>
              <a:rPr lang="en-US" altLang="zh-TW" sz="1200" kern="1200" dirty="0" err="1" smtClean="0">
                <a:solidFill>
                  <a:schemeClr val="tx1"/>
                </a:solidFill>
                <a:effectLst/>
                <a:latin typeface="+mn-lt"/>
                <a:ea typeface="+mn-ea"/>
                <a:cs typeface="+mn-cs"/>
              </a:rPr>
              <a:t>最近，SFC利用了一种叫做软件定义网络（SDN）的新技术</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zh-TW" altLang="en-US" dirty="0" smtClean="0"/>
              <a:t>從架構上看，</a:t>
            </a:r>
            <a:r>
              <a:rPr lang="en-US" altLang="zh-TW" dirty="0" smtClean="0"/>
              <a:t>SDN</a:t>
            </a:r>
            <a:r>
              <a:rPr lang="zh-TW" altLang="en-US" dirty="0" smtClean="0"/>
              <a:t>將控制平面與數據平面解耦，並且引入適當編程抽象開發在</a:t>
            </a:r>
            <a:r>
              <a:rPr lang="zh-TW" altLang="zh-TW" dirty="0" smtClean="0"/>
              <a:t>SFC中</a:t>
            </a:r>
            <a:r>
              <a:rPr lang="zh-TW" altLang="en-US" dirty="0" smtClean="0"/>
              <a:t>，用於對</a:t>
            </a:r>
            <a:r>
              <a:rPr lang="en-US" altLang="zh-TW" dirty="0" smtClean="0"/>
              <a:t>SFC</a:t>
            </a:r>
            <a:r>
              <a:rPr lang="zh-TW" altLang="en-US" dirty="0" smtClean="0"/>
              <a:t>拓撲進行動態控制以及跨</a:t>
            </a:r>
            <a:r>
              <a:rPr lang="en-US" altLang="zh-TW" dirty="0" smtClean="0"/>
              <a:t>SF</a:t>
            </a:r>
            <a:r>
              <a:rPr lang="zh-TW" altLang="en-US" dirty="0" smtClean="0"/>
              <a:t>進行流量控制。</a:t>
            </a:r>
          </a:p>
          <a:p>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a:t>
            </a:fld>
            <a:endParaRPr lang="zh-TW" altLang="en-US"/>
          </a:p>
        </p:txBody>
      </p:sp>
    </p:spTree>
    <p:extLst>
      <p:ext uri="{BB962C8B-B14F-4D97-AF65-F5344CB8AC3E}">
        <p14:creationId xmlns:p14="http://schemas.microsoft.com/office/powerpoint/2010/main" val="221467624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[13]中的工作介紹了一種新架構，該架構提供了基於策略的網絡管理，並具有在SDN / NFV環境中協調和簡化各種VNF的快速部署的能力。</a:t>
            </a:r>
            <a:br>
              <a:rPr lang="zh-TW" altLang="zh-TW" dirty="0" smtClean="0"/>
            </a:br>
            <a:r>
              <a:rPr lang="zh-TW" altLang="zh-TW" dirty="0" smtClean="0"/>
              <a:t/>
            </a:r>
            <a:br>
              <a:rPr lang="zh-TW" altLang="zh-TW" dirty="0" smtClean="0"/>
            </a:br>
            <a:r>
              <a:rPr lang="zh-TW" altLang="zh-TW" dirty="0" smtClean="0"/>
              <a:t>該體系結構允許使用駐留在NFV編排器中的策略引擎從可用VNF實例中選擇VNF。</a:t>
            </a:r>
            <a:br>
              <a:rPr lang="zh-TW" altLang="zh-TW" dirty="0" smtClean="0"/>
            </a:br>
            <a:r>
              <a:rPr lang="zh-TW" altLang="zh-TW" dirty="0" smtClean="0"/>
              <a:t/>
            </a:r>
            <a:br>
              <a:rPr lang="zh-TW" altLang="zh-TW" dirty="0" smtClean="0"/>
            </a:br>
            <a:r>
              <a:rPr lang="zh-TW" altLang="zh-TW" dirty="0" smtClean="0"/>
              <a:t>該NFVO提供了各種縫合的VNF，可使用它們來構建OSS / BSS應用程序。</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50</a:t>
            </a:fld>
            <a:endParaRPr lang="zh-TW" altLang="en-US"/>
          </a:p>
        </p:txBody>
      </p:sp>
    </p:spTree>
    <p:extLst>
      <p:ext uri="{BB962C8B-B14F-4D97-AF65-F5344CB8AC3E}">
        <p14:creationId xmlns:p14="http://schemas.microsoft.com/office/powerpoint/2010/main" val="405644879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此外，該架構還解決了發送給大規模客戶的這些不同VNF之間的VNF生命週期管理和服務鏈接。擬議的架構特點：</a:t>
            </a:r>
            <a:br>
              <a:rPr lang="zh-TW" altLang="zh-TW" dirty="0" smtClean="0"/>
            </a:br>
            <a:r>
              <a:rPr lang="zh-TW" altLang="zh-TW" dirty="0" smtClean="0"/>
              <a:t>•分離硬件元素，VNF，服務和業務流程的能力。</a:t>
            </a:r>
            <a:br>
              <a:rPr lang="zh-TW" altLang="zh-TW" dirty="0" smtClean="0"/>
            </a:br>
            <a:r>
              <a:rPr lang="zh-TW" altLang="zh-TW" dirty="0" smtClean="0"/>
              <a:t>•通過預定義的信息模型來抽象網絡資源和網絡功能。</a:t>
            </a:r>
            <a:br>
              <a:rPr lang="zh-TW" altLang="zh-TW" dirty="0" smtClean="0"/>
            </a:br>
            <a:r>
              <a:rPr lang="zh-TW" altLang="zh-TW" dirty="0" smtClean="0"/>
              <a:t>•針對單一VNF和NFV服務鏈編排的基於策略的管理津貼。</a:t>
            </a:r>
            <a:br>
              <a:rPr lang="zh-TW" altLang="zh-TW" dirty="0" smtClean="0"/>
            </a:br>
            <a:r>
              <a:rPr lang="zh-TW" altLang="zh-TW" dirty="0" smtClean="0"/>
              <a:t>•部署策略規定的NFV服務的能力。</a:t>
            </a:r>
            <a:br>
              <a:rPr lang="zh-TW" altLang="zh-TW" dirty="0" smtClean="0"/>
            </a:br>
            <a:endParaRPr lang="en-US" altLang="zh-TW" dirty="0" smtClean="0"/>
          </a:p>
          <a:p>
            <a:r>
              <a:rPr lang="en-US" altLang="zh-TW" dirty="0" smtClean="0"/>
              <a:t>They presented the use case of a telecom operator who instantiates VNFs on-desire for the management of network traffic outgoing from the content delivery network (CDN) caching nodes of CDN providers positioned inside the operator’s sites. </a:t>
            </a:r>
          </a:p>
          <a:p>
            <a:endParaRPr lang="en-US" altLang="zh-TW" dirty="0" smtClean="0"/>
          </a:p>
          <a:p>
            <a:r>
              <a:rPr lang="en-US" altLang="zh-TW" dirty="0" smtClean="0"/>
              <a:t>They implemented a policy-based traffic engineering service by supporting VNF deployment, virtual links assignment to the physical topology, flow monitoring, and orchestration.</a:t>
            </a:r>
          </a:p>
          <a:p>
            <a:endParaRPr lang="en-US" altLang="zh-TW" dirty="0" smtClean="0"/>
          </a:p>
          <a:p>
            <a:r>
              <a:rPr lang="zh-TW" altLang="zh-TW" dirty="0" smtClean="0"/>
              <a:t>他們介紹了一個電信運營商的用例，該實例按需實例化VNF，以管理從運營商站點內CDN提供商的內容分發網絡（CDN）緩存節點發出的網絡流量。</a:t>
            </a:r>
            <a:br>
              <a:rPr lang="zh-TW" altLang="zh-TW" dirty="0" smtClean="0"/>
            </a:br>
            <a:r>
              <a:rPr lang="zh-TW" altLang="zh-TW" dirty="0" smtClean="0"/>
              <a:t/>
            </a:r>
            <a:br>
              <a:rPr lang="zh-TW" altLang="zh-TW" dirty="0" smtClean="0"/>
            </a:br>
            <a:r>
              <a:rPr lang="zh-TW" altLang="zh-TW" dirty="0" smtClean="0"/>
              <a:t>他們通過支持VNF部署，對物理拓撲的虛擬鏈接分配，流監控和編排，實現了基於策略的流量工程服務。</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51</a:t>
            </a:fld>
            <a:endParaRPr lang="zh-TW" altLang="en-US"/>
          </a:p>
        </p:txBody>
      </p:sp>
    </p:spTree>
    <p:extLst>
      <p:ext uri="{BB962C8B-B14F-4D97-AF65-F5344CB8AC3E}">
        <p14:creationId xmlns:p14="http://schemas.microsoft.com/office/powerpoint/2010/main" val="412474960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[14]中的作者專注於基於雲的邊緣數據中心網絡中的SFC實施，其中所有SF都是在這些數據中心內的虛擬機中運行的軟件應用程序。</a:t>
            </a:r>
            <a:br>
              <a:rPr lang="zh-TW" altLang="zh-TW" dirty="0" smtClean="0"/>
            </a:br>
            <a:r>
              <a:rPr lang="zh-TW" altLang="zh-TW" dirty="0" smtClean="0"/>
              <a:t/>
            </a:r>
            <a:br>
              <a:rPr lang="zh-TW" altLang="zh-TW" dirty="0" smtClean="0"/>
            </a:br>
            <a:r>
              <a:rPr lang="zh-TW" altLang="zh-TW" dirty="0" smtClean="0"/>
              <a:t>這項工作的主要目標是證明</a:t>
            </a:r>
            <a:r>
              <a:rPr lang="zh-TW" altLang="zh-TW" dirty="0" smtClean="0"/>
              <a:t>這種新的軟化環境允許SFC具有高度的靈活性和動態性</a:t>
            </a:r>
            <a:r>
              <a:rPr lang="zh-TW" altLang="en-US" dirty="0" smtClean="0"/>
              <a:t>，</a:t>
            </a:r>
            <a:r>
              <a:rPr lang="zh-TW" altLang="zh-TW" dirty="0" smtClean="0"/>
              <a:t>與傳統的基於硬件的體系結構相比</a:t>
            </a:r>
            <a:r>
              <a:rPr lang="zh-TW" altLang="en-US" dirty="0" smtClean="0"/>
              <a:t>之下</a:t>
            </a:r>
            <a:r>
              <a:rPr lang="zh-TW" altLang="zh-TW" dirty="0" smtClean="0"/>
              <a:t>。</a:t>
            </a:r>
            <a:endParaRPr lang="en-US" altLang="zh-TW" dirty="0" smtClean="0"/>
          </a:p>
          <a:p>
            <a:endParaRPr lang="en-US" altLang="zh-TW" dirty="0" smtClean="0"/>
          </a:p>
          <a:p>
            <a:r>
              <a:rPr lang="zh-TW" altLang="zh-TW" dirty="0" smtClean="0"/>
              <a:t>為了達到第2層和第3層邊緣網絡功能實現的這些靈活而動態的SFC，SDN控制平面用於將轉發規則配置到OpenFlow交換機中。</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52</a:t>
            </a:fld>
            <a:endParaRPr lang="zh-TW" altLang="en-US"/>
          </a:p>
        </p:txBody>
      </p:sp>
    </p:spTree>
    <p:extLst>
      <p:ext uri="{BB962C8B-B14F-4D97-AF65-F5344CB8AC3E}">
        <p14:creationId xmlns:p14="http://schemas.microsoft.com/office/powerpoint/2010/main" val="162301525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文獻[15]中的工作表明電信運營商如何從NFV和SDN範</a:t>
            </a:r>
            <a:r>
              <a:rPr lang="zh-TW" altLang="en-US" dirty="0" smtClean="0"/>
              <a:t>例</a:t>
            </a:r>
            <a:r>
              <a:rPr lang="en-US" altLang="zh-TW" dirty="0" smtClean="0"/>
              <a:t>(</a:t>
            </a:r>
            <a:r>
              <a:rPr lang="en-US" altLang="zh-TW" sz="1200" dirty="0" smtClean="0">
                <a:latin typeface="Times New Roman" panose="02020603050405020304" pitchFamily="18" charset="0"/>
                <a:cs typeface="Times New Roman" panose="02020603050405020304" pitchFamily="18" charset="0"/>
              </a:rPr>
              <a:t>paradigms</a:t>
            </a:r>
            <a:r>
              <a:rPr lang="en-US" altLang="zh-TW" dirty="0" smtClean="0"/>
              <a:t>)</a:t>
            </a:r>
            <a:r>
              <a:rPr lang="zh-TW" altLang="zh-TW" dirty="0" smtClean="0"/>
              <a:t>中受益，以改善SF的管理並構建新的業務模型。</a:t>
            </a:r>
            <a:br>
              <a:rPr lang="zh-TW" altLang="zh-TW" dirty="0" smtClean="0"/>
            </a:br>
            <a:r>
              <a:rPr lang="zh-TW" altLang="zh-TW" dirty="0" smtClean="0"/>
              <a:t/>
            </a:r>
            <a:br>
              <a:rPr lang="zh-TW" altLang="zh-TW" dirty="0" smtClean="0"/>
            </a:br>
            <a:r>
              <a:rPr lang="zh-TW" altLang="zh-TW" dirty="0" smtClean="0"/>
              <a:t>本文針對兩個主要方面。</a:t>
            </a:r>
            <a:br>
              <a:rPr lang="zh-TW" altLang="zh-TW" dirty="0" smtClean="0"/>
            </a:br>
            <a:r>
              <a:rPr lang="zh-TW" altLang="zh-TW" dirty="0" smtClean="0"/>
              <a:t>第一個方面是電信基礎架構如何部署這種新範例。</a:t>
            </a:r>
            <a:br>
              <a:rPr lang="zh-TW" altLang="zh-TW" dirty="0" smtClean="0"/>
            </a:br>
            <a:r>
              <a:rPr lang="zh-TW" altLang="zh-TW" dirty="0" smtClean="0"/>
              <a:t>第二個問題是通過介紹Cloud4NFV平台在分佈式電信雲環境中編排和管理SF。</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53</a:t>
            </a:fld>
            <a:endParaRPr lang="zh-TW" altLang="en-US"/>
          </a:p>
        </p:txBody>
      </p:sp>
    </p:spTree>
    <p:extLst>
      <p:ext uri="{BB962C8B-B14F-4D97-AF65-F5344CB8AC3E}">
        <p14:creationId xmlns:p14="http://schemas.microsoft.com/office/powerpoint/2010/main" val="53105367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這項工作強調了在雲基礎架構中對SF進行建模的方法，並且執行SFC設置的能力被證明是SF組合的基本特徵之一。</a:t>
            </a:r>
            <a:br>
              <a:rPr lang="zh-TW" altLang="zh-TW" dirty="0" smtClean="0"/>
            </a:br>
            <a:r>
              <a:rPr lang="zh-TW" altLang="zh-TW" dirty="0" smtClean="0"/>
              <a:t/>
            </a:r>
            <a:br>
              <a:rPr lang="zh-TW" altLang="zh-TW" dirty="0" smtClean="0"/>
            </a:br>
            <a:r>
              <a:rPr lang="zh-TW" altLang="zh-TW" dirty="0" smtClean="0"/>
              <a:t>Cloud4NFV平台基於雲，SDN和WAN技術構建，以提供SF即服務。</a:t>
            </a:r>
            <a:br>
              <a:rPr lang="zh-TW" altLang="zh-TW" dirty="0" smtClean="0"/>
            </a:br>
            <a:r>
              <a:rPr lang="zh-TW" altLang="zh-TW" dirty="0" smtClean="0"/>
              <a:t/>
            </a:r>
            <a:br>
              <a:rPr lang="zh-TW" altLang="zh-TW" dirty="0" smtClean="0"/>
            </a:br>
            <a:r>
              <a:rPr lang="zh-TW" altLang="zh-TW" dirty="0" smtClean="0"/>
              <a:t>Cloud4NFV平台還提供服務監視和部署以及優化的WAN和雲資源以支持SF。</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54</a:t>
            </a:fld>
            <a:endParaRPr lang="zh-TW" altLang="en-US"/>
          </a:p>
        </p:txBody>
      </p:sp>
    </p:spTree>
    <p:extLst>
      <p:ext uri="{BB962C8B-B14F-4D97-AF65-F5344CB8AC3E}">
        <p14:creationId xmlns:p14="http://schemas.microsoft.com/office/powerpoint/2010/main" val="422674916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在[16]中，提出了一種光學SFC架構。</a:t>
            </a:r>
            <a:endParaRPr lang="en-US" altLang="zh-TW" dirty="0" smtClean="0"/>
          </a:p>
          <a:p>
            <a:endParaRPr lang="en-US" altLang="zh-TW" dirty="0" smtClean="0"/>
          </a:p>
          <a:p>
            <a:r>
              <a:rPr lang="zh-TW" altLang="zh-TW" dirty="0" smtClean="0"/>
              <a:t>作者建立了一個數據包/光學混合數據中心體系結構，以在光學引導網絡中引導大量</a:t>
            </a:r>
            <a:r>
              <a:rPr lang="en-US" altLang="zh-TW" sz="1200" dirty="0" smtClean="0">
                <a:latin typeface="Times New Roman" panose="02020603050405020304" pitchFamily="18" charset="0"/>
                <a:cs typeface="Times New Roman" panose="02020603050405020304" pitchFamily="18" charset="0"/>
              </a:rPr>
              <a:t>flows</a:t>
            </a:r>
            <a:r>
              <a:rPr lang="zh-TW" altLang="zh-TW" dirty="0" smtClean="0"/>
              <a:t>。</a:t>
            </a:r>
            <a:endParaRPr lang="en-US" altLang="zh-TW" dirty="0" smtClean="0"/>
          </a:p>
          <a:p>
            <a:endParaRPr lang="en-US" altLang="zh-TW" dirty="0" smtClean="0"/>
          </a:p>
          <a:p>
            <a:r>
              <a:rPr lang="zh-TW" altLang="zh-TW" dirty="0" smtClean="0"/>
              <a:t>他們引入了這樣一種解決方案來應對分組交換SFC的局限性，例如，當流數量增加時，</a:t>
            </a:r>
            <a:r>
              <a:rPr lang="en-US" altLang="zh-TW" sz="1200" dirty="0" smtClean="0">
                <a:latin typeface="Times New Roman" panose="02020603050405020304" pitchFamily="18" charset="0"/>
                <a:cs typeface="Times New Roman" panose="02020603050405020304" pitchFamily="18" charset="0"/>
              </a:rPr>
              <a:t>flow</a:t>
            </a:r>
            <a:r>
              <a:rPr lang="zh-TW" altLang="zh-TW" dirty="0" smtClean="0"/>
              <a:t>匹配規則的配置會很複雜，這可能會導致較高的運營成本，低效的功耗以及由於可伸縮性導致的性能下降。</a:t>
            </a:r>
            <a:br>
              <a:rPr lang="zh-TW" altLang="zh-TW" dirty="0" smtClean="0"/>
            </a:b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55</a:t>
            </a:fld>
            <a:endParaRPr lang="zh-TW" altLang="en-US"/>
          </a:p>
        </p:txBody>
      </p:sp>
    </p:spTree>
    <p:extLst>
      <p:ext uri="{BB962C8B-B14F-4D97-AF65-F5344CB8AC3E}">
        <p14:creationId xmlns:p14="http://schemas.microsoft.com/office/powerpoint/2010/main" val="295348357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該體系結構包括一個操作支持系統/業務支持系統（OSS / BSS）模塊，該模塊連接到SDN控制器和NFV管理器。 SFC配置在OSS / BSS模塊上完成。</a:t>
            </a:r>
            <a:endParaRPr lang="en-US" altLang="zh-TW" dirty="0" smtClean="0"/>
          </a:p>
          <a:p>
            <a:r>
              <a:rPr lang="zh-TW" altLang="zh-TW" dirty="0" smtClean="0"/>
              <a:t/>
            </a:r>
            <a:br>
              <a:rPr lang="zh-TW" altLang="zh-TW" dirty="0" smtClean="0"/>
            </a:br>
            <a:r>
              <a:rPr lang="zh-TW" altLang="zh-TW" dirty="0" smtClean="0"/>
              <a:t>此外，OSS / BSS模塊執行運營商的策略。SDN控制器和NFV管理器負責資源分配。</a:t>
            </a:r>
            <a:endParaRPr lang="en-US" altLang="zh-TW" dirty="0" smtClean="0"/>
          </a:p>
          <a:p>
            <a:endParaRPr lang="en-US" altLang="zh-TW" dirty="0" smtClean="0"/>
          </a:p>
          <a:p>
            <a:r>
              <a:rPr lang="zh-TW" altLang="zh-TW" dirty="0" smtClean="0"/>
              <a:t>光學轉向層（包括網絡節點）位於SDN控制器的南側，該控制器使用OpenFlow v.1.4協議以及擴展的光學電路配置與數據平面層中的光學電路交換機進行通信。</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56</a:t>
            </a:fld>
            <a:endParaRPr lang="zh-TW" altLang="en-US"/>
          </a:p>
        </p:txBody>
      </p:sp>
    </p:spTree>
    <p:extLst>
      <p:ext uri="{BB962C8B-B14F-4D97-AF65-F5344CB8AC3E}">
        <p14:creationId xmlns:p14="http://schemas.microsoft.com/office/powerpoint/2010/main" val="396371759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表1顯示了</a:t>
            </a:r>
            <a:r>
              <a:rPr lang="zh-TW" altLang="zh-TW" dirty="0" smtClean="0"/>
              <a:t>一些分類法</a:t>
            </a:r>
            <a:r>
              <a:rPr lang="zh-TW" altLang="en-US" dirty="0" smtClean="0"/>
              <a:t>用在</a:t>
            </a:r>
            <a:r>
              <a:rPr lang="zh-TW" altLang="zh-TW" dirty="0" smtClean="0"/>
              <a:t>上述</a:t>
            </a:r>
            <a:r>
              <a:rPr lang="zh-TW" altLang="en-US" dirty="0" smtClean="0"/>
              <a:t>提到的</a:t>
            </a:r>
            <a:r>
              <a:rPr lang="zh-TW" altLang="zh-TW" dirty="0" smtClean="0"/>
              <a:t>方法。</a:t>
            </a:r>
            <a:endParaRPr lang="en-US" altLang="zh-TW" dirty="0" smtClean="0"/>
          </a:p>
          <a:p>
            <a:endParaRPr lang="en-US" altLang="zh-TW" dirty="0" smtClean="0"/>
          </a:p>
          <a:p>
            <a:r>
              <a:rPr lang="zh-TW" altLang="zh-TW" dirty="0" smtClean="0"/>
              <a:t>分類法表明，與Orchestrator層一起</a:t>
            </a:r>
            <a:r>
              <a:rPr lang="en-US" altLang="zh-TW" dirty="0" smtClean="0"/>
              <a:t>(</a:t>
            </a:r>
            <a:r>
              <a:rPr lang="en-US" altLang="zh-TW" sz="1200" dirty="0" smtClean="0">
                <a:latin typeface="Times New Roman" panose="02020603050405020304" pitchFamily="18" charset="0"/>
                <a:cs typeface="Times New Roman" panose="02020603050405020304" pitchFamily="18" charset="0"/>
              </a:rPr>
              <a:t>alongside:</a:t>
            </a:r>
            <a:r>
              <a:rPr lang="zh-TW" altLang="en-US" sz="1200" dirty="0" smtClean="0">
                <a:latin typeface="Times New Roman" panose="02020603050405020304" pitchFamily="18" charset="0"/>
                <a:cs typeface="Times New Roman" panose="02020603050405020304" pitchFamily="18" charset="0"/>
              </a:rPr>
              <a:t>並肩</a:t>
            </a:r>
            <a:r>
              <a:rPr lang="en-US" altLang="zh-TW" dirty="0" smtClean="0"/>
              <a:t>)</a:t>
            </a:r>
            <a:r>
              <a:rPr lang="zh-TW" altLang="zh-TW" dirty="0" smtClean="0"/>
              <a:t>使用SDN和NFV技術的方法比其他方法具有更高的SFC可擴展性和靈活性。</a:t>
            </a:r>
            <a:endParaRPr lang="en-US" altLang="zh-TW" dirty="0" smtClean="0"/>
          </a:p>
          <a:p>
            <a:endParaRPr lang="en-US" altLang="zh-TW" dirty="0" smtClean="0"/>
          </a:p>
          <a:p>
            <a:r>
              <a:rPr lang="zh-TW" altLang="zh-TW" dirty="0" smtClean="0"/>
              <a:t>這種比較表明，大多數SFC方法都不涉及QoS和策略實施，並且忽略了負載平衡功能。</a:t>
            </a:r>
            <a:endParaRPr lang="en-US" altLang="zh-TW" dirty="0" smtClean="0"/>
          </a:p>
          <a:p>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dirty="0" smtClean="0"/>
              <a:t>根據IETF SFC組的規定，</a:t>
            </a:r>
            <a:r>
              <a:rPr lang="zh-TW" altLang="zh-TW" dirty="0" smtClean="0"/>
              <a:t>大多數框架使用MAC地址和OpenFlow功能在</a:t>
            </a:r>
            <a:r>
              <a:rPr lang="en-US" altLang="zh-TW" dirty="0" smtClean="0"/>
              <a:t>(</a:t>
            </a:r>
            <a:r>
              <a:rPr lang="zh-TW" altLang="en-US" dirty="0" smtClean="0"/>
              <a:t>沒有</a:t>
            </a:r>
            <a:r>
              <a:rPr lang="en-US" altLang="zh-TW" sz="1200" dirty="0" smtClean="0">
                <a:latin typeface="Times New Roman" panose="02020603050405020304" pitchFamily="18" charset="0"/>
                <a:cs typeface="Times New Roman" panose="02020603050405020304" pitchFamily="18" charset="0"/>
              </a:rPr>
              <a:t>NSH</a:t>
            </a:r>
            <a:r>
              <a:rPr lang="zh-TW" altLang="en-US" sz="1200" dirty="0" smtClean="0">
                <a:latin typeface="Times New Roman" panose="02020603050405020304" pitchFamily="18" charset="0"/>
                <a:cs typeface="Times New Roman" panose="02020603050405020304" pitchFamily="18" charset="0"/>
              </a:rPr>
              <a:t>支援</a:t>
            </a:r>
            <a:r>
              <a:rPr lang="en-US" altLang="zh-TW" sz="1200" dirty="0" smtClean="0">
                <a:latin typeface="Times New Roman" panose="02020603050405020304" pitchFamily="18" charset="0"/>
                <a:cs typeface="Times New Roman" panose="02020603050405020304" pitchFamily="18" charset="0"/>
              </a:rPr>
              <a:t>:without NSH support)</a:t>
            </a:r>
            <a:r>
              <a:rPr lang="zh-TW" altLang="en-US" sz="1200" dirty="0" smtClean="0">
                <a:latin typeface="Times New Roman" panose="02020603050405020304" pitchFamily="18" charset="0"/>
                <a:cs typeface="Times New Roman" panose="02020603050405020304" pitchFamily="18" charset="0"/>
              </a:rPr>
              <a:t>的</a:t>
            </a:r>
            <a:r>
              <a:rPr lang="zh-TW" altLang="zh-TW" dirty="0" smtClean="0"/>
              <a:t>SF之間</a:t>
            </a:r>
            <a:r>
              <a:rPr lang="zh-TW" altLang="en-US" dirty="0" smtClean="0"/>
              <a:t>做</a:t>
            </a:r>
            <a:r>
              <a:rPr lang="zh-TW" altLang="zh-TW" dirty="0" smtClean="0"/>
              <a:t>流量控制。</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57</a:t>
            </a:fld>
            <a:endParaRPr lang="zh-TW" altLang="en-US"/>
          </a:p>
        </p:txBody>
      </p:sp>
    </p:spTree>
    <p:extLst>
      <p:ext uri="{BB962C8B-B14F-4D97-AF65-F5344CB8AC3E}">
        <p14:creationId xmlns:p14="http://schemas.microsoft.com/office/powerpoint/2010/main" val="428366277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與有</a:t>
            </a:r>
            <a:r>
              <a:rPr lang="en-US" altLang="zh-TW" dirty="0" smtClean="0"/>
              <a:t>NSH</a:t>
            </a:r>
            <a:r>
              <a:rPr lang="zh-TW" altLang="en-US" dirty="0" smtClean="0"/>
              <a:t> </a:t>
            </a:r>
            <a:r>
              <a:rPr lang="en-US" altLang="zh-TW" dirty="0" smtClean="0"/>
              <a:t>support</a:t>
            </a:r>
            <a:r>
              <a:rPr lang="zh-TW" altLang="en-US" dirty="0" smtClean="0"/>
              <a:t>的情況</a:t>
            </a:r>
            <a:r>
              <a:rPr lang="zh-TW" altLang="en-US" dirty="0" smtClean="0"/>
              <a:t>相比，在沒有</a:t>
            </a:r>
            <a:r>
              <a:rPr lang="en-US" altLang="zh-TW" dirty="0" smtClean="0"/>
              <a:t>NSH</a:t>
            </a:r>
            <a:r>
              <a:rPr lang="zh-TW" altLang="en-US" dirty="0" smtClean="0"/>
              <a:t>的支援下</a:t>
            </a:r>
            <a:r>
              <a:rPr lang="zh-TW" altLang="en-US" dirty="0" smtClean="0"/>
              <a:t>運用</a:t>
            </a:r>
            <a:r>
              <a:rPr lang="en-US" altLang="zh-TW" sz="1200" dirty="0" smtClean="0">
                <a:latin typeface="Times New Roman" panose="02020603050405020304" pitchFamily="18" charset="0"/>
                <a:cs typeface="Times New Roman" panose="02020603050405020304" pitchFamily="18" charset="0"/>
              </a:rPr>
              <a:t>MAC address</a:t>
            </a:r>
            <a:r>
              <a:rPr lang="zh-TW" altLang="en-US" sz="1200" dirty="0" smtClean="0">
                <a:latin typeface="Times New Roman" panose="02020603050405020304" pitchFamily="18" charset="0"/>
                <a:cs typeface="Times New Roman" panose="02020603050405020304" pitchFamily="18" charset="0"/>
              </a:rPr>
              <a:t>和</a:t>
            </a:r>
            <a:r>
              <a:rPr lang="en-US" altLang="zh-TW" sz="1200" dirty="0" smtClean="0">
                <a:latin typeface="Times New Roman" panose="02020603050405020304" pitchFamily="18" charset="0"/>
                <a:cs typeface="Times New Roman" panose="02020603050405020304" pitchFamily="18" charset="0"/>
              </a:rPr>
              <a:t>/</a:t>
            </a:r>
            <a:r>
              <a:rPr lang="zh-TW" altLang="en-US" sz="1200" dirty="0" smtClean="0">
                <a:latin typeface="Times New Roman" panose="02020603050405020304" pitchFamily="18" charset="0"/>
                <a:cs typeface="Times New Roman" panose="02020603050405020304" pitchFamily="18" charset="0"/>
              </a:rPr>
              <a:t>或</a:t>
            </a:r>
            <a:r>
              <a:rPr lang="en-US" altLang="zh-TW" sz="1200" dirty="0" err="1" smtClean="0">
                <a:latin typeface="Times New Roman" panose="02020603050405020304" pitchFamily="18" charset="0"/>
                <a:cs typeface="Times New Roman" panose="02020603050405020304" pitchFamily="18" charset="0"/>
              </a:rPr>
              <a:t>OpenFlow</a:t>
            </a:r>
            <a:r>
              <a:rPr lang="zh-TW" altLang="en-US" sz="1200" dirty="0" smtClean="0">
                <a:latin typeface="Times New Roman" panose="02020603050405020304" pitchFamily="18" charset="0"/>
                <a:cs typeface="Times New Roman" panose="02020603050405020304" pitchFamily="18" charset="0"/>
              </a:rPr>
              <a:t>協議有有限的擴展性且更為複雜。</a:t>
            </a:r>
            <a:endParaRPr lang="en-US" altLang="zh-TW" sz="1200" dirty="0" smtClean="0">
              <a:latin typeface="Times New Roman" panose="02020603050405020304" pitchFamily="18" charset="0"/>
              <a:cs typeface="Times New Roman" panose="02020603050405020304" pitchFamily="18" charset="0"/>
            </a:endParaRPr>
          </a:p>
          <a:p>
            <a:endParaRPr lang="en-US" altLang="zh-TW" sz="1200" dirty="0" smtClean="0">
              <a:latin typeface="Times New Roman" panose="02020603050405020304" pitchFamily="18" charset="0"/>
              <a:cs typeface="Times New Roman" panose="02020603050405020304" pitchFamily="18" charset="0"/>
            </a:endParaRPr>
          </a:p>
          <a:p>
            <a:r>
              <a:rPr lang="zh-TW" altLang="zh-TW" dirty="0" smtClean="0"/>
              <a:t>有一些使用標籤而不是NSH的方法。</a:t>
            </a:r>
            <a:endParaRPr lang="en-US" altLang="zh-TW" sz="1200" dirty="0" smtClean="0">
              <a:latin typeface="Times New Roman" panose="02020603050405020304" pitchFamily="18" charset="0"/>
              <a:cs typeface="Times New Roman" panose="02020603050405020304" pitchFamily="18" charset="0"/>
            </a:endParaRPr>
          </a:p>
          <a:p>
            <a:endParaRPr lang="en-US" altLang="zh-TW" sz="1200" dirty="0" smtClean="0">
              <a:latin typeface="Times New Roman" panose="02020603050405020304" pitchFamily="18" charset="0"/>
              <a:cs typeface="Times New Roman" panose="02020603050405020304" pitchFamily="18" charset="0"/>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58</a:t>
            </a:fld>
            <a:endParaRPr lang="zh-TW" altLang="en-US"/>
          </a:p>
        </p:txBody>
      </p:sp>
    </p:spTree>
    <p:extLst>
      <p:ext uri="{BB962C8B-B14F-4D97-AF65-F5344CB8AC3E}">
        <p14:creationId xmlns:p14="http://schemas.microsoft.com/office/powerpoint/2010/main" val="346364972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本節重點介紹了先前工作中的常見局限性，並總結了與SFC概念和體系結構相關的公開挑戰。</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59</a:t>
            </a:fld>
            <a:endParaRPr lang="zh-TW" altLang="en-US"/>
          </a:p>
        </p:txBody>
      </p:sp>
    </p:spTree>
    <p:extLst>
      <p:ext uri="{BB962C8B-B14F-4D97-AF65-F5344CB8AC3E}">
        <p14:creationId xmlns:p14="http://schemas.microsoft.com/office/powerpoint/2010/main" val="3342029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最近，SFC利用了一种叫做软件定义网络（SDN）的新技术</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r>
              <a:rPr lang="zh-TW" altLang="en-US" dirty="0" smtClean="0"/>
              <a:t>從架構上看，</a:t>
            </a:r>
            <a:r>
              <a:rPr lang="en-US" altLang="zh-TW" dirty="0" smtClean="0"/>
              <a:t>SDN</a:t>
            </a:r>
            <a:r>
              <a:rPr lang="zh-TW" altLang="en-US" dirty="0" smtClean="0"/>
              <a:t>將控制平面與數據平面解耦，並且引入適當編程抽象開發在</a:t>
            </a:r>
            <a:r>
              <a:rPr lang="zh-TW" altLang="zh-TW" dirty="0" smtClean="0"/>
              <a:t>SFC中</a:t>
            </a:r>
            <a:r>
              <a:rPr lang="zh-TW" altLang="en-US" dirty="0" smtClean="0"/>
              <a:t>，用於對</a:t>
            </a:r>
            <a:r>
              <a:rPr lang="en-US" altLang="zh-TW" dirty="0" smtClean="0"/>
              <a:t>SFC</a:t>
            </a:r>
            <a:r>
              <a:rPr lang="zh-TW" altLang="en-US" dirty="0" smtClean="0"/>
              <a:t>拓撲進行動態控制以及跨</a:t>
            </a:r>
            <a:r>
              <a:rPr lang="en-US" altLang="zh-TW" dirty="0" smtClean="0"/>
              <a:t>SF</a:t>
            </a:r>
            <a:r>
              <a:rPr lang="zh-TW" altLang="en-US" dirty="0" smtClean="0"/>
              <a:t>進行流量控制。</a:t>
            </a: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6</a:t>
            </a:fld>
            <a:endParaRPr lang="zh-TW" altLang="en-US"/>
          </a:p>
        </p:txBody>
      </p:sp>
    </p:spTree>
    <p:extLst>
      <p:ext uri="{BB962C8B-B14F-4D97-AF65-F5344CB8AC3E}">
        <p14:creationId xmlns:p14="http://schemas.microsoft.com/office/powerpoint/2010/main" val="30857310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交換機中的NSH功能是一項重要挑戰。</a:t>
            </a:r>
            <a:endParaRPr lang="en-US" altLang="zh-TW" dirty="0" smtClean="0"/>
          </a:p>
          <a:p>
            <a:endParaRPr lang="en-US" altLang="zh-TW" dirty="0" smtClean="0"/>
          </a:p>
          <a:p>
            <a:r>
              <a:rPr lang="zh-TW" altLang="zh-TW" dirty="0" smtClean="0"/>
              <a:t>趨勢傾向於在虛擬交換機（例如Open vSwitch（OvS））中支持NSH。</a:t>
            </a:r>
            <a:endParaRPr lang="en-US" altLang="zh-TW" dirty="0" smtClean="0"/>
          </a:p>
          <a:p>
            <a:endParaRPr lang="en-US" altLang="zh-TW" dirty="0" smtClean="0"/>
          </a:p>
          <a:p>
            <a:r>
              <a:rPr lang="zh-TW" altLang="zh-TW" dirty="0" smtClean="0"/>
              <a:t>SF也沒有NSH功能。因此，必須使用SFC代理來封裝和解封裝往返於SF的數據包。</a:t>
            </a:r>
            <a:endParaRPr lang="en-US" altLang="zh-TW" dirty="0" smtClean="0"/>
          </a:p>
          <a:p>
            <a:endParaRPr lang="en-US" altLang="zh-TW" dirty="0" smtClean="0"/>
          </a:p>
          <a:p>
            <a:r>
              <a:rPr lang="zh-TW" altLang="zh-TW" dirty="0" smtClean="0"/>
              <a:t>但是，SFC代理過程可能會影響網絡性能，這只能通過為SF配備NSH支持來緩解。</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60</a:t>
            </a:fld>
            <a:endParaRPr lang="zh-TW" altLang="en-US"/>
          </a:p>
        </p:txBody>
      </p:sp>
    </p:spTree>
    <p:extLst>
      <p:ext uri="{BB962C8B-B14F-4D97-AF65-F5344CB8AC3E}">
        <p14:creationId xmlns:p14="http://schemas.microsoft.com/office/powerpoint/2010/main" val="94139634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Traffic-engineered</a:t>
            </a:r>
            <a:r>
              <a:rPr lang="zh-TW" altLang="zh-TW" dirty="0" smtClean="0"/>
              <a:t>（TE）SFC</a:t>
            </a:r>
            <a:r>
              <a:rPr lang="zh-TW" altLang="en-US" dirty="0" smtClean="0"/>
              <a:t> 是需要提供</a:t>
            </a:r>
            <a:r>
              <a:rPr lang="zh-TW" altLang="zh-TW" dirty="0" smtClean="0"/>
              <a:t>具有短計算延遲的優化SFC網絡。</a:t>
            </a:r>
            <a:endParaRPr lang="en-US" altLang="zh-TW" dirty="0" smtClean="0"/>
          </a:p>
          <a:p>
            <a:endParaRPr lang="en-US" altLang="zh-TW" dirty="0" smtClean="0"/>
          </a:p>
          <a:p>
            <a:r>
              <a:rPr lang="zh-TW" altLang="zh-TW" dirty="0" smtClean="0"/>
              <a:t>一些研究工作提供了可QoS</a:t>
            </a:r>
            <a:r>
              <a:rPr lang="en-US" altLang="zh-TW" dirty="0" smtClean="0"/>
              <a:t>-aware</a:t>
            </a:r>
            <a:r>
              <a:rPr lang="zh-TW" altLang="zh-TW" dirty="0" smtClean="0"/>
              <a:t>的SFC路徑，以滿足用戶和應用程序的需求</a:t>
            </a:r>
            <a:r>
              <a:rPr lang="zh-TW" altLang="en-US" dirty="0" smtClean="0"/>
              <a:t>；</a:t>
            </a:r>
            <a:r>
              <a:rPr lang="zh-TW" altLang="zh-TW" dirty="0" smtClean="0"/>
              <a:t>其他研究工作旨在最大化網絡鏈路上的可用數據速率或節省成本。TE SFC需要支持所有這些功能。</a:t>
            </a:r>
            <a:endParaRPr lang="en-US" altLang="zh-TW" dirty="0" smtClean="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61</a:t>
            </a:fld>
            <a:endParaRPr lang="zh-TW" altLang="en-US"/>
          </a:p>
        </p:txBody>
      </p:sp>
    </p:spTree>
    <p:extLst>
      <p:ext uri="{BB962C8B-B14F-4D97-AF65-F5344CB8AC3E}">
        <p14:creationId xmlns:p14="http://schemas.microsoft.com/office/powerpoint/2010/main" val="240759701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SF的放置是一個挑戰，在文獻中沒有進行充分的研究。</a:t>
            </a:r>
            <a:endParaRPr lang="en-US" altLang="zh-TW" dirty="0" smtClean="0"/>
          </a:p>
          <a:p>
            <a:endParaRPr lang="en-US" altLang="zh-TW" dirty="0" smtClean="0"/>
          </a:p>
          <a:p>
            <a:r>
              <a:rPr lang="zh-TW" altLang="zh-TW" dirty="0" smtClean="0"/>
              <a:t>而且，據作者所知，在網絡瓶頸情況下從未進行過調查。</a:t>
            </a:r>
            <a:r>
              <a:rPr lang="zh-TW" altLang="zh-TW" dirty="0" smtClean="0"/>
              <a:t>在這種情況下有兩個選擇。</a:t>
            </a:r>
            <a:endParaRPr lang="en-US" altLang="zh-TW" dirty="0" smtClean="0"/>
          </a:p>
          <a:p>
            <a:endParaRPr lang="en-US" altLang="zh-TW" dirty="0" smtClean="0"/>
          </a:p>
          <a:p>
            <a:r>
              <a:rPr lang="zh-TW" altLang="zh-TW" dirty="0" smtClean="0"/>
              <a:t>第一種選擇是將SF實例遷移到網絡中的新位置；第二個選項是實例化一個新的SF實例。</a:t>
            </a:r>
            <a:endParaRPr lang="en-US" altLang="zh-TW" dirty="0" smtClean="0"/>
          </a:p>
          <a:p>
            <a:endParaRPr lang="en-US" altLang="zh-TW" dirty="0" smtClean="0"/>
          </a:p>
          <a:p>
            <a:r>
              <a:rPr lang="zh-TW" altLang="zh-TW" dirty="0" smtClean="0"/>
              <a:t>還必須研究</a:t>
            </a:r>
            <a:r>
              <a:rPr lang="en-US" altLang="zh-TW" dirty="0" smtClean="0"/>
              <a:t>(</a:t>
            </a:r>
            <a:r>
              <a:rPr lang="en-US" altLang="zh-TW" sz="1200" dirty="0" smtClean="0">
                <a:latin typeface="Times New Roman" panose="02020603050405020304" pitchFamily="18" charset="0"/>
                <a:cs typeface="Times New Roman" panose="02020603050405020304" pitchFamily="18" charset="0"/>
              </a:rPr>
              <a:t>investigated</a:t>
            </a:r>
            <a:r>
              <a:rPr lang="en-US" altLang="zh-TW" dirty="0" smtClean="0"/>
              <a:t>)</a:t>
            </a:r>
            <a:r>
              <a:rPr lang="zh-TW" altLang="zh-TW" dirty="0" smtClean="0"/>
              <a:t>遷移或新實例化SF的最佳位置，並且必須提出新穎的最佳放置方案。</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62</a:t>
            </a:fld>
            <a:endParaRPr lang="zh-TW" altLang="en-US"/>
          </a:p>
        </p:txBody>
      </p:sp>
    </p:spTree>
    <p:extLst>
      <p:ext uri="{BB962C8B-B14F-4D97-AF65-F5344CB8AC3E}">
        <p14:creationId xmlns:p14="http://schemas.microsoft.com/office/powerpoint/2010/main" val="410445411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管理資源利用</a:t>
            </a:r>
            <a:r>
              <a:rPr lang="zh-TW" altLang="zh-TW" dirty="0" smtClean="0"/>
              <a:t>在SFC框架中</a:t>
            </a:r>
            <a:r>
              <a:rPr lang="zh-TW" altLang="en-US" dirty="0" smtClean="0"/>
              <a:t>是必要的</a:t>
            </a:r>
            <a:r>
              <a:rPr lang="zh-TW" altLang="zh-TW" dirty="0" smtClean="0"/>
              <a:t>，以確保高速通信</a:t>
            </a:r>
            <a:r>
              <a:rPr lang="zh-TW" altLang="en-US" dirty="0" smtClean="0"/>
              <a:t>用於傳輸</a:t>
            </a:r>
            <a:r>
              <a:rPr lang="zh-TW" altLang="zh-TW" dirty="0" smtClean="0"/>
              <a:t>在SDN網絡中</a:t>
            </a:r>
            <a:r>
              <a:rPr lang="zh-TW" altLang="zh-TW" dirty="0" smtClean="0"/>
              <a:t>即用型媒體優化應用程序[17]。</a:t>
            </a:r>
            <a:endParaRPr lang="en-US" altLang="zh-TW" dirty="0" smtClean="0"/>
          </a:p>
          <a:p>
            <a:endParaRPr lang="en-US" altLang="zh-TW" dirty="0" smtClean="0"/>
          </a:p>
          <a:p>
            <a:r>
              <a:rPr lang="zh-TW" altLang="zh-TW" dirty="0" smtClean="0"/>
              <a:t>這些功能也被認為</a:t>
            </a:r>
            <a:r>
              <a:rPr lang="en-US" altLang="zh-TW" dirty="0" smtClean="0"/>
              <a:t>(</a:t>
            </a:r>
            <a:r>
              <a:rPr lang="en-US" altLang="zh-TW" sz="1200" dirty="0" smtClean="0">
                <a:latin typeface="Times New Roman" panose="02020603050405020304" pitchFamily="18" charset="0"/>
                <a:cs typeface="Times New Roman" panose="02020603050405020304" pitchFamily="18" charset="0"/>
              </a:rPr>
              <a:t>deemed</a:t>
            </a:r>
            <a:r>
              <a:rPr lang="en-US" altLang="zh-TW" dirty="0" smtClean="0"/>
              <a:t>)</a:t>
            </a:r>
            <a:r>
              <a:rPr lang="zh-TW" altLang="zh-TW" dirty="0" smtClean="0"/>
              <a:t>很重要</a:t>
            </a:r>
            <a:r>
              <a:rPr lang="zh-TW" altLang="zh-TW" dirty="0" smtClean="0"/>
              <a:t>對</a:t>
            </a:r>
            <a:r>
              <a:rPr lang="zh-TW" altLang="en-US" dirty="0" smtClean="0"/>
              <a:t>於</a:t>
            </a:r>
            <a:r>
              <a:rPr lang="zh-TW" altLang="zh-TW" dirty="0" smtClean="0"/>
              <a:t>增強向用戶和應用程序</a:t>
            </a:r>
            <a:r>
              <a:rPr lang="zh-TW" altLang="en-US" dirty="0" smtClean="0"/>
              <a:t>的</a:t>
            </a:r>
            <a:r>
              <a:rPr lang="zh-TW" altLang="zh-TW" dirty="0" smtClean="0"/>
              <a:t>QoS</a:t>
            </a:r>
            <a:r>
              <a:rPr lang="zh-TW" altLang="zh-TW" dirty="0" smtClean="0"/>
              <a:t>。</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63</a:t>
            </a:fld>
            <a:endParaRPr lang="zh-TW" altLang="en-US"/>
          </a:p>
        </p:txBody>
      </p:sp>
    </p:spTree>
    <p:extLst>
      <p:ext uri="{BB962C8B-B14F-4D97-AF65-F5344CB8AC3E}">
        <p14:creationId xmlns:p14="http://schemas.microsoft.com/office/powerpoint/2010/main" val="340474972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dirty="0" smtClean="0"/>
              <a:t>本文介紹了對所有現有SFC架構的調查，以及基於SDN和NFV的概念</a:t>
            </a:r>
            <a:r>
              <a:rPr lang="en-US" altLang="zh-TW" dirty="0" smtClean="0"/>
              <a:t>(</a:t>
            </a:r>
            <a:r>
              <a:rPr lang="en-US" altLang="zh-TW" sz="1200" dirty="0" smtClean="0">
                <a:latin typeface="Times New Roman" panose="02020603050405020304" pitchFamily="18" charset="0"/>
                <a:cs typeface="Times New Roman" panose="02020603050405020304" pitchFamily="18" charset="0"/>
              </a:rPr>
              <a:t>conceptual</a:t>
            </a:r>
            <a:r>
              <a:rPr lang="en-US" altLang="zh-TW" dirty="0" smtClean="0"/>
              <a:t>)</a:t>
            </a:r>
            <a:r>
              <a:rPr lang="zh-TW" altLang="zh-TW" dirty="0" smtClean="0"/>
              <a:t>方法。</a:t>
            </a:r>
            <a:endParaRPr lang="en-US" altLang="zh-TW" dirty="0" smtClean="0"/>
          </a:p>
          <a:p>
            <a:endParaRPr lang="en-US" altLang="zh-TW" dirty="0" smtClean="0"/>
          </a:p>
          <a:p>
            <a:r>
              <a:rPr lang="zh-TW" altLang="zh-TW" dirty="0" smtClean="0"/>
              <a:t>SFC有兩種標準：一種是IETF SFC WG，另一種是ONF。</a:t>
            </a:r>
            <a:br>
              <a:rPr lang="zh-TW" altLang="zh-TW" dirty="0" smtClean="0"/>
            </a:br>
            <a:endParaRPr lang="en-US" altLang="zh-TW" dirty="0" smtClean="0"/>
          </a:p>
          <a:p>
            <a:r>
              <a:rPr lang="zh-TW" altLang="zh-TW" dirty="0" smtClean="0"/>
              <a:t>這些標準強加了</a:t>
            </a:r>
            <a:r>
              <a:rPr lang="zh-TW" altLang="zh-TW" dirty="0" smtClean="0"/>
              <a:t>要求</a:t>
            </a:r>
            <a:r>
              <a:rPr lang="zh-TW" altLang="en-US" dirty="0" smtClean="0"/>
              <a:t>，該要求應該存在於</a:t>
            </a:r>
            <a:r>
              <a:rPr lang="zh-TW" altLang="zh-TW" dirty="0" smtClean="0"/>
              <a:t>每個SFC體系結構，設計或實現中。</a:t>
            </a:r>
            <a:endParaRPr lang="en-US" altLang="zh-TW" dirty="0" smtClean="0"/>
          </a:p>
          <a:p>
            <a:endParaRPr lang="en-US" altLang="zh-TW" dirty="0" smtClean="0"/>
          </a:p>
          <a:p>
            <a:r>
              <a:rPr lang="zh-TW" altLang="zh-TW" dirty="0" smtClean="0"/>
              <a:t>最後，討論了公開挑戰。</a:t>
            </a:r>
            <a:endParaRPr lang="en-US" altLang="zh-TW" dirty="0" smtClean="0"/>
          </a:p>
          <a:p>
            <a:endParaRPr lang="en-US" altLang="zh-TW" dirty="0" smtClean="0"/>
          </a:p>
          <a:p>
            <a:r>
              <a:rPr lang="zh-TW" altLang="zh-TW" dirty="0" smtClean="0"/>
              <a:t>基於策略的SFC，Cloud4NFV和光學SFC架構</a:t>
            </a:r>
            <a:r>
              <a:rPr lang="zh-TW" altLang="zh-TW" dirty="0" smtClean="0"/>
              <a:t>表現出高性能</a:t>
            </a:r>
            <a:r>
              <a:rPr lang="zh-TW" altLang="zh-TW" dirty="0" smtClean="0"/>
              <a:t>在SFC編排，可伸縮性和靈活性</a:t>
            </a:r>
            <a:r>
              <a:rPr lang="zh-TW" altLang="en-US" dirty="0" smtClean="0"/>
              <a:t>等</a:t>
            </a:r>
            <a:r>
              <a:rPr lang="zh-TW" altLang="zh-TW" dirty="0" smtClean="0"/>
              <a:t>方面，</a:t>
            </a:r>
            <a:r>
              <a:rPr lang="zh-TW" altLang="en-US" dirty="0" smtClean="0"/>
              <a:t>進而可以</a:t>
            </a:r>
            <a:r>
              <a:rPr lang="zh-TW" altLang="zh-TW" dirty="0" smtClean="0"/>
              <a:t>提供SFC在雲環境中</a:t>
            </a:r>
            <a:r>
              <a:rPr lang="zh-TW" altLang="en-US" dirty="0" smtClean="0"/>
              <a:t>透過</a:t>
            </a:r>
            <a:r>
              <a:rPr lang="zh-TW" altLang="zh-TW" dirty="0" smtClean="0"/>
              <a:t>利用SDN和NFV技術。</a:t>
            </a:r>
            <a:endParaRPr lang="en-US" altLang="zh-TW" dirty="0" smtClean="0"/>
          </a:p>
          <a:p>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64</a:t>
            </a:fld>
            <a:endParaRPr lang="zh-TW" altLang="en-US"/>
          </a:p>
        </p:txBody>
      </p:sp>
    </p:spTree>
    <p:extLst>
      <p:ext uri="{BB962C8B-B14F-4D97-AF65-F5344CB8AC3E}">
        <p14:creationId xmlns:p14="http://schemas.microsoft.com/office/powerpoint/2010/main" val="158318245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65</a:t>
            </a:fld>
            <a:endParaRPr lang="zh-TW" altLang="en-US"/>
          </a:p>
        </p:txBody>
      </p:sp>
    </p:spTree>
    <p:extLst>
      <p:ext uri="{BB962C8B-B14F-4D97-AF65-F5344CB8AC3E}">
        <p14:creationId xmlns:p14="http://schemas.microsoft.com/office/powerpoint/2010/main" val="3952694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网络功能虚拟化（NFV）是指电信公司提出采用</a:t>
            </a:r>
            <a:r>
              <a:rPr lang="en-US" altLang="zh-TW" sz="1200" kern="1200" dirty="0" smtClean="0">
                <a:solidFill>
                  <a:schemeClr val="tx1"/>
                </a:solidFill>
                <a:effectLst/>
                <a:latin typeface="+mn-lt"/>
                <a:ea typeface="+mn-ea"/>
                <a:cs typeface="+mn-cs"/>
              </a:rPr>
              <a:t>(</a:t>
            </a:r>
            <a:r>
              <a:rPr lang="en-US" altLang="zh-TW" sz="1200" dirty="0" smtClean="0">
                <a:latin typeface="Times New Roman" panose="02020603050405020304" pitchFamily="18" charset="0"/>
                <a:cs typeface="Times New Roman" panose="02020603050405020304" pitchFamily="18" charset="0"/>
              </a:rPr>
              <a:t>adopt</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云计算技术</a:t>
            </a:r>
            <a:r>
              <a:rPr lang="zh-TW" altLang="en-US" sz="1200" kern="1200" dirty="0" smtClean="0">
                <a:solidFill>
                  <a:schemeClr val="tx1"/>
                </a:solidFill>
                <a:effectLst/>
                <a:latin typeface="+mn-lt"/>
                <a:ea typeface="+mn-ea"/>
                <a:cs typeface="+mn-cs"/>
              </a:rPr>
              <a:t>使</a:t>
            </a:r>
            <a:r>
              <a:rPr lang="en-US" altLang="zh-TW" sz="1200" kern="1200" dirty="0" err="1" smtClean="0">
                <a:solidFill>
                  <a:schemeClr val="tx1"/>
                </a:solidFill>
                <a:effectLst/>
                <a:latin typeface="+mn-lt"/>
                <a:ea typeface="+mn-ea"/>
                <a:cs typeface="+mn-cs"/>
              </a:rPr>
              <a:t>软件实现网络功能虚拟化</a:t>
            </a:r>
            <a:r>
              <a:rPr lang="en-US" altLang="zh-TW" sz="1200" kern="1200" dirty="0" smtClean="0">
                <a:solidFill>
                  <a:schemeClr val="tx1"/>
                </a:solidFill>
                <a:effectLst/>
                <a:latin typeface="+mn-lt"/>
                <a:ea typeface="+mn-ea"/>
                <a:cs typeface="+mn-cs"/>
              </a:rPr>
              <a:t>。</a:t>
            </a:r>
          </a:p>
          <a:p>
            <a:endParaRPr lang="zh-CN" altLang="en-US" sz="1200" kern="1200" dirty="0" smtClean="0">
              <a:solidFill>
                <a:schemeClr val="tx1"/>
              </a:solidFill>
              <a:effectLst/>
              <a:latin typeface="+mn-lt"/>
              <a:ea typeface="+mn-ea"/>
              <a:cs typeface="+mn-cs"/>
            </a:endParaRPr>
          </a:p>
          <a:p>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采用</a:t>
            </a:r>
            <a:r>
              <a:rPr lang="en-US" altLang="zh-CN" sz="1200" kern="1200" dirty="0" smtClean="0">
                <a:solidFill>
                  <a:schemeClr val="tx1"/>
                </a:solidFill>
                <a:effectLst/>
                <a:latin typeface="+mn-lt"/>
                <a:ea typeface="+mn-ea"/>
                <a:cs typeface="+mn-cs"/>
              </a:rPr>
              <a:t>NFV</a:t>
            </a:r>
            <a:r>
              <a:rPr lang="zh-CN" altLang="en-US" sz="1200" kern="1200" dirty="0" smtClean="0">
                <a:solidFill>
                  <a:schemeClr val="tx1"/>
                </a:solidFill>
                <a:effectLst/>
                <a:latin typeface="+mn-lt"/>
                <a:ea typeface="+mn-ea"/>
                <a:cs typeface="+mn-cs"/>
              </a:rPr>
              <a:t>来</a:t>
            </a:r>
            <a:r>
              <a:rPr lang="zh-TW" altLang="zh-TW" dirty="0" smtClean="0"/>
              <a:t>以提供高效，有效的SF部署和編排。</a:t>
            </a:r>
            <a:endParaRPr lang="en-US" altLang="zh-TW" dirty="0" smtClean="0"/>
          </a:p>
          <a:p>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dirty="0" smtClean="0"/>
              <a:t>SFC變得尤為重要</a:t>
            </a:r>
            <a:r>
              <a:rPr lang="en-US" altLang="zh-TW" dirty="0" smtClean="0"/>
              <a:t>(</a:t>
            </a:r>
            <a:r>
              <a:rPr lang="zh-TW" altLang="en-US" dirty="0" smtClean="0"/>
              <a:t>相關、合適</a:t>
            </a:r>
            <a:r>
              <a:rPr lang="en-US" altLang="zh-TW" dirty="0" smtClean="0"/>
              <a:t>:</a:t>
            </a:r>
            <a:r>
              <a:rPr lang="en-US" altLang="zh-TW" sz="1200" dirty="0" smtClean="0">
                <a:latin typeface="Times New Roman" panose="02020603050405020304" pitchFamily="18" charset="0"/>
                <a:cs typeface="Times New Roman" panose="02020603050405020304" pitchFamily="18" charset="0"/>
              </a:rPr>
              <a:t>relevant</a:t>
            </a:r>
            <a:r>
              <a:rPr lang="en-US" altLang="zh-TW" dirty="0" smtClean="0"/>
              <a:t>)</a:t>
            </a:r>
            <a:r>
              <a:rPr lang="zh-TW" altLang="zh-TW" dirty="0" smtClean="0"/>
              <a:t>在新興價值鏈中</a:t>
            </a:r>
            <a:r>
              <a:rPr lang="zh-TW" altLang="en-US" dirty="0" smtClean="0"/>
              <a:t>，其價值鏈</a:t>
            </a:r>
            <a:r>
              <a:rPr lang="zh-TW" altLang="zh-TW" dirty="0" smtClean="0"/>
              <a:t>涉及多個數據中心（中央，邊緣，霧），訪問，核心和傳輸網絡以及應用程序服務提供商。</a:t>
            </a:r>
            <a:endParaRPr lang="zh-TW" altLang="en-US" dirty="0" smtClean="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7</a:t>
            </a:fld>
            <a:endParaRPr lang="zh-TW" altLang="en-US"/>
          </a:p>
        </p:txBody>
      </p:sp>
    </p:spTree>
    <p:extLst>
      <p:ext uri="{BB962C8B-B14F-4D97-AF65-F5344CB8AC3E}">
        <p14:creationId xmlns:p14="http://schemas.microsoft.com/office/powerpoint/2010/main" val="15258211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err="1" smtClean="0">
                <a:solidFill>
                  <a:schemeClr val="tx1"/>
                </a:solidFill>
                <a:effectLst/>
                <a:latin typeface="+mn-lt"/>
                <a:ea typeface="+mn-ea"/>
                <a:cs typeface="+mn-cs"/>
              </a:rPr>
              <a:t>本文的主要贡献有两方面</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en-US" altLang="zh-TW" sz="1200" kern="1200" dirty="0" err="1" smtClean="0">
                <a:solidFill>
                  <a:schemeClr val="tx1"/>
                </a:solidFill>
                <a:effectLst/>
                <a:latin typeface="+mn-lt"/>
                <a:ea typeface="+mn-ea"/>
                <a:cs typeface="+mn-cs"/>
              </a:rPr>
              <a:t>首先，本文探讨了在下一代网络作品中当前SFC方法</a:t>
            </a:r>
            <a:r>
              <a:rPr lang="zh-TW" altLang="en-US" sz="1200" kern="1200" dirty="0" smtClean="0">
                <a:solidFill>
                  <a:schemeClr val="tx1"/>
                </a:solidFill>
                <a:effectLst/>
                <a:latin typeface="+mn-lt"/>
                <a:ea typeface="+mn-ea"/>
                <a:cs typeface="+mn-cs"/>
              </a:rPr>
              <a:t>的</a:t>
            </a:r>
            <a:r>
              <a:rPr lang="en-US" altLang="zh-TW" sz="1200" kern="1200" dirty="0" err="1" smtClean="0">
                <a:solidFill>
                  <a:schemeClr val="tx1"/>
                </a:solidFill>
                <a:effectLst/>
                <a:latin typeface="+mn-lt"/>
                <a:ea typeface="+mn-ea"/>
                <a:cs typeface="+mn-cs"/>
              </a:rPr>
              <a:t>局限性从架构和概念研究两个方面，并简要</a:t>
            </a:r>
            <a:r>
              <a:rPr lang="en-US" altLang="zh-TW" sz="1200" kern="1200" dirty="0" smtClean="0">
                <a:solidFill>
                  <a:schemeClr val="tx1"/>
                </a:solidFill>
                <a:effectLst/>
                <a:latin typeface="+mn-lt"/>
                <a:ea typeface="+mn-ea"/>
                <a:cs typeface="+mn-cs"/>
              </a:rPr>
              <a:t>(</a:t>
            </a:r>
            <a:r>
              <a:rPr lang="en-US" altLang="zh-TW" sz="1200" dirty="0" smtClean="0">
                <a:latin typeface="Times New Roman" panose="02020603050405020304" pitchFamily="18" charset="0"/>
                <a:cs typeface="Times New Roman" panose="02020603050405020304" pitchFamily="18" charset="0"/>
              </a:rPr>
              <a:t>brief</a:t>
            </a:r>
            <a:r>
              <a:rPr lang="en-US" altLang="zh-TW" sz="1200" kern="1200" dirty="0" smtClean="0">
                <a:solidFill>
                  <a:schemeClr val="tx1"/>
                </a:solidFill>
                <a:effectLst/>
                <a:latin typeface="+mn-lt"/>
                <a:ea typeface="+mn-ea"/>
                <a:cs typeface="+mn-cs"/>
              </a:rPr>
              <a:t>)</a:t>
            </a:r>
            <a:r>
              <a:rPr lang="en-US" altLang="zh-TW" sz="1200" kern="1200" dirty="0" err="1" smtClean="0">
                <a:solidFill>
                  <a:schemeClr val="tx1"/>
                </a:solidFill>
                <a:effectLst/>
                <a:latin typeface="+mn-lt"/>
                <a:ea typeface="+mn-ea"/>
                <a:cs typeface="+mn-cs"/>
              </a:rPr>
              <a:t>分析了</a:t>
            </a:r>
            <a:r>
              <a:rPr lang="zh-TW" altLang="en-US" sz="1200" kern="1200" dirty="0" smtClean="0">
                <a:solidFill>
                  <a:schemeClr val="tx1"/>
                </a:solidFill>
                <a:effectLst/>
                <a:latin typeface="+mn-lt"/>
                <a:ea typeface="+mn-ea"/>
                <a:cs typeface="+mn-cs"/>
              </a:rPr>
              <a:t>在</a:t>
            </a:r>
            <a:r>
              <a:rPr lang="zh-TW" altLang="en-US" dirty="0" smtClean="0"/>
              <a:t>現有技術</a:t>
            </a:r>
            <a:r>
              <a:rPr lang="en-US" altLang="zh-TW" dirty="0" smtClean="0"/>
              <a:t>(</a:t>
            </a:r>
            <a:r>
              <a:rPr lang="en-US" altLang="zh-TW" sz="1200" dirty="0" smtClean="0">
                <a:latin typeface="Times New Roman" panose="02020603050405020304" pitchFamily="18" charset="0"/>
                <a:cs typeface="Times New Roman" panose="02020603050405020304" pitchFamily="18" charset="0"/>
              </a:rPr>
              <a:t>state of the art</a:t>
            </a:r>
            <a:r>
              <a:rPr lang="en-US" altLang="zh-TW" dirty="0" smtClean="0"/>
              <a:t>)</a:t>
            </a:r>
            <a:r>
              <a:rPr lang="zh-TW" altLang="en-US" dirty="0" smtClean="0"/>
              <a:t>的</a:t>
            </a:r>
            <a:r>
              <a:rPr lang="zh-TW" altLang="en-US" sz="1200" kern="1200" dirty="0" smtClean="0">
                <a:solidFill>
                  <a:schemeClr val="tx1"/>
                </a:solidFill>
                <a:effectLst/>
                <a:latin typeface="+mn-lt"/>
                <a:ea typeface="+mn-ea"/>
                <a:cs typeface="+mn-cs"/>
              </a:rPr>
              <a:t>各個解決方式</a:t>
            </a:r>
            <a:r>
              <a:rPr lang="en-US" altLang="zh-TW" sz="1200" kern="1200" dirty="0" smtClean="0">
                <a:solidFill>
                  <a:schemeClr val="tx1"/>
                </a:solidFill>
                <a:effectLst/>
                <a:latin typeface="+mn-lt"/>
                <a:ea typeface="+mn-ea"/>
                <a:cs typeface="+mn-cs"/>
              </a:rPr>
              <a:t>。</a:t>
            </a:r>
          </a:p>
          <a:p>
            <a:endParaRPr lang="en-US" altLang="zh-TW" sz="1200" kern="1200" dirty="0" smtClean="0">
              <a:solidFill>
                <a:schemeClr val="tx1"/>
              </a:solidFill>
              <a:effectLst/>
              <a:latin typeface="+mn-lt"/>
              <a:ea typeface="+mn-ea"/>
              <a:cs typeface="+mn-cs"/>
            </a:endParaRPr>
          </a:p>
          <a:p>
            <a:r>
              <a:rPr lang="zh-TW" altLang="zh-TW" dirty="0" smtClean="0"/>
              <a:t>其次，本文提出了一些新的研究方向。就作者所知，本文是第二項研究工作，重點介紹了SFC方法的局限性，並且是第一篇對SFC</a:t>
            </a:r>
            <a:r>
              <a:rPr lang="zh-TW" altLang="en-US" dirty="0" smtClean="0"/>
              <a:t>現有</a:t>
            </a:r>
            <a:r>
              <a:rPr lang="zh-TW" altLang="zh-TW" dirty="0" smtClean="0"/>
              <a:t>技術和評估進行詳細概述的工作。</a:t>
            </a:r>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8</a:t>
            </a:fld>
            <a:endParaRPr lang="zh-TW" altLang="en-US"/>
          </a:p>
        </p:txBody>
      </p:sp>
    </p:spTree>
    <p:extLst>
      <p:ext uri="{BB962C8B-B14F-4D97-AF65-F5344CB8AC3E}">
        <p14:creationId xmlns:p14="http://schemas.microsoft.com/office/powerpoint/2010/main" val="593321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effectLst/>
                <a:latin typeface="+mn-lt"/>
                <a:ea typeface="+mn-ea"/>
                <a:cs typeface="+mn-cs"/>
              </a:rPr>
              <a:t>文章的其余部分按以下方式组织。</a:t>
            </a: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effectLst/>
                <a:latin typeface="+mn-lt"/>
                <a:ea typeface="+mn-ea"/>
                <a:cs typeface="+mn-cs"/>
              </a:rPr>
              <a:t>我们举例说明</a:t>
            </a:r>
            <a:r>
              <a:rPr lang="en-US" altLang="zh-TW" sz="1200" kern="1200" dirty="0" smtClean="0">
                <a:solidFill>
                  <a:schemeClr val="tx1"/>
                </a:solidFill>
                <a:effectLst/>
                <a:latin typeface="+mn-lt"/>
                <a:ea typeface="+mn-ea"/>
                <a:cs typeface="+mn-cs"/>
              </a:rPr>
              <a:t>(illustrate)</a:t>
            </a:r>
            <a:r>
              <a:rPr lang="en-US" altLang="zh-CN" sz="1200" kern="1200" dirty="0" smtClean="0">
                <a:solidFill>
                  <a:schemeClr val="tx1"/>
                </a:solidFill>
                <a:effectLst/>
                <a:latin typeface="+mn-lt"/>
                <a:ea typeface="+mn-ea"/>
                <a:cs typeface="+mn-cs"/>
              </a:rPr>
              <a:t>IETF-SFC</a:t>
            </a:r>
            <a:r>
              <a:rPr lang="zh-CN" altLang="en-US" sz="1200" kern="1200" dirty="0" smtClean="0">
                <a:solidFill>
                  <a:schemeClr val="tx1"/>
                </a:solidFill>
                <a:effectLst/>
                <a:latin typeface="+mn-lt"/>
                <a:ea typeface="+mn-ea"/>
                <a:cs typeface="+mn-cs"/>
              </a:rPr>
              <a:t>和</a:t>
            </a:r>
            <a:r>
              <a:rPr lang="en-US" altLang="zh-CN" sz="1200" kern="1200" dirty="0" smtClean="0">
                <a:solidFill>
                  <a:schemeClr val="tx1"/>
                </a:solidFill>
                <a:effectLst/>
                <a:latin typeface="+mn-lt"/>
                <a:ea typeface="+mn-ea"/>
                <a:cs typeface="+mn-cs"/>
              </a:rPr>
              <a:t>ONF</a:t>
            </a:r>
            <a:r>
              <a:rPr lang="zh-CN" altLang="en-US" sz="1200" kern="1200" dirty="0" smtClean="0">
                <a:solidFill>
                  <a:schemeClr val="tx1"/>
                </a:solidFill>
                <a:effectLst/>
                <a:latin typeface="+mn-lt"/>
                <a:ea typeface="+mn-ea"/>
                <a:cs typeface="+mn-cs"/>
              </a:rPr>
              <a:t>工作组定义的</a:t>
            </a: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标准化架构，并讨论</a:t>
            </a:r>
            <a:r>
              <a:rPr lang="en-US" altLang="zh-CN" sz="1200" kern="1200" dirty="0" smtClean="0">
                <a:solidFill>
                  <a:schemeClr val="tx1"/>
                </a:solidFill>
                <a:effectLst/>
                <a:latin typeface="+mn-lt"/>
                <a:ea typeface="+mn-ea"/>
                <a:cs typeface="+mn-cs"/>
              </a:rPr>
              <a:t>ETSI-NFV</a:t>
            </a:r>
            <a:r>
              <a:rPr lang="zh-CN" altLang="en-US" sz="1200" kern="1200" dirty="0" smtClean="0">
                <a:solidFill>
                  <a:schemeClr val="tx1"/>
                </a:solidFill>
                <a:effectLst/>
                <a:latin typeface="+mn-lt"/>
                <a:ea typeface="+mn-ea"/>
                <a:cs typeface="+mn-cs"/>
              </a:rPr>
              <a:t>架构如何提供</a:t>
            </a: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a:t>
            </a: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effectLst/>
                <a:latin typeface="+mn-lt"/>
                <a:ea typeface="+mn-ea"/>
                <a:cs typeface="+mn-cs"/>
              </a:rPr>
              <a:t>我们重点介绍了之前的研究工作</a:t>
            </a:r>
            <a:r>
              <a:rPr lang="zh-TW" altLang="en-US" sz="1200" kern="1200" dirty="0" smtClean="0">
                <a:solidFill>
                  <a:schemeClr val="tx1"/>
                </a:solidFill>
                <a:effectLst/>
                <a:latin typeface="+mn-lt"/>
                <a:ea typeface="+mn-ea"/>
                <a:cs typeface="+mn-cs"/>
              </a:rPr>
              <a:t>，其工作</a:t>
            </a:r>
            <a:r>
              <a:rPr lang="zh-TW" altLang="en-US" sz="1200" kern="1200" dirty="0" smtClean="0">
                <a:solidFill>
                  <a:schemeClr val="tx1"/>
                </a:solidFill>
                <a:effectLst/>
                <a:latin typeface="+mn-lt"/>
                <a:ea typeface="+mn-ea"/>
                <a:cs typeface="+mn-cs"/>
              </a:rPr>
              <a:t>在進行</a:t>
            </a:r>
            <a:r>
              <a:rPr lang="en-US" altLang="zh-TW" sz="1200" kern="1200" dirty="0" smtClean="0">
                <a:solidFill>
                  <a:schemeClr val="tx1"/>
                </a:solidFill>
                <a:effectLst/>
                <a:latin typeface="+mn-lt"/>
                <a:ea typeface="+mn-ea"/>
                <a:cs typeface="+mn-cs"/>
              </a:rPr>
              <a:t>(</a:t>
            </a:r>
            <a:r>
              <a:rPr lang="en-US" altLang="zh-TW" sz="1200" dirty="0" smtClean="0">
                <a:latin typeface="Times New Roman" panose="02020603050405020304" pitchFamily="18" charset="0"/>
                <a:cs typeface="Times New Roman" panose="02020603050405020304" pitchFamily="18" charset="0"/>
              </a:rPr>
              <a:t>conducted on</a:t>
            </a:r>
            <a:r>
              <a:rPr lang="en-US" altLang="zh-TW" sz="1200" kern="1200" dirty="0" smtClean="0">
                <a:solidFill>
                  <a:schemeClr val="tx1"/>
                </a:solidFill>
                <a:effectLst/>
                <a:latin typeface="+mn-lt"/>
                <a:ea typeface="+mn-ea"/>
                <a:cs typeface="+mn-cs"/>
              </a:rPr>
              <a:t>)</a:t>
            </a:r>
            <a:r>
              <a:rPr lang="en-US" altLang="zh-CN" sz="1200" kern="1200" dirty="0" smtClean="0">
                <a:solidFill>
                  <a:schemeClr val="tx1"/>
                </a:solidFill>
                <a:effectLst/>
                <a:latin typeface="+mn-lt"/>
                <a:ea typeface="+mn-ea"/>
                <a:cs typeface="+mn-cs"/>
              </a:rPr>
              <a:t>SFC</a:t>
            </a:r>
            <a:r>
              <a:rPr lang="zh-CN" altLang="en-US" sz="1200" kern="1200" dirty="0" smtClean="0">
                <a:solidFill>
                  <a:schemeClr val="tx1"/>
                </a:solidFill>
                <a:effectLst/>
                <a:latin typeface="+mn-lt"/>
                <a:ea typeface="+mn-ea"/>
                <a:cs typeface="+mn-cs"/>
              </a:rPr>
              <a:t>架构概念和实现。</a:t>
            </a: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effectLst/>
                <a:latin typeface="+mn-lt"/>
                <a:ea typeface="+mn-ea"/>
                <a:cs typeface="+mn-cs"/>
              </a:rPr>
              <a:t>讨论了</a:t>
            </a:r>
            <a:r>
              <a:rPr lang="en-US" altLang="zh-TW" sz="1200" dirty="0" smtClean="0">
                <a:latin typeface="Times New Roman" panose="02020603050405020304" pitchFamily="18" charset="0"/>
                <a:cs typeface="Times New Roman" panose="02020603050405020304" pitchFamily="18" charset="0"/>
              </a:rPr>
              <a:t>SFC</a:t>
            </a:r>
            <a:r>
              <a:rPr lang="zh-CN" altLang="en-US" sz="1200" kern="1200" dirty="0" smtClean="0">
                <a:solidFill>
                  <a:schemeClr val="tx1"/>
                </a:solidFill>
                <a:effectLst/>
                <a:latin typeface="+mn-lt"/>
                <a:ea typeface="+mn-ea"/>
                <a:cs typeface="+mn-cs"/>
              </a:rPr>
              <a:t>面临的挑战和局限性。</a:t>
            </a: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effectLst/>
                <a:latin typeface="+mn-lt"/>
                <a:ea typeface="+mn-ea"/>
                <a:cs typeface="+mn-cs"/>
              </a:rPr>
              <a:t>最后，文章得出结论。</a:t>
            </a:r>
            <a:endParaRPr lang="zh-CN" altLang="en-US" dirty="0" smtClean="0">
              <a:effectLst/>
            </a:endParaRPr>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9</a:t>
            </a:fld>
            <a:endParaRPr lang="zh-TW" altLang="en-US"/>
          </a:p>
        </p:txBody>
      </p:sp>
    </p:spTree>
    <p:extLst>
      <p:ext uri="{BB962C8B-B14F-4D97-AF65-F5344CB8AC3E}">
        <p14:creationId xmlns:p14="http://schemas.microsoft.com/office/powerpoint/2010/main" val="35134554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12192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13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kern="1200" cap="none" spc="0" normalizeH="0" baseline="0" noProof="0" dirty="0" smtClean="0">
                  <a:ln>
                    <a:noFill/>
                  </a:ln>
                  <a:solidFill>
                    <a:prstClr val="black"/>
                  </a:solidFill>
                  <a:effectLst/>
                  <a:uLnTx/>
                  <a:uFillTx/>
                  <a:latin typeface="Calibri" pitchFamily="34" charset="0"/>
                  <a:ea typeface="新細明體" charset="-120"/>
                  <a:cs typeface="+mn-cs"/>
                </a:rPr>
                <a:t>2020 </a:t>
              </a:r>
              <a:r>
                <a:rPr kumimoji="0" lang="en-US" altLang="zh-TW" sz="1600" b="1" i="0" u="none" strike="noStrike" kern="1200" cap="none" spc="0" normalizeH="0" baseline="0" noProof="0" dirty="0">
                  <a:ln>
                    <a:noFill/>
                  </a:ln>
                  <a:solidFill>
                    <a:prstClr val="black"/>
                  </a:solidFill>
                  <a:effectLst/>
                  <a:uLnTx/>
                  <a:uFillTx/>
                  <a:latin typeface="Calibri" pitchFamily="34" charset="0"/>
                  <a:ea typeface="新細明體" charset="-120"/>
                  <a:cs typeface="+mn-cs"/>
                </a:rPr>
                <a:t>Mobile All-IP Networking Laboratory</a:t>
              </a:r>
            </a:p>
          </p:txBody>
        </p:sp>
      </p:grpSp>
      <p:sp>
        <p:nvSpPr>
          <p:cNvPr id="2" name="標題 1"/>
          <p:cNvSpPr>
            <a:spLocks noGrp="1"/>
          </p:cNvSpPr>
          <p:nvPr>
            <p:ph type="ctrTitle"/>
          </p:nvPr>
        </p:nvSpPr>
        <p:spPr>
          <a:xfrm>
            <a:off x="914400" y="1676401"/>
            <a:ext cx="10363200" cy="1470025"/>
          </a:xfrm>
        </p:spPr>
        <p:txBody>
          <a:bodyPr/>
          <a:lstStyle>
            <a:lvl1pPr>
              <a:defRPr>
                <a:latin typeface="微軟正黑體" pitchFamily="34" charset="-120"/>
                <a:ea typeface="微軟正黑體" pitchFamily="34" charset="-120"/>
              </a:defRPr>
            </a:lvl1pPr>
          </a:lstStyle>
          <a:p>
            <a:r>
              <a:rPr lang="zh-TW" altLang="en-US"/>
              <a:t>按一下以編輯母片標題樣式</a:t>
            </a:r>
            <a:endParaRPr lang="en-US"/>
          </a:p>
        </p:txBody>
      </p:sp>
      <p:sp>
        <p:nvSpPr>
          <p:cNvPr id="3" name="副標題 2"/>
          <p:cNvSpPr>
            <a:spLocks noGrp="1"/>
          </p:cNvSpPr>
          <p:nvPr>
            <p:ph type="subTitle" idx="1"/>
          </p:nvPr>
        </p:nvSpPr>
        <p:spPr>
          <a:xfrm>
            <a:off x="1828800" y="3432175"/>
            <a:ext cx="85344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a:p>
        </p:txBody>
      </p:sp>
      <p:sp>
        <p:nvSpPr>
          <p:cNvPr id="13" name="日期版面配置區 3"/>
          <p:cNvSpPr>
            <a:spLocks noGrp="1"/>
          </p:cNvSpPr>
          <p:nvPr>
            <p:ph type="dt" sz="half" idx="10"/>
          </p:nvPr>
        </p:nvSpPr>
        <p:spPr>
          <a:xfrm>
            <a:off x="672800" y="5775135"/>
            <a:ext cx="2844800" cy="365125"/>
          </a:xfrm>
        </p:spPr>
        <p:txBody>
          <a:bodyPr/>
          <a:lstStyle>
            <a:lvl1pPr>
              <a:defRPr>
                <a:latin typeface="微軟正黑體" pitchFamily="34" charset="-120"/>
                <a:ea typeface="微軟正黑體" pitchFamily="34" charset="-120"/>
              </a:defRPr>
            </a:lvl1pPr>
          </a:lstStyle>
          <a:p>
            <a:pPr fontAlgn="base">
              <a:spcBef>
                <a:spcPct val="0"/>
              </a:spcBef>
              <a:spcAft>
                <a:spcPct val="0"/>
              </a:spcAft>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defRPr/>
            </a:pPr>
            <a:r>
              <a:rPr lang="en-US" altLang="zh-TW"/>
              <a:t>/all</a:t>
            </a:r>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pPr>
            <a:fld id="{A699FADD-8D0F-4F79-B0D0-4667CE7E4FC0}" type="slidenum">
              <a:rPr lang="en-US" altLang="zh-TW" smtClean="0"/>
              <a:pPr fontAlgn="base">
                <a:spcBef>
                  <a:spcPct val="0"/>
                </a:spcBef>
                <a:spcAft>
                  <a:spcPct val="0"/>
                </a:spcAft>
              </a:pPr>
              <a:t>‹#›</a:t>
            </a:fld>
            <a:endParaRPr lang="en-US" altLang="zh-TW" dirty="0"/>
          </a:p>
        </p:txBody>
      </p:sp>
    </p:spTree>
    <p:extLst>
      <p:ext uri="{BB962C8B-B14F-4D97-AF65-F5344CB8AC3E}">
        <p14:creationId xmlns:p14="http://schemas.microsoft.com/office/powerpoint/2010/main" val="3645778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F8799C4-9A21-4D9B-BAD9-483784F5284E}" type="datetime1">
              <a:rPr lang="en-US" altLang="zh-TW" smtClean="0"/>
              <a:pPr fontAlgn="base">
                <a:spcBef>
                  <a:spcPct val="0"/>
                </a:spcBef>
                <a:spcAft>
                  <a:spcPct val="0"/>
                </a:spcAft>
                <a:defRPr/>
              </a:pPr>
              <a:t>5/25/2020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B722050B-B23A-4C93-A413-630D7056BB59}"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000683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5842001" y="3199872"/>
            <a:ext cx="5791200" cy="4233"/>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8609A18C-BB0C-4957-AEEA-DF23DB2324A8}" type="datetime1">
              <a:rPr lang="en-US" altLang="zh-TW" smtClean="0"/>
              <a:pPr fontAlgn="base">
                <a:spcBef>
                  <a:spcPct val="0"/>
                </a:spcBef>
                <a:spcAft>
                  <a:spcPct val="0"/>
                </a:spcAft>
                <a:defRPr/>
              </a:pPr>
              <a:t>5/25/2020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8D10E5F8-9EE4-47A5-9539-1A2F6D5ACD5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553268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12192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13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kern="1200" cap="none" spc="0" normalizeH="0" baseline="0" noProof="0" dirty="0">
                  <a:ln>
                    <a:noFill/>
                  </a:ln>
                  <a:solidFill>
                    <a:prstClr val="black"/>
                  </a:solidFill>
                  <a:effectLst/>
                  <a:uLnTx/>
                  <a:uFillTx/>
                  <a:latin typeface="Calibri" pitchFamily="34" charset="0"/>
                  <a:ea typeface="新細明體" charset="-120"/>
                  <a:cs typeface="+mn-cs"/>
                </a:rPr>
                <a:t>2016 Mobile All-IP Networking Laboratory</a:t>
              </a:r>
            </a:p>
          </p:txBody>
        </p:sp>
      </p:grpSp>
      <p:sp>
        <p:nvSpPr>
          <p:cNvPr id="2" name="標題 1"/>
          <p:cNvSpPr>
            <a:spLocks noGrp="1"/>
          </p:cNvSpPr>
          <p:nvPr>
            <p:ph type="ctrTitle"/>
          </p:nvPr>
        </p:nvSpPr>
        <p:spPr>
          <a:xfrm>
            <a:off x="914400" y="1676401"/>
            <a:ext cx="10363200" cy="1470025"/>
          </a:xfrm>
        </p:spPr>
        <p:txBody>
          <a:bodyPr/>
          <a:lstStyle>
            <a:lvl1pPr>
              <a:defRPr>
                <a:latin typeface="微軟正黑體" pitchFamily="34" charset="-120"/>
                <a:ea typeface="微軟正黑體" pitchFamily="34" charset="-120"/>
              </a:defRPr>
            </a:lvl1pPr>
          </a:lstStyle>
          <a:p>
            <a:r>
              <a:rPr lang="zh-TW" altLang="en-US"/>
              <a:t>按一下以編輯母片標題樣式</a:t>
            </a:r>
            <a:endParaRPr lang="en-US"/>
          </a:p>
        </p:txBody>
      </p:sp>
      <p:sp>
        <p:nvSpPr>
          <p:cNvPr id="3" name="副標題 2"/>
          <p:cNvSpPr>
            <a:spLocks noGrp="1"/>
          </p:cNvSpPr>
          <p:nvPr>
            <p:ph type="subTitle" idx="1"/>
          </p:nvPr>
        </p:nvSpPr>
        <p:spPr>
          <a:xfrm>
            <a:off x="1828800" y="3432175"/>
            <a:ext cx="85344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a:p>
        </p:txBody>
      </p:sp>
      <p:sp>
        <p:nvSpPr>
          <p:cNvPr id="13" name="日期版面配置區 3"/>
          <p:cNvSpPr>
            <a:spLocks noGrp="1"/>
          </p:cNvSpPr>
          <p:nvPr>
            <p:ph type="dt" sz="half" idx="10"/>
          </p:nvPr>
        </p:nvSpPr>
        <p:spPr>
          <a:xfrm>
            <a:off x="672800" y="5775135"/>
            <a:ext cx="2844800" cy="365125"/>
          </a:xfrm>
        </p:spPr>
        <p:txBody>
          <a:bodyPr/>
          <a:lstStyle>
            <a:lvl1pPr>
              <a:defRPr>
                <a:latin typeface="微軟正黑體" pitchFamily="34" charset="-120"/>
                <a:ea typeface="微軟正黑體" pitchFamily="34" charset="-120"/>
              </a:defRPr>
            </a:lvl1pPr>
          </a:lstStyle>
          <a:p>
            <a:pPr fontAlgn="base">
              <a:spcBef>
                <a:spcPct val="0"/>
              </a:spcBef>
              <a:spcAft>
                <a:spcPct val="0"/>
              </a:spcAft>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defRPr/>
            </a:pPr>
            <a:r>
              <a:rPr lang="en-US" altLang="zh-TW"/>
              <a:t>/all</a:t>
            </a:r>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pPr>
            <a:fld id="{A699FADD-8D0F-4F79-B0D0-4667CE7E4FC0}" type="slidenum">
              <a:rPr lang="en-US" altLang="zh-TW" smtClean="0"/>
              <a:pPr fontAlgn="base">
                <a:spcBef>
                  <a:spcPct val="0"/>
                </a:spcBef>
                <a:spcAft>
                  <a:spcPct val="0"/>
                </a:spcAft>
              </a:pPr>
              <a:t>‹#›</a:t>
            </a:fld>
            <a:endParaRPr lang="en-US" altLang="zh-TW" dirty="0"/>
          </a:p>
        </p:txBody>
      </p:sp>
    </p:spTree>
    <p:extLst>
      <p:ext uri="{BB962C8B-B14F-4D97-AF65-F5344CB8AC3E}">
        <p14:creationId xmlns:p14="http://schemas.microsoft.com/office/powerpoint/2010/main" val="19030729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9B0FFE8-7AA5-421C-94E6-73A8D66128B8}" type="datetime1">
              <a:rPr lang="en-US" altLang="zh-TW" smtClean="0"/>
              <a:pPr fontAlgn="base">
                <a:spcBef>
                  <a:spcPct val="0"/>
                </a:spcBef>
                <a:spcAft>
                  <a:spcPct val="0"/>
                </a:spcAft>
                <a:defRPr/>
              </a:pPr>
              <a:t>5/25/2020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52E38B42-96A3-412A-9CD3-7D6C2689CFF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357620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67C2BEE0-04A8-4F2A-BB7B-CBA0EFEBB555}" type="datetime1">
              <a:rPr lang="en-US" altLang="zh-TW" smtClean="0"/>
              <a:pPr fontAlgn="base">
                <a:spcBef>
                  <a:spcPct val="0"/>
                </a:spcBef>
                <a:spcAft>
                  <a:spcPct val="0"/>
                </a:spcAft>
                <a:defRPr/>
              </a:pPr>
              <a:t>5/25/2020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DDA86F8-06F8-4595-BEF8-329ED42EABEE}"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04596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fontAlgn="base">
              <a:spcBef>
                <a:spcPct val="0"/>
              </a:spcBef>
              <a:spcAft>
                <a:spcPct val="0"/>
              </a:spcAft>
              <a:defRPr/>
            </a:pPr>
            <a:fld id="{BD18BB28-362D-47CC-A2AA-59E1861A5735}" type="datetime1">
              <a:rPr lang="en-US" altLang="zh-TW" smtClean="0"/>
              <a:pPr fontAlgn="base">
                <a:spcBef>
                  <a:spcPct val="0"/>
                </a:spcBef>
                <a:spcAft>
                  <a:spcPct val="0"/>
                </a:spcAft>
                <a:defRPr/>
              </a:pPr>
              <a:t>5/25/2020</a:t>
            </a:fld>
            <a:endParaRPr lang="en-US" altLang="zh-TW"/>
          </a:p>
        </p:txBody>
      </p:sp>
      <p:sp>
        <p:nvSpPr>
          <p:cNvPr id="7"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8"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66F15CA-265F-460F-8164-04222FC236C2}"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522951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fontAlgn="base">
              <a:spcBef>
                <a:spcPct val="0"/>
              </a:spcBef>
              <a:spcAft>
                <a:spcPct val="0"/>
              </a:spcAft>
              <a:defRPr/>
            </a:pPr>
            <a:fld id="{3E86B26E-71A0-4CCB-B06F-16847B2A597F}" type="datetime1">
              <a:rPr lang="en-US" altLang="zh-TW" smtClean="0"/>
              <a:pPr fontAlgn="base">
                <a:spcBef>
                  <a:spcPct val="0"/>
                </a:spcBef>
                <a:spcAft>
                  <a:spcPct val="0"/>
                </a:spcAft>
                <a:defRPr/>
              </a:pPr>
              <a:t>5/25/2020</a:t>
            </a:fld>
            <a:endParaRPr lang="en-US" altLang="zh-TW"/>
          </a:p>
        </p:txBody>
      </p:sp>
      <p:sp>
        <p:nvSpPr>
          <p:cNvPr id="9"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10"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A268107B-43F3-4111-AF69-94C31870B70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282634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BB9C2BFE-84CE-47AA-BBDA-47046B7E25C2}" type="datetime1">
              <a:rPr lang="en-US" altLang="zh-TW" smtClean="0"/>
              <a:pPr fontAlgn="base">
                <a:spcBef>
                  <a:spcPct val="0"/>
                </a:spcBef>
                <a:spcAft>
                  <a:spcPct val="0"/>
                </a:spcAft>
                <a:defRPr/>
              </a:pPr>
              <a:t>5/25/2020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D69CB921-88B9-4AF7-A7A8-F9126E05892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4046748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fontAlgn="base">
              <a:spcBef>
                <a:spcPct val="0"/>
              </a:spcBef>
              <a:spcAft>
                <a:spcPct val="0"/>
              </a:spcAft>
              <a:defRPr/>
            </a:pPr>
            <a:fld id="{94A7D57D-9186-4541-B346-101C744CEA39}" type="datetime1">
              <a:rPr lang="en-US" altLang="zh-TW" smtClean="0"/>
              <a:pPr fontAlgn="base">
                <a:spcBef>
                  <a:spcPct val="0"/>
                </a:spcBef>
                <a:spcAft>
                  <a:spcPct val="0"/>
                </a:spcAft>
                <a:defRPr/>
              </a:pPr>
              <a:t>5/25/2020</a:t>
            </a:fld>
            <a:endParaRPr lang="en-US" altLang="zh-TW"/>
          </a:p>
        </p:txBody>
      </p:sp>
      <p:sp>
        <p:nvSpPr>
          <p:cNvPr id="3"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4"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985B3E77-56A1-41B9-B254-39D22574D8FF}"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7134675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DEC88726-AF44-4AB7-8F37-DE0136FF32EB}" type="datetime1">
              <a:rPr lang="en-US" altLang="zh-TW" smtClean="0"/>
              <a:pPr fontAlgn="base">
                <a:spcBef>
                  <a:spcPct val="0"/>
                </a:spcBef>
                <a:spcAft>
                  <a:spcPct val="0"/>
                </a:spcAft>
                <a:defRPr/>
              </a:pPr>
              <a:t>5/25/2020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E2E534D2-4E1C-482F-B068-E85935B1CC4D}"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957179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9B0FFE8-7AA5-421C-94E6-73A8D66128B8}" type="datetime1">
              <a:rPr lang="en-US" altLang="zh-TW" smtClean="0"/>
              <a:pPr fontAlgn="base">
                <a:spcBef>
                  <a:spcPct val="0"/>
                </a:spcBef>
                <a:spcAft>
                  <a:spcPct val="0"/>
                </a:spcAft>
                <a:defRPr/>
              </a:pPr>
              <a:t>5/25/2020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52E38B42-96A3-412A-9CD3-7D6C2689CFF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5039956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4F738F54-6E02-45A9-8676-D145CCEEB1A6}" type="datetime1">
              <a:rPr lang="en-US" altLang="zh-TW" smtClean="0"/>
              <a:pPr fontAlgn="base">
                <a:spcBef>
                  <a:spcPct val="0"/>
                </a:spcBef>
                <a:spcAft>
                  <a:spcPct val="0"/>
                </a:spcAft>
                <a:defRPr/>
              </a:pPr>
              <a:t>5/25/2020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85149DE-D629-479E-AF7A-35B2B3EA0D11}"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5434440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F8799C4-9A21-4D9B-BAD9-483784F5284E}" type="datetime1">
              <a:rPr lang="en-US" altLang="zh-TW" smtClean="0"/>
              <a:pPr fontAlgn="base">
                <a:spcBef>
                  <a:spcPct val="0"/>
                </a:spcBef>
                <a:spcAft>
                  <a:spcPct val="0"/>
                </a:spcAft>
                <a:defRPr/>
              </a:pPr>
              <a:t>5/25/2020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B722050B-B23A-4C93-A413-630D7056BB59}"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6224924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5842001" y="3199872"/>
            <a:ext cx="5791200" cy="4233"/>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8609A18C-BB0C-4957-AEEA-DF23DB2324A8}" type="datetime1">
              <a:rPr lang="en-US" altLang="zh-TW" smtClean="0"/>
              <a:pPr fontAlgn="base">
                <a:spcBef>
                  <a:spcPct val="0"/>
                </a:spcBef>
                <a:spcAft>
                  <a:spcPct val="0"/>
                </a:spcAft>
                <a:defRPr/>
              </a:pPr>
              <a:t>5/25/2020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8D10E5F8-9EE4-47A5-9539-1A2F6D5ACD5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8221627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12192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13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kern="1200" cap="none" spc="0" normalizeH="0" baseline="0" noProof="0" dirty="0">
                  <a:ln>
                    <a:noFill/>
                  </a:ln>
                  <a:solidFill>
                    <a:prstClr val="black"/>
                  </a:solidFill>
                  <a:effectLst/>
                  <a:uLnTx/>
                  <a:uFillTx/>
                  <a:latin typeface="Calibri" pitchFamily="34" charset="0"/>
                  <a:ea typeface="新細明體" charset="-120"/>
                  <a:cs typeface="+mn-cs"/>
                </a:rPr>
                <a:t>2016 Mobile All-IP Networking Laboratory</a:t>
              </a:r>
            </a:p>
          </p:txBody>
        </p:sp>
      </p:grpSp>
      <p:sp>
        <p:nvSpPr>
          <p:cNvPr id="2" name="標題 1"/>
          <p:cNvSpPr>
            <a:spLocks noGrp="1"/>
          </p:cNvSpPr>
          <p:nvPr>
            <p:ph type="ctrTitle"/>
          </p:nvPr>
        </p:nvSpPr>
        <p:spPr>
          <a:xfrm>
            <a:off x="914400" y="1676401"/>
            <a:ext cx="10363200" cy="1470025"/>
          </a:xfrm>
        </p:spPr>
        <p:txBody>
          <a:bodyPr/>
          <a:lstStyle>
            <a:lvl1pPr>
              <a:defRPr>
                <a:latin typeface="微軟正黑體" pitchFamily="34" charset="-120"/>
                <a:ea typeface="微軟正黑體" pitchFamily="34" charset="-120"/>
              </a:defRPr>
            </a:lvl1pPr>
          </a:lstStyle>
          <a:p>
            <a:r>
              <a:rPr lang="zh-TW" altLang="en-US"/>
              <a:t>按一下以編輯母片標題樣式</a:t>
            </a:r>
            <a:endParaRPr lang="en-US"/>
          </a:p>
        </p:txBody>
      </p:sp>
      <p:sp>
        <p:nvSpPr>
          <p:cNvPr id="3" name="副標題 2"/>
          <p:cNvSpPr>
            <a:spLocks noGrp="1"/>
          </p:cNvSpPr>
          <p:nvPr>
            <p:ph type="subTitle" idx="1"/>
          </p:nvPr>
        </p:nvSpPr>
        <p:spPr>
          <a:xfrm>
            <a:off x="1828800" y="3432175"/>
            <a:ext cx="85344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a:p>
        </p:txBody>
      </p:sp>
      <p:sp>
        <p:nvSpPr>
          <p:cNvPr id="13" name="日期版面配置區 3"/>
          <p:cNvSpPr>
            <a:spLocks noGrp="1"/>
          </p:cNvSpPr>
          <p:nvPr>
            <p:ph type="dt" sz="half" idx="10"/>
          </p:nvPr>
        </p:nvSpPr>
        <p:spPr>
          <a:xfrm>
            <a:off x="672800" y="5775135"/>
            <a:ext cx="2844800" cy="365125"/>
          </a:xfrm>
        </p:spPr>
        <p:txBody>
          <a:bodyPr/>
          <a:lstStyle>
            <a:lvl1pPr>
              <a:defRPr>
                <a:latin typeface="微軟正黑體" pitchFamily="34" charset="-120"/>
                <a:ea typeface="微軟正黑體" pitchFamily="34" charset="-120"/>
              </a:defRPr>
            </a:lvl1pPr>
          </a:lstStyle>
          <a:p>
            <a:pPr fontAlgn="base">
              <a:spcBef>
                <a:spcPct val="0"/>
              </a:spcBef>
              <a:spcAft>
                <a:spcPct val="0"/>
              </a:spcAft>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defRPr/>
            </a:pPr>
            <a:r>
              <a:rPr lang="en-US" altLang="zh-TW"/>
              <a:t>/all</a:t>
            </a:r>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pPr>
            <a:fld id="{A699FADD-8D0F-4F79-B0D0-4667CE7E4FC0}" type="slidenum">
              <a:rPr lang="en-US" altLang="zh-TW" smtClean="0"/>
              <a:pPr fontAlgn="base">
                <a:spcBef>
                  <a:spcPct val="0"/>
                </a:spcBef>
                <a:spcAft>
                  <a:spcPct val="0"/>
                </a:spcAft>
              </a:pPr>
              <a:t>‹#›</a:t>
            </a:fld>
            <a:endParaRPr lang="en-US" altLang="zh-TW" dirty="0"/>
          </a:p>
        </p:txBody>
      </p:sp>
    </p:spTree>
    <p:extLst>
      <p:ext uri="{BB962C8B-B14F-4D97-AF65-F5344CB8AC3E}">
        <p14:creationId xmlns:p14="http://schemas.microsoft.com/office/powerpoint/2010/main" val="7440122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9B0FFE8-7AA5-421C-94E6-73A8D66128B8}" type="datetime1">
              <a:rPr lang="en-US" altLang="zh-TW" smtClean="0"/>
              <a:pPr fontAlgn="base">
                <a:spcBef>
                  <a:spcPct val="0"/>
                </a:spcBef>
                <a:spcAft>
                  <a:spcPct val="0"/>
                </a:spcAft>
                <a:defRPr/>
              </a:pPr>
              <a:t>5/25/2020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52E38B42-96A3-412A-9CD3-7D6C2689CFF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57845243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67C2BEE0-04A8-4F2A-BB7B-CBA0EFEBB555}" type="datetime1">
              <a:rPr lang="en-US" altLang="zh-TW" smtClean="0"/>
              <a:pPr fontAlgn="base">
                <a:spcBef>
                  <a:spcPct val="0"/>
                </a:spcBef>
                <a:spcAft>
                  <a:spcPct val="0"/>
                </a:spcAft>
                <a:defRPr/>
              </a:pPr>
              <a:t>5/25/2020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DDA86F8-06F8-4595-BEF8-329ED42EABEE}"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22010102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fontAlgn="base">
              <a:spcBef>
                <a:spcPct val="0"/>
              </a:spcBef>
              <a:spcAft>
                <a:spcPct val="0"/>
              </a:spcAft>
              <a:defRPr/>
            </a:pPr>
            <a:fld id="{BD18BB28-362D-47CC-A2AA-59E1861A5735}" type="datetime1">
              <a:rPr lang="en-US" altLang="zh-TW" smtClean="0"/>
              <a:pPr fontAlgn="base">
                <a:spcBef>
                  <a:spcPct val="0"/>
                </a:spcBef>
                <a:spcAft>
                  <a:spcPct val="0"/>
                </a:spcAft>
                <a:defRPr/>
              </a:pPr>
              <a:t>5/25/2020</a:t>
            </a:fld>
            <a:endParaRPr lang="en-US" altLang="zh-TW"/>
          </a:p>
        </p:txBody>
      </p:sp>
      <p:sp>
        <p:nvSpPr>
          <p:cNvPr id="7"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8"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66F15CA-265F-460F-8164-04222FC236C2}"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0413035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fontAlgn="base">
              <a:spcBef>
                <a:spcPct val="0"/>
              </a:spcBef>
              <a:spcAft>
                <a:spcPct val="0"/>
              </a:spcAft>
              <a:defRPr/>
            </a:pPr>
            <a:fld id="{3E86B26E-71A0-4CCB-B06F-16847B2A597F}" type="datetime1">
              <a:rPr lang="en-US" altLang="zh-TW" smtClean="0"/>
              <a:pPr fontAlgn="base">
                <a:spcBef>
                  <a:spcPct val="0"/>
                </a:spcBef>
                <a:spcAft>
                  <a:spcPct val="0"/>
                </a:spcAft>
                <a:defRPr/>
              </a:pPr>
              <a:t>5/25/2020</a:t>
            </a:fld>
            <a:endParaRPr lang="en-US" altLang="zh-TW"/>
          </a:p>
        </p:txBody>
      </p:sp>
      <p:sp>
        <p:nvSpPr>
          <p:cNvPr id="9"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10"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A268107B-43F3-4111-AF69-94C31870B70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8940846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BB9C2BFE-84CE-47AA-BBDA-47046B7E25C2}" type="datetime1">
              <a:rPr lang="en-US" altLang="zh-TW" smtClean="0"/>
              <a:pPr fontAlgn="base">
                <a:spcBef>
                  <a:spcPct val="0"/>
                </a:spcBef>
                <a:spcAft>
                  <a:spcPct val="0"/>
                </a:spcAft>
                <a:defRPr/>
              </a:pPr>
              <a:t>5/25/2020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D69CB921-88B9-4AF7-A7A8-F9126E05892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2102490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fontAlgn="base">
              <a:spcBef>
                <a:spcPct val="0"/>
              </a:spcBef>
              <a:spcAft>
                <a:spcPct val="0"/>
              </a:spcAft>
              <a:defRPr/>
            </a:pPr>
            <a:fld id="{94A7D57D-9186-4541-B346-101C744CEA39}" type="datetime1">
              <a:rPr lang="en-US" altLang="zh-TW" smtClean="0"/>
              <a:pPr fontAlgn="base">
                <a:spcBef>
                  <a:spcPct val="0"/>
                </a:spcBef>
                <a:spcAft>
                  <a:spcPct val="0"/>
                </a:spcAft>
                <a:defRPr/>
              </a:pPr>
              <a:t>5/25/2020</a:t>
            </a:fld>
            <a:endParaRPr lang="en-US" altLang="zh-TW"/>
          </a:p>
        </p:txBody>
      </p:sp>
      <p:sp>
        <p:nvSpPr>
          <p:cNvPr id="3"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4"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985B3E77-56A1-41B9-B254-39D22574D8FF}"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495868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67C2BEE0-04A8-4F2A-BB7B-CBA0EFEBB555}" type="datetime1">
              <a:rPr lang="en-US" altLang="zh-TW" smtClean="0"/>
              <a:pPr fontAlgn="base">
                <a:spcBef>
                  <a:spcPct val="0"/>
                </a:spcBef>
                <a:spcAft>
                  <a:spcPct val="0"/>
                </a:spcAft>
                <a:defRPr/>
              </a:pPr>
              <a:t>5/25/2020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DDA86F8-06F8-4595-BEF8-329ED42EABEE}"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6808852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DEC88726-AF44-4AB7-8F37-DE0136FF32EB}" type="datetime1">
              <a:rPr lang="en-US" altLang="zh-TW" smtClean="0"/>
              <a:pPr fontAlgn="base">
                <a:spcBef>
                  <a:spcPct val="0"/>
                </a:spcBef>
                <a:spcAft>
                  <a:spcPct val="0"/>
                </a:spcAft>
                <a:defRPr/>
              </a:pPr>
              <a:t>5/25/2020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E2E534D2-4E1C-482F-B068-E85935B1CC4D}"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800655278"/>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4F738F54-6E02-45A9-8676-D145CCEEB1A6}" type="datetime1">
              <a:rPr lang="en-US" altLang="zh-TW" smtClean="0"/>
              <a:pPr fontAlgn="base">
                <a:spcBef>
                  <a:spcPct val="0"/>
                </a:spcBef>
                <a:spcAft>
                  <a:spcPct val="0"/>
                </a:spcAft>
                <a:defRPr/>
              </a:pPr>
              <a:t>5/25/2020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85149DE-D629-479E-AF7A-35B2B3EA0D11}"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137776140"/>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F8799C4-9A21-4D9B-BAD9-483784F5284E}" type="datetime1">
              <a:rPr lang="en-US" altLang="zh-TW" smtClean="0"/>
              <a:pPr fontAlgn="base">
                <a:spcBef>
                  <a:spcPct val="0"/>
                </a:spcBef>
                <a:spcAft>
                  <a:spcPct val="0"/>
                </a:spcAft>
                <a:defRPr/>
              </a:pPr>
              <a:t>5/25/2020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B722050B-B23A-4C93-A413-630D7056BB59}"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6000825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5842001" y="3199872"/>
            <a:ext cx="5791200" cy="4233"/>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8609A18C-BB0C-4957-AEEA-DF23DB2324A8}" type="datetime1">
              <a:rPr lang="en-US" altLang="zh-TW" smtClean="0"/>
              <a:pPr fontAlgn="base">
                <a:spcBef>
                  <a:spcPct val="0"/>
                </a:spcBef>
                <a:spcAft>
                  <a:spcPct val="0"/>
                </a:spcAft>
                <a:defRPr/>
              </a:pPr>
              <a:t>5/25/2020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8D10E5F8-9EE4-47A5-9539-1A2F6D5ACD5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631410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fontAlgn="base">
              <a:spcBef>
                <a:spcPct val="0"/>
              </a:spcBef>
              <a:spcAft>
                <a:spcPct val="0"/>
              </a:spcAft>
              <a:defRPr/>
            </a:pPr>
            <a:fld id="{BD18BB28-362D-47CC-A2AA-59E1861A5735}" type="datetime1">
              <a:rPr lang="en-US" altLang="zh-TW" smtClean="0"/>
              <a:pPr fontAlgn="base">
                <a:spcBef>
                  <a:spcPct val="0"/>
                </a:spcBef>
                <a:spcAft>
                  <a:spcPct val="0"/>
                </a:spcAft>
                <a:defRPr/>
              </a:pPr>
              <a:t>5/25/2020</a:t>
            </a:fld>
            <a:endParaRPr lang="en-US" altLang="zh-TW"/>
          </a:p>
        </p:txBody>
      </p:sp>
      <p:sp>
        <p:nvSpPr>
          <p:cNvPr id="7"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8"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66F15CA-265F-460F-8164-04222FC236C2}"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306667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fontAlgn="base">
              <a:spcBef>
                <a:spcPct val="0"/>
              </a:spcBef>
              <a:spcAft>
                <a:spcPct val="0"/>
              </a:spcAft>
              <a:defRPr/>
            </a:pPr>
            <a:fld id="{3E86B26E-71A0-4CCB-B06F-16847B2A597F}" type="datetime1">
              <a:rPr lang="en-US" altLang="zh-TW" smtClean="0"/>
              <a:pPr fontAlgn="base">
                <a:spcBef>
                  <a:spcPct val="0"/>
                </a:spcBef>
                <a:spcAft>
                  <a:spcPct val="0"/>
                </a:spcAft>
                <a:defRPr/>
              </a:pPr>
              <a:t>5/25/2020</a:t>
            </a:fld>
            <a:endParaRPr lang="en-US" altLang="zh-TW"/>
          </a:p>
        </p:txBody>
      </p:sp>
      <p:sp>
        <p:nvSpPr>
          <p:cNvPr id="9"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10"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A268107B-43F3-4111-AF69-94C31870B70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700059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BB9C2BFE-84CE-47AA-BBDA-47046B7E25C2}" type="datetime1">
              <a:rPr lang="en-US" altLang="zh-TW" smtClean="0"/>
              <a:pPr fontAlgn="base">
                <a:spcBef>
                  <a:spcPct val="0"/>
                </a:spcBef>
                <a:spcAft>
                  <a:spcPct val="0"/>
                </a:spcAft>
                <a:defRPr/>
              </a:pPr>
              <a:t>5/25/2020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D69CB921-88B9-4AF7-A7A8-F9126E05892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33226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fontAlgn="base">
              <a:spcBef>
                <a:spcPct val="0"/>
              </a:spcBef>
              <a:spcAft>
                <a:spcPct val="0"/>
              </a:spcAft>
              <a:defRPr/>
            </a:pPr>
            <a:fld id="{94A7D57D-9186-4541-B346-101C744CEA39}" type="datetime1">
              <a:rPr lang="en-US" altLang="zh-TW" smtClean="0"/>
              <a:pPr fontAlgn="base">
                <a:spcBef>
                  <a:spcPct val="0"/>
                </a:spcBef>
                <a:spcAft>
                  <a:spcPct val="0"/>
                </a:spcAft>
                <a:defRPr/>
              </a:pPr>
              <a:t>5/25/2020</a:t>
            </a:fld>
            <a:endParaRPr lang="en-US" altLang="zh-TW"/>
          </a:p>
        </p:txBody>
      </p:sp>
      <p:sp>
        <p:nvSpPr>
          <p:cNvPr id="3"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4"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985B3E77-56A1-41B9-B254-39D22574D8FF}"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714901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DEC88726-AF44-4AB7-8F37-DE0136FF32EB}" type="datetime1">
              <a:rPr lang="en-US" altLang="zh-TW" smtClean="0"/>
              <a:pPr fontAlgn="base">
                <a:spcBef>
                  <a:spcPct val="0"/>
                </a:spcBef>
                <a:spcAft>
                  <a:spcPct val="0"/>
                </a:spcAft>
                <a:defRPr/>
              </a:pPr>
              <a:t>5/25/2020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E2E534D2-4E1C-482F-B068-E85935B1CC4D}"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033369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4F738F54-6E02-45A9-8676-D145CCEEB1A6}" type="datetime1">
              <a:rPr lang="en-US" altLang="zh-TW" smtClean="0"/>
              <a:pPr fontAlgn="base">
                <a:spcBef>
                  <a:spcPct val="0"/>
                </a:spcBef>
                <a:spcAft>
                  <a:spcPct val="0"/>
                </a:spcAft>
                <a:defRPr/>
              </a:pPr>
              <a:t>5/25/2020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85149DE-D629-479E-AF7A-35B2B3EA0D11}"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639813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8534400" y="6019800"/>
            <a:ext cx="3556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1022351" cy="700088"/>
          </a:xfrm>
          <a:prstGeom prst="rect">
            <a:avLst/>
          </a:prstGeom>
          <a:noFill/>
          <a:ln w="9525">
            <a:noFill/>
            <a:miter lim="800000"/>
            <a:headEnd/>
            <a:tailEnd/>
          </a:ln>
        </p:spPr>
      </p:pic>
      <p:sp>
        <p:nvSpPr>
          <p:cNvPr id="1028" name="矩形 20"/>
          <p:cNvSpPr>
            <a:spLocks noChangeArrowheads="1"/>
          </p:cNvSpPr>
          <p:nvPr/>
        </p:nvSpPr>
        <p:spPr bwMode="auto">
          <a:xfrm>
            <a:off x="827618" y="60325"/>
            <a:ext cx="4150783"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sp>
        <p:nvSpPr>
          <p:cNvPr id="1029"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30"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fld id="{24018B5A-7016-43D8-B46C-6D0A2E960058}" type="datetime1">
              <a:rPr lang="en-US" altLang="zh-TW" smtClean="0"/>
              <a:pPr fontAlgn="base">
                <a:spcBef>
                  <a:spcPct val="0"/>
                </a:spcBef>
                <a:spcAft>
                  <a:spcPct val="0"/>
                </a:spcAft>
                <a:defRPr/>
              </a:pPr>
              <a:t>5/25/2020</a:t>
            </a:fld>
            <a:endParaRPr lang="en-US" altLang="zh-TW"/>
          </a:p>
        </p:txBody>
      </p:sp>
      <p:sp>
        <p:nvSpPr>
          <p:cNvPr id="5" name="頁尾版面配置區 4"/>
          <p:cNvSpPr>
            <a:spLocks noGrp="1"/>
          </p:cNvSpPr>
          <p:nvPr>
            <p:ph type="ftr" sz="quarter" idx="3"/>
          </p:nvPr>
        </p:nvSpPr>
        <p:spPr>
          <a:xfrm>
            <a:off x="79248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4"/>
          </p:nvPr>
        </p:nvSpPr>
        <p:spPr>
          <a:xfrm>
            <a:off x="4572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pPr fontAlgn="base">
              <a:spcBef>
                <a:spcPct val="0"/>
              </a:spcBef>
              <a:spcAft>
                <a:spcPct val="0"/>
              </a:spcAft>
            </a:pPr>
            <a:fld id="{B7BA71A6-A38A-4DFE-B861-A8B87A917377}"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5401534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8534400" y="6019800"/>
            <a:ext cx="3556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1022351" cy="700088"/>
          </a:xfrm>
          <a:prstGeom prst="rect">
            <a:avLst/>
          </a:prstGeom>
          <a:noFill/>
          <a:ln w="9525">
            <a:noFill/>
            <a:miter lim="800000"/>
            <a:headEnd/>
            <a:tailEnd/>
          </a:ln>
        </p:spPr>
      </p:pic>
      <p:sp>
        <p:nvSpPr>
          <p:cNvPr id="1028" name="矩形 20"/>
          <p:cNvSpPr>
            <a:spLocks noChangeArrowheads="1"/>
          </p:cNvSpPr>
          <p:nvPr/>
        </p:nvSpPr>
        <p:spPr bwMode="auto">
          <a:xfrm>
            <a:off x="827618" y="60325"/>
            <a:ext cx="4150783"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sp>
        <p:nvSpPr>
          <p:cNvPr id="1029"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30"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fld id="{24018B5A-7016-43D8-B46C-6D0A2E960058}" type="datetime1">
              <a:rPr lang="en-US" altLang="zh-TW" smtClean="0"/>
              <a:pPr fontAlgn="base">
                <a:spcBef>
                  <a:spcPct val="0"/>
                </a:spcBef>
                <a:spcAft>
                  <a:spcPct val="0"/>
                </a:spcAft>
                <a:defRPr/>
              </a:pPr>
              <a:t>5/25/2020</a:t>
            </a:fld>
            <a:endParaRPr lang="en-US" altLang="zh-TW"/>
          </a:p>
        </p:txBody>
      </p:sp>
      <p:sp>
        <p:nvSpPr>
          <p:cNvPr id="5" name="頁尾版面配置區 4"/>
          <p:cNvSpPr>
            <a:spLocks noGrp="1"/>
          </p:cNvSpPr>
          <p:nvPr>
            <p:ph type="ftr" sz="quarter" idx="3"/>
          </p:nvPr>
        </p:nvSpPr>
        <p:spPr>
          <a:xfrm>
            <a:off x="79248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4"/>
          </p:nvPr>
        </p:nvSpPr>
        <p:spPr>
          <a:xfrm>
            <a:off x="4572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pPr fontAlgn="base">
              <a:spcBef>
                <a:spcPct val="0"/>
              </a:spcBef>
              <a:spcAft>
                <a:spcPct val="0"/>
              </a:spcAft>
            </a:pPr>
            <a:fld id="{B7BA71A6-A38A-4DFE-B861-A8B87A917377}"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6834171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8534400" y="6019800"/>
            <a:ext cx="3556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1022351" cy="700088"/>
          </a:xfrm>
          <a:prstGeom prst="rect">
            <a:avLst/>
          </a:prstGeom>
          <a:noFill/>
          <a:ln w="9525">
            <a:noFill/>
            <a:miter lim="800000"/>
            <a:headEnd/>
            <a:tailEnd/>
          </a:ln>
        </p:spPr>
      </p:pic>
      <p:sp>
        <p:nvSpPr>
          <p:cNvPr id="1028" name="矩形 20"/>
          <p:cNvSpPr>
            <a:spLocks noChangeArrowheads="1"/>
          </p:cNvSpPr>
          <p:nvPr/>
        </p:nvSpPr>
        <p:spPr bwMode="auto">
          <a:xfrm>
            <a:off x="827618" y="60325"/>
            <a:ext cx="4150783"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sp>
        <p:nvSpPr>
          <p:cNvPr id="1029"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30"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fld id="{24018B5A-7016-43D8-B46C-6D0A2E960058}" type="datetime1">
              <a:rPr lang="en-US" altLang="zh-TW" smtClean="0"/>
              <a:pPr fontAlgn="base">
                <a:spcBef>
                  <a:spcPct val="0"/>
                </a:spcBef>
                <a:spcAft>
                  <a:spcPct val="0"/>
                </a:spcAft>
                <a:defRPr/>
              </a:pPr>
              <a:t>5/25/2020</a:t>
            </a:fld>
            <a:endParaRPr lang="en-US" altLang="zh-TW"/>
          </a:p>
        </p:txBody>
      </p:sp>
      <p:sp>
        <p:nvSpPr>
          <p:cNvPr id="5" name="頁尾版面配置區 4"/>
          <p:cNvSpPr>
            <a:spLocks noGrp="1"/>
          </p:cNvSpPr>
          <p:nvPr>
            <p:ph type="ftr" sz="quarter" idx="3"/>
          </p:nvPr>
        </p:nvSpPr>
        <p:spPr>
          <a:xfrm>
            <a:off x="79248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4"/>
          </p:nvPr>
        </p:nvSpPr>
        <p:spPr>
          <a:xfrm>
            <a:off x="4572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pPr fontAlgn="base">
              <a:spcBef>
                <a:spcPct val="0"/>
              </a:spcBef>
              <a:spcAft>
                <a:spcPct val="0"/>
              </a:spcAft>
            </a:pPr>
            <a:fld id="{B7BA71A6-A38A-4DFE-B861-A8B87A917377}"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6876469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4.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4.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4.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066694" y="1213800"/>
            <a:ext cx="8451227" cy="2208942"/>
          </a:xfrm>
        </p:spPr>
        <p:txBody>
          <a:bodyPr/>
          <a:lstStyle/>
          <a:p>
            <a:r>
              <a:rPr lang="en-US" altLang="zh-TW" sz="4000" dirty="0" smtClean="0">
                <a:latin typeface="Times New Roman" panose="02020603050405020304" pitchFamily="18" charset="0"/>
                <a:cs typeface="Times New Roman" panose="02020603050405020304" pitchFamily="18" charset="0"/>
              </a:rPr>
              <a:t>Service </a:t>
            </a:r>
            <a:r>
              <a:rPr lang="en-US" altLang="zh-TW" sz="4000" dirty="0">
                <a:latin typeface="Times New Roman" panose="02020603050405020304" pitchFamily="18" charset="0"/>
                <a:cs typeface="Times New Roman" panose="02020603050405020304" pitchFamily="18" charset="0"/>
              </a:rPr>
              <a:t>Function Chaining </a:t>
            </a:r>
            <a:r>
              <a:rPr lang="en-US" altLang="zh-TW" sz="4000" dirty="0" smtClean="0">
                <a:latin typeface="Times New Roman" panose="02020603050405020304" pitchFamily="18" charset="0"/>
                <a:cs typeface="Times New Roman" panose="02020603050405020304" pitchFamily="18" charset="0"/>
              </a:rPr>
              <a:t>in</a:t>
            </a:r>
            <a:r>
              <a:rPr lang="zh-TW" altLang="en-US" sz="4000" dirty="0" smtClean="0">
                <a:latin typeface="Times New Roman" panose="02020603050405020304" pitchFamily="18" charset="0"/>
                <a:cs typeface="Times New Roman" panose="02020603050405020304" pitchFamily="18" charset="0"/>
              </a:rPr>
              <a:t> </a:t>
            </a:r>
            <a:r>
              <a:rPr lang="en-US" altLang="zh-TW" sz="4000" dirty="0" smtClean="0">
                <a:latin typeface="Times New Roman" panose="02020603050405020304" pitchFamily="18" charset="0"/>
                <a:cs typeface="Times New Roman" panose="02020603050405020304" pitchFamily="18" charset="0"/>
              </a:rPr>
              <a:t>Next </a:t>
            </a:r>
            <a:r>
              <a:rPr lang="en-US" altLang="zh-TW" sz="4000" dirty="0">
                <a:latin typeface="Times New Roman" panose="02020603050405020304" pitchFamily="18" charset="0"/>
                <a:cs typeface="Times New Roman" panose="02020603050405020304" pitchFamily="18" charset="0"/>
              </a:rPr>
              <a:t>Generation </a:t>
            </a:r>
            <a:r>
              <a:rPr lang="en-US" altLang="zh-TW" sz="4000" dirty="0" smtClean="0">
                <a:latin typeface="Times New Roman" panose="02020603050405020304" pitchFamily="18" charset="0"/>
                <a:cs typeface="Times New Roman" panose="02020603050405020304" pitchFamily="18" charset="0"/>
              </a:rPr>
              <a:t>Networks:</a:t>
            </a:r>
            <a:r>
              <a:rPr lang="zh-TW" altLang="en-US" sz="4000" dirty="0" smtClean="0">
                <a:latin typeface="Times New Roman" panose="02020603050405020304" pitchFamily="18" charset="0"/>
                <a:cs typeface="Times New Roman" panose="02020603050405020304" pitchFamily="18" charset="0"/>
              </a:rPr>
              <a:t> </a:t>
            </a:r>
            <a:r>
              <a:rPr lang="en-US" altLang="zh-TW" sz="4000" dirty="0" smtClean="0">
                <a:latin typeface="Times New Roman" panose="02020603050405020304" pitchFamily="18" charset="0"/>
                <a:cs typeface="Times New Roman" panose="02020603050405020304" pitchFamily="18" charset="0"/>
              </a:rPr>
              <a:t>State </a:t>
            </a:r>
            <a:r>
              <a:rPr lang="en-US" altLang="zh-TW" sz="4000" dirty="0">
                <a:latin typeface="Times New Roman" panose="02020603050405020304" pitchFamily="18" charset="0"/>
                <a:cs typeface="Times New Roman" panose="02020603050405020304" pitchFamily="18" charset="0"/>
              </a:rPr>
              <a:t>of the Art and Research Challenges</a:t>
            </a:r>
            <a:endParaRPr lang="zh-TW" altLang="en-US" sz="4000" dirty="0">
              <a:latin typeface="Times New Roman" panose="02020603050405020304" pitchFamily="18" charset="0"/>
              <a:cs typeface="Times New Roman" panose="02020603050405020304" pitchFamily="18" charset="0"/>
            </a:endParaRPr>
          </a:p>
        </p:txBody>
      </p:sp>
      <p:sp>
        <p:nvSpPr>
          <p:cNvPr id="3" name="副標題 2"/>
          <p:cNvSpPr>
            <a:spLocks noGrp="1"/>
          </p:cNvSpPr>
          <p:nvPr>
            <p:ph type="subTitle" idx="1"/>
          </p:nvPr>
        </p:nvSpPr>
        <p:spPr>
          <a:xfrm>
            <a:off x="3098144" y="3435258"/>
            <a:ext cx="6908885" cy="2246351"/>
          </a:xfrm>
        </p:spPr>
        <p:txBody>
          <a:bodyPr/>
          <a:lstStyle/>
          <a:p>
            <a:r>
              <a:rPr lang="en-US" altLang="zh-TW" sz="2000" dirty="0" smtClean="0">
                <a:solidFill>
                  <a:schemeClr val="tx1"/>
                </a:solidFill>
                <a:latin typeface="Times New Roman" panose="02020603050405020304" pitchFamily="18" charset="0"/>
                <a:cs typeface="Times New Roman" panose="02020603050405020304" pitchFamily="18" charset="0"/>
              </a:rPr>
              <a:t>Ahmed </a:t>
            </a:r>
            <a:r>
              <a:rPr lang="en-US" altLang="zh-TW" sz="2000" dirty="0">
                <a:solidFill>
                  <a:schemeClr val="tx1"/>
                </a:solidFill>
                <a:latin typeface="Times New Roman" panose="02020603050405020304" pitchFamily="18" charset="0"/>
                <a:cs typeface="Times New Roman" panose="02020603050405020304" pitchFamily="18" charset="0"/>
              </a:rPr>
              <a:t>M. </a:t>
            </a:r>
            <a:r>
              <a:rPr lang="en-US" altLang="zh-TW" sz="2000" dirty="0" err="1">
                <a:solidFill>
                  <a:schemeClr val="tx1"/>
                </a:solidFill>
                <a:latin typeface="Times New Roman" panose="02020603050405020304" pitchFamily="18" charset="0"/>
                <a:cs typeface="Times New Roman" panose="02020603050405020304" pitchFamily="18" charset="0"/>
              </a:rPr>
              <a:t>Medhat</a:t>
            </a:r>
            <a:r>
              <a:rPr lang="en-US" altLang="zh-TW" sz="2000" dirty="0">
                <a:solidFill>
                  <a:schemeClr val="tx1"/>
                </a:solidFill>
                <a:latin typeface="Times New Roman" panose="02020603050405020304" pitchFamily="18" charset="0"/>
                <a:cs typeface="Times New Roman" panose="02020603050405020304" pitchFamily="18" charset="0"/>
              </a:rPr>
              <a:t>, Tarik </a:t>
            </a:r>
            <a:r>
              <a:rPr lang="en-US" altLang="zh-TW" sz="2000" dirty="0" err="1">
                <a:solidFill>
                  <a:schemeClr val="tx1"/>
                </a:solidFill>
                <a:latin typeface="Times New Roman" panose="02020603050405020304" pitchFamily="18" charset="0"/>
                <a:cs typeface="Times New Roman" panose="02020603050405020304" pitchFamily="18" charset="0"/>
              </a:rPr>
              <a:t>Taleb</a:t>
            </a:r>
            <a:r>
              <a:rPr lang="en-US" altLang="zh-TW" sz="2000" dirty="0">
                <a:solidFill>
                  <a:schemeClr val="tx1"/>
                </a:solidFill>
                <a:latin typeface="Times New Roman" panose="02020603050405020304" pitchFamily="18" charset="0"/>
                <a:cs typeface="Times New Roman" panose="02020603050405020304" pitchFamily="18" charset="0"/>
              </a:rPr>
              <a:t>, </a:t>
            </a:r>
            <a:r>
              <a:rPr lang="en-US" altLang="zh-TW" sz="2000" dirty="0" err="1">
                <a:solidFill>
                  <a:schemeClr val="tx1"/>
                </a:solidFill>
                <a:latin typeface="Times New Roman" panose="02020603050405020304" pitchFamily="18" charset="0"/>
                <a:cs typeface="Times New Roman" panose="02020603050405020304" pitchFamily="18" charset="0"/>
              </a:rPr>
              <a:t>Asma</a:t>
            </a:r>
            <a:r>
              <a:rPr lang="en-US" altLang="zh-TW" sz="2000" dirty="0">
                <a:solidFill>
                  <a:schemeClr val="tx1"/>
                </a:solidFill>
                <a:latin typeface="Times New Roman" panose="02020603050405020304" pitchFamily="18" charset="0"/>
                <a:cs typeface="Times New Roman" panose="02020603050405020304" pitchFamily="18" charset="0"/>
              </a:rPr>
              <a:t> </a:t>
            </a:r>
            <a:r>
              <a:rPr lang="en-US" altLang="zh-TW" sz="2000" dirty="0" err="1">
                <a:solidFill>
                  <a:schemeClr val="tx1"/>
                </a:solidFill>
                <a:latin typeface="Times New Roman" panose="02020603050405020304" pitchFamily="18" charset="0"/>
                <a:cs typeface="Times New Roman" panose="02020603050405020304" pitchFamily="18" charset="0"/>
              </a:rPr>
              <a:t>Elmangoush</a:t>
            </a:r>
            <a:r>
              <a:rPr lang="en-US" altLang="zh-TW" sz="2000" dirty="0">
                <a:solidFill>
                  <a:schemeClr val="tx1"/>
                </a:solidFill>
                <a:latin typeface="Times New Roman" panose="02020603050405020304" pitchFamily="18" charset="0"/>
                <a:cs typeface="Times New Roman" panose="02020603050405020304" pitchFamily="18" charset="0"/>
              </a:rPr>
              <a:t>, </a:t>
            </a:r>
            <a:endParaRPr lang="en-US" altLang="zh-TW" sz="2000" dirty="0" smtClean="0">
              <a:solidFill>
                <a:schemeClr val="tx1"/>
              </a:solidFill>
              <a:latin typeface="Times New Roman" panose="02020603050405020304" pitchFamily="18" charset="0"/>
              <a:cs typeface="Times New Roman" panose="02020603050405020304" pitchFamily="18" charset="0"/>
            </a:endParaRPr>
          </a:p>
          <a:p>
            <a:r>
              <a:rPr lang="en-US" altLang="zh-TW" sz="2000" dirty="0" smtClean="0">
                <a:solidFill>
                  <a:schemeClr val="tx1"/>
                </a:solidFill>
                <a:latin typeface="Times New Roman" panose="02020603050405020304" pitchFamily="18" charset="0"/>
                <a:cs typeface="Times New Roman" panose="02020603050405020304" pitchFamily="18" charset="0"/>
              </a:rPr>
              <a:t>Giuseppe A.</a:t>
            </a:r>
            <a:r>
              <a:rPr lang="zh-TW" altLang="en-US" sz="2000" dirty="0" smtClean="0">
                <a:solidFill>
                  <a:schemeClr val="tx1"/>
                </a:solidFill>
                <a:latin typeface="Times New Roman" panose="02020603050405020304" pitchFamily="18" charset="0"/>
                <a:cs typeface="Times New Roman" panose="02020603050405020304" pitchFamily="18" charset="0"/>
              </a:rPr>
              <a:t> </a:t>
            </a:r>
            <a:r>
              <a:rPr lang="en-US" altLang="zh-TW" sz="2000" dirty="0" err="1" smtClean="0">
                <a:solidFill>
                  <a:schemeClr val="tx1"/>
                </a:solidFill>
                <a:latin typeface="Times New Roman" panose="02020603050405020304" pitchFamily="18" charset="0"/>
                <a:cs typeface="Times New Roman" panose="02020603050405020304" pitchFamily="18" charset="0"/>
              </a:rPr>
              <a:t>Carella</a:t>
            </a:r>
            <a:r>
              <a:rPr lang="en-US" altLang="zh-TW" sz="2000" dirty="0">
                <a:solidFill>
                  <a:schemeClr val="tx1"/>
                </a:solidFill>
                <a:latin typeface="Times New Roman" panose="02020603050405020304" pitchFamily="18" charset="0"/>
                <a:cs typeface="Times New Roman" panose="02020603050405020304" pitchFamily="18" charset="0"/>
              </a:rPr>
              <a:t>, Stefan </a:t>
            </a:r>
            <a:r>
              <a:rPr lang="en-US" altLang="zh-TW" sz="2000" dirty="0" err="1">
                <a:solidFill>
                  <a:schemeClr val="tx1"/>
                </a:solidFill>
                <a:latin typeface="Times New Roman" panose="02020603050405020304" pitchFamily="18" charset="0"/>
                <a:cs typeface="Times New Roman" panose="02020603050405020304" pitchFamily="18" charset="0"/>
              </a:rPr>
              <a:t>Covaci</a:t>
            </a:r>
            <a:r>
              <a:rPr lang="en-US" altLang="zh-TW" sz="2000" dirty="0">
                <a:solidFill>
                  <a:schemeClr val="tx1"/>
                </a:solidFill>
                <a:latin typeface="Times New Roman" panose="02020603050405020304" pitchFamily="18" charset="0"/>
                <a:cs typeface="Times New Roman" panose="02020603050405020304" pitchFamily="18" charset="0"/>
              </a:rPr>
              <a:t>, and Thomas </a:t>
            </a:r>
            <a:r>
              <a:rPr lang="en-US" altLang="zh-TW" sz="2000" dirty="0" err="1">
                <a:solidFill>
                  <a:schemeClr val="tx1"/>
                </a:solidFill>
                <a:latin typeface="Times New Roman" panose="02020603050405020304" pitchFamily="18" charset="0"/>
                <a:cs typeface="Times New Roman" panose="02020603050405020304" pitchFamily="18" charset="0"/>
              </a:rPr>
              <a:t>Magedanz</a:t>
            </a:r>
            <a:endParaRPr lang="en-US" altLang="zh-TW" sz="2000" dirty="0" smtClean="0">
              <a:solidFill>
                <a:schemeClr val="tx1"/>
              </a:solidFill>
              <a:latin typeface="Times New Roman" panose="02020603050405020304" pitchFamily="18" charset="0"/>
              <a:cs typeface="Times New Roman" panose="02020603050405020304" pitchFamily="18" charset="0"/>
            </a:endParaRPr>
          </a:p>
          <a:p>
            <a:endParaRPr lang="en-US" altLang="zh-TW" sz="1800" dirty="0" smtClean="0">
              <a:solidFill>
                <a:schemeClr val="tx1"/>
              </a:solidFill>
              <a:latin typeface="Times New Roman" panose="02020603050405020304" pitchFamily="18" charset="0"/>
              <a:cs typeface="Times New Roman" panose="02020603050405020304" pitchFamily="18" charset="0"/>
            </a:endParaRPr>
          </a:p>
          <a:p>
            <a:r>
              <a:rPr lang="en-US" altLang="zh-TW" sz="1800" dirty="0" smtClean="0">
                <a:solidFill>
                  <a:schemeClr val="tx1"/>
                </a:solidFill>
                <a:latin typeface="Times New Roman" panose="02020603050405020304" pitchFamily="18" charset="0"/>
                <a:cs typeface="Times New Roman" panose="02020603050405020304" pitchFamily="18" charset="0"/>
              </a:rPr>
              <a:t>IEEE </a:t>
            </a:r>
            <a:r>
              <a:rPr lang="en-US" altLang="zh-TW" sz="1800" dirty="0">
                <a:solidFill>
                  <a:schemeClr val="tx1"/>
                </a:solidFill>
                <a:latin typeface="Times New Roman" panose="02020603050405020304" pitchFamily="18" charset="0"/>
                <a:cs typeface="Times New Roman" panose="02020603050405020304" pitchFamily="18" charset="0"/>
              </a:rPr>
              <a:t>Communications Magazine • February 2017</a:t>
            </a:r>
            <a:endParaRPr lang="en-US" altLang="zh-TW" sz="1800" dirty="0" smtClean="0">
              <a:solidFill>
                <a:schemeClr val="tx1"/>
              </a:solidFill>
              <a:latin typeface="Times New Roman" panose="02020603050405020304" pitchFamily="18" charset="0"/>
              <a:cs typeface="Times New Roman" panose="02020603050405020304" pitchFamily="18" charset="0"/>
            </a:endParaRPr>
          </a:p>
          <a:p>
            <a:r>
              <a:rPr lang="en-US" altLang="zh-TW" sz="1800" dirty="0">
                <a:solidFill>
                  <a:schemeClr val="tx1"/>
                </a:solidFill>
                <a:latin typeface="Times New Roman" panose="02020603050405020304" pitchFamily="18" charset="0"/>
                <a:cs typeface="Times New Roman" panose="02020603050405020304" pitchFamily="18" charset="0"/>
              </a:rPr>
              <a:t>Impact factor: </a:t>
            </a:r>
            <a:r>
              <a:rPr lang="en-US" altLang="zh-TW" sz="1800" dirty="0" smtClean="0">
                <a:solidFill>
                  <a:schemeClr val="tx1"/>
                </a:solidFill>
                <a:latin typeface="Times New Roman" panose="02020603050405020304" pitchFamily="18" charset="0"/>
                <a:cs typeface="Times New Roman" panose="02020603050405020304" pitchFamily="18" charset="0"/>
              </a:rPr>
              <a:t>10.356</a:t>
            </a:r>
            <a:endParaRPr lang="en-US" altLang="zh-TW"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27347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SFC standardized </a:t>
            </a:r>
            <a:r>
              <a:rPr lang="en-US" altLang="zh-TW" dirty="0" smtClean="0"/>
              <a:t>architectures</a:t>
            </a:r>
            <a:endParaRPr lang="zh-TW" altLang="en-US" dirty="0"/>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According to the IETF SFC specifications (draft-ietf-sfc-control-plane-06), a typical SDN-based SFC </a:t>
            </a:r>
            <a:r>
              <a:rPr lang="en-US" altLang="zh-TW" sz="2800" dirty="0" smtClean="0">
                <a:latin typeface="Times New Roman" panose="02020603050405020304" pitchFamily="18" charset="0"/>
                <a:cs typeface="Times New Roman" panose="02020603050405020304" pitchFamily="18" charset="0"/>
              </a:rPr>
              <a:t>architecture </a:t>
            </a:r>
            <a:r>
              <a:rPr lang="en-US" altLang="zh-TW" sz="2800" dirty="0">
                <a:latin typeface="Times New Roman" panose="02020603050405020304" pitchFamily="18" charset="0"/>
                <a:cs typeface="Times New Roman" panose="02020603050405020304" pitchFamily="18" charset="0"/>
              </a:rPr>
              <a:t>consists of components grouped into two layers, the control plane and data plane, as shown in Fig. 1.</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10</a:t>
            </a:fld>
            <a:endParaRPr lang="en-US" altLang="zh-TW"/>
          </a:p>
        </p:txBody>
      </p:sp>
    </p:spTree>
    <p:extLst>
      <p:ext uri="{BB962C8B-B14F-4D97-AF65-F5344CB8AC3E}">
        <p14:creationId xmlns:p14="http://schemas.microsoft.com/office/powerpoint/2010/main" val="17781176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pPr fontAlgn="base">
              <a:spcBef>
                <a:spcPct val="0"/>
              </a:spcBef>
              <a:spcAft>
                <a:spcPct val="0"/>
              </a:spcAft>
            </a:pPr>
            <a:fld id="{985B3E77-56A1-41B9-B254-39D22574D8FF}" type="slidenum">
              <a:rPr lang="en-US" altLang="zh-TW" smtClean="0"/>
              <a:pPr fontAlgn="base">
                <a:spcBef>
                  <a:spcPct val="0"/>
                </a:spcBef>
                <a:spcAft>
                  <a:spcPct val="0"/>
                </a:spcAft>
              </a:pPr>
              <a:t>11</a:t>
            </a:fld>
            <a:endParaRPr lang="en-US" altLang="zh-TW"/>
          </a:p>
        </p:txBody>
      </p:sp>
      <p:pic>
        <p:nvPicPr>
          <p:cNvPr id="3" name="圖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3851" y="624114"/>
            <a:ext cx="8241098" cy="5431018"/>
          </a:xfrm>
          <a:prstGeom prst="rect">
            <a:avLst/>
          </a:prstGeom>
        </p:spPr>
      </p:pic>
    </p:spTree>
    <p:extLst>
      <p:ext uri="{BB962C8B-B14F-4D97-AF65-F5344CB8AC3E}">
        <p14:creationId xmlns:p14="http://schemas.microsoft.com/office/powerpoint/2010/main" val="20132870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control plane is responsible for the </a:t>
            </a:r>
            <a:r>
              <a:rPr lang="en-US" altLang="zh-TW" sz="2800" dirty="0">
                <a:solidFill>
                  <a:srgbClr val="FF0000"/>
                </a:solidFill>
                <a:latin typeface="Times New Roman" panose="02020603050405020304" pitchFamily="18" charset="0"/>
                <a:cs typeface="Times New Roman" panose="02020603050405020304" pitchFamily="18" charset="0"/>
              </a:rPr>
              <a:t>SFC management</a:t>
            </a:r>
            <a:r>
              <a:rPr lang="en-US" altLang="zh-TW" sz="2800" dirty="0">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SF instances management</a:t>
            </a:r>
            <a:r>
              <a:rPr lang="en-US" altLang="zh-TW" sz="2800" dirty="0">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mapping </a:t>
            </a:r>
            <a:r>
              <a:rPr lang="en-US" altLang="zh-TW" sz="2800" dirty="0">
                <a:solidFill>
                  <a:srgbClr val="FF0000"/>
                </a:solidFill>
                <a:latin typeface="Times New Roman" panose="02020603050405020304" pitchFamily="18" charset="0"/>
                <a:cs typeface="Times New Roman" panose="02020603050405020304" pitchFamily="18" charset="0"/>
              </a:rPr>
              <a:t>SFC to a specific service function path </a:t>
            </a:r>
            <a:r>
              <a:rPr lang="en-US" altLang="zh-TW" sz="2800" dirty="0">
                <a:latin typeface="Times New Roman" panose="02020603050405020304" pitchFamily="18" charset="0"/>
                <a:cs typeface="Times New Roman" panose="02020603050405020304" pitchFamily="18" charset="0"/>
              </a:rPr>
              <a:t>(SFP), </a:t>
            </a:r>
            <a:r>
              <a:rPr lang="en-US" altLang="zh-TW" sz="2800" dirty="0">
                <a:solidFill>
                  <a:srgbClr val="FF0000"/>
                </a:solidFill>
                <a:latin typeface="Times New Roman" panose="02020603050405020304" pitchFamily="18" charset="0"/>
                <a:cs typeface="Times New Roman" panose="02020603050405020304" pitchFamily="18" charset="0"/>
              </a:rPr>
              <a:t>installing and administering forwarding rules on the service function forwarding</a:t>
            </a:r>
            <a:r>
              <a:rPr lang="en-US" altLang="zh-TW" sz="2800" dirty="0">
                <a:latin typeface="Times New Roman" panose="02020603050405020304" pitchFamily="18" charset="0"/>
                <a:cs typeface="Times New Roman" panose="02020603050405020304" pitchFamily="18" charset="0"/>
              </a:rPr>
              <a:t> (SFF) components of the data plane, and </a:t>
            </a:r>
            <a:r>
              <a:rPr lang="en-US" altLang="zh-TW" sz="2800" dirty="0">
                <a:solidFill>
                  <a:srgbClr val="FF0000"/>
                </a:solidFill>
                <a:latin typeface="Times New Roman" panose="02020603050405020304" pitchFamily="18" charset="0"/>
                <a:cs typeface="Times New Roman" panose="02020603050405020304" pitchFamily="18" charset="0"/>
              </a:rPr>
              <a:t>adjusting the SFP </a:t>
            </a:r>
            <a:r>
              <a:rPr lang="en-US" altLang="zh-TW" sz="2800" dirty="0">
                <a:latin typeface="Times New Roman" panose="02020603050405020304" pitchFamily="18" charset="0"/>
                <a:cs typeface="Times New Roman" panose="02020603050405020304" pitchFamily="18" charset="0"/>
              </a:rPr>
              <a:t>in terms of SF instances and overlay links as a result of their status (i.e., overloaded, active, inactive, failed, etc.).</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12</a:t>
            </a:fld>
            <a:endParaRPr lang="en-US" altLang="zh-TW"/>
          </a:p>
        </p:txBody>
      </p:sp>
    </p:spTree>
    <p:extLst>
      <p:ext uri="{BB962C8B-B14F-4D97-AF65-F5344CB8AC3E}">
        <p14:creationId xmlns:p14="http://schemas.microsoft.com/office/powerpoint/2010/main" val="10629168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smtClean="0">
                <a:latin typeface="Times New Roman" panose="02020603050405020304" pitchFamily="18" charset="0"/>
                <a:cs typeface="Times New Roman" panose="02020603050405020304" pitchFamily="18" charset="0"/>
              </a:rPr>
              <a:t>The SFC </a:t>
            </a:r>
            <a:r>
              <a:rPr lang="en-US" altLang="zh-TW" sz="2800" dirty="0">
                <a:latin typeface="Times New Roman" panose="02020603050405020304" pitchFamily="18" charset="0"/>
                <a:cs typeface="Times New Roman" panose="02020603050405020304" pitchFamily="18" charset="0"/>
              </a:rPr>
              <a:t>control plane components interact with the </a:t>
            </a:r>
            <a:r>
              <a:rPr lang="en-US" altLang="zh-TW" sz="2800" dirty="0" smtClean="0">
                <a:latin typeface="Times New Roman" panose="02020603050405020304" pitchFamily="18" charset="0"/>
                <a:cs typeface="Times New Roman" panose="02020603050405020304" pitchFamily="18" charset="0"/>
              </a:rPr>
              <a:t>SFC data </a:t>
            </a:r>
            <a:r>
              <a:rPr lang="en-US" altLang="zh-TW" sz="2800" dirty="0">
                <a:latin typeface="Times New Roman" panose="02020603050405020304" pitchFamily="18" charset="0"/>
                <a:cs typeface="Times New Roman" panose="02020603050405020304" pitchFamily="18" charset="0"/>
              </a:rPr>
              <a:t>plane components via four interfaces.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The first interface </a:t>
            </a:r>
            <a:r>
              <a:rPr lang="en-US" altLang="zh-TW" sz="2800" dirty="0">
                <a:latin typeface="Times New Roman" panose="02020603050405020304" pitchFamily="18" charset="0"/>
                <a:cs typeface="Times New Roman" panose="02020603050405020304" pitchFamily="18" charset="0"/>
              </a:rPr>
              <a:t>C1 is responsible for pushing the SFC classification rules defined by the SFC control plane </a:t>
            </a:r>
            <a:r>
              <a:rPr lang="en-US" altLang="zh-TW" sz="2800" dirty="0" smtClean="0">
                <a:latin typeface="Times New Roman" panose="02020603050405020304" pitchFamily="18" charset="0"/>
                <a:cs typeface="Times New Roman" panose="02020603050405020304" pitchFamily="18" charset="0"/>
              </a:rPr>
              <a:t>into the </a:t>
            </a:r>
            <a:r>
              <a:rPr lang="en-US" altLang="zh-TW" sz="2800" dirty="0">
                <a:latin typeface="Times New Roman" panose="02020603050405020304" pitchFamily="18" charset="0"/>
                <a:cs typeface="Times New Roman" panose="02020603050405020304" pitchFamily="18" charset="0"/>
              </a:rPr>
              <a:t>SFC classifiers.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SFFs report the connectivity status of their attached SFs to the SFC </a:t>
            </a:r>
            <a:r>
              <a:rPr lang="en-US" altLang="zh-TW" sz="2800" dirty="0" smtClean="0">
                <a:latin typeface="Times New Roman" panose="02020603050405020304" pitchFamily="18" charset="0"/>
                <a:cs typeface="Times New Roman" panose="02020603050405020304" pitchFamily="18" charset="0"/>
              </a:rPr>
              <a:t>control plane.</a:t>
            </a:r>
          </a:p>
          <a:p>
            <a:r>
              <a:rPr lang="en-US" altLang="zh-TW" sz="2800" dirty="0" smtClean="0">
                <a:latin typeface="Times New Roman" panose="02020603050405020304" pitchFamily="18" charset="0"/>
                <a:cs typeface="Times New Roman" panose="02020603050405020304" pitchFamily="18" charset="0"/>
              </a:rPr>
              <a:t>Interface </a:t>
            </a:r>
            <a:r>
              <a:rPr lang="en-US" altLang="zh-TW" sz="2800" dirty="0">
                <a:latin typeface="Times New Roman" panose="02020603050405020304" pitchFamily="18" charset="0"/>
                <a:cs typeface="Times New Roman" panose="02020603050405020304" pitchFamily="18" charset="0"/>
              </a:rPr>
              <a:t>C3 is between the NSH-aware </a:t>
            </a:r>
            <a:r>
              <a:rPr lang="en-US" altLang="zh-TW" sz="2800" dirty="0" smtClean="0">
                <a:latin typeface="Times New Roman" panose="02020603050405020304" pitchFamily="18" charset="0"/>
                <a:cs typeface="Times New Roman" panose="02020603050405020304" pitchFamily="18" charset="0"/>
              </a:rPr>
              <a:t>SFs and </a:t>
            </a:r>
            <a:r>
              <a:rPr lang="en-US" altLang="zh-TW" sz="2800" dirty="0">
                <a:latin typeface="Times New Roman" panose="02020603050405020304" pitchFamily="18" charset="0"/>
                <a:cs typeface="Times New Roman" panose="02020603050405020304" pitchFamily="18" charset="0"/>
              </a:rPr>
              <a:t>the SFC control plane. It is used to collect </a:t>
            </a:r>
            <a:r>
              <a:rPr lang="en-US" altLang="zh-TW" sz="2800" dirty="0" smtClean="0">
                <a:latin typeface="Times New Roman" panose="02020603050405020304" pitchFamily="18" charset="0"/>
                <a:cs typeface="Times New Roman" panose="02020603050405020304" pitchFamily="18" charset="0"/>
              </a:rPr>
              <a:t>some packet-processing </a:t>
            </a:r>
            <a:r>
              <a:rPr lang="en-US" altLang="zh-TW" sz="2800" dirty="0">
                <a:latin typeface="Times New Roman" panose="02020603050405020304" pitchFamily="18" charset="0"/>
                <a:cs typeface="Times New Roman" panose="02020603050405020304" pitchFamily="18" charset="0"/>
              </a:rPr>
              <a:t>statistics (e.g., SFs’ load </a:t>
            </a:r>
            <a:r>
              <a:rPr lang="en-US" altLang="zh-TW" sz="2800" dirty="0" smtClean="0">
                <a:latin typeface="Times New Roman" panose="02020603050405020304" pitchFamily="18" charset="0"/>
                <a:cs typeface="Times New Roman" panose="02020603050405020304" pitchFamily="18" charset="0"/>
              </a:rPr>
              <a:t>update) from </a:t>
            </a:r>
            <a:r>
              <a:rPr lang="en-US" altLang="zh-TW" sz="2800" dirty="0">
                <a:latin typeface="Times New Roman" panose="02020603050405020304" pitchFamily="18" charset="0"/>
                <a:cs typeface="Times New Roman" panose="02020603050405020304" pitchFamily="18" charset="0"/>
              </a:rPr>
              <a:t>the SFs. </a:t>
            </a:r>
            <a:endParaRPr lang="en-US" altLang="zh-TW" sz="28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13</a:t>
            </a:fld>
            <a:endParaRPr lang="en-US" altLang="zh-TW"/>
          </a:p>
        </p:txBody>
      </p:sp>
    </p:spTree>
    <p:extLst>
      <p:ext uri="{BB962C8B-B14F-4D97-AF65-F5344CB8AC3E}">
        <p14:creationId xmlns:p14="http://schemas.microsoft.com/office/powerpoint/2010/main" val="14580223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For NSH-unaware SFs, a SFC proxy is provided for collecting statistics (e.g., SF processing latency and workload) and transmitting this information over the C4 interface to the SFC control plane. </a:t>
            </a:r>
          </a:p>
          <a:p>
            <a:r>
              <a:rPr lang="en-US" altLang="zh-TW" sz="2800" dirty="0">
                <a:latin typeface="Times New Roman" panose="02020603050405020304" pitchFamily="18" charset="0"/>
                <a:cs typeface="Times New Roman" panose="02020603050405020304" pitchFamily="18" charset="0"/>
              </a:rPr>
              <a:t>The SFC control plane uses these statistics (received through interfaces C2, C3, and C4) to dynamically adjust the SFPs</a:t>
            </a: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14</a:t>
            </a:fld>
            <a:endParaRPr lang="en-US" altLang="zh-TW"/>
          </a:p>
        </p:txBody>
      </p:sp>
    </p:spTree>
    <p:extLst>
      <p:ext uri="{BB962C8B-B14F-4D97-AF65-F5344CB8AC3E}">
        <p14:creationId xmlns:p14="http://schemas.microsoft.com/office/powerpoint/2010/main" val="2371392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main components of the SFC data plane, as shown in Fig. 1, are the SFC classifier, SFF, SF, and SFC proxy. </a:t>
            </a:r>
          </a:p>
          <a:p>
            <a:r>
              <a:rPr lang="en-US" altLang="zh-TW" sz="2800" dirty="0">
                <a:latin typeface="Times New Roman" panose="02020603050405020304" pitchFamily="18" charset="0"/>
                <a:cs typeface="Times New Roman" panose="02020603050405020304" pitchFamily="18" charset="0"/>
              </a:rPr>
              <a:t>The SFC classifier differentiates the incoming traffic into flows, based on the target application and other predefined requirements. The SFC classifier tags each flow by adding an SFC header containing a service function path (SFP) ID to each flow packet header. The path ID is related to an SFC and identifies the ordered set of abstract SFs which must be performed to the particular flow. The SFP is the real path (the exact SFFs/SFs) that packets traverse</a:t>
            </a:r>
            <a:r>
              <a:rPr lang="en-US" altLang="zh-TW" sz="2800" dirty="0" smtClean="0">
                <a:latin typeface="Times New Roman" panose="02020603050405020304" pitchFamily="18" charset="0"/>
                <a:cs typeface="Times New Roman" panose="02020603050405020304" pitchFamily="18" charset="0"/>
              </a:rPr>
              <a:t>.</a:t>
            </a:r>
            <a:endParaRPr lang="en-US" altLang="zh-TW"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15</a:t>
            </a:fld>
            <a:endParaRPr lang="en-US" altLang="zh-TW"/>
          </a:p>
        </p:txBody>
      </p:sp>
    </p:spTree>
    <p:extLst>
      <p:ext uri="{BB962C8B-B14F-4D97-AF65-F5344CB8AC3E}">
        <p14:creationId xmlns:p14="http://schemas.microsoft.com/office/powerpoint/2010/main" val="12769323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An SF executes a particular set of actions on incoming packets (e.g., deep packet inspection or firewall functions) and can process packets belonging to several SFPs. An SF can be present with multiple, distributed instances in the network (e.g., for scalability reasons). </a:t>
            </a:r>
          </a:p>
          <a:p>
            <a:r>
              <a:rPr lang="en-US" altLang="zh-TW" sz="2800" dirty="0">
                <a:latin typeface="Times New Roman" panose="02020603050405020304" pitchFamily="18" charset="0"/>
                <a:cs typeface="Times New Roman" panose="02020603050405020304" pitchFamily="18" charset="0"/>
              </a:rPr>
              <a:t>An SFF is in charge of sending the incoming traffic to SFs and/or other SFFs, according to the defined SFPs. To this purpose, the SFF uses and inserts SFP-specific information in an additional packet-header (SFP packet encapsulation). The IETF SFC working group does not standardize a particular SFF, but instead the SFC special header, called the network service header (NSH) (draft-ietf-sfc-nsh-02).</a:t>
            </a: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16</a:t>
            </a:fld>
            <a:endParaRPr lang="en-US" altLang="zh-TW"/>
          </a:p>
        </p:txBody>
      </p:sp>
    </p:spTree>
    <p:extLst>
      <p:ext uri="{BB962C8B-B14F-4D97-AF65-F5344CB8AC3E}">
        <p14:creationId xmlns:p14="http://schemas.microsoft.com/office/powerpoint/2010/main" val="19770953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An SFC proxy may become required between SFF and SFs as the majority of SFs do not recognize the SFC packet headers (NSH). </a:t>
            </a:r>
          </a:p>
          <a:p>
            <a:r>
              <a:rPr lang="en-US" altLang="zh-TW" sz="2800" dirty="0">
                <a:latin typeface="Times New Roman" panose="02020603050405020304" pitchFamily="18" charset="0"/>
                <a:cs typeface="Times New Roman" panose="02020603050405020304" pitchFamily="18" charset="0"/>
              </a:rPr>
              <a:t>The SFC proxy performs SFC packet de-capsulation for the packets forwarded to the NSH-unaware SFs and encapsulates these packets before sending them to the SFF (IETF SFC RFC 7665).</a:t>
            </a: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17</a:t>
            </a:fld>
            <a:endParaRPr lang="en-US" altLang="zh-TW"/>
          </a:p>
        </p:txBody>
      </p:sp>
    </p:spTree>
    <p:extLst>
      <p:ext uri="{BB962C8B-B14F-4D97-AF65-F5344CB8AC3E}">
        <p14:creationId xmlns:p14="http://schemas.microsoft.com/office/powerpoint/2010/main" val="41356501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In the SDN context, the Open Networking Foundation (ONF) also proposed another model for the L4-L7 SFC architecture, based on the </a:t>
            </a:r>
            <a:r>
              <a:rPr lang="en-US" altLang="zh-TW" sz="2800" dirty="0" smtClean="0">
                <a:solidFill>
                  <a:srgbClr val="FF0000"/>
                </a:solidFill>
                <a:latin typeface="Times New Roman" panose="02020603050405020304" pitchFamily="18" charset="0"/>
                <a:cs typeface="Times New Roman" panose="02020603050405020304" pitchFamily="18" charset="0"/>
              </a:rPr>
              <a:t>SDN/</a:t>
            </a:r>
            <a:r>
              <a:rPr lang="en-US" altLang="zh-TW" sz="2800" dirty="0" err="1" smtClean="0">
                <a:solidFill>
                  <a:srgbClr val="FF0000"/>
                </a:solidFill>
                <a:latin typeface="Times New Roman" panose="02020603050405020304" pitchFamily="18" charset="0"/>
                <a:cs typeface="Times New Roman" panose="02020603050405020304" pitchFamily="18" charset="0"/>
              </a:rPr>
              <a:t>OpenFlow</a:t>
            </a:r>
            <a:r>
              <a:rPr lang="en-US" altLang="zh-TW" sz="2800" dirty="0" smtClean="0">
                <a:solidFill>
                  <a:srgbClr val="FF0000"/>
                </a:solidFill>
                <a:latin typeface="Times New Roman" panose="02020603050405020304" pitchFamily="18" charset="0"/>
                <a:cs typeface="Times New Roman" panose="02020603050405020304" pitchFamily="18" charset="0"/>
              </a:rPr>
              <a:t> controller </a:t>
            </a:r>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ONF TS -027).</a:t>
            </a:r>
          </a:p>
          <a:p>
            <a:r>
              <a:rPr lang="en-US" altLang="zh-TW" sz="2800" dirty="0">
                <a:latin typeface="Times New Roman" panose="02020603050405020304" pitchFamily="18" charset="0"/>
                <a:cs typeface="Times New Roman" panose="02020603050405020304" pitchFamily="18" charset="0"/>
              </a:rPr>
              <a:t>An SFC control plane functional architecture is addressed by the </a:t>
            </a:r>
            <a:r>
              <a:rPr lang="en-US" altLang="zh-TW" sz="2800" dirty="0">
                <a:solidFill>
                  <a:srgbClr val="FF0000"/>
                </a:solidFill>
                <a:latin typeface="Times New Roman" panose="02020603050405020304" pitchFamily="18" charset="0"/>
                <a:cs typeface="Times New Roman" panose="02020603050405020304" pitchFamily="18" charset="0"/>
              </a:rPr>
              <a:t>ETSI NFV architecture</a:t>
            </a:r>
            <a:r>
              <a:rPr lang="en-US" altLang="zh-TW" sz="2800" dirty="0">
                <a:latin typeface="Times New Roman" panose="02020603050405020304" pitchFamily="18" charset="0"/>
                <a:cs typeface="Times New Roman" panose="02020603050405020304" pitchFamily="18" charset="0"/>
              </a:rPr>
              <a:t> (ETSI GS NFV-MAN 001 V1.1.1) (see Fig. 2</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The main components of the ETSI NFV architecture are: NFV orchestrator (NFVO), virtual network </a:t>
            </a:r>
            <a:r>
              <a:rPr lang="en-US" altLang="zh-TW" sz="2800" dirty="0" err="1">
                <a:latin typeface="Times New Roman" panose="02020603050405020304" pitchFamily="18" charset="0"/>
                <a:cs typeface="Times New Roman" panose="02020603050405020304" pitchFamily="18" charset="0"/>
              </a:rPr>
              <a:t>func-tion</a:t>
            </a:r>
            <a:r>
              <a:rPr lang="en-US" altLang="zh-TW" sz="2800" dirty="0">
                <a:latin typeface="Times New Roman" panose="02020603050405020304" pitchFamily="18" charset="0"/>
                <a:cs typeface="Times New Roman" panose="02020603050405020304" pitchFamily="18" charset="0"/>
              </a:rPr>
              <a:t> manager (VNFM), and virtualized </a:t>
            </a:r>
            <a:r>
              <a:rPr lang="en-US" altLang="zh-TW" sz="2800" dirty="0" err="1">
                <a:latin typeface="Times New Roman" panose="02020603050405020304" pitchFamily="18" charset="0"/>
                <a:cs typeface="Times New Roman" panose="02020603050405020304" pitchFamily="18" charset="0"/>
              </a:rPr>
              <a:t>infrastruc-ture</a:t>
            </a:r>
            <a:r>
              <a:rPr lang="en-US" altLang="zh-TW" sz="2800" dirty="0">
                <a:latin typeface="Times New Roman" panose="02020603050405020304" pitchFamily="18" charset="0"/>
                <a:cs typeface="Times New Roman" panose="02020603050405020304" pitchFamily="18" charset="0"/>
              </a:rPr>
              <a:t> manager (VIM).</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18</a:t>
            </a:fld>
            <a:endParaRPr lang="en-US" altLang="zh-TW"/>
          </a:p>
        </p:txBody>
      </p:sp>
    </p:spTree>
    <p:extLst>
      <p:ext uri="{BB962C8B-B14F-4D97-AF65-F5344CB8AC3E}">
        <p14:creationId xmlns:p14="http://schemas.microsoft.com/office/powerpoint/2010/main" val="2228502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pPr fontAlgn="base">
              <a:spcBef>
                <a:spcPct val="0"/>
              </a:spcBef>
              <a:spcAft>
                <a:spcPct val="0"/>
              </a:spcAft>
            </a:pPr>
            <a:fld id="{985B3E77-56A1-41B9-B254-39D22574D8FF}" type="slidenum">
              <a:rPr lang="en-US" altLang="zh-TW" smtClean="0"/>
              <a:pPr fontAlgn="base">
                <a:spcBef>
                  <a:spcPct val="0"/>
                </a:spcBef>
                <a:spcAft>
                  <a:spcPct val="0"/>
                </a:spcAft>
              </a:pPr>
              <a:t>19</a:t>
            </a:fld>
            <a:endParaRPr lang="en-US" altLang="zh-TW"/>
          </a:p>
        </p:txBody>
      </p:sp>
      <p:pic>
        <p:nvPicPr>
          <p:cNvPr id="3" name="圖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46514" y="686929"/>
            <a:ext cx="7895771" cy="5669422"/>
          </a:xfrm>
          <a:prstGeom prst="rect">
            <a:avLst/>
          </a:prstGeom>
        </p:spPr>
      </p:pic>
    </p:spTree>
    <p:extLst>
      <p:ext uri="{BB962C8B-B14F-4D97-AF65-F5344CB8AC3E}">
        <p14:creationId xmlns:p14="http://schemas.microsoft.com/office/powerpoint/2010/main" val="141831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OUTLINE</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609600" y="1600201"/>
            <a:ext cx="9799320" cy="4929809"/>
          </a:xfrm>
        </p:spPr>
        <p:txBody>
          <a:bodyPr/>
          <a:lstStyle/>
          <a:p>
            <a:r>
              <a:rPr lang="en-US" sz="2600" dirty="0" smtClean="0">
                <a:latin typeface="Times New Roman" panose="02020603050405020304" pitchFamily="18" charset="0"/>
                <a:cs typeface="Times New Roman" panose="02020603050405020304" pitchFamily="18" charset="0"/>
              </a:rPr>
              <a:t>Abstract</a:t>
            </a:r>
          </a:p>
          <a:p>
            <a:r>
              <a:rPr lang="en-US" sz="2600" dirty="0" smtClean="0">
                <a:latin typeface="Times New Roman" panose="02020603050405020304" pitchFamily="18" charset="0"/>
                <a:cs typeface="Times New Roman" panose="02020603050405020304" pitchFamily="18" charset="0"/>
              </a:rPr>
              <a:t>Introduction</a:t>
            </a:r>
          </a:p>
          <a:p>
            <a:r>
              <a:rPr lang="en-US" altLang="zh-TW" sz="2600" dirty="0" smtClean="0">
                <a:latin typeface="Times New Roman" panose="02020603050405020304" pitchFamily="18" charset="0"/>
                <a:cs typeface="Times New Roman" panose="02020603050405020304" pitchFamily="18" charset="0"/>
              </a:rPr>
              <a:t>SFC</a:t>
            </a:r>
            <a:r>
              <a:rPr lang="en-US" sz="2600" dirty="0" smtClean="0">
                <a:latin typeface="Times New Roman" panose="02020603050405020304" pitchFamily="18" charset="0"/>
                <a:cs typeface="Times New Roman" panose="02020603050405020304" pitchFamily="18" charset="0"/>
              </a:rPr>
              <a:t> standardized architectures</a:t>
            </a:r>
          </a:p>
          <a:p>
            <a:r>
              <a:rPr lang="en-US" sz="2600" dirty="0" smtClean="0">
                <a:latin typeface="Times New Roman" panose="02020603050405020304" pitchFamily="18" charset="0"/>
                <a:cs typeface="Times New Roman" panose="02020603050405020304" pitchFamily="18" charset="0"/>
              </a:rPr>
              <a:t>State of the art of</a:t>
            </a:r>
            <a:r>
              <a:rPr lang="zh-TW" altLang="en-US" sz="2600" dirty="0" smtClean="0">
                <a:latin typeface="Times New Roman" panose="02020603050405020304" pitchFamily="18" charset="0"/>
                <a:cs typeface="Times New Roman" panose="02020603050405020304" pitchFamily="18" charset="0"/>
              </a:rPr>
              <a:t> </a:t>
            </a:r>
            <a:r>
              <a:rPr lang="en-US" altLang="zh-TW" sz="2600" dirty="0" smtClean="0">
                <a:latin typeface="Times New Roman" panose="02020603050405020304" pitchFamily="18" charset="0"/>
                <a:cs typeface="Times New Roman" panose="02020603050405020304" pitchFamily="18" charset="0"/>
              </a:rPr>
              <a:t>SFC</a:t>
            </a:r>
            <a:r>
              <a:rPr lang="en-US" sz="2600" dirty="0" smtClean="0">
                <a:latin typeface="Times New Roman" panose="02020603050405020304" pitchFamily="18" charset="0"/>
                <a:cs typeface="Times New Roman" panose="02020603050405020304" pitchFamily="18" charset="0"/>
              </a:rPr>
              <a:t> concept and</a:t>
            </a:r>
            <a:r>
              <a:rPr lang="zh-TW" altLang="en-US" sz="2600" dirty="0" smtClean="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implementations</a:t>
            </a:r>
          </a:p>
          <a:p>
            <a:r>
              <a:rPr lang="en-US" sz="2600" dirty="0" smtClean="0">
                <a:latin typeface="Times New Roman" panose="02020603050405020304" pitchFamily="18" charset="0"/>
                <a:cs typeface="Times New Roman" panose="02020603050405020304" pitchFamily="18" charset="0"/>
              </a:rPr>
              <a:t>SDN-based SFC solutions</a:t>
            </a:r>
          </a:p>
          <a:p>
            <a:r>
              <a:rPr lang="en-US" altLang="zh-TW" sz="2600" dirty="0" smtClean="0">
                <a:latin typeface="Times New Roman" panose="02020603050405020304" pitchFamily="18" charset="0"/>
                <a:cs typeface="Times New Roman" panose="02020603050405020304" pitchFamily="18" charset="0"/>
              </a:rPr>
              <a:t>SDN and NFV-based SFC approaches</a:t>
            </a:r>
          </a:p>
          <a:p>
            <a:r>
              <a:rPr lang="en-US" altLang="zh-TW" sz="2600" dirty="0" smtClean="0">
                <a:latin typeface="Times New Roman" panose="02020603050405020304" pitchFamily="18" charset="0"/>
                <a:cs typeface="Times New Roman" panose="02020603050405020304" pitchFamily="18" charset="0"/>
              </a:rPr>
              <a:t>Comparison and evaluation</a:t>
            </a:r>
          </a:p>
          <a:p>
            <a:r>
              <a:rPr lang="en-US" altLang="zh-TW" sz="2600" dirty="0" smtClean="0">
                <a:latin typeface="Times New Roman" panose="02020603050405020304" pitchFamily="18" charset="0"/>
                <a:cs typeface="Times New Roman" panose="02020603050405020304" pitchFamily="18" charset="0"/>
              </a:rPr>
              <a:t>Challenges and limitations</a:t>
            </a:r>
          </a:p>
          <a:p>
            <a:r>
              <a:rPr lang="en-US" altLang="zh-TW" sz="2600" dirty="0" smtClean="0">
                <a:latin typeface="Times New Roman" panose="02020603050405020304" pitchFamily="18" charset="0"/>
                <a:cs typeface="Times New Roman" panose="02020603050405020304" pitchFamily="18" charset="0"/>
              </a:rPr>
              <a:t>Conclusion</a:t>
            </a:r>
          </a:p>
          <a:p>
            <a:r>
              <a:rPr lang="en-US" altLang="zh-TW" sz="2600" dirty="0" smtClean="0">
                <a:latin typeface="Times New Roman" panose="02020603050405020304" pitchFamily="18" charset="0"/>
                <a:cs typeface="Times New Roman" panose="02020603050405020304" pitchFamily="18" charset="0"/>
              </a:rPr>
              <a:t>References</a:t>
            </a:r>
            <a:r>
              <a:rPr lang="en-US" altLang="zh-TW" sz="2600" dirty="0" smtClean="0"/>
              <a:t> </a:t>
            </a:r>
            <a:r>
              <a:rPr lang="en-US" altLang="zh-TW" sz="2800" dirty="0"/>
              <a:t/>
            </a:r>
            <a:br>
              <a:rPr lang="en-US" altLang="zh-TW" sz="2800" dirty="0"/>
            </a:br>
            <a:r>
              <a:rPr lang="en-US" altLang="zh-TW" sz="2800" dirty="0"/>
              <a:t/>
            </a:r>
            <a:br>
              <a:rPr lang="en-US" altLang="zh-TW" sz="2800" dirty="0"/>
            </a:br>
            <a:endParaRPr lang="en-US" altLang="zh-TW" sz="2800" dirty="0" smtClean="0">
              <a:latin typeface="Times New Roman" panose="02020603050405020304" pitchFamily="18" charset="0"/>
              <a:cs typeface="Times New Roman" panose="02020603050405020304" pitchFamily="18" charset="0"/>
            </a:endParaRPr>
          </a:p>
          <a:p>
            <a:endParaRPr lang="en-US" sz="2800" dirty="0" smtClean="0">
              <a:latin typeface="Times New Roman" panose="02020603050405020304" pitchFamily="18" charset="0"/>
              <a:cs typeface="Times New Roman" panose="02020603050405020304" pitchFamily="18" charset="0"/>
            </a:endParaRPr>
          </a:p>
          <a:p>
            <a:endParaRPr lang="en-US" altLang="zh-TW"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a:ea typeface="新細明體" charset="-120"/>
              </a:rPr>
              <a:pPr fontAlgn="base">
                <a:spcBef>
                  <a:spcPct val="0"/>
                </a:spcBef>
                <a:spcAft>
                  <a:spcPct val="0"/>
                </a:spcAft>
              </a:pPr>
              <a:t>2</a:t>
            </a:fld>
            <a:endParaRPr lang="en-US" altLang="zh-TW" dirty="0">
              <a:ea typeface="新細明體" charset="-120"/>
            </a:endParaRPr>
          </a:p>
        </p:txBody>
      </p:sp>
    </p:spTree>
    <p:extLst>
      <p:ext uri="{BB962C8B-B14F-4D97-AF65-F5344CB8AC3E}">
        <p14:creationId xmlns:p14="http://schemas.microsoft.com/office/powerpoint/2010/main" val="31810246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NFVO is responsible for the end-to-end management and orchestration of network services (NS) provided by an administrative domain. Each NS is specified by a network service descriptor (NSD).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An </a:t>
            </a:r>
            <a:r>
              <a:rPr lang="en-US" altLang="zh-TW" sz="2800" dirty="0">
                <a:latin typeface="Times New Roman" panose="02020603050405020304" pitchFamily="18" charset="0"/>
                <a:cs typeface="Times New Roman" panose="02020603050405020304" pitchFamily="18" charset="0"/>
              </a:rPr>
              <a:t>NS may span multiple network domains belonging to the same or server different administrations.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Each </a:t>
            </a:r>
            <a:r>
              <a:rPr lang="en-US" altLang="zh-TW" sz="2800" dirty="0">
                <a:latin typeface="Times New Roman" panose="02020603050405020304" pitchFamily="18" charset="0"/>
                <a:cs typeface="Times New Roman" panose="02020603050405020304" pitchFamily="18" charset="0"/>
              </a:rPr>
              <a:t>network domain contains a network level manager called the network controller that is responsible for network connectivity management. </a:t>
            </a:r>
            <a:endParaRPr lang="en-US" altLang="zh-TW" sz="2800" dirty="0" smtClean="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20</a:t>
            </a:fld>
            <a:endParaRPr lang="en-US" altLang="zh-TW"/>
          </a:p>
        </p:txBody>
      </p:sp>
    </p:spTree>
    <p:extLst>
      <p:ext uri="{BB962C8B-B14F-4D97-AF65-F5344CB8AC3E}">
        <p14:creationId xmlns:p14="http://schemas.microsoft.com/office/powerpoint/2010/main" val="8509303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In the case of an NS spanning multiple administrative domains, the overall end-to-end management of the NSs is realized by cooperation of the participating NFVOs, either in a hierarchical or in a peer-to-peer manner.</a:t>
            </a:r>
          </a:p>
          <a:p>
            <a:r>
              <a:rPr lang="en-US" altLang="zh-TW" sz="2800" dirty="0" smtClean="0">
                <a:latin typeface="Times New Roman" panose="02020603050405020304" pitchFamily="18" charset="0"/>
                <a:cs typeface="Times New Roman" panose="02020603050405020304" pitchFamily="18" charset="0"/>
              </a:rPr>
              <a:t>In </a:t>
            </a:r>
            <a:r>
              <a:rPr lang="en-US" altLang="zh-TW" sz="2800" dirty="0">
                <a:latin typeface="Times New Roman" panose="02020603050405020304" pitchFamily="18" charset="0"/>
                <a:cs typeface="Times New Roman" panose="02020603050405020304" pitchFamily="18" charset="0"/>
              </a:rPr>
              <a:t>the case of the hierarchical arrangement, an additional NFVO is introduced in the architecture.</a:t>
            </a:r>
          </a:p>
          <a:p>
            <a:r>
              <a:rPr lang="en-US" altLang="zh-TW" sz="2800" dirty="0">
                <a:latin typeface="Times New Roman" panose="02020603050405020304" pitchFamily="18" charset="0"/>
                <a:cs typeface="Times New Roman" panose="02020603050405020304" pitchFamily="18" charset="0"/>
              </a:rPr>
              <a:t>Each virtualized infrastructure domain is managed by the so called VIM (e.g., in the case of OpenStack, the virtual network infrastructure manager is the neutron component). </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21</a:t>
            </a:fld>
            <a:endParaRPr lang="en-US" altLang="zh-TW"/>
          </a:p>
        </p:txBody>
      </p:sp>
    </p:spTree>
    <p:extLst>
      <p:ext uri="{BB962C8B-B14F-4D97-AF65-F5344CB8AC3E}">
        <p14:creationId xmlns:p14="http://schemas.microsoft.com/office/powerpoint/2010/main" val="3641085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NFVO is also concerned with instantiating/updating/terminating of SFCs (i.e., life cycle management of the SFC) and </a:t>
            </a:r>
            <a:r>
              <a:rPr lang="en-US" altLang="zh-TW" sz="2800" dirty="0" smtClean="0">
                <a:latin typeface="Times New Roman" panose="02020603050405020304" pitchFamily="18" charset="0"/>
                <a:cs typeface="Times New Roman" panose="02020603050405020304" pitchFamily="18" charset="0"/>
              </a:rPr>
              <a:t>their </a:t>
            </a:r>
            <a:r>
              <a:rPr lang="en-US" altLang="zh-TW" sz="2800" dirty="0">
                <a:latin typeface="Times New Roman" panose="02020603050405020304" pitchFamily="18" charset="0"/>
                <a:cs typeface="Times New Roman" panose="02020603050405020304" pitchFamily="18" charset="0"/>
              </a:rPr>
              <a:t>constituent VNFs (instantiation, update, scaling, migration, and termination) in coordination with VNFMs.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The VNFM is responsible for VNFs life cycle management such as VNFs instantiation, update/upgrade, scaling, and termination. </a:t>
            </a:r>
            <a:endParaRPr lang="en-US" altLang="zh-TW" sz="2800" dirty="0" smtClean="0">
              <a:latin typeface="Times New Roman" panose="02020603050405020304" pitchFamily="18" charset="0"/>
              <a:cs typeface="Times New Roman" panose="02020603050405020304" pitchFamily="18" charset="0"/>
            </a:endParaRPr>
          </a:p>
          <a:p>
            <a:endParaRPr lang="en-US" altLang="zh-TW" sz="2800" dirty="0">
              <a:latin typeface="Times New Roman" panose="02020603050405020304" pitchFamily="18" charset="0"/>
              <a:cs typeface="Times New Roman" panose="02020603050405020304" pitchFamily="18" charset="0"/>
            </a:endParaRP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22</a:t>
            </a:fld>
            <a:endParaRPr lang="en-US" altLang="zh-TW" dirty="0"/>
          </a:p>
        </p:txBody>
      </p:sp>
    </p:spTree>
    <p:extLst>
      <p:ext uri="{BB962C8B-B14F-4D97-AF65-F5344CB8AC3E}">
        <p14:creationId xmlns:p14="http://schemas.microsoft.com/office/powerpoint/2010/main" val="3220866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VIM is concerned with controlling and managing the NFV infrastructure (NFVI) compute, storage, and network resources such as providing a “Network as a Service” northbound interface to the higher layers (NFVO and VNFM) and invoking the NFVI network southbound interfaces (network controller or/and VNFs/PNFs) to construct the service within the domain. </a:t>
            </a: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23</a:t>
            </a:fld>
            <a:endParaRPr lang="en-US" altLang="zh-TW"/>
          </a:p>
        </p:txBody>
      </p:sp>
    </p:spTree>
    <p:extLst>
      <p:ext uri="{BB962C8B-B14F-4D97-AF65-F5344CB8AC3E}">
        <p14:creationId xmlns:p14="http://schemas.microsoft.com/office/powerpoint/2010/main" val="11248021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pPr fontAlgn="base">
              <a:spcBef>
                <a:spcPct val="0"/>
              </a:spcBef>
              <a:spcAft>
                <a:spcPct val="0"/>
              </a:spcAft>
            </a:pPr>
            <a:fld id="{985B3E77-56A1-41B9-B254-39D22574D8FF}" type="slidenum">
              <a:rPr lang="en-US" altLang="zh-TW" smtClean="0"/>
              <a:pPr fontAlgn="base">
                <a:spcBef>
                  <a:spcPct val="0"/>
                </a:spcBef>
                <a:spcAft>
                  <a:spcPct val="0"/>
                </a:spcAft>
              </a:pPr>
              <a:t>24</a:t>
            </a:fld>
            <a:endParaRPr lang="en-US" altLang="zh-TW"/>
          </a:p>
        </p:txBody>
      </p:sp>
      <p:pic>
        <p:nvPicPr>
          <p:cNvPr id="3" name="圖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3187" y="494345"/>
            <a:ext cx="8262426" cy="5558113"/>
          </a:xfrm>
          <a:prstGeom prst="rect">
            <a:avLst/>
          </a:prstGeom>
        </p:spPr>
      </p:pic>
    </p:spTree>
    <p:extLst>
      <p:ext uri="{BB962C8B-B14F-4D97-AF65-F5344CB8AC3E}">
        <p14:creationId xmlns:p14="http://schemas.microsoft.com/office/powerpoint/2010/main" val="11984383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Each NS contains at least one VNF forwarding graph (VNFFG) that describes the network topology of the NS or a portion of the NS by referencing the VNFs, PNFs, network forwarding path (NFP) that provides the order of involved VNFs or PNFs in the VNFFG, and the virtual links that connect them.</a:t>
            </a:r>
          </a:p>
          <a:p>
            <a:r>
              <a:rPr lang="en-US" altLang="zh-TW" sz="2800" dirty="0" smtClean="0">
                <a:latin typeface="Times New Roman" panose="02020603050405020304" pitchFamily="18" charset="0"/>
                <a:cs typeface="Times New Roman" panose="02020603050405020304" pitchFamily="18" charset="0"/>
              </a:rPr>
              <a:t>In </a:t>
            </a:r>
            <a:r>
              <a:rPr lang="en-US" altLang="zh-TW" sz="2800" dirty="0">
                <a:latin typeface="Times New Roman" panose="02020603050405020304" pitchFamily="18" charset="0"/>
                <a:cs typeface="Times New Roman" panose="02020603050405020304" pitchFamily="18" charset="0"/>
              </a:rPr>
              <a:t>SFC terminology, the VNFFG is considered as the SFC,VNFs or PNFs are the SFs, NFPs are the SFPs, and Virtual Links are implemented by one or different SFFs. Fig. 3 shows an example of two VNFFGs (SFCs) imbedded in the same virtual network </a:t>
            </a:r>
            <a:r>
              <a:rPr lang="en-US" altLang="zh-TW" sz="2800" dirty="0" smtClean="0">
                <a:latin typeface="Times New Roman" panose="02020603050405020304" pitchFamily="18" charset="0"/>
                <a:cs typeface="Times New Roman" panose="02020603050405020304" pitchFamily="18" charset="0"/>
              </a:rPr>
              <a:t>infrastructure.</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25</a:t>
            </a:fld>
            <a:endParaRPr lang="en-US" altLang="zh-TW"/>
          </a:p>
        </p:txBody>
      </p:sp>
    </p:spTree>
    <p:extLst>
      <p:ext uri="{BB962C8B-B14F-4D97-AF65-F5344CB8AC3E}">
        <p14:creationId xmlns:p14="http://schemas.microsoft.com/office/powerpoint/2010/main" val="10889756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08000" y="227014"/>
            <a:ext cx="10972800" cy="1143000"/>
          </a:xfrm>
        </p:spPr>
        <p:txBody>
          <a:bodyPr/>
          <a:lstStyle/>
          <a:p>
            <a:r>
              <a:rPr lang="en-US" altLang="zh-TW" dirty="0" smtClean="0"/>
              <a:t>State of the art of SFC </a:t>
            </a:r>
            <a:r>
              <a:rPr lang="en-US" altLang="zh-TW" dirty="0"/>
              <a:t>concept </a:t>
            </a:r>
            <a:r>
              <a:rPr lang="en-US" altLang="zh-TW" dirty="0" smtClean="0"/>
              <a:t>and</a:t>
            </a:r>
            <a:r>
              <a:rPr lang="zh-TW" altLang="en-US" dirty="0" smtClean="0"/>
              <a:t> </a:t>
            </a:r>
            <a:r>
              <a:rPr lang="en-US" altLang="zh-TW" dirty="0" smtClean="0"/>
              <a:t>implementations</a:t>
            </a:r>
            <a:endParaRPr lang="zh-TW" altLang="en-US" dirty="0"/>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Different SFC solutions are investigated, </a:t>
            </a:r>
            <a:r>
              <a:rPr lang="en-US" altLang="zh-TW" sz="2800" dirty="0" smtClean="0">
                <a:latin typeface="Times New Roman" panose="02020603050405020304" pitchFamily="18" charset="0"/>
                <a:cs typeface="Times New Roman" panose="02020603050405020304" pitchFamily="18" charset="0"/>
              </a:rPr>
              <a:t>compared, and </a:t>
            </a:r>
            <a:r>
              <a:rPr lang="en-US" altLang="zh-TW" sz="2800" dirty="0">
                <a:latin typeface="Times New Roman" panose="02020603050405020304" pitchFamily="18" charset="0"/>
                <a:cs typeface="Times New Roman" panose="02020603050405020304" pitchFamily="18" charset="0"/>
              </a:rPr>
              <a:t>evaluated in this section, discussing their limitations and defining the research directions </a:t>
            </a:r>
            <a:r>
              <a:rPr lang="en-US" altLang="zh-TW" sz="2800" dirty="0" smtClean="0">
                <a:latin typeface="Times New Roman" panose="02020603050405020304" pitchFamily="18" charset="0"/>
                <a:cs typeface="Times New Roman" panose="02020603050405020304" pitchFamily="18" charset="0"/>
              </a:rPr>
              <a:t>that should </a:t>
            </a:r>
            <a:r>
              <a:rPr lang="en-US" altLang="zh-TW" sz="2800" dirty="0">
                <a:latin typeface="Times New Roman" panose="02020603050405020304" pitchFamily="18" charset="0"/>
                <a:cs typeface="Times New Roman" panose="02020603050405020304" pitchFamily="18" charset="0"/>
              </a:rPr>
              <a:t>be considered in the future to </a:t>
            </a:r>
            <a:r>
              <a:rPr lang="en-US" altLang="zh-TW" sz="2800" dirty="0" smtClean="0">
                <a:latin typeface="Times New Roman" panose="02020603050405020304" pitchFamily="18" charset="0"/>
                <a:cs typeface="Times New Roman" panose="02020603050405020304" pitchFamily="18" charset="0"/>
              </a:rPr>
              <a:t>improve them</a:t>
            </a:r>
            <a:r>
              <a:rPr lang="en-US" altLang="zh-TW" sz="2800" dirty="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The comparison is made according to </a:t>
            </a:r>
            <a:r>
              <a:rPr lang="en-US" altLang="zh-TW" sz="2800" dirty="0" smtClean="0">
                <a:latin typeface="Times New Roman" panose="02020603050405020304" pitchFamily="18" charset="0"/>
                <a:cs typeface="Times New Roman" panose="02020603050405020304" pitchFamily="18" charset="0"/>
              </a:rPr>
              <a:t>the architecture </a:t>
            </a:r>
            <a:r>
              <a:rPr lang="en-US" altLang="zh-TW" sz="2800" dirty="0">
                <a:latin typeface="Times New Roman" panose="02020603050405020304" pitchFamily="18" charset="0"/>
                <a:cs typeface="Times New Roman" panose="02020603050405020304" pitchFamily="18" charset="0"/>
              </a:rPr>
              <a:t>(SFC control and data planes) </a:t>
            </a:r>
            <a:r>
              <a:rPr lang="en-US" altLang="zh-TW" sz="2800" dirty="0" smtClean="0">
                <a:latin typeface="Times New Roman" panose="02020603050405020304" pitchFamily="18" charset="0"/>
                <a:cs typeface="Times New Roman" panose="02020603050405020304" pitchFamily="18" charset="0"/>
              </a:rPr>
              <a:t>and the </a:t>
            </a:r>
            <a:r>
              <a:rPr lang="en-US" altLang="zh-TW" sz="2800" dirty="0">
                <a:latin typeface="Times New Roman" panose="02020603050405020304" pitchFamily="18" charset="0"/>
                <a:cs typeface="Times New Roman" panose="02020603050405020304" pitchFamily="18" charset="0"/>
              </a:rPr>
              <a:t>approaches’ performance. </a:t>
            </a:r>
            <a:br>
              <a:rPr lang="en-US" altLang="zh-TW" sz="2800" dirty="0">
                <a:latin typeface="Times New Roman" panose="02020603050405020304" pitchFamily="18" charset="0"/>
                <a:cs typeface="Times New Roman" panose="02020603050405020304" pitchFamily="18" charset="0"/>
              </a:rPr>
            </a:b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26</a:t>
            </a:fld>
            <a:endParaRPr lang="en-US" altLang="zh-TW"/>
          </a:p>
        </p:txBody>
      </p:sp>
    </p:spTree>
    <p:extLst>
      <p:ext uri="{BB962C8B-B14F-4D97-AF65-F5344CB8AC3E}">
        <p14:creationId xmlns:p14="http://schemas.microsoft.com/office/powerpoint/2010/main" val="26865005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key points of comparison in the SFC control plane are</a:t>
            </a:r>
            <a:r>
              <a:rPr lang="en-US" altLang="zh-TW" sz="2800" dirty="0" smtClean="0">
                <a:latin typeface="Times New Roman" panose="02020603050405020304" pitchFamily="18" charset="0"/>
                <a:cs typeface="Times New Roman" panose="02020603050405020304" pitchFamily="18" charset="0"/>
              </a:rPr>
              <a:t>:</a:t>
            </a:r>
          </a:p>
          <a:p>
            <a:pPr marL="514350" indent="-514350">
              <a:buFont typeface="Wingdings" panose="05000000000000000000" pitchFamily="2" charset="2"/>
              <a:buAutoNum type="circleNumWdWhitePlain"/>
            </a:pPr>
            <a:r>
              <a:rPr lang="en-US" altLang="zh-TW" sz="2800" dirty="0">
                <a:latin typeface="Times New Roman" panose="02020603050405020304" pitchFamily="18" charset="0"/>
                <a:cs typeface="Times New Roman" panose="02020603050405020304" pitchFamily="18" charset="0"/>
              </a:rPr>
              <a:t>Implementation: Shows the </a:t>
            </a:r>
            <a:r>
              <a:rPr lang="en-US" altLang="zh-TW" sz="2800" dirty="0" smtClean="0">
                <a:latin typeface="Times New Roman" panose="02020603050405020304" pitchFamily="18" charset="0"/>
                <a:cs typeface="Times New Roman" panose="02020603050405020304" pitchFamily="18" charset="0"/>
              </a:rPr>
              <a:t>technologies</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used </a:t>
            </a:r>
            <a:r>
              <a:rPr lang="en-US" altLang="zh-TW" sz="2800" dirty="0">
                <a:latin typeface="Times New Roman" panose="02020603050405020304" pitchFamily="18" charset="0"/>
                <a:cs typeface="Times New Roman" panose="02020603050405020304" pitchFamily="18" charset="0"/>
              </a:rPr>
              <a:t>to implement the </a:t>
            </a:r>
            <a:r>
              <a:rPr lang="en-US" altLang="zh-TW" sz="2800" dirty="0">
                <a:solidFill>
                  <a:srgbClr val="FF0000"/>
                </a:solidFill>
                <a:latin typeface="Times New Roman" panose="02020603050405020304" pitchFamily="18" charset="0"/>
                <a:cs typeface="Times New Roman" panose="02020603050405020304" pitchFamily="18" charset="0"/>
              </a:rPr>
              <a:t>SFC solution’s </a:t>
            </a:r>
            <a:r>
              <a:rPr lang="en-US" altLang="zh-TW" sz="2800" dirty="0" smtClean="0">
                <a:solidFill>
                  <a:srgbClr val="FF0000"/>
                </a:solidFill>
                <a:latin typeface="Times New Roman" panose="02020603050405020304" pitchFamily="18" charset="0"/>
                <a:cs typeface="Times New Roman" panose="02020603050405020304" pitchFamily="18" charset="0"/>
              </a:rPr>
              <a:t>control</a:t>
            </a:r>
            <a:r>
              <a:rPr lang="zh-TW" altLang="en-US" sz="2800" dirty="0" smtClean="0">
                <a:solidFill>
                  <a:srgbClr val="FF0000"/>
                </a:solidFill>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plane</a:t>
            </a:r>
            <a:r>
              <a:rPr lang="en-US" altLang="zh-TW" sz="2800" dirty="0">
                <a:latin typeface="Times New Roman" panose="02020603050405020304" pitchFamily="18" charset="0"/>
                <a:cs typeface="Times New Roman" panose="02020603050405020304" pitchFamily="18" charset="0"/>
              </a:rPr>
              <a:t>.</a:t>
            </a:r>
          </a:p>
          <a:p>
            <a:pPr marL="514350" indent="-514350">
              <a:buFont typeface="Wingdings" panose="05000000000000000000" pitchFamily="2" charset="2"/>
              <a:buAutoNum type="circleNumWdWhitePlain"/>
            </a:pPr>
            <a:r>
              <a:rPr lang="en-US" altLang="zh-TW" sz="2800" dirty="0">
                <a:latin typeface="Times New Roman" panose="02020603050405020304" pitchFamily="18" charset="0"/>
                <a:cs typeface="Times New Roman" panose="02020603050405020304" pitchFamily="18" charset="0"/>
              </a:rPr>
              <a:t>SFP Adjustment: </a:t>
            </a:r>
            <a:r>
              <a:rPr lang="en-US" altLang="zh-TW" sz="2800" dirty="0" smtClean="0">
                <a:solidFill>
                  <a:srgbClr val="FF0000"/>
                </a:solidFill>
                <a:latin typeface="Times New Roman" panose="02020603050405020304" pitchFamily="18" charset="0"/>
                <a:cs typeface="Times New Roman" panose="02020603050405020304" pitchFamily="18" charset="0"/>
              </a:rPr>
              <a:t>A dynamic SFP computing in</a:t>
            </a:r>
            <a:r>
              <a:rPr lang="zh-TW" altLang="en-US" sz="2800" dirty="0" smtClean="0">
                <a:solidFill>
                  <a:srgbClr val="FF0000"/>
                </a:solidFill>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the run-time phase </a:t>
            </a:r>
            <a:r>
              <a:rPr lang="en-US" altLang="zh-TW" sz="2800" dirty="0" smtClean="0">
                <a:latin typeface="Times New Roman" panose="02020603050405020304" pitchFamily="18" charset="0"/>
                <a:cs typeface="Times New Roman" panose="02020603050405020304" pitchFamily="18" charset="0"/>
              </a:rPr>
              <a:t>with </a:t>
            </a:r>
            <a:r>
              <a:rPr lang="en-US" altLang="zh-TW" sz="2800" dirty="0">
                <a:latin typeface="Times New Roman" panose="02020603050405020304" pitchFamily="18" charset="0"/>
                <a:cs typeface="Times New Roman" panose="02020603050405020304" pitchFamily="18" charset="0"/>
              </a:rPr>
              <a:t>an approach such </a:t>
            </a:r>
            <a:r>
              <a:rPr lang="en-US" altLang="zh-TW" sz="2800" dirty="0" smtClean="0">
                <a:latin typeface="Times New Roman" panose="02020603050405020304" pitchFamily="18" charset="0"/>
                <a:cs typeface="Times New Roman" panose="02020603050405020304" pitchFamily="18" charset="0"/>
              </a:rPr>
              <a:t>as</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SFP-fail </a:t>
            </a:r>
            <a:r>
              <a:rPr lang="en-US" altLang="zh-TW" sz="2800" dirty="0">
                <a:latin typeface="Times New Roman" panose="02020603050405020304" pitchFamily="18" charset="0"/>
                <a:cs typeface="Times New Roman" panose="02020603050405020304" pitchFamily="18" charset="0"/>
              </a:rPr>
              <a:t>over, SFP with better latency, </a:t>
            </a:r>
            <a:r>
              <a:rPr lang="en-US" altLang="zh-TW" sz="2800" dirty="0" smtClean="0">
                <a:latin typeface="Times New Roman" panose="02020603050405020304" pitchFamily="18" charset="0"/>
                <a:cs typeface="Times New Roman" panose="02020603050405020304" pitchFamily="18" charset="0"/>
              </a:rPr>
              <a:t>traffic</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engineered </a:t>
            </a:r>
            <a:r>
              <a:rPr lang="en-US" altLang="zh-TW" sz="2800" dirty="0">
                <a:latin typeface="Times New Roman" panose="02020603050405020304" pitchFamily="18" charset="0"/>
                <a:cs typeface="Times New Roman" panose="02020603050405020304" pitchFamily="18" charset="0"/>
              </a:rPr>
              <a:t>SFP, and SF/SFP load balancing.</a:t>
            </a:r>
          </a:p>
          <a:p>
            <a:pPr marL="514350" indent="-514350">
              <a:buFont typeface="Wingdings" panose="05000000000000000000" pitchFamily="2" charset="2"/>
              <a:buAutoNum type="circleNumWdWhitePlain"/>
            </a:pPr>
            <a:r>
              <a:rPr lang="en-US" altLang="zh-TW" sz="2800" dirty="0">
                <a:latin typeface="Times New Roman" panose="02020603050405020304" pitchFamily="18" charset="0"/>
                <a:cs typeface="Times New Roman" panose="02020603050405020304" pitchFamily="18" charset="0"/>
              </a:rPr>
              <a:t>Orchestrator-based: Shows if the SFC </a:t>
            </a:r>
            <a:r>
              <a:rPr lang="en-US" altLang="zh-TW" sz="2800" dirty="0" smtClean="0">
                <a:latin typeface="Times New Roman" panose="02020603050405020304" pitchFamily="18" charset="0"/>
                <a:cs typeface="Times New Roman" panose="02020603050405020304" pitchFamily="18" charset="0"/>
              </a:rPr>
              <a:t>approach’s</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control </a:t>
            </a:r>
            <a:r>
              <a:rPr lang="en-US" altLang="zh-TW" sz="2800" dirty="0">
                <a:latin typeface="Times New Roman" panose="02020603050405020304" pitchFamily="18" charset="0"/>
                <a:cs typeface="Times New Roman" panose="02020603050405020304" pitchFamily="18" charset="0"/>
              </a:rPr>
              <a:t>plane </a:t>
            </a:r>
            <a:r>
              <a:rPr lang="en-US" altLang="zh-TW" sz="2800" dirty="0">
                <a:solidFill>
                  <a:srgbClr val="FF0000"/>
                </a:solidFill>
                <a:latin typeface="Times New Roman" panose="02020603050405020304" pitchFamily="18" charset="0"/>
                <a:cs typeface="Times New Roman" panose="02020603050405020304" pitchFamily="18" charset="0"/>
              </a:rPr>
              <a:t>depends on an orchestrator </a:t>
            </a:r>
            <a:r>
              <a:rPr lang="en-US" altLang="zh-TW" sz="2800" dirty="0" smtClean="0">
                <a:solidFill>
                  <a:srgbClr val="FF0000"/>
                </a:solidFill>
                <a:latin typeface="Times New Roman" panose="02020603050405020304" pitchFamily="18" charset="0"/>
                <a:cs typeface="Times New Roman" panose="02020603050405020304" pitchFamily="18" charset="0"/>
              </a:rPr>
              <a:t>or</a:t>
            </a:r>
            <a:r>
              <a:rPr lang="zh-TW" altLang="en-US" sz="2800" dirty="0" smtClean="0">
                <a:solidFill>
                  <a:srgbClr val="FF0000"/>
                </a:solidFill>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not</a:t>
            </a:r>
            <a:r>
              <a:rPr lang="en-US" altLang="zh-TW" sz="2800" dirty="0">
                <a:latin typeface="Times New Roman" panose="02020603050405020304" pitchFamily="18" charset="0"/>
                <a:cs typeface="Times New Roman" panose="02020603050405020304" pitchFamily="18" charset="0"/>
              </a:rPr>
              <a:t>.</a:t>
            </a:r>
          </a:p>
          <a:p>
            <a:pPr marL="514350" indent="-514350">
              <a:buFont typeface="Wingdings" panose="05000000000000000000" pitchFamily="2" charset="2"/>
              <a:buAutoNum type="circleNumWdWhitePlain"/>
            </a:pPr>
            <a:r>
              <a:rPr lang="en-US" altLang="zh-TW" sz="2800" dirty="0" err="1" smtClean="0">
                <a:latin typeface="Times New Roman" panose="02020603050405020304" pitchFamily="18" charset="0"/>
                <a:cs typeface="Times New Roman" panose="02020603050405020304" pitchFamily="18" charset="0"/>
              </a:rPr>
              <a:t>QoS</a:t>
            </a:r>
            <a:r>
              <a:rPr lang="en-US" altLang="zh-TW" sz="2800" dirty="0" smtClean="0">
                <a:latin typeface="Times New Roman" panose="02020603050405020304" pitchFamily="18" charset="0"/>
                <a:cs typeface="Times New Roman" panose="02020603050405020304" pitchFamily="18" charset="0"/>
              </a:rPr>
              <a:t>/Policy </a:t>
            </a:r>
            <a:r>
              <a:rPr lang="en-US" altLang="zh-TW" sz="2800" dirty="0">
                <a:latin typeface="Times New Roman" panose="02020603050405020304" pitchFamily="18" charset="0"/>
                <a:cs typeface="Times New Roman" panose="02020603050405020304" pitchFamily="18" charset="0"/>
              </a:rPr>
              <a:t>Engine: Shows if the SFC solution’s control plane has the capability </a:t>
            </a:r>
            <a:r>
              <a:rPr lang="en-US" altLang="zh-TW" sz="2800" dirty="0" smtClean="0">
                <a:latin typeface="Times New Roman" panose="02020603050405020304" pitchFamily="18" charset="0"/>
                <a:cs typeface="Times New Roman" panose="02020603050405020304" pitchFamily="18" charset="0"/>
              </a:rPr>
              <a:t>of</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enforcing </a:t>
            </a:r>
            <a:r>
              <a:rPr lang="en-US" altLang="zh-TW" sz="2800" dirty="0" err="1">
                <a:solidFill>
                  <a:srgbClr val="FF0000"/>
                </a:solidFill>
                <a:latin typeface="Times New Roman" panose="02020603050405020304" pitchFamily="18" charset="0"/>
                <a:cs typeface="Times New Roman" panose="02020603050405020304" pitchFamily="18" charset="0"/>
              </a:rPr>
              <a:t>QoS</a:t>
            </a:r>
            <a:r>
              <a:rPr lang="en-US" altLang="zh-TW" sz="2800" dirty="0">
                <a:solidFill>
                  <a:srgbClr val="FF0000"/>
                </a:solidFill>
                <a:latin typeface="Times New Roman" panose="02020603050405020304" pitchFamily="18" charset="0"/>
                <a:cs typeface="Times New Roman" panose="02020603050405020304" pitchFamily="18" charset="0"/>
              </a:rPr>
              <a:t> and policies into the network </a:t>
            </a:r>
            <a:r>
              <a:rPr lang="en-US" altLang="zh-TW" sz="2800" dirty="0">
                <a:latin typeface="Times New Roman" panose="02020603050405020304" pitchFamily="18" charset="0"/>
                <a:cs typeface="Times New Roman" panose="02020603050405020304" pitchFamily="18" charset="0"/>
              </a:rPr>
              <a:t/>
            </a:r>
            <a:br>
              <a:rPr lang="en-US" altLang="zh-TW" sz="2800" dirty="0">
                <a:latin typeface="Times New Roman" panose="02020603050405020304" pitchFamily="18" charset="0"/>
                <a:cs typeface="Times New Roman" panose="02020603050405020304" pitchFamily="18" charset="0"/>
              </a:rPr>
            </a:b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27</a:t>
            </a:fld>
            <a:endParaRPr lang="en-US" altLang="zh-TW"/>
          </a:p>
        </p:txBody>
      </p:sp>
    </p:spTree>
    <p:extLst>
      <p:ext uri="{BB962C8B-B14F-4D97-AF65-F5344CB8AC3E}">
        <p14:creationId xmlns:p14="http://schemas.microsoft.com/office/powerpoint/2010/main" val="26323294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key points of comparison in the SFC data </a:t>
            </a:r>
            <a:r>
              <a:rPr lang="en-US" altLang="zh-TW" sz="2800" dirty="0" smtClean="0">
                <a:latin typeface="Times New Roman" panose="02020603050405020304" pitchFamily="18" charset="0"/>
                <a:cs typeface="Times New Roman" panose="02020603050405020304" pitchFamily="18" charset="0"/>
              </a:rPr>
              <a:t>plane </a:t>
            </a:r>
            <a:r>
              <a:rPr lang="en-US" altLang="zh-TW" sz="2800" dirty="0">
                <a:latin typeface="Times New Roman" panose="02020603050405020304" pitchFamily="18" charset="0"/>
                <a:cs typeface="Times New Roman" panose="02020603050405020304" pitchFamily="18" charset="0"/>
              </a:rPr>
              <a:t>are</a:t>
            </a:r>
            <a:r>
              <a:rPr lang="en-US" altLang="zh-TW" sz="2800" dirty="0" smtClean="0">
                <a:latin typeface="Times New Roman" panose="02020603050405020304" pitchFamily="18" charset="0"/>
                <a:cs typeface="Times New Roman" panose="02020603050405020304" pitchFamily="18" charset="0"/>
              </a:rPr>
              <a:t>:</a:t>
            </a:r>
          </a:p>
          <a:p>
            <a:pPr marL="514350" indent="-514350">
              <a:buFont typeface="Wingdings" panose="05000000000000000000" pitchFamily="2" charset="2"/>
              <a:buAutoNum type="circleNumWdWhitePlain"/>
            </a:pPr>
            <a:r>
              <a:rPr lang="en-US" altLang="zh-TW" sz="2800" dirty="0">
                <a:latin typeface="Times New Roman" panose="02020603050405020304" pitchFamily="18" charset="0"/>
                <a:cs typeface="Times New Roman" panose="02020603050405020304" pitchFamily="18" charset="0"/>
              </a:rPr>
              <a:t>SFF: Explores the scheme applied by </a:t>
            </a:r>
            <a:r>
              <a:rPr lang="en-US" altLang="zh-TW" sz="2800" dirty="0">
                <a:solidFill>
                  <a:srgbClr val="FF0000"/>
                </a:solidFill>
                <a:latin typeface="Times New Roman" panose="02020603050405020304" pitchFamily="18" charset="0"/>
                <a:cs typeface="Times New Roman" panose="02020603050405020304" pitchFamily="18" charset="0"/>
              </a:rPr>
              <a:t>the </a:t>
            </a:r>
            <a:r>
              <a:rPr lang="en-US" altLang="zh-TW" sz="2800" dirty="0" smtClean="0">
                <a:solidFill>
                  <a:srgbClr val="FF0000"/>
                </a:solidFill>
                <a:latin typeface="Times New Roman" panose="02020603050405020304" pitchFamily="18" charset="0"/>
                <a:cs typeface="Times New Roman" panose="02020603050405020304" pitchFamily="18" charset="0"/>
              </a:rPr>
              <a:t>SFC</a:t>
            </a:r>
            <a:r>
              <a:rPr lang="zh-TW" altLang="en-US" sz="2800" dirty="0" smtClean="0">
                <a:solidFill>
                  <a:srgbClr val="FF0000"/>
                </a:solidFill>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solution </a:t>
            </a:r>
            <a:r>
              <a:rPr lang="en-US" altLang="zh-TW" sz="2800" dirty="0">
                <a:solidFill>
                  <a:srgbClr val="FF0000"/>
                </a:solidFill>
                <a:latin typeface="Times New Roman" panose="02020603050405020304" pitchFamily="18" charset="0"/>
                <a:cs typeface="Times New Roman" panose="02020603050405020304" pitchFamily="18" charset="0"/>
              </a:rPr>
              <a:t>on the SFFs </a:t>
            </a:r>
            <a:r>
              <a:rPr lang="en-US" altLang="zh-TW" sz="2800" dirty="0">
                <a:latin typeface="Times New Roman" panose="02020603050405020304" pitchFamily="18" charset="0"/>
                <a:cs typeface="Times New Roman" panose="02020603050405020304" pitchFamily="18" charset="0"/>
              </a:rPr>
              <a:t>in order to steer </a:t>
            </a:r>
            <a:r>
              <a:rPr lang="en-US" altLang="zh-TW" sz="2800" dirty="0" smtClean="0">
                <a:latin typeface="Times New Roman" panose="02020603050405020304" pitchFamily="18" charset="0"/>
                <a:cs typeface="Times New Roman" panose="02020603050405020304" pitchFamily="18" charset="0"/>
              </a:rPr>
              <a:t>traffic</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through </a:t>
            </a:r>
            <a:r>
              <a:rPr lang="en-US" altLang="zh-TW" sz="2800" dirty="0">
                <a:latin typeface="Times New Roman" panose="02020603050405020304" pitchFamily="18" charset="0"/>
                <a:cs typeface="Times New Roman" panose="02020603050405020304" pitchFamily="18" charset="0"/>
              </a:rPr>
              <a:t>the chains </a:t>
            </a:r>
          </a:p>
          <a:p>
            <a:pPr marL="514350" indent="-514350">
              <a:buFont typeface="Wingdings" panose="05000000000000000000" pitchFamily="2" charset="2"/>
              <a:buAutoNum type="circleNumWdWhitePlain"/>
            </a:pPr>
            <a:r>
              <a:rPr lang="en-US" altLang="zh-TW" sz="2800" dirty="0">
                <a:latin typeface="Times New Roman" panose="02020603050405020304" pitchFamily="18" charset="0"/>
                <a:cs typeface="Times New Roman" panose="02020603050405020304" pitchFamily="18" charset="0"/>
              </a:rPr>
              <a:t>SFC Classifier: Shows how to </a:t>
            </a:r>
            <a:r>
              <a:rPr lang="en-US" altLang="zh-TW" sz="2800" dirty="0">
                <a:solidFill>
                  <a:srgbClr val="FF0000"/>
                </a:solidFill>
                <a:latin typeface="Times New Roman" panose="02020603050405020304" pitchFamily="18" charset="0"/>
                <a:cs typeface="Times New Roman" panose="02020603050405020304" pitchFamily="18" charset="0"/>
              </a:rPr>
              <a:t>classify incoming traffic </a:t>
            </a:r>
            <a:r>
              <a:rPr lang="en-US" altLang="zh-TW" sz="2800" dirty="0">
                <a:latin typeface="Times New Roman" panose="02020603050405020304" pitchFamily="18" charset="0"/>
                <a:cs typeface="Times New Roman" panose="02020603050405020304" pitchFamily="18" charset="0"/>
              </a:rPr>
              <a:t/>
            </a:r>
            <a:br>
              <a:rPr lang="en-US" altLang="zh-TW" sz="2800" dirty="0">
                <a:latin typeface="Times New Roman" panose="02020603050405020304" pitchFamily="18" charset="0"/>
                <a:cs typeface="Times New Roman" panose="02020603050405020304" pitchFamily="18" charset="0"/>
              </a:rPr>
            </a:b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28</a:t>
            </a:fld>
            <a:endParaRPr lang="en-US" altLang="zh-TW"/>
          </a:p>
        </p:txBody>
      </p:sp>
    </p:spTree>
    <p:extLst>
      <p:ext uri="{BB962C8B-B14F-4D97-AF65-F5344CB8AC3E}">
        <p14:creationId xmlns:p14="http://schemas.microsoft.com/office/powerpoint/2010/main" val="34536646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key points of comparison in the approaches’</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performance are:</a:t>
            </a:r>
          </a:p>
          <a:p>
            <a:r>
              <a:rPr lang="en-US" altLang="zh-TW" sz="2800" dirty="0">
                <a:latin typeface="Times New Roman" panose="02020603050405020304" pitchFamily="18" charset="0"/>
                <a:cs typeface="Times New Roman" panose="02020603050405020304" pitchFamily="18" charset="0"/>
              </a:rPr>
              <a:t>Flexibility: Shows the level of flexibility </a:t>
            </a:r>
            <a:r>
              <a:rPr lang="en-US" altLang="zh-TW" sz="2800" dirty="0" smtClean="0">
                <a:latin typeface="Times New Roman" panose="02020603050405020304" pitchFamily="18" charset="0"/>
                <a:cs typeface="Times New Roman" panose="02020603050405020304" pitchFamily="18" charset="0"/>
              </a:rPr>
              <a:t>in</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SFC approach. The flexibility level </a:t>
            </a:r>
            <a:r>
              <a:rPr lang="en-US" altLang="zh-TW" sz="2800" dirty="0" smtClean="0">
                <a:latin typeface="Times New Roman" panose="02020603050405020304" pitchFamily="18" charset="0"/>
                <a:cs typeface="Times New Roman" panose="02020603050405020304" pitchFamily="18" charset="0"/>
              </a:rPr>
              <a:t>is</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based </a:t>
            </a:r>
            <a:r>
              <a:rPr lang="en-US" altLang="zh-TW" sz="2800" dirty="0">
                <a:latin typeface="Times New Roman" panose="02020603050405020304" pitchFamily="18" charset="0"/>
                <a:cs typeface="Times New Roman" panose="02020603050405020304" pitchFamily="18" charset="0"/>
              </a:rPr>
              <a:t>on </a:t>
            </a:r>
            <a:r>
              <a:rPr lang="en-US" altLang="zh-TW" sz="2800" dirty="0">
                <a:solidFill>
                  <a:srgbClr val="FF0000"/>
                </a:solidFill>
                <a:latin typeface="Times New Roman" panose="02020603050405020304" pitchFamily="18" charset="0"/>
                <a:cs typeface="Times New Roman" panose="02020603050405020304" pitchFamily="18" charset="0"/>
              </a:rPr>
              <a:t>the efficiency of the traffic </a:t>
            </a:r>
            <a:r>
              <a:rPr lang="en-US" altLang="zh-TW" sz="2800" dirty="0" smtClean="0">
                <a:solidFill>
                  <a:srgbClr val="FF0000"/>
                </a:solidFill>
                <a:latin typeface="Times New Roman" panose="02020603050405020304" pitchFamily="18" charset="0"/>
                <a:cs typeface="Times New Roman" panose="02020603050405020304" pitchFamily="18" charset="0"/>
              </a:rPr>
              <a:t>steering</a:t>
            </a:r>
            <a:r>
              <a:rPr lang="zh-TW" altLang="en-US" sz="2800" dirty="0" smtClean="0">
                <a:solidFill>
                  <a:srgbClr val="FF0000"/>
                </a:solidFill>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scheme </a:t>
            </a:r>
            <a:r>
              <a:rPr lang="en-US" altLang="zh-TW" sz="2800" dirty="0">
                <a:latin typeface="Times New Roman" panose="02020603050405020304" pitchFamily="18" charset="0"/>
                <a:cs typeface="Times New Roman" panose="02020603050405020304" pitchFamily="18" charset="0"/>
              </a:rPr>
              <a:t>implemented in the SFC solution.</a:t>
            </a:r>
          </a:p>
          <a:p>
            <a:r>
              <a:rPr lang="en-US" altLang="zh-TW" sz="2800" dirty="0">
                <a:latin typeface="Times New Roman" panose="02020603050405020304" pitchFamily="18" charset="0"/>
                <a:cs typeface="Times New Roman" panose="02020603050405020304" pitchFamily="18" charset="0"/>
              </a:rPr>
              <a:t>Scalability: Defines the level of </a:t>
            </a:r>
            <a:r>
              <a:rPr lang="en-US" altLang="zh-TW" sz="2800" dirty="0" smtClean="0">
                <a:latin typeface="Times New Roman" panose="02020603050405020304" pitchFamily="18" charset="0"/>
                <a:cs typeface="Times New Roman" panose="02020603050405020304" pitchFamily="18" charset="0"/>
              </a:rPr>
              <a:t>scalability</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in </a:t>
            </a:r>
            <a:r>
              <a:rPr lang="en-US" altLang="zh-TW" sz="2800" dirty="0">
                <a:latin typeface="Times New Roman" panose="02020603050405020304" pitchFamily="18" charset="0"/>
                <a:cs typeface="Times New Roman" panose="02020603050405020304" pitchFamily="18" charset="0"/>
              </a:rPr>
              <a:t>the SFC approach. The scalability </a:t>
            </a:r>
            <a:r>
              <a:rPr lang="en-US" altLang="zh-TW" sz="2800" dirty="0" smtClean="0">
                <a:latin typeface="Times New Roman" panose="02020603050405020304" pitchFamily="18" charset="0"/>
                <a:cs typeface="Times New Roman" panose="02020603050405020304" pitchFamily="18" charset="0"/>
              </a:rPr>
              <a:t>level</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is </a:t>
            </a:r>
            <a:r>
              <a:rPr lang="en-US" altLang="zh-TW" sz="2800" dirty="0">
                <a:latin typeface="Times New Roman" panose="02020603050405020304" pitchFamily="18" charset="0"/>
                <a:cs typeface="Times New Roman" panose="02020603050405020304" pitchFamily="18" charset="0"/>
              </a:rPr>
              <a:t>based on </a:t>
            </a:r>
            <a:r>
              <a:rPr lang="en-US" altLang="zh-TW" sz="2800" dirty="0">
                <a:solidFill>
                  <a:srgbClr val="FF0000"/>
                </a:solidFill>
                <a:latin typeface="Times New Roman" panose="02020603050405020304" pitchFamily="18" charset="0"/>
                <a:cs typeface="Times New Roman" panose="02020603050405020304" pitchFamily="18" charset="0"/>
              </a:rPr>
              <a:t>the number of rules </a:t>
            </a:r>
            <a:r>
              <a:rPr lang="en-US" altLang="zh-TW" sz="2800" dirty="0">
                <a:latin typeface="Times New Roman" panose="02020603050405020304" pitchFamily="18" charset="0"/>
                <a:cs typeface="Times New Roman" panose="02020603050405020304" pitchFamily="18" charset="0"/>
              </a:rPr>
              <a:t>needed </a:t>
            </a:r>
            <a:r>
              <a:rPr lang="en-US" altLang="zh-TW" sz="2800" dirty="0" smtClean="0">
                <a:latin typeface="Times New Roman" panose="02020603050405020304" pitchFamily="18" charset="0"/>
                <a:cs typeface="Times New Roman" panose="02020603050405020304" pitchFamily="18" charset="0"/>
              </a:rPr>
              <a:t>to</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apply </a:t>
            </a:r>
            <a:r>
              <a:rPr lang="en-US" altLang="zh-TW" sz="2800" dirty="0">
                <a:latin typeface="Times New Roman" panose="02020603050405020304" pitchFamily="18" charset="0"/>
                <a:cs typeface="Times New Roman" panose="02020603050405020304" pitchFamily="18" charset="0"/>
              </a:rPr>
              <a:t>traffic steering for one chain. </a:t>
            </a:r>
            <a:br>
              <a:rPr lang="en-US" altLang="zh-TW" sz="2800" dirty="0">
                <a:latin typeface="Times New Roman" panose="02020603050405020304" pitchFamily="18" charset="0"/>
                <a:cs typeface="Times New Roman" panose="02020603050405020304" pitchFamily="18" charset="0"/>
              </a:rPr>
            </a:b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29</a:t>
            </a:fld>
            <a:endParaRPr lang="en-US" altLang="zh-TW"/>
          </a:p>
        </p:txBody>
      </p:sp>
    </p:spTree>
    <p:extLst>
      <p:ext uri="{BB962C8B-B14F-4D97-AF65-F5344CB8AC3E}">
        <p14:creationId xmlns:p14="http://schemas.microsoft.com/office/powerpoint/2010/main" val="2434778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Abstract</a:t>
            </a:r>
            <a:endParaRPr 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609600" y="1600200"/>
            <a:ext cx="10530840" cy="4831422"/>
          </a:xfrm>
        </p:spPr>
        <p:txBody>
          <a:bodyPr/>
          <a:lstStyle/>
          <a:p>
            <a:r>
              <a:rPr lang="en-US" altLang="zh-TW" sz="2800" dirty="0">
                <a:latin typeface="Times New Roman" panose="02020603050405020304" pitchFamily="18" charset="0"/>
                <a:cs typeface="Times New Roman" panose="02020603050405020304" pitchFamily="18" charset="0"/>
              </a:rPr>
              <a:t>Service function chaining is a network capability that provides support for </a:t>
            </a:r>
            <a:r>
              <a:rPr lang="en-US" altLang="zh-TW" sz="2800" dirty="0" smtClean="0">
                <a:latin typeface="Times New Roman" panose="02020603050405020304" pitchFamily="18" charset="0"/>
                <a:cs typeface="Times New Roman" panose="02020603050405020304" pitchFamily="18" charset="0"/>
              </a:rPr>
              <a:t>application-driven-networking </a:t>
            </a:r>
            <a:r>
              <a:rPr lang="en-US" altLang="zh-TW" sz="2800" dirty="0">
                <a:latin typeface="Times New Roman" panose="02020603050405020304" pitchFamily="18" charset="0"/>
                <a:cs typeface="Times New Roman" panose="02020603050405020304" pitchFamily="18" charset="0"/>
              </a:rPr>
              <a:t>through </a:t>
            </a:r>
            <a:r>
              <a:rPr lang="en-US" altLang="zh-TW" sz="2800" dirty="0">
                <a:solidFill>
                  <a:srgbClr val="FF0000"/>
                </a:solidFill>
                <a:latin typeface="Times New Roman" panose="02020603050405020304" pitchFamily="18" charset="0"/>
                <a:cs typeface="Times New Roman" panose="02020603050405020304" pitchFamily="18" charset="0"/>
              </a:rPr>
              <a:t>the ordered interconnection of service functions</a:t>
            </a:r>
            <a:r>
              <a:rPr lang="en-US" altLang="zh-TW" sz="2800" dirty="0">
                <a:latin typeface="Times New Roman" panose="02020603050405020304" pitchFamily="18" charset="0"/>
                <a:cs typeface="Times New Roman" panose="02020603050405020304" pitchFamily="18" charset="0"/>
              </a:rPr>
              <a:t>.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The lifecycle management of service function chains is enabled by two recently emerged technologies, </a:t>
            </a:r>
            <a:r>
              <a:rPr lang="en-US" altLang="zh-TW" sz="2800" dirty="0">
                <a:solidFill>
                  <a:srgbClr val="FF0000"/>
                </a:solidFill>
                <a:latin typeface="Times New Roman" panose="02020603050405020304" pitchFamily="18" charset="0"/>
                <a:cs typeface="Times New Roman" panose="02020603050405020304" pitchFamily="18" charset="0"/>
              </a:rPr>
              <a:t>software defined networking </a:t>
            </a:r>
            <a:r>
              <a:rPr lang="en-US" altLang="zh-TW" sz="2800" dirty="0" smtClean="0">
                <a:latin typeface="Times New Roman" panose="02020603050405020304" pitchFamily="18" charset="0"/>
                <a:cs typeface="Times New Roman" panose="02020603050405020304" pitchFamily="18" charset="0"/>
              </a:rPr>
              <a:t>and </a:t>
            </a:r>
            <a:r>
              <a:rPr lang="en-US" altLang="zh-TW" sz="2800" dirty="0" smtClean="0">
                <a:solidFill>
                  <a:srgbClr val="FF0000"/>
                </a:solidFill>
                <a:latin typeface="Times New Roman" panose="02020603050405020304" pitchFamily="18" charset="0"/>
                <a:cs typeface="Times New Roman" panose="02020603050405020304" pitchFamily="18" charset="0"/>
              </a:rPr>
              <a:t>network </a:t>
            </a:r>
            <a:r>
              <a:rPr lang="en-US" altLang="zh-TW" sz="2800" dirty="0">
                <a:solidFill>
                  <a:srgbClr val="FF0000"/>
                </a:solidFill>
                <a:latin typeface="Times New Roman" panose="02020603050405020304" pitchFamily="18" charset="0"/>
                <a:cs typeface="Times New Roman" panose="02020603050405020304" pitchFamily="18" charset="0"/>
              </a:rPr>
              <a:t>function </a:t>
            </a:r>
            <a:r>
              <a:rPr lang="en-US" altLang="zh-TW" sz="2800" dirty="0" smtClean="0">
                <a:solidFill>
                  <a:srgbClr val="FF0000"/>
                </a:solidFill>
                <a:latin typeface="Times New Roman" panose="02020603050405020304" pitchFamily="18" charset="0"/>
                <a:cs typeface="Times New Roman" panose="02020603050405020304" pitchFamily="18" charset="0"/>
              </a:rPr>
              <a:t>virtualization</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The article concludes with a gap analysis of existing solutions and the identification of future research challenges.</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a:ea typeface="新細明體" charset="-120"/>
              </a:rPr>
              <a:pPr fontAlgn="base">
                <a:spcBef>
                  <a:spcPct val="0"/>
                </a:spcBef>
                <a:spcAft>
                  <a:spcPct val="0"/>
                </a:spcAft>
              </a:pPr>
              <a:t>3</a:t>
            </a:fld>
            <a:endParaRPr lang="en-US" altLang="zh-TW" dirty="0">
              <a:ea typeface="新細明體" charset="-120"/>
            </a:endParaRPr>
          </a:p>
        </p:txBody>
      </p:sp>
    </p:spTree>
    <p:extLst>
      <p:ext uri="{BB962C8B-B14F-4D97-AF65-F5344CB8AC3E}">
        <p14:creationId xmlns:p14="http://schemas.microsoft.com/office/powerpoint/2010/main" val="30847715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SDN-based SFC solutions</a:t>
            </a:r>
            <a:endParaRPr lang="zh-TW" altLang="en-US" dirty="0"/>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In [3], the NIMBLE system proves the potential of SDN to simplify and improve the existing mid-</a:t>
            </a:r>
            <a:r>
              <a:rPr lang="en-US" altLang="zh-TW" sz="2800" dirty="0" err="1">
                <a:latin typeface="Times New Roman" panose="02020603050405020304" pitchFamily="18" charset="0"/>
                <a:cs typeface="Times New Roman" panose="02020603050405020304" pitchFamily="18" charset="0"/>
              </a:rPr>
              <a:t>dle</a:t>
            </a:r>
            <a:r>
              <a:rPr lang="en-US" altLang="zh-TW" sz="2800" dirty="0">
                <a:latin typeface="Times New Roman" panose="02020603050405020304" pitchFamily="18" charset="0"/>
                <a:cs typeface="Times New Roman" panose="02020603050405020304" pitchFamily="18" charset="0"/>
              </a:rPr>
              <a:t>-box management deployments, addressing challenges relevant to middle-box composition, load balancing, and packet modifications. </a:t>
            </a:r>
          </a:p>
          <a:p>
            <a:r>
              <a:rPr lang="en-US" altLang="zh-TW" sz="2800" dirty="0">
                <a:latin typeface="Times New Roman" panose="02020603050405020304" pitchFamily="18" charset="0"/>
                <a:cs typeface="Times New Roman" panose="02020603050405020304" pitchFamily="18" charset="0"/>
              </a:rPr>
              <a:t>The NIMBLE design implies three main ideas. </a:t>
            </a:r>
          </a:p>
          <a:p>
            <a:r>
              <a:rPr lang="en-US" altLang="zh-TW" sz="2800" dirty="0">
                <a:latin typeface="Times New Roman" panose="02020603050405020304" pitchFamily="18" charset="0"/>
                <a:cs typeface="Times New Roman" panose="02020603050405020304" pitchFamily="18" charset="0"/>
              </a:rPr>
              <a:t>The first idea consists of the </a:t>
            </a:r>
            <a:r>
              <a:rPr lang="en-US" altLang="zh-TW" sz="2800" dirty="0" smtClean="0">
                <a:latin typeface="Times New Roman" panose="02020603050405020304" pitchFamily="18" charset="0"/>
                <a:cs typeface="Times New Roman" panose="02020603050405020304" pitchFamily="18" charset="0"/>
              </a:rPr>
              <a:t>support </a:t>
            </a:r>
            <a:r>
              <a:rPr lang="en-US" altLang="zh-TW" sz="2800" dirty="0">
                <a:latin typeface="Times New Roman" panose="02020603050405020304" pitchFamily="18" charset="0"/>
                <a:cs typeface="Times New Roman" panose="02020603050405020304" pitchFamily="18" charset="0"/>
              </a:rPr>
              <a:t>of the middle-box composition by an efficient data plane that has tunnels between switches and pushes tags to packet headers using the SDN capabilities in order to know the processing </a:t>
            </a:r>
            <a:r>
              <a:rPr lang="en-US" altLang="zh-TW" sz="2800" dirty="0" smtClean="0">
                <a:latin typeface="Times New Roman" panose="02020603050405020304" pitchFamily="18" charset="0"/>
                <a:cs typeface="Times New Roman" panose="02020603050405020304" pitchFamily="18" charset="0"/>
              </a:rPr>
              <a:t>status </a:t>
            </a:r>
            <a:r>
              <a:rPr lang="en-US" altLang="zh-TW" sz="2800" dirty="0">
                <a:latin typeface="Times New Roman" panose="02020603050405020304" pitchFamily="18" charset="0"/>
                <a:cs typeface="Times New Roman" panose="02020603050405020304" pitchFamily="18" charset="0"/>
              </a:rPr>
              <a:t>of each packet</a:t>
            </a:r>
            <a:r>
              <a:rPr lang="en-US" altLang="zh-TW" sz="2800" dirty="0" smtClean="0">
                <a:latin typeface="Times New Roman" panose="02020603050405020304" pitchFamily="18" charset="0"/>
                <a:cs typeface="Times New Roman" panose="02020603050405020304" pitchFamily="18" charset="0"/>
              </a:rPr>
              <a:t>.</a:t>
            </a:r>
            <a:endParaRPr lang="en-US" altLang="zh-TW"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30</a:t>
            </a:fld>
            <a:endParaRPr lang="en-US" altLang="zh-TW"/>
          </a:p>
        </p:txBody>
      </p:sp>
    </p:spTree>
    <p:extLst>
      <p:ext uri="{BB962C8B-B14F-4D97-AF65-F5344CB8AC3E}">
        <p14:creationId xmlns:p14="http://schemas.microsoft.com/office/powerpoint/2010/main" val="7126146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second idea is to provide resource management in a practical unified way and optimization using information on the switches’ capacities and load balancing based on traffic fluctuations.</a:t>
            </a:r>
          </a:p>
          <a:p>
            <a:r>
              <a:rPr lang="en-US" altLang="zh-TW" sz="2800" dirty="0">
                <a:latin typeface="Times New Roman" panose="02020603050405020304" pitchFamily="18" charset="0"/>
                <a:cs typeface="Times New Roman" panose="02020603050405020304" pitchFamily="18" charset="0"/>
              </a:rPr>
              <a:t> The third key idea is to let the </a:t>
            </a:r>
            <a:r>
              <a:rPr lang="en-US" altLang="zh-TW" sz="2800" dirty="0" smtClean="0">
                <a:latin typeface="Times New Roman" panose="02020603050405020304" pitchFamily="18" charset="0"/>
                <a:cs typeface="Times New Roman" panose="02020603050405020304" pitchFamily="18" charset="0"/>
              </a:rPr>
              <a:t>middle-box </a:t>
            </a:r>
            <a:r>
              <a:rPr lang="en-US" altLang="zh-TW" sz="2800" dirty="0">
                <a:latin typeface="Times New Roman" panose="02020603050405020304" pitchFamily="18" charset="0"/>
                <a:cs typeface="Times New Roman" panose="02020603050405020304" pitchFamily="18" charset="0"/>
              </a:rPr>
              <a:t>act dynamically by reporting the </a:t>
            </a:r>
            <a:r>
              <a:rPr lang="en-US" altLang="zh-TW" sz="2800" dirty="0" smtClean="0">
                <a:latin typeface="Times New Roman" panose="02020603050405020304" pitchFamily="18" charset="0"/>
                <a:cs typeface="Times New Roman" panose="02020603050405020304" pitchFamily="18" charset="0"/>
              </a:rPr>
              <a:t>capabilities </a:t>
            </a:r>
            <a:r>
              <a:rPr lang="en-US" altLang="zh-TW" sz="2800" dirty="0">
                <a:latin typeface="Times New Roman" panose="02020603050405020304" pitchFamily="18" charset="0"/>
                <a:cs typeface="Times New Roman" panose="02020603050405020304" pitchFamily="18" charset="0"/>
              </a:rPr>
              <a:t>of SDN switches to design lightweight flow correlation schemes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A proof-of-concept of NIM-BLE is showcasing the improvements achieved in terms of middle-box load balancing. </a:t>
            </a:r>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results also demonstrated the speed of the network bootstrap, and the high responsiveness of the system to network dynamics and load rebalancing.</a:t>
            </a: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31</a:t>
            </a:fld>
            <a:endParaRPr lang="en-US" altLang="zh-TW" dirty="0"/>
          </a:p>
        </p:txBody>
      </p:sp>
    </p:spTree>
    <p:extLst>
      <p:ext uri="{BB962C8B-B14F-4D97-AF65-F5344CB8AC3E}">
        <p14:creationId xmlns:p14="http://schemas.microsoft.com/office/powerpoint/2010/main" val="16233575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In [4], a Squid-based </a:t>
            </a:r>
            <a:r>
              <a:rPr lang="en-US" altLang="zh-TW" sz="2800" dirty="0" err="1">
                <a:latin typeface="Times New Roman" panose="02020603050405020304" pitchFamily="18" charset="0"/>
                <a:cs typeface="Times New Roman" panose="02020603050405020304" pitchFamily="18" charset="0"/>
              </a:rPr>
              <a:t>FlowTags</a:t>
            </a:r>
            <a:r>
              <a:rPr lang="en-US" altLang="zh-TW" sz="2800" dirty="0">
                <a:latin typeface="Times New Roman" panose="02020603050405020304" pitchFamily="18" charset="0"/>
                <a:cs typeface="Times New Roman" panose="02020603050405020304" pitchFamily="18" charset="0"/>
              </a:rPr>
              <a:t> architecture is proposed </a:t>
            </a:r>
            <a:r>
              <a:rPr lang="en-US" altLang="zh-TW" sz="2800" dirty="0" smtClean="0">
                <a:latin typeface="Times New Roman" panose="02020603050405020304" pitchFamily="18" charset="0"/>
                <a:cs typeface="Times New Roman" panose="02020603050405020304" pitchFamily="18" charset="0"/>
              </a:rPr>
              <a:t>whereby</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middle-boxes </a:t>
            </a:r>
            <a:r>
              <a:rPr lang="en-US" altLang="zh-TW" sz="2800" dirty="0">
                <a:latin typeface="Times New Roman" panose="02020603050405020304" pitchFamily="18" charset="0"/>
                <a:cs typeface="Times New Roman" panose="02020603050405020304" pitchFamily="18" charset="0"/>
              </a:rPr>
              <a:t>add tags to transmitted packets to communicate </a:t>
            </a:r>
            <a:r>
              <a:rPr lang="en-US" altLang="zh-TW" sz="2800" dirty="0" smtClean="0">
                <a:latin typeface="Times New Roman" panose="02020603050405020304" pitchFamily="18" charset="0"/>
                <a:cs typeface="Times New Roman" panose="02020603050405020304" pitchFamily="18" charset="0"/>
              </a:rPr>
              <a:t>the</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necessary </a:t>
            </a:r>
            <a:r>
              <a:rPr lang="en-US" altLang="zh-TW" sz="2800" dirty="0">
                <a:latin typeface="Times New Roman" panose="02020603050405020304" pitchFamily="18" charset="0"/>
                <a:cs typeface="Times New Roman" panose="02020603050405020304" pitchFamily="18" charset="0"/>
              </a:rPr>
              <a:t>middle-box context (e.g., source hosts or internal cache state).</a:t>
            </a:r>
          </a:p>
          <a:p>
            <a:r>
              <a:rPr lang="en-US" altLang="zh-TW" sz="2800" dirty="0" err="1">
                <a:latin typeface="Times New Roman" panose="02020603050405020304" pitchFamily="18" charset="0"/>
                <a:cs typeface="Times New Roman" panose="02020603050405020304" pitchFamily="18" charset="0"/>
              </a:rPr>
              <a:t>FlowTags</a:t>
            </a:r>
            <a:r>
              <a:rPr lang="en-US" altLang="zh-TW" sz="2800" dirty="0">
                <a:latin typeface="Times New Roman" panose="02020603050405020304" pitchFamily="18" charset="0"/>
                <a:cs typeface="Times New Roman" panose="02020603050405020304" pitchFamily="18" charset="0"/>
              </a:rPr>
              <a:t> modify the </a:t>
            </a:r>
            <a:r>
              <a:rPr lang="en-US" altLang="zh-TW" sz="2800" dirty="0" smtClean="0">
                <a:latin typeface="Times New Roman" panose="02020603050405020304" pitchFamily="18" charset="0"/>
                <a:cs typeface="Times New Roman" panose="02020603050405020304" pitchFamily="18" charset="0"/>
              </a:rPr>
              <a:t>architecture </a:t>
            </a:r>
            <a:r>
              <a:rPr lang="en-US" altLang="zh-TW" sz="2800" dirty="0">
                <a:latin typeface="Times New Roman" panose="02020603050405020304" pitchFamily="18" charset="0"/>
                <a:cs typeface="Times New Roman" panose="02020603050405020304" pitchFamily="18" charset="0"/>
              </a:rPr>
              <a:t>of the interface between the controller and switches by providing a new southbound interface for the flow tagging configuration </a:t>
            </a:r>
            <a:r>
              <a:rPr lang="en-US" altLang="zh-TW" sz="2800" dirty="0" smtClean="0">
                <a:latin typeface="Times New Roman" panose="02020603050405020304" pitchFamily="18" charset="0"/>
                <a:cs typeface="Times New Roman" panose="02020603050405020304" pitchFamily="18" charset="0"/>
              </a:rPr>
              <a:t>process </a:t>
            </a:r>
            <a:r>
              <a:rPr lang="en-US" altLang="zh-TW" sz="2800" dirty="0">
                <a:latin typeface="Times New Roman" panose="02020603050405020304" pitchFamily="18" charset="0"/>
                <a:cs typeface="Times New Roman" panose="02020603050405020304" pitchFamily="18" charset="0"/>
              </a:rPr>
              <a:t>and for communication establishment with the </a:t>
            </a:r>
            <a:r>
              <a:rPr lang="en-US" altLang="zh-TW" sz="2800" dirty="0" err="1">
                <a:latin typeface="Times New Roman" panose="02020603050405020304" pitchFamily="18" charset="0"/>
                <a:cs typeface="Times New Roman" panose="02020603050405020304" pitchFamily="18" charset="0"/>
              </a:rPr>
              <a:t>FlowTags</a:t>
            </a:r>
            <a:r>
              <a:rPr lang="en-US" altLang="zh-TW" sz="2800" dirty="0">
                <a:latin typeface="Times New Roman" panose="02020603050405020304" pitchFamily="18" charset="0"/>
                <a:cs typeface="Times New Roman" panose="02020603050405020304" pitchFamily="18" charset="0"/>
              </a:rPr>
              <a:t>-aware middle-boxes.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32</a:t>
            </a:fld>
            <a:endParaRPr lang="en-US" altLang="zh-TW"/>
          </a:p>
        </p:txBody>
      </p:sp>
    </p:spTree>
    <p:extLst>
      <p:ext uri="{BB962C8B-B14F-4D97-AF65-F5344CB8AC3E}">
        <p14:creationId xmlns:p14="http://schemas.microsoft.com/office/powerpoint/2010/main" val="25777543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a:t>
            </a:r>
            <a:r>
              <a:rPr lang="en-US" altLang="zh-TW" sz="2800" dirty="0" smtClean="0">
                <a:latin typeface="Times New Roman" panose="02020603050405020304" pitchFamily="18" charset="0"/>
                <a:cs typeface="Times New Roman" panose="02020603050405020304" pitchFamily="18" charset="0"/>
              </a:rPr>
              <a:t>modification </a:t>
            </a:r>
            <a:r>
              <a:rPr lang="en-US" altLang="zh-TW" sz="2800" dirty="0">
                <a:latin typeface="Times New Roman" panose="02020603050405020304" pitchFamily="18" charset="0"/>
                <a:cs typeface="Times New Roman" panose="02020603050405020304" pitchFamily="18" charset="0"/>
              </a:rPr>
              <a:t>takes part in three dimensions. </a:t>
            </a:r>
          </a:p>
          <a:p>
            <a:r>
              <a:rPr lang="en-US" altLang="zh-TW" sz="2800" dirty="0">
                <a:latin typeface="Times New Roman" panose="02020603050405020304" pitchFamily="18" charset="0"/>
                <a:cs typeface="Times New Roman" panose="02020603050405020304" pitchFamily="18" charset="0"/>
              </a:rPr>
              <a:t>First, Flow-Tags-aware middle-boxes are assumed to have the ability to process the incoming tags and add new tags based on the context. These tags are used by switches to steer the traffic. </a:t>
            </a:r>
          </a:p>
          <a:p>
            <a:r>
              <a:rPr lang="en-US" altLang="zh-TW" sz="2800" dirty="0">
                <a:latin typeface="Times New Roman" panose="02020603050405020304" pitchFamily="18" charset="0"/>
                <a:cs typeface="Times New Roman" panose="02020603050405020304" pitchFamily="18" charset="0"/>
              </a:rPr>
              <a:t>Second, a new </a:t>
            </a:r>
            <a:r>
              <a:rPr lang="en-US" altLang="zh-TW" sz="2800" dirty="0" err="1">
                <a:latin typeface="Times New Roman" panose="02020603050405020304" pitchFamily="18" charset="0"/>
                <a:cs typeface="Times New Roman" panose="02020603050405020304" pitchFamily="18" charset="0"/>
              </a:rPr>
              <a:t>FlowTags</a:t>
            </a:r>
            <a:r>
              <a:rPr lang="en-US" altLang="zh-TW" sz="2800" dirty="0">
                <a:latin typeface="Times New Roman" panose="02020603050405020304" pitchFamily="18" charset="0"/>
                <a:cs typeface="Times New Roman" panose="02020603050405020304" pitchFamily="18" charset="0"/>
              </a:rPr>
              <a:t> interface is proposed between the SDN controller and the </a:t>
            </a:r>
            <a:r>
              <a:rPr lang="en-US" altLang="zh-TW" sz="2800" dirty="0" err="1">
                <a:latin typeface="Times New Roman" panose="02020603050405020304" pitchFamily="18" charset="0"/>
                <a:cs typeface="Times New Roman" panose="02020603050405020304" pitchFamily="18" charset="0"/>
              </a:rPr>
              <a:t>FlowTags</a:t>
            </a:r>
            <a:r>
              <a:rPr lang="en-US" altLang="zh-TW" sz="2800" dirty="0">
                <a:latin typeface="Times New Roman" panose="02020603050405020304" pitchFamily="18" charset="0"/>
                <a:cs typeface="Times New Roman" panose="02020603050405020304" pitchFamily="18" charset="0"/>
              </a:rPr>
              <a:t>-aware </a:t>
            </a:r>
            <a:r>
              <a:rPr lang="en-US" altLang="zh-TW" sz="2800" dirty="0" smtClean="0">
                <a:latin typeface="Times New Roman" panose="02020603050405020304" pitchFamily="18" charset="0"/>
                <a:cs typeface="Times New Roman" panose="02020603050405020304" pitchFamily="18" charset="0"/>
              </a:rPr>
              <a:t>middle-boxes</a:t>
            </a:r>
            <a:r>
              <a:rPr lang="en-US" altLang="zh-TW" sz="2800" dirty="0">
                <a:latin typeface="Times New Roman" panose="02020603050405020304" pitchFamily="18" charset="0"/>
                <a:cs typeface="Times New Roman" panose="02020603050405020304" pitchFamily="18" charset="0"/>
              </a:rPr>
              <a:t>. </a:t>
            </a:r>
          </a:p>
          <a:p>
            <a:r>
              <a:rPr lang="en-US" altLang="zh-TW" sz="2800" dirty="0">
                <a:latin typeface="Times New Roman" panose="02020603050405020304" pitchFamily="18" charset="0"/>
                <a:cs typeface="Times New Roman" panose="02020603050405020304" pitchFamily="18" charset="0"/>
              </a:rPr>
              <a:t>Third, a new control application is assumed to be used for the configuration of tags at switches and middle-boxes that is ultimately for the enforcement and verification of policies.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33</a:t>
            </a:fld>
            <a:endParaRPr lang="en-US" altLang="zh-TW"/>
          </a:p>
        </p:txBody>
      </p:sp>
    </p:spTree>
    <p:extLst>
      <p:ext uri="{BB962C8B-B14F-4D97-AF65-F5344CB8AC3E}">
        <p14:creationId xmlns:p14="http://schemas.microsoft.com/office/powerpoint/2010/main" val="3182978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position paper in [5] introduced </a:t>
            </a:r>
            <a:r>
              <a:rPr lang="en-US" altLang="zh-TW" sz="2800" dirty="0" smtClean="0">
                <a:latin typeface="Times New Roman" panose="02020603050405020304" pitchFamily="18" charset="0"/>
                <a:cs typeface="Times New Roman" panose="02020603050405020304" pitchFamily="18" charset="0"/>
              </a:rPr>
              <a:t>a</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high-level </a:t>
            </a:r>
            <a:r>
              <a:rPr lang="en-US" altLang="zh-TW" sz="2800" dirty="0">
                <a:latin typeface="Times New Roman" panose="02020603050405020304" pitchFamily="18" charset="0"/>
                <a:cs typeface="Times New Roman" panose="02020603050405020304" pitchFamily="18" charset="0"/>
              </a:rPr>
              <a:t>concept and architecture to </a:t>
            </a:r>
            <a:r>
              <a:rPr lang="en-US" altLang="zh-TW" sz="2800" dirty="0" smtClean="0">
                <a:latin typeface="Times New Roman" panose="02020603050405020304" pitchFamily="18" charset="0"/>
                <a:cs typeface="Times New Roman" panose="02020603050405020304" pitchFamily="18" charset="0"/>
              </a:rPr>
              <a:t>support</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SFC </a:t>
            </a:r>
            <a:r>
              <a:rPr lang="en-US" altLang="zh-TW" sz="2800" dirty="0">
                <a:latin typeface="Times New Roman" panose="02020603050405020304" pitchFamily="18" charset="0"/>
                <a:cs typeface="Times New Roman" panose="02020603050405020304" pitchFamily="18" charset="0"/>
              </a:rPr>
              <a:t>based on </a:t>
            </a:r>
            <a:r>
              <a:rPr lang="en-US" altLang="zh-TW" sz="2800" dirty="0" err="1">
                <a:latin typeface="Times New Roman" panose="02020603050405020304" pitchFamily="18" charset="0"/>
                <a:cs typeface="Times New Roman" panose="02020603050405020304" pitchFamily="18" charset="0"/>
              </a:rPr>
              <a:t>OpenFlow</a:t>
            </a:r>
            <a:r>
              <a:rPr lang="en-US" altLang="zh-TW" sz="2800" dirty="0">
                <a:latin typeface="Times New Roman" panose="02020603050405020304" pitchFamily="18" charset="0"/>
                <a:cs typeface="Times New Roman" panose="02020603050405020304" pitchFamily="18" charset="0"/>
              </a:rPr>
              <a:t> in a telecommunication network environment</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The proposed model facilitates the SF instances deployment operation by reducing the network configuration modifications needed during deployment.</a:t>
            </a:r>
          </a:p>
          <a:p>
            <a:r>
              <a:rPr lang="en-US" altLang="zh-TW" sz="2800" dirty="0">
                <a:latin typeface="Times New Roman" panose="02020603050405020304" pitchFamily="18" charset="0"/>
                <a:cs typeface="Times New Roman" panose="02020603050405020304" pitchFamily="18" charset="0"/>
              </a:rPr>
              <a:t>In addition, the architecture instantiates many SF instances with low overhead.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The SF instances are dedicated to one SFC only at a time, which provides an isolated network environment</a:t>
            </a:r>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
            </a:r>
            <a:br>
              <a:rPr lang="en-US" altLang="zh-TW" sz="2800" dirty="0">
                <a:latin typeface="Times New Roman" panose="02020603050405020304" pitchFamily="18" charset="0"/>
                <a:cs typeface="Times New Roman" panose="02020603050405020304" pitchFamily="18" charset="0"/>
              </a:rPr>
            </a:b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34</a:t>
            </a:fld>
            <a:endParaRPr lang="en-US" altLang="zh-TW"/>
          </a:p>
        </p:txBody>
      </p:sp>
    </p:spTree>
    <p:extLst>
      <p:ext uri="{BB962C8B-B14F-4D97-AF65-F5344CB8AC3E}">
        <p14:creationId xmlns:p14="http://schemas.microsoft.com/office/powerpoint/2010/main" val="10770460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forwarding of traffic between the SF instances and switches is MAC address based.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A </a:t>
            </a:r>
            <a:r>
              <a:rPr lang="en-US" altLang="zh-TW" sz="2800" dirty="0">
                <a:latin typeface="Times New Roman" panose="02020603050405020304" pitchFamily="18" charset="0"/>
                <a:cs typeface="Times New Roman" panose="02020603050405020304" pitchFamily="18" charset="0"/>
              </a:rPr>
              <a:t>proof-of-concept implementation for a relevant use case was provided to evaluate the feasibility of the model.</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35</a:t>
            </a:fld>
            <a:endParaRPr lang="en-US" altLang="zh-TW"/>
          </a:p>
        </p:txBody>
      </p:sp>
    </p:spTree>
    <p:extLst>
      <p:ext uri="{BB962C8B-B14F-4D97-AF65-F5344CB8AC3E}">
        <p14:creationId xmlns:p14="http://schemas.microsoft.com/office/powerpoint/2010/main" val="31799874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work in [6] provides a proof-of-concept implementation of the SDN-based SFC approach presented in [5]. The approach merges </a:t>
            </a:r>
          </a:p>
          <a:p>
            <a:r>
              <a:rPr lang="en-US" altLang="zh-TW" sz="2800" dirty="0">
                <a:latin typeface="Times New Roman" panose="02020603050405020304" pitchFamily="18" charset="0"/>
                <a:cs typeface="Times New Roman" panose="02020603050405020304" pitchFamily="18" charset="0"/>
              </a:rPr>
              <a:t>The proposed conception of SF instance separation facilitates the instantiation of SFs and provides a high degree of flexibility.</a:t>
            </a:r>
          </a:p>
          <a:p>
            <a:r>
              <a:rPr lang="en-US" altLang="zh-TW" sz="2800" dirty="0">
                <a:latin typeface="Times New Roman" panose="02020603050405020304" pitchFamily="18" charset="0"/>
                <a:cs typeface="Times New Roman" panose="02020603050405020304" pitchFamily="18" charset="0"/>
              </a:rPr>
              <a:t>The prototype’s feasibility is tested over a hardware device that hosts a group of SF instances. </a:t>
            </a:r>
          </a:p>
          <a:p>
            <a:r>
              <a:rPr lang="en-US" altLang="zh-TW" sz="2800" dirty="0">
                <a:latin typeface="Times New Roman" panose="02020603050405020304" pitchFamily="18" charset="0"/>
                <a:cs typeface="Times New Roman" panose="02020603050405020304" pitchFamily="18" charset="0"/>
              </a:rPr>
              <a:t>These SFs were used to instantiate SFC for two types of applications (web traffic and video streaming).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The demonstration showed the dynamicity of allocating users to new service classes.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36</a:t>
            </a:fld>
            <a:endParaRPr lang="en-US" altLang="zh-TW"/>
          </a:p>
        </p:txBody>
      </p:sp>
    </p:spTree>
    <p:extLst>
      <p:ext uri="{BB962C8B-B14F-4D97-AF65-F5344CB8AC3E}">
        <p14:creationId xmlns:p14="http://schemas.microsoft.com/office/powerpoint/2010/main" val="16269922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A service-oriented SDN controller is proposed in [7] that deploys a programmable data delivery route by</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setting up multiple chains of VNFs existing in different locations of an </a:t>
            </a:r>
            <a:r>
              <a:rPr lang="en-US" altLang="zh-TW" sz="2800" dirty="0" err="1">
                <a:latin typeface="Times New Roman" panose="02020603050405020304" pitchFamily="18" charset="0"/>
                <a:cs typeface="Times New Roman" panose="02020603050405020304" pitchFamily="18" charset="0"/>
              </a:rPr>
              <a:t>OpenFlow</a:t>
            </a:r>
            <a:r>
              <a:rPr lang="en-US" altLang="zh-TW" sz="2800" dirty="0">
                <a:latin typeface="Times New Roman" panose="02020603050405020304" pitchFamily="18" charset="0"/>
                <a:cs typeface="Times New Roman" panose="02020603050405020304" pitchFamily="18" charset="0"/>
              </a:rPr>
              <a:t>-enabled network within the framework of service overlay networks.</a:t>
            </a:r>
          </a:p>
          <a:p>
            <a:r>
              <a:rPr lang="en-US" altLang="zh-TW" sz="2800" dirty="0">
                <a:latin typeface="Times New Roman" panose="02020603050405020304" pitchFamily="18" charset="0"/>
                <a:cs typeface="Times New Roman" panose="02020603050405020304" pitchFamily="18" charset="0"/>
              </a:rPr>
              <a:t>It also provides network service control, orchestration, and SDN network control functions in order to cope with the “extended </a:t>
            </a:r>
            <a:r>
              <a:rPr lang="en-US" altLang="zh-TW" sz="2800" dirty="0" err="1">
                <a:latin typeface="Times New Roman" panose="02020603050405020304" pitchFamily="18" charset="0"/>
                <a:cs typeface="Times New Roman" panose="02020603050405020304" pitchFamily="18" charset="0"/>
              </a:rPr>
              <a:t>QoS</a:t>
            </a:r>
            <a:r>
              <a:rPr lang="en-US" altLang="zh-TW" sz="2800" dirty="0">
                <a:latin typeface="Times New Roman" panose="02020603050405020304" pitchFamily="18" charset="0"/>
                <a:cs typeface="Times New Roman" panose="02020603050405020304" pitchFamily="18" charset="0"/>
              </a:rPr>
              <a:t>” requirements, and provides context-aware delivery of application service data.</a:t>
            </a:r>
          </a:p>
          <a:p>
            <a:r>
              <a:rPr lang="en-US" altLang="zh-TW" sz="2800" dirty="0">
                <a:latin typeface="Times New Roman" panose="02020603050405020304" pitchFamily="18" charset="0"/>
                <a:cs typeface="Times New Roman" panose="02020603050405020304" pitchFamily="18" charset="0"/>
              </a:rPr>
              <a:t>Moreover, the SFC context-aware architecture provides a realistic differentiation feature known as class-based forwarding. This feature simplifies the scalability issues, resulting in a decreased number of flow entries installed in the network switches. </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37</a:t>
            </a:fld>
            <a:endParaRPr lang="en-US" altLang="zh-TW"/>
          </a:p>
        </p:txBody>
      </p:sp>
    </p:spTree>
    <p:extLst>
      <p:ext uri="{BB962C8B-B14F-4D97-AF65-F5344CB8AC3E}">
        <p14:creationId xmlns:p14="http://schemas.microsoft.com/office/powerpoint/2010/main" val="10881953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model proposed in [8] presents a software architecture to dynamically instantiate network function-flow graphs (NF-FGs)</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beginning from a high level description of the targeted graphs and the existence of a specific incident , ending with common traffic steering </a:t>
            </a:r>
            <a:r>
              <a:rPr lang="en-US" altLang="zh-TW" sz="2800" dirty="0" smtClean="0">
                <a:latin typeface="Times New Roman" panose="02020603050405020304" pitchFamily="18" charset="0"/>
                <a:cs typeface="Times New Roman" panose="02020603050405020304" pitchFamily="18" charset="0"/>
              </a:rPr>
              <a:t>provided</a:t>
            </a:r>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latin typeface="Times New Roman" panose="02020603050405020304" pitchFamily="18" charset="0"/>
                <a:cs typeface="Times New Roman" panose="02020603050405020304" pitchFamily="18" charset="0"/>
              </a:rPr>
              <a:t>by </a:t>
            </a:r>
            <a:r>
              <a:rPr lang="en-US" altLang="zh-TW" sz="2800" dirty="0">
                <a:latin typeface="Times New Roman" panose="02020603050405020304" pitchFamily="18" charset="0"/>
                <a:cs typeface="Times New Roman" panose="02020603050405020304" pitchFamily="18" charset="0"/>
              </a:rPr>
              <a:t>the SDN architecture</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SDN technology is used to dynamically reset the network paths inside the network unit. </a:t>
            </a: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38</a:t>
            </a:fld>
            <a:endParaRPr lang="en-US" altLang="zh-TW"/>
          </a:p>
        </p:txBody>
      </p:sp>
    </p:spTree>
    <p:extLst>
      <p:ext uri="{BB962C8B-B14F-4D97-AF65-F5344CB8AC3E}">
        <p14:creationId xmlns:p14="http://schemas.microsoft.com/office/powerpoint/2010/main" val="10546598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Traffic forwarding among the nodes of the NF-FG is based on </a:t>
            </a:r>
            <a:r>
              <a:rPr lang="en-US" altLang="zh-TW" sz="2800" dirty="0" err="1">
                <a:latin typeface="Times New Roman" panose="02020603050405020304" pitchFamily="18" charset="0"/>
                <a:cs typeface="Times New Roman" panose="02020603050405020304" pitchFamily="18" charset="0"/>
              </a:rPr>
              <a:t>eXtensibleOpenFlowDatapath</a:t>
            </a:r>
            <a:r>
              <a:rPr lang="en-US" altLang="zh-TW" sz="2800" dirty="0">
                <a:latin typeface="Times New Roman" panose="02020603050405020304" pitchFamily="18" charset="0"/>
                <a:cs typeface="Times New Roman" panose="02020603050405020304" pitchFamily="18" charset="0"/>
              </a:rPr>
              <a:t> daemon (</a:t>
            </a:r>
            <a:r>
              <a:rPr lang="en-US" altLang="zh-TW" sz="2800" dirty="0" err="1">
                <a:latin typeface="Times New Roman" panose="02020603050405020304" pitchFamily="18" charset="0"/>
                <a:cs typeface="Times New Roman" panose="02020603050405020304" pitchFamily="18" charset="0"/>
              </a:rPr>
              <a:t>xDPd</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err="1" smtClean="0">
                <a:latin typeface="Times New Roman" panose="02020603050405020304" pitchFamily="18" charset="0"/>
                <a:cs typeface="Times New Roman" panose="02020603050405020304" pitchFamily="18" charset="0"/>
              </a:rPr>
              <a:t>xDPd</a:t>
            </a:r>
            <a:r>
              <a:rPr lang="en-US" altLang="zh-TW"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is a software switch that creates multiple software </a:t>
            </a:r>
            <a:r>
              <a:rPr lang="en-US" altLang="zh-TW" sz="2800" dirty="0" err="1">
                <a:latin typeface="Times New Roman" panose="02020603050405020304" pitchFamily="18" charset="0"/>
                <a:cs typeface="Times New Roman" panose="02020603050405020304" pitchFamily="18" charset="0"/>
              </a:rPr>
              <a:t>Openflow</a:t>
            </a:r>
            <a:r>
              <a:rPr lang="en-US" altLang="zh-TW" sz="2800" dirty="0">
                <a:latin typeface="Times New Roman" panose="02020603050405020304" pitchFamily="18" charset="0"/>
                <a:cs typeface="Times New Roman" panose="02020603050405020304" pitchFamily="18" charset="0"/>
              </a:rPr>
              <a:t> switches in a dynamic way, called logical switch instances (LSIs). </a:t>
            </a:r>
          </a:p>
          <a:p>
            <a:r>
              <a:rPr lang="en-US" altLang="zh-TW" sz="2800" dirty="0">
                <a:latin typeface="Times New Roman" panose="02020603050405020304" pitchFamily="18" charset="0"/>
                <a:cs typeface="Times New Roman" panose="02020603050405020304" pitchFamily="18" charset="0"/>
              </a:rPr>
              <a:t>These LSIs can be tied together to physical interfaces and to NFs.</a:t>
            </a: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39</a:t>
            </a:fld>
            <a:endParaRPr lang="en-US" altLang="zh-TW"/>
          </a:p>
        </p:txBody>
      </p:sp>
    </p:spTree>
    <p:extLst>
      <p:ext uri="{BB962C8B-B14F-4D97-AF65-F5344CB8AC3E}">
        <p14:creationId xmlns:p14="http://schemas.microsoft.com/office/powerpoint/2010/main" val="3383642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Introduction</a:t>
            </a:r>
            <a:endParaRPr lang="zh-TW" altLang="en-US" dirty="0"/>
          </a:p>
        </p:txBody>
      </p:sp>
      <p:sp>
        <p:nvSpPr>
          <p:cNvPr id="3" name="內容版面配置區 2"/>
          <p:cNvSpPr>
            <a:spLocks noGrp="1"/>
          </p:cNvSpPr>
          <p:nvPr>
            <p:ph idx="1"/>
          </p:nvPr>
        </p:nvSpPr>
        <p:spPr/>
        <p:txBody>
          <a:bodyPr/>
          <a:lstStyle/>
          <a:p>
            <a:pPr lvl="0"/>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Network </a:t>
            </a:r>
            <a:r>
              <a:rPr lang="en-US" altLang="zh-TW" sz="2800" dirty="0">
                <a:solidFill>
                  <a:srgbClr val="FF0000"/>
                </a:solidFill>
                <a:latin typeface="Times New Roman" panose="02020603050405020304" pitchFamily="18" charset="0"/>
                <a:cs typeface="Times New Roman" panose="02020603050405020304" pitchFamily="18" charset="0"/>
              </a:rPr>
              <a:t>resource management</a:t>
            </a:r>
            <a:r>
              <a:rPr lang="en-US" altLang="zh-TW" sz="2800" dirty="0">
                <a:latin typeface="Times New Roman" panose="02020603050405020304" pitchFamily="18" charset="0"/>
                <a:cs typeface="Times New Roman" panose="02020603050405020304" pitchFamily="18" charset="0"/>
              </a:rPr>
              <a:t> and </a:t>
            </a:r>
            <a:r>
              <a:rPr lang="en-US" altLang="zh-TW" sz="2800" dirty="0">
                <a:solidFill>
                  <a:srgbClr val="FF0000"/>
                </a:solidFill>
                <a:latin typeface="Times New Roman" panose="02020603050405020304" pitchFamily="18" charset="0"/>
                <a:cs typeface="Times New Roman" panose="02020603050405020304" pitchFamily="18" charset="0"/>
              </a:rPr>
              <a:t>service </a:t>
            </a:r>
            <a:r>
              <a:rPr lang="en-US" altLang="zh-TW" sz="2800" dirty="0" smtClean="0">
                <a:solidFill>
                  <a:srgbClr val="FF0000"/>
                </a:solidFill>
                <a:latin typeface="Times New Roman" panose="02020603050405020304" pitchFamily="18" charset="0"/>
                <a:cs typeface="Times New Roman" panose="02020603050405020304" pitchFamily="18" charset="0"/>
              </a:rPr>
              <a:t>differentiation</a:t>
            </a:r>
            <a:r>
              <a:rPr lang="en-US" altLang="zh-TW"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according to user requirements and network constraints are crucial elements of the business and operations support systems of any telecommunications operator</a:t>
            </a:r>
            <a:r>
              <a:rPr lang="en-US" altLang="zh-TW" sz="2800" dirty="0" smtClean="0">
                <a:latin typeface="Times New Roman" panose="02020603050405020304" pitchFamily="18" charset="0"/>
                <a:cs typeface="Times New Roman" panose="02020603050405020304" pitchFamily="18" charset="0"/>
              </a:rPr>
              <a:t>.</a:t>
            </a:r>
          </a:p>
          <a:p>
            <a:pPr lvl="0"/>
            <a:r>
              <a:rPr lang="en-US" altLang="zh-TW" sz="2800" dirty="0">
                <a:latin typeface="Times New Roman" panose="02020603050405020304" pitchFamily="18" charset="0"/>
                <a:cs typeface="Times New Roman" panose="02020603050405020304" pitchFamily="18" charset="0"/>
              </a:rPr>
              <a:t>Service function chaining (SFC) is an enabling technology for the </a:t>
            </a:r>
            <a:r>
              <a:rPr lang="en-US" altLang="zh-TW" sz="2800" dirty="0">
                <a:solidFill>
                  <a:srgbClr val="FF0000"/>
                </a:solidFill>
                <a:latin typeface="Times New Roman" panose="02020603050405020304" pitchFamily="18" charset="0"/>
                <a:cs typeface="Times New Roman" panose="02020603050405020304" pitchFamily="18" charset="0"/>
              </a:rPr>
              <a:t>flexible management </a:t>
            </a:r>
            <a:r>
              <a:rPr lang="en-US" altLang="zh-TW" sz="2800" dirty="0">
                <a:latin typeface="Times New Roman" panose="02020603050405020304" pitchFamily="18" charset="0"/>
                <a:cs typeface="Times New Roman" panose="02020603050405020304" pitchFamily="18" charset="0"/>
              </a:rPr>
              <a:t>of specific service/</a:t>
            </a:r>
            <a:r>
              <a:rPr lang="en-US" altLang="zh-TW" sz="2800" dirty="0" err="1">
                <a:latin typeface="Times New Roman" panose="02020603050405020304" pitchFamily="18" charset="0"/>
                <a:cs typeface="Times New Roman" panose="02020603050405020304" pitchFamily="18" charset="0"/>
              </a:rPr>
              <a:t>applica-tion</a:t>
            </a:r>
            <a:r>
              <a:rPr lang="en-US" altLang="zh-TW" sz="2800" dirty="0">
                <a:latin typeface="Times New Roman" panose="02020603050405020304" pitchFamily="18" charset="0"/>
                <a:cs typeface="Times New Roman" panose="02020603050405020304" pitchFamily="18" charset="0"/>
              </a:rPr>
              <a:t> traffic, providing solutions for classifying flows and enforcing adequate policies along the flow routes according to the service requirements and considering the availability status of the network.</a:t>
            </a:r>
          </a:p>
          <a:p>
            <a:pPr lvl="0"/>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a:t>
            </a:fld>
            <a:endParaRPr lang="en-US" altLang="zh-TW"/>
          </a:p>
        </p:txBody>
      </p:sp>
    </p:spTree>
    <p:extLst>
      <p:ext uri="{BB962C8B-B14F-4D97-AF65-F5344CB8AC3E}">
        <p14:creationId xmlns:p14="http://schemas.microsoft.com/office/powerpoint/2010/main" val="340405512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A three-fold process occurs when the orchestrator node receives a new NF-FG description. </a:t>
            </a:r>
          </a:p>
          <a:p>
            <a:pPr marL="514350" indent="-514350">
              <a:buFont typeface="Wingdings" panose="05000000000000000000" pitchFamily="2" charset="2"/>
              <a:buAutoNum type="circleNumWdWhitePlain"/>
            </a:pPr>
            <a:r>
              <a:rPr lang="en-US" altLang="zh-TW" sz="2800" dirty="0">
                <a:latin typeface="Times New Roman" panose="02020603050405020304" pitchFamily="18" charset="0"/>
                <a:cs typeface="Times New Roman" panose="02020603050405020304" pitchFamily="18" charset="0"/>
              </a:rPr>
              <a:t>First, it calls each required NF implementation and installs it. </a:t>
            </a:r>
          </a:p>
          <a:p>
            <a:pPr marL="514350" indent="-514350">
              <a:buFont typeface="Wingdings" panose="05000000000000000000" pitchFamily="2" charset="2"/>
              <a:buAutoNum type="circleNumWdWhitePlain"/>
            </a:pPr>
            <a:r>
              <a:rPr lang="en-US" altLang="zh-TW" sz="2800" dirty="0">
                <a:latin typeface="Times New Roman" panose="02020603050405020304" pitchFamily="18" charset="0"/>
                <a:cs typeface="Times New Roman" panose="02020603050405020304" pitchFamily="18" charset="0"/>
              </a:rPr>
              <a:t>Second, it instantiates a user-LSI on </a:t>
            </a:r>
            <a:r>
              <a:rPr lang="en-US" altLang="zh-TW" sz="2800" dirty="0" err="1">
                <a:latin typeface="Times New Roman" panose="02020603050405020304" pitchFamily="18" charset="0"/>
                <a:cs typeface="Times New Roman" panose="02020603050405020304" pitchFamily="18" charset="0"/>
              </a:rPr>
              <a:t>xDPd</a:t>
            </a:r>
            <a:r>
              <a:rPr lang="en-US" altLang="zh-TW" sz="2800" dirty="0">
                <a:latin typeface="Times New Roman" panose="02020603050405020304" pitchFamily="18" charset="0"/>
                <a:cs typeface="Times New Roman" panose="02020603050405020304" pitchFamily="18" charset="0"/>
              </a:rPr>
              <a:t>, and then attaches it to the suitable NFs and to the classifier.</a:t>
            </a:r>
          </a:p>
          <a:p>
            <a:pPr marL="514350" indent="-514350">
              <a:buFont typeface="Wingdings" panose="05000000000000000000" pitchFamily="2" charset="2"/>
              <a:buAutoNum type="circleNumWdWhitePlain"/>
            </a:pPr>
            <a:r>
              <a:rPr lang="en-US" altLang="zh-TW" sz="2800" dirty="0">
                <a:latin typeface="Times New Roman" panose="02020603050405020304" pitchFamily="18" charset="0"/>
                <a:cs typeface="Times New Roman" panose="02020603050405020304" pitchFamily="18" charset="0"/>
              </a:rPr>
              <a:t>Third, it instantiates an OF controller per each tenant that provides the insertion of appropriate rules into the flow tables of the LSIs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40</a:t>
            </a:fld>
            <a:endParaRPr lang="en-US" altLang="zh-TW"/>
          </a:p>
        </p:txBody>
      </p:sp>
    </p:spTree>
    <p:extLst>
      <p:ext uri="{BB962C8B-B14F-4D97-AF65-F5344CB8AC3E}">
        <p14:creationId xmlns:p14="http://schemas.microsoft.com/office/powerpoint/2010/main" val="1794342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a:t>
            </a:r>
            <a:r>
              <a:rPr lang="en-US" altLang="zh-TW" sz="2800" dirty="0" err="1">
                <a:latin typeface="Times New Roman" panose="02020603050405020304" pitchFamily="18" charset="0"/>
                <a:cs typeface="Times New Roman" panose="02020603050405020304" pitchFamily="18" charset="0"/>
              </a:rPr>
              <a:t>StEERING</a:t>
            </a:r>
            <a:r>
              <a:rPr lang="en-US" altLang="zh-TW" sz="2800" dirty="0">
                <a:latin typeface="Times New Roman" panose="02020603050405020304" pitchFamily="18" charset="0"/>
                <a:cs typeface="Times New Roman" panose="02020603050405020304" pitchFamily="18" charset="0"/>
              </a:rPr>
              <a:t> framework was introduced in [9] to provide an SFC model supporting dynamic traffic </a:t>
            </a:r>
            <a:r>
              <a:rPr lang="en-US" altLang="zh-TW" sz="2800" dirty="0" smtClean="0">
                <a:latin typeface="Times New Roman" panose="02020603050405020304" pitchFamily="18" charset="0"/>
                <a:cs typeface="Times New Roman" panose="02020603050405020304" pitchFamily="18" charset="0"/>
              </a:rPr>
              <a:t>routing.</a:t>
            </a:r>
          </a:p>
          <a:p>
            <a:r>
              <a:rPr lang="en-US" altLang="zh-TW" sz="2800" dirty="0" err="1" smtClean="0">
                <a:latin typeface="Times New Roman" panose="02020603050405020304" pitchFamily="18" charset="0"/>
                <a:cs typeface="Times New Roman" panose="02020603050405020304" pitchFamily="18" charset="0"/>
              </a:rPr>
              <a:t>StEERING</a:t>
            </a:r>
            <a:r>
              <a:rPr lang="en-US" altLang="zh-TW"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uses a simple central controller that can adjust the traffic steering of various flow types through the targeted chain of middle-boxes. </a:t>
            </a:r>
          </a:p>
          <a:p>
            <a:r>
              <a:rPr lang="en-US" altLang="zh-TW" sz="2800" dirty="0">
                <a:latin typeface="Times New Roman" panose="02020603050405020304" pitchFamily="18" charset="0"/>
                <a:cs typeface="Times New Roman" panose="02020603050405020304" pitchFamily="18" charset="0"/>
              </a:rPr>
              <a:t>Moreover, it supports high scalability at the level of users and application policies.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41</a:t>
            </a:fld>
            <a:endParaRPr lang="en-US" altLang="zh-TW"/>
          </a:p>
        </p:txBody>
      </p:sp>
    </p:spTree>
    <p:extLst>
      <p:ext uri="{BB962C8B-B14F-4D97-AF65-F5344CB8AC3E}">
        <p14:creationId xmlns:p14="http://schemas.microsoft.com/office/powerpoint/2010/main" val="699762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Scalability is offered through three dimensions. </a:t>
            </a:r>
          </a:p>
          <a:p>
            <a:pPr marL="514350" indent="-514350">
              <a:buFont typeface="Wingdings" panose="05000000000000000000" pitchFamily="2" charset="2"/>
              <a:buAutoNum type="circleNumWdWhitePlain"/>
            </a:pPr>
            <a:r>
              <a:rPr lang="en-US" altLang="zh-TW" sz="2800" dirty="0">
                <a:latin typeface="Times New Roman" panose="02020603050405020304" pitchFamily="18" charset="0"/>
                <a:cs typeface="Times New Roman" panose="02020603050405020304" pitchFamily="18" charset="0"/>
              </a:rPr>
              <a:t>First, the rules at switches can be scaled linearly with the number of users and applications by using multiple tables to convert a single policy space into a multi-dimensional space.</a:t>
            </a:r>
          </a:p>
          <a:p>
            <a:pPr marL="514350" indent="-514350">
              <a:buFont typeface="Wingdings" panose="05000000000000000000" pitchFamily="2" charset="2"/>
              <a:buAutoNum type="circleNumWdWhitePlain"/>
            </a:pPr>
            <a:r>
              <a:rPr lang="en-US" altLang="zh-TW" sz="2800" dirty="0">
                <a:latin typeface="Times New Roman" panose="02020603050405020304" pitchFamily="18" charset="0"/>
                <a:cs typeface="Times New Roman" panose="02020603050405020304" pitchFamily="18" charset="0"/>
              </a:rPr>
              <a:t>Second, it facilitates the integration of various types of policies by specifying the ordered group of service functions that each flow crosses as one type of metadata, so every table can work on the service functions separately. </a:t>
            </a:r>
          </a:p>
          <a:p>
            <a:pPr marL="514350" indent="-514350">
              <a:buFont typeface="Wingdings" panose="05000000000000000000" pitchFamily="2" charset="2"/>
              <a:buAutoNum type="circleNumWdWhitePlain"/>
            </a:pPr>
            <a:r>
              <a:rPr lang="en-US" altLang="zh-TW" sz="2800" dirty="0">
                <a:latin typeface="Times New Roman" panose="02020603050405020304" pitchFamily="18" charset="0"/>
                <a:cs typeface="Times New Roman" panose="02020603050405020304" pitchFamily="18" charset="0"/>
              </a:rPr>
              <a:t>Third, the model provides the classification and header editing rules at the gateways only once within the network.</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42</a:t>
            </a:fld>
            <a:endParaRPr lang="en-US" altLang="zh-TW"/>
          </a:p>
        </p:txBody>
      </p:sp>
    </p:spTree>
    <p:extLst>
      <p:ext uri="{BB962C8B-B14F-4D97-AF65-F5344CB8AC3E}">
        <p14:creationId xmlns:p14="http://schemas.microsoft.com/office/powerpoint/2010/main" val="3358990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SIMPLE [10] is an efficient routing model for connecting SF instances and an approach to load balancing the SF instances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SIMPLE permits allocation of a logical middle-box steering policy and directly transposes this into forwarding rules that consider the network topology, switch capacities, and SF instances resource constraints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In the SIMPLE design, a particular SF instance is chosen to run within the limits of existing SDN capabilities (e.g., </a:t>
            </a:r>
            <a:r>
              <a:rPr lang="en-US" altLang="zh-TW" sz="2800" dirty="0" err="1">
                <a:latin typeface="Times New Roman" panose="02020603050405020304" pitchFamily="18" charset="0"/>
                <a:cs typeface="Times New Roman" panose="02020603050405020304" pitchFamily="18" charset="0"/>
              </a:rPr>
              <a:t>OpenFlow</a:t>
            </a:r>
            <a:r>
              <a:rPr lang="en-US" altLang="zh-TW" sz="2800" dirty="0">
                <a:latin typeface="Times New Roman" panose="02020603050405020304" pitchFamily="18" charset="0"/>
                <a:cs typeface="Times New Roman" panose="02020603050405020304" pitchFamily="18" charset="0"/>
              </a:rPr>
              <a:t>) and there is no need to reconfigure SFs implementations.</a:t>
            </a: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43</a:t>
            </a:fld>
            <a:endParaRPr lang="en-US" altLang="zh-TW"/>
          </a:p>
        </p:txBody>
      </p:sp>
    </p:spTree>
    <p:extLst>
      <p:ext uri="{BB962C8B-B14F-4D97-AF65-F5344CB8AC3E}">
        <p14:creationId xmlns:p14="http://schemas.microsoft.com/office/powerpoint/2010/main" val="22226372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This article provides an approach to track packets when processed by SFs that modifies the packet header information. </a:t>
            </a:r>
          </a:p>
          <a:p>
            <a:r>
              <a:rPr lang="en-US" altLang="zh-TW" sz="2800" dirty="0">
                <a:latin typeface="Times New Roman" panose="02020603050405020304" pitchFamily="18" charset="0"/>
                <a:cs typeface="Times New Roman" panose="02020603050405020304" pitchFamily="18" charset="0"/>
              </a:rPr>
              <a:t>The approach relies on correlating packets before processing by an SF instance and afterward, which does not require modifications or even detailed knowledge of the SF instance.</a:t>
            </a:r>
          </a:p>
          <a:p>
            <a:r>
              <a:rPr lang="en-US" altLang="zh-TW" sz="2800" dirty="0">
                <a:latin typeface="Times New Roman" panose="02020603050405020304" pitchFamily="18" charset="0"/>
                <a:cs typeface="Times New Roman" panose="02020603050405020304" pitchFamily="18" charset="0"/>
              </a:rPr>
              <a:t>However, the approach needs the system to collect packets for the correlation analysis.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44</a:t>
            </a:fld>
            <a:endParaRPr lang="en-US" altLang="zh-TW"/>
          </a:p>
        </p:txBody>
      </p:sp>
    </p:spTree>
    <p:extLst>
      <p:ext uri="{BB962C8B-B14F-4D97-AF65-F5344CB8AC3E}">
        <p14:creationId xmlns:p14="http://schemas.microsoft.com/office/powerpoint/2010/main" val="185272558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SDN and NFV-based SFC approaches</a:t>
            </a:r>
            <a:endParaRPr lang="zh-TW" altLang="en-US" dirty="0"/>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MIDAS architecture is proposed in [11] to solve the problems of simultaneously detecting middle-boxes and selecting among multiple network function (NF) providers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MIDAS is based on a central controller per each NF provider to support coordination of traffic steering installation among all NF providers</a:t>
            </a:r>
            <a:r>
              <a:rPr lang="en-US" altLang="zh-TW" sz="2800" dirty="0" smtClean="0">
                <a:latin typeface="Times New Roman" panose="02020603050405020304" pitchFamily="18" charset="0"/>
                <a:cs typeface="Times New Roman" panose="02020603050405020304" pitchFamily="18" charset="0"/>
              </a:rPr>
              <a:t>.</a:t>
            </a:r>
            <a:endParaRPr lang="en-US" altLang="zh-TW" sz="2800" dirty="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MIDAS has the capabilities of middle-box signaling, controller chaining, and multi-party computation (MPC), which support on-path installing setup.</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45</a:t>
            </a:fld>
            <a:endParaRPr lang="en-US" altLang="zh-TW"/>
          </a:p>
        </p:txBody>
      </p:sp>
    </p:spTree>
    <p:extLst>
      <p:ext uri="{BB962C8B-B14F-4D97-AF65-F5344CB8AC3E}">
        <p14:creationId xmlns:p14="http://schemas.microsoft.com/office/powerpoint/2010/main" val="54203997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MPC is used for NF provider assignment.</a:t>
            </a:r>
          </a:p>
          <a:p>
            <a:r>
              <a:rPr lang="en-US" altLang="zh-TW" sz="2800" dirty="0">
                <a:latin typeface="Times New Roman" panose="02020603050405020304" pitchFamily="18" charset="0"/>
                <a:cs typeface="Times New Roman" panose="02020603050405020304" pitchFamily="18" charset="0"/>
              </a:rPr>
              <a:t>The MIDAS architecture featured with multiple NF providers cooperates for consolidated middle-box (</a:t>
            </a:r>
            <a:r>
              <a:rPr lang="en-US" altLang="zh-TW" sz="2800" dirty="0" err="1">
                <a:latin typeface="Times New Roman" panose="02020603050405020304" pitchFamily="18" charset="0"/>
                <a:cs typeface="Times New Roman" panose="02020603050405020304" pitchFamily="18" charset="0"/>
              </a:rPr>
              <a:t>CoMBs</a:t>
            </a:r>
            <a:r>
              <a:rPr lang="en-US" altLang="zh-TW" sz="2800" dirty="0">
                <a:latin typeface="Times New Roman" panose="02020603050405020304" pitchFamily="18" charset="0"/>
                <a:cs typeface="Times New Roman" panose="02020603050405020304" pitchFamily="18" charset="0"/>
              </a:rPr>
              <a:t>) detection over the traffic path and </a:t>
            </a:r>
            <a:r>
              <a:rPr lang="en-US" altLang="zh-TW" sz="2800" dirty="0" err="1">
                <a:latin typeface="Times New Roman" panose="02020603050405020304" pitchFamily="18" charset="0"/>
                <a:cs typeface="Times New Roman" panose="02020603050405020304" pitchFamily="18" charset="0"/>
              </a:rPr>
              <a:t>CoMB</a:t>
            </a:r>
            <a:r>
              <a:rPr lang="en-US" altLang="zh-TW" sz="2800" dirty="0">
                <a:latin typeface="Times New Roman" panose="02020603050405020304" pitchFamily="18" charset="0"/>
                <a:cs typeface="Times New Roman" panose="02020603050405020304" pitchFamily="18" charset="0"/>
              </a:rPr>
              <a:t> selection while preserving confidential information.</a:t>
            </a:r>
          </a:p>
          <a:p>
            <a:r>
              <a:rPr lang="en-US" altLang="zh-TW" sz="2800" dirty="0">
                <a:latin typeface="Times New Roman" panose="02020603050405020304" pitchFamily="18" charset="0"/>
                <a:cs typeface="Times New Roman" panose="02020603050405020304" pitchFamily="18" charset="0"/>
              </a:rPr>
              <a:t>The proposed architecture is based on three </a:t>
            </a:r>
            <a:r>
              <a:rPr lang="en-US" altLang="zh-TW" sz="2800" dirty="0" err="1">
                <a:latin typeface="Times New Roman" panose="02020603050405020304" pitchFamily="18" charset="0"/>
                <a:cs typeface="Times New Roman" panose="02020603050405020304" pitchFamily="18" charset="0"/>
              </a:rPr>
              <a:t>units:the</a:t>
            </a:r>
            <a:r>
              <a:rPr lang="en-US" altLang="zh-TW" sz="2800" dirty="0">
                <a:latin typeface="Times New Roman" panose="02020603050405020304" pitchFamily="18" charset="0"/>
                <a:cs typeface="Times New Roman" panose="02020603050405020304" pitchFamily="18" charset="0"/>
              </a:rPr>
              <a:t> </a:t>
            </a:r>
            <a:r>
              <a:rPr lang="en-US" altLang="zh-TW" sz="2800" dirty="0" err="1">
                <a:latin typeface="Times New Roman" panose="02020603050405020304" pitchFamily="18" charset="0"/>
                <a:cs typeface="Times New Roman" panose="02020603050405020304" pitchFamily="18" charset="0"/>
              </a:rPr>
              <a:t>CoMBs;a</a:t>
            </a:r>
            <a:r>
              <a:rPr lang="en-US" altLang="zh-TW" sz="2800" dirty="0">
                <a:latin typeface="Times New Roman" panose="02020603050405020304" pitchFamily="18" charset="0"/>
                <a:cs typeface="Times New Roman" panose="02020603050405020304" pitchFamily="18" charset="0"/>
              </a:rPr>
              <a:t> logical centralized controller per each NF provider; and the network processing client (NPCL) that provides the client’s network service requests (CNSR</a:t>
            </a:r>
            <a:r>
              <a:rPr lang="en-US" altLang="zh-TW" sz="2800" dirty="0" smtClean="0">
                <a:latin typeface="Times New Roman" panose="02020603050405020304" pitchFamily="18" charset="0"/>
                <a:cs typeface="Times New Roman" panose="02020603050405020304" pitchFamily="18" charset="0"/>
              </a:rPr>
              <a:t>).</a:t>
            </a: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46</a:t>
            </a:fld>
            <a:endParaRPr lang="en-US" altLang="zh-TW"/>
          </a:p>
        </p:txBody>
      </p:sp>
    </p:spTree>
    <p:extLst>
      <p:ext uri="{BB962C8B-B14F-4D97-AF65-F5344CB8AC3E}">
        <p14:creationId xmlns:p14="http://schemas.microsoft.com/office/powerpoint/2010/main" val="104840938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authors also proposed a heuristic selection algorithm called the Intra-Provider Middle-box selection algorithm for NF allocations to </a:t>
            </a:r>
            <a:r>
              <a:rPr lang="en-US" altLang="zh-TW" sz="2800" dirty="0" err="1">
                <a:latin typeface="Times New Roman" panose="02020603050405020304" pitchFamily="18" charset="0"/>
                <a:cs typeface="Times New Roman" panose="02020603050405020304" pitchFamily="18" charset="0"/>
              </a:rPr>
              <a:t>CoMBs</a:t>
            </a:r>
            <a:r>
              <a:rPr lang="en-US" altLang="zh-TW" sz="2800" dirty="0">
                <a:latin typeface="Times New Roman" panose="02020603050405020304" pitchFamily="18" charset="0"/>
                <a:cs typeface="Times New Roman" panose="02020603050405020304" pitchFamily="18" charset="0"/>
              </a:rPr>
              <a:t> in the right place with an objective of load balancing provisioning over the </a:t>
            </a:r>
            <a:r>
              <a:rPr lang="en-US" altLang="zh-TW" sz="2800" dirty="0" err="1">
                <a:latin typeface="Times New Roman" panose="02020603050405020304" pitchFamily="18" charset="0"/>
                <a:cs typeface="Times New Roman" panose="02020603050405020304" pitchFamily="18" charset="0"/>
              </a:rPr>
              <a:t>CoMBs</a:t>
            </a:r>
            <a:r>
              <a:rPr lang="en-US" altLang="zh-TW" sz="2800" dirty="0">
                <a:latin typeface="Times New Roman" panose="02020603050405020304" pitchFamily="18" charset="0"/>
                <a:cs typeface="Times New Roman" panose="02020603050405020304" pitchFamily="18" charset="0"/>
              </a:rPr>
              <a:t>.</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47</a:t>
            </a:fld>
            <a:endParaRPr lang="en-US" altLang="zh-TW"/>
          </a:p>
        </p:txBody>
      </p:sp>
    </p:spTree>
    <p:extLst>
      <p:ext uri="{BB962C8B-B14F-4D97-AF65-F5344CB8AC3E}">
        <p14:creationId xmlns:p14="http://schemas.microsoft.com/office/powerpoint/2010/main" val="6266407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ESCAPE prototype system, introduced in [12], is a developing and testing system for different nodes of the service function chaining framework</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It </a:t>
            </a:r>
            <a:r>
              <a:rPr lang="en-US" altLang="zh-TW" sz="2800" dirty="0">
                <a:latin typeface="Times New Roman" panose="02020603050405020304" pitchFamily="18" charset="0"/>
                <a:cs typeface="Times New Roman" panose="02020603050405020304" pitchFamily="18" charset="0"/>
              </a:rPr>
              <a:t>is based on </a:t>
            </a:r>
            <a:r>
              <a:rPr lang="en-US" altLang="zh-TW" sz="2800" dirty="0" err="1">
                <a:latin typeface="Times New Roman" panose="02020603050405020304" pitchFamily="18" charset="0"/>
                <a:cs typeface="Times New Roman" panose="02020603050405020304" pitchFamily="18" charset="0"/>
              </a:rPr>
              <a:t>Mininet</a:t>
            </a:r>
            <a:r>
              <a:rPr lang="en-US" altLang="zh-TW" sz="2800" dirty="0">
                <a:latin typeface="Times New Roman" panose="02020603050405020304" pitchFamily="18" charset="0"/>
                <a:cs typeface="Times New Roman" panose="02020603050405020304" pitchFamily="18" charset="0"/>
              </a:rPr>
              <a:t>, Click, POX, and </a:t>
            </a:r>
            <a:r>
              <a:rPr lang="en-US" altLang="zh-TW" sz="2800" dirty="0" err="1">
                <a:latin typeface="Times New Roman" panose="02020603050405020304" pitchFamily="18" charset="0"/>
                <a:cs typeface="Times New Roman" panose="02020603050405020304" pitchFamily="18" charset="0"/>
              </a:rPr>
              <a:t>NetCONF</a:t>
            </a:r>
            <a:r>
              <a:rPr lang="en-US" altLang="zh-TW" sz="2800" dirty="0">
                <a:latin typeface="Times New Roman" panose="02020603050405020304" pitchFamily="18" charset="0"/>
                <a:cs typeface="Times New Roman" panose="02020603050405020304" pitchFamily="18" charset="0"/>
              </a:rPr>
              <a:t> tools integrated together in the ESCAPE framework</a:t>
            </a:r>
            <a:r>
              <a:rPr lang="en-US" altLang="zh-TW" sz="2800" dirty="0" smtClean="0">
                <a:latin typeface="Times New Roman" panose="02020603050405020304" pitchFamily="18" charset="0"/>
                <a:cs typeface="Times New Roman" panose="02020603050405020304" pitchFamily="18" charset="0"/>
              </a:rPr>
              <a:t>.</a:t>
            </a:r>
            <a:endParaRPr lang="en-US" altLang="zh-TW" sz="2800" dirty="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In addition, an </a:t>
            </a:r>
            <a:r>
              <a:rPr lang="en-US" altLang="zh-TW" sz="2800" dirty="0" smtClean="0">
                <a:latin typeface="Times New Roman" panose="02020603050405020304" pitchFamily="18" charset="0"/>
                <a:cs typeface="Times New Roman" panose="02020603050405020304" pitchFamily="18" charset="0"/>
              </a:rPr>
              <a:t>orchestrator layer is added to </a:t>
            </a:r>
            <a:r>
              <a:rPr lang="en-US" altLang="zh-TW" sz="2800" dirty="0">
                <a:latin typeface="Times New Roman" panose="02020603050405020304" pitchFamily="18" charset="0"/>
                <a:cs typeface="Times New Roman" panose="02020603050405020304" pitchFamily="18" charset="0"/>
              </a:rPr>
              <a:t>allow SFC configuration, allocating VNFs into the physical </a:t>
            </a:r>
            <a:r>
              <a:rPr lang="en-US" altLang="zh-TW" sz="2800" dirty="0" smtClean="0">
                <a:latin typeface="Times New Roman" panose="02020603050405020304" pitchFamily="18" charset="0"/>
                <a:cs typeface="Times New Roman" panose="02020603050405020304" pitchFamily="18" charset="0"/>
              </a:rPr>
              <a:t>resources</a:t>
            </a:r>
            <a:r>
              <a:rPr lang="en-US" altLang="zh-TW" sz="2800" dirty="0">
                <a:latin typeface="Times New Roman" panose="02020603050405020304" pitchFamily="18" charset="0"/>
                <a:cs typeface="Times New Roman" panose="02020603050405020304" pitchFamily="18" charset="0"/>
              </a:rPr>
              <a:t>, flow routing across the VNFs based on policies, and provisioning live management information on operating VNF instances.</a:t>
            </a: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48</a:t>
            </a:fld>
            <a:endParaRPr lang="en-US" altLang="zh-TW"/>
          </a:p>
        </p:txBody>
      </p:sp>
    </p:spTree>
    <p:extLst>
      <p:ext uri="{BB962C8B-B14F-4D97-AF65-F5344CB8AC3E}">
        <p14:creationId xmlns:p14="http://schemas.microsoft.com/office/powerpoint/2010/main" val="10599440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ESCAPE adopts VNF deployment by implementing a simple </a:t>
            </a:r>
            <a:r>
              <a:rPr lang="en-US" altLang="zh-TW" sz="2800" dirty="0" err="1">
                <a:latin typeface="Times New Roman" panose="02020603050405020304" pitchFamily="18" charset="0"/>
                <a:cs typeface="Times New Roman" panose="02020603050405020304" pitchFamily="18" charset="0"/>
              </a:rPr>
              <a:t>Mininet</a:t>
            </a:r>
            <a:r>
              <a:rPr lang="en-US" altLang="zh-TW" sz="2800" dirty="0">
                <a:latin typeface="Times New Roman" panose="02020603050405020304" pitchFamily="18" charset="0"/>
                <a:cs typeface="Times New Roman" panose="02020603050405020304" pitchFamily="18" charset="0"/>
              </a:rPr>
              <a:t>-based API where chain paths are constructed from available VNFs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Moreover</a:t>
            </a:r>
            <a:r>
              <a:rPr lang="en-US" altLang="zh-TW" sz="2800" dirty="0">
                <a:latin typeface="Times New Roman" panose="02020603050405020304" pitchFamily="18" charset="0"/>
                <a:cs typeface="Times New Roman" panose="02020603050405020304" pitchFamily="18" charset="0"/>
              </a:rPr>
              <a:t>, a compact set of VNFs implemented in Click constructs a VNF catalog inside the ESCAPE system. </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49</a:t>
            </a:fld>
            <a:endParaRPr lang="en-US" altLang="zh-TW" dirty="0"/>
          </a:p>
        </p:txBody>
      </p:sp>
    </p:spTree>
    <p:extLst>
      <p:ext uri="{BB962C8B-B14F-4D97-AF65-F5344CB8AC3E}">
        <p14:creationId xmlns:p14="http://schemas.microsoft.com/office/powerpoint/2010/main" val="20460589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SFC is defined as a </a:t>
            </a:r>
            <a:r>
              <a:rPr lang="en-US" altLang="zh-TW" sz="2800" dirty="0">
                <a:solidFill>
                  <a:srgbClr val="FF0000"/>
                </a:solidFill>
                <a:latin typeface="Times New Roman" panose="02020603050405020304" pitchFamily="18" charset="0"/>
                <a:cs typeface="Times New Roman" panose="02020603050405020304" pitchFamily="18" charset="0"/>
              </a:rPr>
              <a:t>chain-ordered set of service functions </a:t>
            </a:r>
            <a:r>
              <a:rPr lang="en-US" altLang="zh-TW" sz="2800" dirty="0">
                <a:latin typeface="Times New Roman" panose="02020603050405020304" pitchFamily="18" charset="0"/>
                <a:cs typeface="Times New Roman" panose="02020603050405020304" pitchFamily="18" charset="0"/>
              </a:rPr>
              <a:t>(SFs) that handles the traffic of the </a:t>
            </a:r>
            <a:r>
              <a:rPr lang="en-US" altLang="zh-TW" sz="2800" dirty="0" smtClean="0">
                <a:latin typeface="Times New Roman" panose="02020603050405020304" pitchFamily="18" charset="0"/>
                <a:cs typeface="Times New Roman" panose="02020603050405020304" pitchFamily="18" charset="0"/>
              </a:rPr>
              <a:t>delivery </a:t>
            </a:r>
            <a:r>
              <a:rPr lang="en-US" altLang="zh-TW" sz="2800" dirty="0">
                <a:latin typeface="Times New Roman" panose="02020603050405020304" pitchFamily="18" charset="0"/>
                <a:cs typeface="Times New Roman" panose="02020603050405020304" pitchFamily="18" charset="0"/>
              </a:rPr>
              <a:t>(data plane), control, and monitoring (control plane) of a specific service/application</a:t>
            </a:r>
            <a:r>
              <a:rPr lang="en-US" altLang="zh-TW" sz="2800" dirty="0" smtClean="0">
                <a:latin typeface="Times New Roman" panose="02020603050405020304" pitchFamily="18" charset="0"/>
                <a:cs typeface="Times New Roman" panose="02020603050405020304" pitchFamily="18" charset="0"/>
              </a:rPr>
              <a:t>.</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a:t>
            </a:fld>
            <a:endParaRPr lang="en-US" altLang="zh-TW"/>
          </a:p>
        </p:txBody>
      </p:sp>
    </p:spTree>
    <p:extLst>
      <p:ext uri="{BB962C8B-B14F-4D97-AF65-F5344CB8AC3E}">
        <p14:creationId xmlns:p14="http://schemas.microsoft.com/office/powerpoint/2010/main" val="198361067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work in [13] introduced a new architecture that provides policy-based network management and has the ability to orchestrate and simplify fast deployment of various VNFs within an SDN/NFV environment. </a:t>
            </a:r>
          </a:p>
          <a:p>
            <a:r>
              <a:rPr lang="en-US" altLang="zh-TW" sz="2800" dirty="0">
                <a:latin typeface="Times New Roman" panose="02020603050405020304" pitchFamily="18" charset="0"/>
                <a:cs typeface="Times New Roman" panose="02020603050405020304" pitchFamily="18" charset="0"/>
              </a:rPr>
              <a:t>The architecture allows the selection of VNFs from available VNF instances using a policy engine staying in the NFV orchestrator</a:t>
            </a:r>
            <a:r>
              <a:rPr lang="en-US" altLang="zh-TW" sz="2800" dirty="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This NFVO provides various stitched VNFs, using them to build OSS/BSS applications.</a:t>
            </a: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50</a:t>
            </a:fld>
            <a:endParaRPr lang="en-US" altLang="zh-TW"/>
          </a:p>
        </p:txBody>
      </p:sp>
    </p:spTree>
    <p:extLst>
      <p:ext uri="{BB962C8B-B14F-4D97-AF65-F5344CB8AC3E}">
        <p14:creationId xmlns:p14="http://schemas.microsoft.com/office/powerpoint/2010/main" val="396779178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Moreover, the architecture addresses VNF life cycle management and service chaining among these different VNFs sent to large scale customers. The proposed architecture features:</a:t>
            </a:r>
          </a:p>
          <a:p>
            <a:pPr marL="514350" indent="-514350">
              <a:buFont typeface="Wingdings" panose="05000000000000000000" pitchFamily="2" charset="2"/>
              <a:buAutoNum type="circleNumWdWhitePlain"/>
            </a:pPr>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ability to separate hardware elements, VNFs, services, and orchestration.</a:t>
            </a:r>
          </a:p>
          <a:p>
            <a:pPr marL="514350" indent="-514350">
              <a:buFont typeface="Wingdings" panose="05000000000000000000" pitchFamily="2" charset="2"/>
              <a:buAutoNum type="circleNumWdWhitePlain"/>
            </a:pPr>
            <a:r>
              <a:rPr lang="en-US" altLang="zh-TW" sz="2800" dirty="0" smtClean="0">
                <a:latin typeface="Times New Roman" panose="02020603050405020304" pitchFamily="18" charset="0"/>
                <a:cs typeface="Times New Roman" panose="02020603050405020304" pitchFamily="18" charset="0"/>
              </a:rPr>
              <a:t>Abstraction </a:t>
            </a:r>
            <a:r>
              <a:rPr lang="en-US" altLang="zh-TW" sz="2800" dirty="0">
                <a:latin typeface="Times New Roman" panose="02020603050405020304" pitchFamily="18" charset="0"/>
                <a:cs typeface="Times New Roman" panose="02020603050405020304" pitchFamily="18" charset="0"/>
              </a:rPr>
              <a:t>of network resources and network functions through predefined information models</a:t>
            </a:r>
            <a:r>
              <a:rPr lang="en-US" altLang="zh-TW" sz="2800" dirty="0" smtClean="0">
                <a:latin typeface="Times New Roman" panose="02020603050405020304" pitchFamily="18" charset="0"/>
                <a:cs typeface="Times New Roman" panose="02020603050405020304" pitchFamily="18" charset="0"/>
              </a:rPr>
              <a:t>.</a:t>
            </a:r>
          </a:p>
          <a:p>
            <a:pPr marL="514350" indent="-514350">
              <a:buFont typeface="Wingdings" panose="05000000000000000000" pitchFamily="2" charset="2"/>
              <a:buAutoNum type="circleNumWdWhitePlain"/>
            </a:pPr>
            <a:r>
              <a:rPr lang="en-US" altLang="zh-TW" sz="2800" dirty="0" smtClean="0">
                <a:latin typeface="Times New Roman" panose="02020603050405020304" pitchFamily="18" charset="0"/>
                <a:cs typeface="Times New Roman" panose="02020603050405020304" pitchFamily="18" charset="0"/>
              </a:rPr>
              <a:t>Policy-based </a:t>
            </a:r>
            <a:r>
              <a:rPr lang="en-US" altLang="zh-TW" sz="2800" dirty="0">
                <a:latin typeface="Times New Roman" panose="02020603050405020304" pitchFamily="18" charset="0"/>
                <a:cs typeface="Times New Roman" panose="02020603050405020304" pitchFamily="18" charset="0"/>
              </a:rPr>
              <a:t>management allowance for singular VNFs and orchestration of NFV service chains.</a:t>
            </a:r>
          </a:p>
          <a:p>
            <a:pPr marL="514350" indent="-514350">
              <a:buFont typeface="Wingdings" panose="05000000000000000000" pitchFamily="2" charset="2"/>
              <a:buAutoNum type="circleNumWdWhitePlain"/>
            </a:pPr>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ability to deploy NFV services ruled by policies.</a:t>
            </a: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51</a:t>
            </a:fld>
            <a:endParaRPr lang="en-US" altLang="zh-TW"/>
          </a:p>
        </p:txBody>
      </p:sp>
    </p:spTree>
    <p:extLst>
      <p:ext uri="{BB962C8B-B14F-4D97-AF65-F5344CB8AC3E}">
        <p14:creationId xmlns:p14="http://schemas.microsoft.com/office/powerpoint/2010/main" val="35629321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authors in [14] focus on SFC implementation in a cloud-based edge data center network where all SFs are software applications operating in virtual machines within these data centers. </a:t>
            </a:r>
          </a:p>
          <a:p>
            <a:r>
              <a:rPr lang="en-US" altLang="zh-TW" sz="2800" dirty="0">
                <a:latin typeface="Times New Roman" panose="02020603050405020304" pitchFamily="18" charset="0"/>
                <a:cs typeface="Times New Roman" panose="02020603050405020304" pitchFamily="18" charset="0"/>
              </a:rPr>
              <a:t>The main target of this work is to prove that this new </a:t>
            </a:r>
            <a:r>
              <a:rPr lang="en-US" altLang="zh-TW" sz="2800" dirty="0" err="1">
                <a:latin typeface="Times New Roman" panose="02020603050405020304" pitchFamily="18" charset="0"/>
                <a:cs typeface="Times New Roman" panose="02020603050405020304" pitchFamily="18" charset="0"/>
              </a:rPr>
              <a:t>softwarized</a:t>
            </a:r>
            <a:r>
              <a:rPr lang="en-US" altLang="zh-TW" sz="2800" dirty="0">
                <a:latin typeface="Times New Roman" panose="02020603050405020304" pitchFamily="18" charset="0"/>
                <a:cs typeface="Times New Roman" panose="02020603050405020304" pitchFamily="18" charset="0"/>
              </a:rPr>
              <a:t> environment permits a high level of flexibility and dynamicity of SFC in comparison with the traditional hardware-based architectures. </a:t>
            </a:r>
          </a:p>
          <a:p>
            <a:r>
              <a:rPr lang="en-US" altLang="zh-TW" sz="2800" dirty="0">
                <a:latin typeface="Times New Roman" panose="02020603050405020304" pitchFamily="18" charset="0"/>
                <a:cs typeface="Times New Roman" panose="02020603050405020304" pitchFamily="18" charset="0"/>
              </a:rPr>
              <a:t>To reach these flexible and dynamic SFCs for Layer 2 and Layer 3 edge network function implementations, the SDN control plane is used to provision the forwarding rules into </a:t>
            </a:r>
            <a:r>
              <a:rPr lang="en-US" altLang="zh-TW" sz="2800" dirty="0" err="1">
                <a:latin typeface="Times New Roman" panose="02020603050405020304" pitchFamily="18" charset="0"/>
                <a:cs typeface="Times New Roman" panose="02020603050405020304" pitchFamily="18" charset="0"/>
              </a:rPr>
              <a:t>OpenFlow</a:t>
            </a:r>
            <a:r>
              <a:rPr lang="en-US" altLang="zh-TW" sz="2800" dirty="0">
                <a:latin typeface="Times New Roman" panose="02020603050405020304" pitchFamily="18" charset="0"/>
                <a:cs typeface="Times New Roman" panose="02020603050405020304" pitchFamily="18" charset="0"/>
              </a:rPr>
              <a:t> switches. </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52</a:t>
            </a:fld>
            <a:endParaRPr lang="en-US" altLang="zh-TW"/>
          </a:p>
        </p:txBody>
      </p:sp>
    </p:spTree>
    <p:extLst>
      <p:ext uri="{BB962C8B-B14F-4D97-AF65-F5344CB8AC3E}">
        <p14:creationId xmlns:p14="http://schemas.microsoft.com/office/powerpoint/2010/main" val="6250993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work in [15] shows how telecom operators benefit from the NFV and SDN paradigms to improve the management of SFs and construct new business models. </a:t>
            </a:r>
          </a:p>
          <a:p>
            <a:r>
              <a:rPr lang="en-US" altLang="zh-TW" sz="2800" dirty="0">
                <a:latin typeface="Times New Roman" panose="02020603050405020304" pitchFamily="18" charset="0"/>
                <a:cs typeface="Times New Roman" panose="02020603050405020304" pitchFamily="18" charset="0"/>
              </a:rPr>
              <a:t>The article targets two major sides. </a:t>
            </a:r>
          </a:p>
          <a:p>
            <a:pPr marL="514350" indent="-514350">
              <a:buFont typeface="Wingdings" panose="05000000000000000000" pitchFamily="2" charset="2"/>
              <a:buAutoNum type="circleNumWdWhitePlain"/>
            </a:pPr>
            <a:r>
              <a:rPr lang="en-US" altLang="zh-TW" sz="2800" dirty="0">
                <a:latin typeface="Times New Roman" panose="02020603050405020304" pitchFamily="18" charset="0"/>
                <a:cs typeface="Times New Roman" panose="02020603050405020304" pitchFamily="18" charset="0"/>
              </a:rPr>
              <a:t>The first side is how telco infrastructure deploys this new paradigm.</a:t>
            </a:r>
          </a:p>
          <a:p>
            <a:pPr marL="514350" indent="-514350">
              <a:buFont typeface="Wingdings" panose="05000000000000000000" pitchFamily="2" charset="2"/>
              <a:buAutoNum type="circleNumWdWhitePlain"/>
            </a:pPr>
            <a:r>
              <a:rPr lang="en-US" altLang="zh-TW" sz="2800" dirty="0">
                <a:latin typeface="Times New Roman" panose="02020603050405020304" pitchFamily="18" charset="0"/>
                <a:cs typeface="Times New Roman" panose="02020603050405020304" pitchFamily="18" charset="0"/>
              </a:rPr>
              <a:t>The second issue is orchestration and management of SFs in distributed telco cloud environments by presenting the Cloud4NFV platform.</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53</a:t>
            </a:fld>
            <a:endParaRPr lang="en-US" altLang="zh-TW"/>
          </a:p>
        </p:txBody>
      </p:sp>
    </p:spTree>
    <p:extLst>
      <p:ext uri="{BB962C8B-B14F-4D97-AF65-F5344CB8AC3E}">
        <p14:creationId xmlns:p14="http://schemas.microsoft.com/office/powerpoint/2010/main" val="17267476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approach of modeling SFs in the cloud infrastructure is highlighted in that work, and the ability to perform SFC provisioning is demonstrated as one of the essential features of SF composition. </a:t>
            </a:r>
          </a:p>
          <a:p>
            <a:r>
              <a:rPr lang="en-US" altLang="zh-TW" sz="2800" dirty="0">
                <a:latin typeface="Times New Roman" panose="02020603050405020304" pitchFamily="18" charset="0"/>
                <a:cs typeface="Times New Roman" panose="02020603050405020304" pitchFamily="18" charset="0"/>
              </a:rPr>
              <a:t>The Cloud4NFV platform is constructed over cloud, SDN, and WAN technologies to provide SF as a service</a:t>
            </a:r>
            <a:r>
              <a:rPr lang="en-US" altLang="zh-TW" sz="2800" dirty="0" smtClean="0">
                <a:latin typeface="Times New Roman" panose="02020603050405020304" pitchFamily="18" charset="0"/>
                <a:cs typeface="Times New Roman" panose="02020603050405020304" pitchFamily="18" charset="0"/>
              </a:rPr>
              <a:t>.</a:t>
            </a:r>
            <a:endParaRPr lang="en-US" altLang="zh-TW" sz="2800" dirty="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The Cloud4NFV platform also provides service monitoring and deployment, and optimized WAN and cloud resources for SFs support.</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54</a:t>
            </a:fld>
            <a:endParaRPr lang="en-US" altLang="zh-TW"/>
          </a:p>
        </p:txBody>
      </p:sp>
    </p:spTree>
    <p:extLst>
      <p:ext uri="{BB962C8B-B14F-4D97-AF65-F5344CB8AC3E}">
        <p14:creationId xmlns:p14="http://schemas.microsoft.com/office/powerpoint/2010/main" val="31893603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In [16], an </a:t>
            </a:r>
            <a:r>
              <a:rPr lang="en-US" altLang="zh-TW" sz="2800" dirty="0">
                <a:latin typeface="Times New Roman" panose="02020603050405020304" pitchFamily="18" charset="0"/>
                <a:cs typeface="Times New Roman" panose="02020603050405020304" pitchFamily="18" charset="0"/>
              </a:rPr>
              <a:t>optical </a:t>
            </a:r>
            <a:r>
              <a:rPr lang="en-US" altLang="zh-TW" sz="2800" dirty="0">
                <a:latin typeface="Times New Roman" panose="02020603050405020304" pitchFamily="18" charset="0"/>
                <a:cs typeface="Times New Roman" panose="02020603050405020304" pitchFamily="18" charset="0"/>
              </a:rPr>
              <a:t>SFC architecture is proposed</a:t>
            </a:r>
            <a:r>
              <a:rPr lang="en-US" altLang="zh-TW" sz="2800" dirty="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The authors set up a packet/optical hybrid datacenter architecture to steer large volumes of flows in an optical steering network</a:t>
            </a:r>
            <a:r>
              <a:rPr lang="en-US" altLang="zh-TW" sz="2800" dirty="0">
                <a:latin typeface="Times New Roman" panose="02020603050405020304" pitchFamily="18" charset="0"/>
                <a:cs typeface="Times New Roman" panose="02020603050405020304" pitchFamily="18" charset="0"/>
              </a:rPr>
              <a:t>.</a:t>
            </a:r>
            <a:endParaRPr lang="en-US" altLang="zh-TW" sz="2800" dirty="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They introduced such a solution to cope with the limitations of packet-switched SFC, such as complicated configuration of flow matching rules when the number of flows increases, which may lead to high operational cost, inefficient power consumption, and performance degradation due to scalability.</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55</a:t>
            </a:fld>
            <a:endParaRPr lang="en-US" altLang="zh-TW"/>
          </a:p>
        </p:txBody>
      </p:sp>
    </p:spTree>
    <p:extLst>
      <p:ext uri="{BB962C8B-B14F-4D97-AF65-F5344CB8AC3E}">
        <p14:creationId xmlns:p14="http://schemas.microsoft.com/office/powerpoint/2010/main" val="18472264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architecture consists of an operations support system/business support system (OSS/BSS) module, connected to an SDN controller and a NFV manager. The SFC configuration is done at the OSS/BSS module.</a:t>
            </a:r>
          </a:p>
          <a:p>
            <a:r>
              <a:rPr lang="en-US" altLang="zh-TW" sz="2800" dirty="0">
                <a:latin typeface="Times New Roman" panose="02020603050405020304" pitchFamily="18" charset="0"/>
                <a:cs typeface="Times New Roman" panose="02020603050405020304" pitchFamily="18" charset="0"/>
              </a:rPr>
              <a:t>Furthermore, the OSS/BSS module enforces the operator’s </a:t>
            </a:r>
            <a:r>
              <a:rPr lang="en-US" altLang="zh-TW" sz="2800" dirty="0" err="1">
                <a:latin typeface="Times New Roman" panose="02020603050405020304" pitchFamily="18" charset="0"/>
                <a:cs typeface="Times New Roman" panose="02020603050405020304" pitchFamily="18" charset="0"/>
              </a:rPr>
              <a:t>policies.The</a:t>
            </a:r>
            <a:r>
              <a:rPr lang="en-US" altLang="zh-TW" sz="2800" dirty="0">
                <a:latin typeface="Times New Roman" panose="02020603050405020304" pitchFamily="18" charset="0"/>
                <a:cs typeface="Times New Roman" panose="02020603050405020304" pitchFamily="18" charset="0"/>
              </a:rPr>
              <a:t> SDN controller and NFV manager are responsible for resource allocation. </a:t>
            </a:r>
          </a:p>
          <a:p>
            <a:r>
              <a:rPr lang="en-US" altLang="zh-TW" sz="2800" dirty="0">
                <a:latin typeface="Times New Roman" panose="02020603050405020304" pitchFamily="18" charset="0"/>
                <a:cs typeface="Times New Roman" panose="02020603050405020304" pitchFamily="18" charset="0"/>
              </a:rPr>
              <a:t>The optical steering layer, including the network nodes, is placed on the southbound side of the SDN controller, which uses the </a:t>
            </a:r>
            <a:r>
              <a:rPr lang="en-US" altLang="zh-TW" sz="2800" dirty="0" err="1">
                <a:latin typeface="Times New Roman" panose="02020603050405020304" pitchFamily="18" charset="0"/>
                <a:cs typeface="Times New Roman" panose="02020603050405020304" pitchFamily="18" charset="0"/>
              </a:rPr>
              <a:t>OpenFlow</a:t>
            </a:r>
            <a:r>
              <a:rPr lang="en-US" altLang="zh-TW" sz="2800" dirty="0">
                <a:latin typeface="Times New Roman" panose="02020603050405020304" pitchFamily="18" charset="0"/>
                <a:cs typeface="Times New Roman" panose="02020603050405020304" pitchFamily="18" charset="0"/>
              </a:rPr>
              <a:t> v.1.4 protocol with an extension for optical circuit configuration to communicate with the optical circuit switches in the data plane layer.</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56</a:t>
            </a:fld>
            <a:endParaRPr lang="en-US" altLang="zh-TW"/>
          </a:p>
        </p:txBody>
      </p:sp>
    </p:spTree>
    <p:extLst>
      <p:ext uri="{BB962C8B-B14F-4D97-AF65-F5344CB8AC3E}">
        <p14:creationId xmlns:p14="http://schemas.microsoft.com/office/powerpoint/2010/main" val="4105541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Comparison and evaluation</a:t>
            </a:r>
            <a:endParaRPr lang="zh-TW" altLang="en-US" dirty="0"/>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Table 1 shows some of the taxonomy used in the above mentioned approaches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The taxonomy shows that the approaches that adopt </a:t>
            </a:r>
            <a:r>
              <a:rPr lang="en-US" altLang="zh-TW" sz="2800" dirty="0">
                <a:solidFill>
                  <a:srgbClr val="FF0000"/>
                </a:solidFill>
                <a:latin typeface="Times New Roman" panose="02020603050405020304" pitchFamily="18" charset="0"/>
                <a:cs typeface="Times New Roman" panose="02020603050405020304" pitchFamily="18" charset="0"/>
              </a:rPr>
              <a:t>SDN and NFV </a:t>
            </a:r>
            <a:r>
              <a:rPr lang="en-US" altLang="zh-TW" sz="2800" dirty="0">
                <a:latin typeface="Times New Roman" panose="02020603050405020304" pitchFamily="18" charset="0"/>
                <a:cs typeface="Times New Roman" panose="02020603050405020304" pitchFamily="18" charset="0"/>
              </a:rPr>
              <a:t>technologies </a:t>
            </a:r>
            <a:r>
              <a:rPr lang="en-US" altLang="zh-TW" sz="2800" dirty="0">
                <a:solidFill>
                  <a:srgbClr val="FF0000"/>
                </a:solidFill>
                <a:latin typeface="Times New Roman" panose="02020603050405020304" pitchFamily="18" charset="0"/>
                <a:cs typeface="Times New Roman" panose="02020603050405020304" pitchFamily="18" charset="0"/>
              </a:rPr>
              <a:t>together alongside the orchestrator layer </a:t>
            </a:r>
            <a:r>
              <a:rPr lang="en-US" altLang="zh-TW" sz="2800" dirty="0">
                <a:latin typeface="Times New Roman" panose="02020603050405020304" pitchFamily="18" charset="0"/>
                <a:cs typeface="Times New Roman" panose="02020603050405020304" pitchFamily="18" charset="0"/>
              </a:rPr>
              <a:t>provide </a:t>
            </a:r>
            <a:r>
              <a:rPr lang="en-US" altLang="zh-TW" sz="2800" dirty="0">
                <a:solidFill>
                  <a:srgbClr val="FF0000"/>
                </a:solidFill>
                <a:latin typeface="Times New Roman" panose="02020603050405020304" pitchFamily="18" charset="0"/>
                <a:cs typeface="Times New Roman" panose="02020603050405020304" pitchFamily="18" charset="0"/>
              </a:rPr>
              <a:t>higher SFC scalability and flexibility </a:t>
            </a:r>
            <a:r>
              <a:rPr lang="en-US" altLang="zh-TW" sz="2800" dirty="0">
                <a:latin typeface="Times New Roman" panose="02020603050405020304" pitchFamily="18" charset="0"/>
                <a:cs typeface="Times New Roman" panose="02020603050405020304" pitchFamily="18" charset="0"/>
              </a:rPr>
              <a:t>than others. </a:t>
            </a:r>
          </a:p>
          <a:p>
            <a:r>
              <a:rPr lang="en-US" altLang="zh-TW" sz="2800" dirty="0">
                <a:latin typeface="Times New Roman" panose="02020603050405020304" pitchFamily="18" charset="0"/>
                <a:cs typeface="Times New Roman" panose="02020603050405020304" pitchFamily="18" charset="0"/>
              </a:rPr>
              <a:t>This comparison shows that most of the SFC approaches </a:t>
            </a:r>
            <a:r>
              <a:rPr lang="en-US" altLang="zh-TW" sz="2800" dirty="0">
                <a:solidFill>
                  <a:srgbClr val="FF0000"/>
                </a:solidFill>
                <a:latin typeface="Times New Roman" panose="02020603050405020304" pitchFamily="18" charset="0"/>
                <a:cs typeface="Times New Roman" panose="02020603050405020304" pitchFamily="18" charset="0"/>
              </a:rPr>
              <a:t>did not </a:t>
            </a:r>
            <a:r>
              <a:rPr lang="en-US" altLang="zh-TW" sz="2800" dirty="0">
                <a:latin typeface="Times New Roman" panose="02020603050405020304" pitchFamily="18" charset="0"/>
                <a:cs typeface="Times New Roman" panose="02020603050405020304" pitchFamily="18" charset="0"/>
              </a:rPr>
              <a:t>involve </a:t>
            </a:r>
            <a:r>
              <a:rPr lang="en-US" altLang="zh-TW" sz="2800" dirty="0" err="1">
                <a:solidFill>
                  <a:srgbClr val="FF0000"/>
                </a:solidFill>
                <a:latin typeface="Times New Roman" panose="02020603050405020304" pitchFamily="18" charset="0"/>
                <a:cs typeface="Times New Roman" panose="02020603050405020304" pitchFamily="18" charset="0"/>
              </a:rPr>
              <a:t>QoS</a:t>
            </a:r>
            <a:r>
              <a:rPr lang="en-US" altLang="zh-TW" sz="2800" dirty="0">
                <a:solidFill>
                  <a:srgbClr val="FF0000"/>
                </a:solidFill>
                <a:latin typeface="Times New Roman" panose="02020603050405020304" pitchFamily="18" charset="0"/>
                <a:cs typeface="Times New Roman" panose="02020603050405020304" pitchFamily="18" charset="0"/>
              </a:rPr>
              <a:t> and policy enforcement </a:t>
            </a:r>
            <a:r>
              <a:rPr lang="en-US" altLang="zh-TW" sz="2800" dirty="0">
                <a:latin typeface="Times New Roman" panose="02020603050405020304" pitchFamily="18" charset="0"/>
                <a:cs typeface="Times New Roman" panose="02020603050405020304" pitchFamily="18" charset="0"/>
              </a:rPr>
              <a:t>and </a:t>
            </a:r>
            <a:r>
              <a:rPr lang="en-US" altLang="zh-TW" sz="2800" dirty="0">
                <a:solidFill>
                  <a:srgbClr val="FF0000"/>
                </a:solidFill>
                <a:latin typeface="Times New Roman" panose="02020603050405020304" pitchFamily="18" charset="0"/>
                <a:cs typeface="Times New Roman" panose="02020603050405020304" pitchFamily="18" charset="0"/>
              </a:rPr>
              <a:t>neglect</a:t>
            </a:r>
            <a:r>
              <a:rPr lang="en-US" altLang="zh-TW" sz="2800" dirty="0">
                <a:latin typeface="Times New Roman" panose="02020603050405020304" pitchFamily="18" charset="0"/>
                <a:cs typeface="Times New Roman" panose="02020603050405020304" pitchFamily="18" charset="0"/>
              </a:rPr>
              <a:t> the </a:t>
            </a:r>
            <a:r>
              <a:rPr lang="en-US" altLang="zh-TW" sz="2800" dirty="0">
                <a:solidFill>
                  <a:srgbClr val="FF0000"/>
                </a:solidFill>
                <a:latin typeface="Times New Roman" panose="02020603050405020304" pitchFamily="18" charset="0"/>
                <a:cs typeface="Times New Roman" panose="02020603050405020304" pitchFamily="18" charset="0"/>
              </a:rPr>
              <a:t>load balancing </a:t>
            </a:r>
            <a:r>
              <a:rPr lang="en-US" altLang="zh-TW" sz="2800" dirty="0">
                <a:latin typeface="Times New Roman" panose="02020603050405020304" pitchFamily="18" charset="0"/>
                <a:cs typeface="Times New Roman" panose="02020603050405020304" pitchFamily="18" charset="0"/>
              </a:rPr>
              <a:t>functionality.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Most </a:t>
            </a:r>
            <a:r>
              <a:rPr lang="en-US" altLang="zh-TW" sz="2800" dirty="0">
                <a:latin typeface="Times New Roman" panose="02020603050405020304" pitchFamily="18" charset="0"/>
                <a:cs typeface="Times New Roman" panose="02020603050405020304" pitchFamily="18" charset="0"/>
              </a:rPr>
              <a:t>of the frameworks use </a:t>
            </a:r>
            <a:r>
              <a:rPr lang="en-US" altLang="zh-TW" sz="2800" dirty="0">
                <a:solidFill>
                  <a:srgbClr val="FF0000"/>
                </a:solidFill>
                <a:latin typeface="Times New Roman" panose="02020603050405020304" pitchFamily="18" charset="0"/>
                <a:cs typeface="Times New Roman" panose="02020603050405020304" pitchFamily="18" charset="0"/>
              </a:rPr>
              <a:t>MAC address </a:t>
            </a:r>
            <a:r>
              <a:rPr lang="en-US" altLang="zh-TW" sz="2800" dirty="0">
                <a:latin typeface="Times New Roman" panose="02020603050405020304" pitchFamily="18" charset="0"/>
                <a:cs typeface="Times New Roman" panose="02020603050405020304" pitchFamily="18" charset="0"/>
              </a:rPr>
              <a:t>and </a:t>
            </a:r>
            <a:r>
              <a:rPr lang="en-US" altLang="zh-TW" sz="2800" dirty="0" err="1">
                <a:solidFill>
                  <a:srgbClr val="FF0000"/>
                </a:solidFill>
                <a:latin typeface="Times New Roman" panose="02020603050405020304" pitchFamily="18" charset="0"/>
                <a:cs typeface="Times New Roman" panose="02020603050405020304" pitchFamily="18" charset="0"/>
              </a:rPr>
              <a:t>OpenFlow</a:t>
            </a:r>
            <a:r>
              <a:rPr lang="en-US" altLang="zh-TW" sz="2800" dirty="0">
                <a:solidFill>
                  <a:srgbClr val="FF0000"/>
                </a:solidFill>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functionality to apply traffic steering among the SFs </a:t>
            </a:r>
            <a:r>
              <a:rPr lang="en-US" altLang="zh-TW" sz="2800" dirty="0">
                <a:solidFill>
                  <a:srgbClr val="FF0000"/>
                </a:solidFill>
                <a:latin typeface="Times New Roman" panose="02020603050405020304" pitchFamily="18" charset="0"/>
                <a:cs typeface="Times New Roman" panose="02020603050405020304" pitchFamily="18" charset="0"/>
              </a:rPr>
              <a:t>without NSH support</a:t>
            </a:r>
            <a:r>
              <a:rPr lang="en-US" altLang="zh-TW" sz="2800" dirty="0">
                <a:latin typeface="Times New Roman" panose="02020603050405020304" pitchFamily="18" charset="0"/>
                <a:cs typeface="Times New Roman" panose="02020603050405020304" pitchFamily="18" charset="0"/>
              </a:rPr>
              <a:t>, as specified by the IETF SFC group.</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57</a:t>
            </a:fld>
            <a:endParaRPr lang="en-US" altLang="zh-TW"/>
          </a:p>
        </p:txBody>
      </p:sp>
    </p:spTree>
    <p:extLst>
      <p:ext uri="{BB962C8B-B14F-4D97-AF65-F5344CB8AC3E}">
        <p14:creationId xmlns:p14="http://schemas.microsoft.com/office/powerpoint/2010/main" val="29513411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usage of MAC address and/or </a:t>
            </a:r>
            <a:r>
              <a:rPr lang="en-US" altLang="zh-TW" sz="2800" dirty="0" err="1">
                <a:latin typeface="Times New Roman" panose="02020603050405020304" pitchFamily="18" charset="0"/>
                <a:cs typeface="Times New Roman" panose="02020603050405020304" pitchFamily="18" charset="0"/>
              </a:rPr>
              <a:t>OpenFlow</a:t>
            </a:r>
            <a:r>
              <a:rPr lang="en-US" altLang="zh-TW" sz="2800" dirty="0">
                <a:latin typeface="Times New Roman" panose="02020603050405020304" pitchFamily="18" charset="0"/>
                <a:cs typeface="Times New Roman" panose="02020603050405020304" pitchFamily="18" charset="0"/>
              </a:rPr>
              <a:t> protocols without NSH support has </a:t>
            </a:r>
            <a:r>
              <a:rPr lang="en-US" altLang="zh-TW" sz="2800" dirty="0">
                <a:solidFill>
                  <a:srgbClr val="FF0000"/>
                </a:solidFill>
                <a:latin typeface="Times New Roman" panose="02020603050405020304" pitchFamily="18" charset="0"/>
                <a:cs typeface="Times New Roman" panose="02020603050405020304" pitchFamily="18" charset="0"/>
              </a:rPr>
              <a:t>limited scalability </a:t>
            </a:r>
            <a:r>
              <a:rPr lang="en-US" altLang="zh-TW" sz="2800" dirty="0">
                <a:latin typeface="Times New Roman" panose="02020603050405020304" pitchFamily="18" charset="0"/>
                <a:cs typeface="Times New Roman" panose="02020603050405020304" pitchFamily="18" charset="0"/>
              </a:rPr>
              <a:t>and is </a:t>
            </a:r>
            <a:r>
              <a:rPr lang="en-US" altLang="zh-TW" sz="2800" dirty="0">
                <a:solidFill>
                  <a:srgbClr val="FF0000"/>
                </a:solidFill>
                <a:latin typeface="Times New Roman" panose="02020603050405020304" pitchFamily="18" charset="0"/>
                <a:cs typeface="Times New Roman" panose="02020603050405020304" pitchFamily="18" charset="0"/>
              </a:rPr>
              <a:t>more complex </a:t>
            </a:r>
            <a:r>
              <a:rPr lang="en-US" altLang="zh-TW" sz="2800" dirty="0">
                <a:latin typeface="Times New Roman" panose="02020603050405020304" pitchFamily="18" charset="0"/>
                <a:cs typeface="Times New Roman" panose="02020603050405020304" pitchFamily="18" charset="0"/>
              </a:rPr>
              <a:t>than using them with NSH support</a:t>
            </a:r>
            <a:r>
              <a:rPr lang="en-US" altLang="zh-TW" sz="2800" dirty="0" smtClean="0">
                <a:latin typeface="Times New Roman" panose="02020603050405020304" pitchFamily="18" charset="0"/>
                <a:cs typeface="Times New Roman" panose="02020603050405020304" pitchFamily="18" charset="0"/>
              </a:rPr>
              <a:t>.</a:t>
            </a:r>
            <a:endParaRPr lang="en-US" altLang="zh-TW" sz="2800" dirty="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There are some approaches that use tags instead of NSH.</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58</a:t>
            </a:fld>
            <a:endParaRPr lang="en-US" altLang="zh-TW"/>
          </a:p>
        </p:txBody>
      </p:sp>
    </p:spTree>
    <p:extLst>
      <p:ext uri="{BB962C8B-B14F-4D97-AF65-F5344CB8AC3E}">
        <p14:creationId xmlns:p14="http://schemas.microsoft.com/office/powerpoint/2010/main" val="348979438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Challenges and limitations</a:t>
            </a:r>
            <a:endParaRPr lang="zh-TW" altLang="en-US" dirty="0"/>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This section highlights the common limitations in the previous work and summarizes the open challenges relevant to the SFC concept and architecture</a:t>
            </a:r>
            <a:r>
              <a:rPr lang="en-US" altLang="zh-TW" sz="2800" dirty="0" smtClean="0">
                <a:latin typeface="Times New Roman" panose="02020603050405020304" pitchFamily="18" charset="0"/>
                <a:cs typeface="Times New Roman" panose="02020603050405020304" pitchFamily="18" charset="0"/>
              </a:rPr>
              <a:t>.</a:t>
            </a:r>
            <a:endParaRPr lang="en-US" altLang="zh-TW"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59</a:t>
            </a:fld>
            <a:endParaRPr lang="en-US" altLang="zh-TW"/>
          </a:p>
        </p:txBody>
      </p:sp>
    </p:spTree>
    <p:extLst>
      <p:ext uri="{BB962C8B-B14F-4D97-AF65-F5344CB8AC3E}">
        <p14:creationId xmlns:p14="http://schemas.microsoft.com/office/powerpoint/2010/main" val="3086566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Recently, SFC has made use of the new technology called </a:t>
            </a:r>
            <a:r>
              <a:rPr lang="en-US" altLang="zh-TW" dirty="0">
                <a:solidFill>
                  <a:srgbClr val="FF0000"/>
                </a:solidFill>
                <a:latin typeface="Times New Roman" panose="02020603050405020304" pitchFamily="18" charset="0"/>
                <a:cs typeface="Times New Roman" panose="02020603050405020304" pitchFamily="18" charset="0"/>
              </a:rPr>
              <a:t>software defined networking</a:t>
            </a:r>
            <a:r>
              <a:rPr lang="en-US" altLang="zh-TW" dirty="0">
                <a:latin typeface="Times New Roman" panose="02020603050405020304" pitchFamily="18" charset="0"/>
                <a:cs typeface="Times New Roman" panose="02020603050405020304" pitchFamily="18" charset="0"/>
              </a:rPr>
              <a:t> (SDN). </a:t>
            </a:r>
          </a:p>
          <a:p>
            <a:r>
              <a:rPr lang="en-US" altLang="zh-TW" dirty="0">
                <a:latin typeface="Times New Roman" panose="02020603050405020304" pitchFamily="18" charset="0"/>
                <a:cs typeface="Times New Roman" panose="02020603050405020304" pitchFamily="18" charset="0"/>
              </a:rPr>
              <a:t>Architecturally seen, SDN decouples the </a:t>
            </a:r>
            <a:r>
              <a:rPr lang="en-US" altLang="zh-TW" dirty="0">
                <a:solidFill>
                  <a:srgbClr val="FF0000"/>
                </a:solidFill>
                <a:latin typeface="Times New Roman" panose="02020603050405020304" pitchFamily="18" charset="0"/>
                <a:cs typeface="Times New Roman" panose="02020603050405020304" pitchFamily="18" charset="0"/>
              </a:rPr>
              <a:t>control plane </a:t>
            </a:r>
            <a:r>
              <a:rPr lang="en-US" altLang="zh-TW" dirty="0">
                <a:latin typeface="Times New Roman" panose="02020603050405020304" pitchFamily="18" charset="0"/>
                <a:cs typeface="Times New Roman" panose="02020603050405020304" pitchFamily="18" charset="0"/>
              </a:rPr>
              <a:t>from the</a:t>
            </a:r>
            <a:r>
              <a:rPr lang="en-US" altLang="zh-TW" dirty="0">
                <a:solidFill>
                  <a:srgbClr val="FF0000"/>
                </a:solidFill>
                <a:latin typeface="Times New Roman" panose="02020603050405020304" pitchFamily="18" charset="0"/>
                <a:cs typeface="Times New Roman" panose="02020603050405020304" pitchFamily="18" charset="0"/>
              </a:rPr>
              <a:t> data plane</a:t>
            </a:r>
            <a:r>
              <a:rPr lang="en-US" altLang="zh-TW" dirty="0">
                <a:latin typeface="Times New Roman" panose="02020603050405020304" pitchFamily="18" charset="0"/>
                <a:cs typeface="Times New Roman" panose="02020603050405020304" pitchFamily="18" charset="0"/>
              </a:rPr>
              <a:t> and introduces appropriate programming abstractions exploited in SFC for the </a:t>
            </a:r>
            <a:r>
              <a:rPr lang="en-US" altLang="zh-TW" dirty="0">
                <a:solidFill>
                  <a:srgbClr val="FF0000"/>
                </a:solidFill>
                <a:latin typeface="Times New Roman" panose="02020603050405020304" pitchFamily="18" charset="0"/>
                <a:cs typeface="Times New Roman" panose="02020603050405020304" pitchFamily="18" charset="0"/>
              </a:rPr>
              <a:t>dynamic control </a:t>
            </a:r>
            <a:r>
              <a:rPr lang="en-US" altLang="zh-TW" dirty="0">
                <a:latin typeface="Times New Roman" panose="02020603050405020304" pitchFamily="18" charset="0"/>
                <a:cs typeface="Times New Roman" panose="02020603050405020304" pitchFamily="18" charset="0"/>
              </a:rPr>
              <a:t>of the topology of SFCs and the </a:t>
            </a:r>
            <a:r>
              <a:rPr lang="en-US" altLang="zh-TW" dirty="0">
                <a:solidFill>
                  <a:srgbClr val="FF0000"/>
                </a:solidFill>
                <a:latin typeface="Times New Roman" panose="02020603050405020304" pitchFamily="18" charset="0"/>
                <a:cs typeface="Times New Roman" panose="02020603050405020304" pitchFamily="18" charset="0"/>
              </a:rPr>
              <a:t>traffic steering </a:t>
            </a:r>
            <a:r>
              <a:rPr lang="en-US" altLang="zh-TW" dirty="0">
                <a:latin typeface="Times New Roman" panose="02020603050405020304" pitchFamily="18" charset="0"/>
                <a:cs typeface="Times New Roman" panose="02020603050405020304" pitchFamily="18" charset="0"/>
              </a:rPr>
              <a:t>across SFs.</a:t>
            </a:r>
            <a:endParaRPr lang="zh-TW" altLang="en-US" dirty="0">
              <a:latin typeface="Times New Roman" panose="02020603050405020304" pitchFamily="18" charset="0"/>
              <a:cs typeface="Times New Roman" panose="02020603050405020304" pitchFamily="18" charset="0"/>
            </a:endParaRP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a:t>
            </a:fld>
            <a:endParaRPr lang="en-US" altLang="zh-TW"/>
          </a:p>
        </p:txBody>
      </p:sp>
    </p:spTree>
    <p:extLst>
      <p:ext uri="{BB962C8B-B14F-4D97-AF65-F5344CB8AC3E}">
        <p14:creationId xmlns:p14="http://schemas.microsoft.com/office/powerpoint/2010/main" val="359111716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NSH </a:t>
            </a:r>
            <a:r>
              <a:rPr lang="en-US" altLang="zh-TW" sz="2800" dirty="0">
                <a:solidFill>
                  <a:srgbClr val="FF0000"/>
                </a:solidFill>
                <a:latin typeface="Times New Roman" panose="02020603050405020304" pitchFamily="18" charset="0"/>
                <a:cs typeface="Times New Roman" panose="02020603050405020304" pitchFamily="18" charset="0"/>
              </a:rPr>
              <a:t>capability </a:t>
            </a:r>
            <a:r>
              <a:rPr lang="en-US" altLang="zh-TW" sz="2800" dirty="0">
                <a:latin typeface="Times New Roman" panose="02020603050405020304" pitchFamily="18" charset="0"/>
                <a:cs typeface="Times New Roman" panose="02020603050405020304" pitchFamily="18" charset="0"/>
              </a:rPr>
              <a:t>in switches is one important challenge.</a:t>
            </a:r>
          </a:p>
          <a:p>
            <a:r>
              <a:rPr lang="en-US" altLang="zh-TW" sz="2800" dirty="0">
                <a:latin typeface="Times New Roman" panose="02020603050405020304" pitchFamily="18" charset="0"/>
                <a:cs typeface="Times New Roman" panose="02020603050405020304" pitchFamily="18" charset="0"/>
              </a:rPr>
              <a:t>The trend is also toward </a:t>
            </a:r>
            <a:r>
              <a:rPr lang="en-US" altLang="zh-TW" sz="2800" dirty="0">
                <a:solidFill>
                  <a:srgbClr val="FF0000"/>
                </a:solidFill>
                <a:latin typeface="Times New Roman" panose="02020603050405020304" pitchFamily="18" charset="0"/>
                <a:cs typeface="Times New Roman" panose="02020603050405020304" pitchFamily="18" charset="0"/>
              </a:rPr>
              <a:t>supporting NSH in virtualized switches </a:t>
            </a:r>
            <a:r>
              <a:rPr lang="en-US" altLang="zh-TW" sz="2800" dirty="0">
                <a:latin typeface="Times New Roman" panose="02020603050405020304" pitchFamily="18" charset="0"/>
                <a:cs typeface="Times New Roman" panose="02020603050405020304" pitchFamily="18" charset="0"/>
              </a:rPr>
              <a:t>such as Open </a:t>
            </a:r>
            <a:r>
              <a:rPr lang="en-US" altLang="zh-TW" sz="2800" dirty="0" err="1">
                <a:latin typeface="Times New Roman" panose="02020603050405020304" pitchFamily="18" charset="0"/>
                <a:cs typeface="Times New Roman" panose="02020603050405020304" pitchFamily="18" charset="0"/>
              </a:rPr>
              <a:t>vSwitch</a:t>
            </a:r>
            <a:r>
              <a:rPr lang="en-US" altLang="zh-TW" sz="2800" dirty="0">
                <a:latin typeface="Times New Roman" panose="02020603050405020304" pitchFamily="18" charset="0"/>
                <a:cs typeface="Times New Roman" panose="02020603050405020304" pitchFamily="18" charset="0"/>
              </a:rPr>
              <a:t> (</a:t>
            </a:r>
            <a:r>
              <a:rPr lang="en-US" altLang="zh-TW" sz="2800" dirty="0" err="1">
                <a:latin typeface="Times New Roman" panose="02020603050405020304" pitchFamily="18" charset="0"/>
                <a:cs typeface="Times New Roman" panose="02020603050405020304" pitchFamily="18" charset="0"/>
              </a:rPr>
              <a:t>OvS</a:t>
            </a:r>
            <a:r>
              <a:rPr lang="en-US" altLang="zh-TW" sz="2800" dirty="0">
                <a:latin typeface="Times New Roman" panose="02020603050405020304" pitchFamily="18" charset="0"/>
                <a:cs typeface="Times New Roman" panose="02020603050405020304" pitchFamily="18" charset="0"/>
              </a:rPr>
              <a:t>). </a:t>
            </a:r>
          </a:p>
          <a:p>
            <a:r>
              <a:rPr lang="en-US" altLang="zh-TW" sz="2800" dirty="0">
                <a:latin typeface="Times New Roman" panose="02020603050405020304" pitchFamily="18" charset="0"/>
                <a:cs typeface="Times New Roman" panose="02020603050405020304" pitchFamily="18" charset="0"/>
              </a:rPr>
              <a:t>SFs do not have NSH capability either. Consequently, an </a:t>
            </a:r>
            <a:r>
              <a:rPr lang="en-US" altLang="zh-TW" sz="2800" dirty="0">
                <a:solidFill>
                  <a:srgbClr val="FF0000"/>
                </a:solidFill>
                <a:latin typeface="Times New Roman" panose="02020603050405020304" pitchFamily="18" charset="0"/>
                <a:cs typeface="Times New Roman" panose="02020603050405020304" pitchFamily="18" charset="0"/>
              </a:rPr>
              <a:t>SFC proxy </a:t>
            </a:r>
            <a:r>
              <a:rPr lang="en-US" altLang="zh-TW" sz="2800" dirty="0">
                <a:latin typeface="Times New Roman" panose="02020603050405020304" pitchFamily="18" charset="0"/>
                <a:cs typeface="Times New Roman" panose="02020603050405020304" pitchFamily="18" charset="0"/>
              </a:rPr>
              <a:t>must be used to encapsulate and de-encapsulate the packets travelling to and from SFs. </a:t>
            </a:r>
          </a:p>
          <a:p>
            <a:r>
              <a:rPr lang="en-US" altLang="zh-TW" sz="2800" dirty="0">
                <a:latin typeface="Times New Roman" panose="02020603050405020304" pitchFamily="18" charset="0"/>
                <a:cs typeface="Times New Roman" panose="02020603050405020304" pitchFamily="18" charset="0"/>
              </a:rPr>
              <a:t>However, the SFC proxy process may </a:t>
            </a:r>
            <a:r>
              <a:rPr lang="en-US" altLang="zh-TW" sz="2800" dirty="0">
                <a:solidFill>
                  <a:srgbClr val="FF0000"/>
                </a:solidFill>
                <a:latin typeface="Times New Roman" panose="02020603050405020304" pitchFamily="18" charset="0"/>
                <a:cs typeface="Times New Roman" panose="02020603050405020304" pitchFamily="18" charset="0"/>
              </a:rPr>
              <a:t>impact network performance</a:t>
            </a:r>
            <a:r>
              <a:rPr lang="en-US" altLang="zh-TW" sz="2800" dirty="0">
                <a:latin typeface="Times New Roman" panose="02020603050405020304" pitchFamily="18" charset="0"/>
                <a:cs typeface="Times New Roman" panose="02020603050405020304" pitchFamily="18" charset="0"/>
              </a:rPr>
              <a:t>, which can be alleviated only by equipping SFs with NSH support.</a:t>
            </a: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60</a:t>
            </a:fld>
            <a:endParaRPr lang="en-US" altLang="zh-TW"/>
          </a:p>
        </p:txBody>
      </p:sp>
    </p:spTree>
    <p:extLst>
      <p:ext uri="{BB962C8B-B14F-4D97-AF65-F5344CB8AC3E}">
        <p14:creationId xmlns:p14="http://schemas.microsoft.com/office/powerpoint/2010/main" val="39749080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smtClean="0">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Traffic-engineered </a:t>
            </a:r>
            <a:r>
              <a:rPr lang="en-US" altLang="zh-TW" sz="2800" dirty="0">
                <a:solidFill>
                  <a:srgbClr val="FF0000"/>
                </a:solidFill>
                <a:latin typeface="Times New Roman" panose="02020603050405020304" pitchFamily="18" charset="0"/>
                <a:cs typeface="Times New Roman" panose="02020603050405020304" pitchFamily="18" charset="0"/>
              </a:rPr>
              <a:t>(TE) SFC </a:t>
            </a:r>
            <a:r>
              <a:rPr lang="en-US" altLang="zh-TW" sz="2800" dirty="0">
                <a:latin typeface="Times New Roman" panose="02020603050405020304" pitchFamily="18" charset="0"/>
                <a:cs typeface="Times New Roman" panose="02020603050405020304" pitchFamily="18" charset="0"/>
              </a:rPr>
              <a:t>is needed to provide an optimized SFC network with </a:t>
            </a:r>
            <a:r>
              <a:rPr lang="en-US" altLang="zh-TW" sz="2800" dirty="0">
                <a:solidFill>
                  <a:srgbClr val="FF0000"/>
                </a:solidFill>
                <a:latin typeface="Times New Roman" panose="02020603050405020304" pitchFamily="18" charset="0"/>
                <a:cs typeface="Times New Roman" panose="02020603050405020304" pitchFamily="18" charset="0"/>
              </a:rPr>
              <a:t>short computational latency</a:t>
            </a:r>
            <a:r>
              <a:rPr lang="en-US" altLang="zh-TW" sz="2800" dirty="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Some research works provide </a:t>
            </a:r>
            <a:r>
              <a:rPr lang="en-US" altLang="zh-TW" sz="2800" dirty="0" err="1">
                <a:solidFill>
                  <a:srgbClr val="FF0000"/>
                </a:solidFill>
                <a:latin typeface="Times New Roman" panose="02020603050405020304" pitchFamily="18" charset="0"/>
                <a:cs typeface="Times New Roman" panose="02020603050405020304" pitchFamily="18" charset="0"/>
              </a:rPr>
              <a:t>QoS</a:t>
            </a:r>
            <a:r>
              <a:rPr lang="en-US" altLang="zh-TW" sz="2800" dirty="0">
                <a:solidFill>
                  <a:srgbClr val="FF0000"/>
                </a:solidFill>
                <a:latin typeface="Times New Roman" panose="02020603050405020304" pitchFamily="18" charset="0"/>
                <a:cs typeface="Times New Roman" panose="02020603050405020304" pitchFamily="18" charset="0"/>
              </a:rPr>
              <a:t>-aware SFC paths </a:t>
            </a:r>
            <a:r>
              <a:rPr lang="en-US" altLang="zh-TW" sz="2800" dirty="0">
                <a:latin typeface="Times New Roman" panose="02020603050405020304" pitchFamily="18" charset="0"/>
                <a:cs typeface="Times New Roman" panose="02020603050405020304" pitchFamily="18" charset="0"/>
              </a:rPr>
              <a:t>to meet user and application requirements; other research works aim at </a:t>
            </a:r>
            <a:r>
              <a:rPr lang="en-US" altLang="zh-TW" sz="2800" dirty="0">
                <a:solidFill>
                  <a:srgbClr val="FF0000"/>
                </a:solidFill>
                <a:latin typeface="Times New Roman" panose="02020603050405020304" pitchFamily="18" charset="0"/>
                <a:cs typeface="Times New Roman" panose="02020603050405020304" pitchFamily="18" charset="0"/>
              </a:rPr>
              <a:t>maximizing the available data rate</a:t>
            </a:r>
            <a:r>
              <a:rPr lang="en-US" altLang="zh-TW" sz="2800" dirty="0">
                <a:latin typeface="Times New Roman" panose="02020603050405020304" pitchFamily="18" charset="0"/>
                <a:cs typeface="Times New Roman" panose="02020603050405020304" pitchFamily="18" charset="0"/>
              </a:rPr>
              <a:t> on the network links or </a:t>
            </a:r>
            <a:r>
              <a:rPr lang="en-US" altLang="zh-TW" sz="2800" dirty="0">
                <a:solidFill>
                  <a:srgbClr val="FF0000"/>
                </a:solidFill>
                <a:latin typeface="Times New Roman" panose="02020603050405020304" pitchFamily="18" charset="0"/>
                <a:cs typeface="Times New Roman" panose="02020603050405020304" pitchFamily="18" charset="0"/>
              </a:rPr>
              <a:t>cost savings</a:t>
            </a:r>
            <a:r>
              <a:rPr lang="en-US" altLang="zh-TW" sz="2800" dirty="0">
                <a:latin typeface="Times New Roman" panose="02020603050405020304" pitchFamily="18" charset="0"/>
                <a:cs typeface="Times New Roman" panose="02020603050405020304" pitchFamily="18" charset="0"/>
              </a:rPr>
              <a:t>. TE SFC needs to support all these features.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61</a:t>
            </a:fld>
            <a:endParaRPr lang="en-US" altLang="zh-TW"/>
          </a:p>
        </p:txBody>
      </p:sp>
    </p:spTree>
    <p:extLst>
      <p:ext uri="{BB962C8B-B14F-4D97-AF65-F5344CB8AC3E}">
        <p14:creationId xmlns:p14="http://schemas.microsoft.com/office/powerpoint/2010/main" val="34185855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a:t>
            </a:r>
            <a:r>
              <a:rPr lang="en-US" altLang="zh-TW" sz="2800" dirty="0">
                <a:solidFill>
                  <a:srgbClr val="FF0000"/>
                </a:solidFill>
                <a:latin typeface="Times New Roman" panose="02020603050405020304" pitchFamily="18" charset="0"/>
                <a:cs typeface="Times New Roman" panose="02020603050405020304" pitchFamily="18" charset="0"/>
              </a:rPr>
              <a:t>placement of SFs </a:t>
            </a:r>
            <a:r>
              <a:rPr lang="en-US" altLang="zh-TW" sz="2800" dirty="0">
                <a:latin typeface="Times New Roman" panose="02020603050405020304" pitchFamily="18" charset="0"/>
                <a:cs typeface="Times New Roman" panose="02020603050405020304" pitchFamily="18" charset="0"/>
              </a:rPr>
              <a:t>is a challenge and not sufficiently investigated in the literature. </a:t>
            </a:r>
            <a:endParaRPr lang="en-US" altLang="zh-TW" sz="2800" dirty="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Furthermore, to the best knowledge of the authors, it was never investigated in the case of a network bottleneck scenario. There are two options in this scenario. </a:t>
            </a:r>
            <a:endParaRPr lang="en-US" altLang="zh-TW" sz="2800" dirty="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The first option is to </a:t>
            </a:r>
            <a:r>
              <a:rPr lang="en-US" altLang="zh-TW" sz="2800" dirty="0">
                <a:solidFill>
                  <a:srgbClr val="FF0000"/>
                </a:solidFill>
                <a:latin typeface="Times New Roman" panose="02020603050405020304" pitchFamily="18" charset="0"/>
                <a:cs typeface="Times New Roman" panose="02020603050405020304" pitchFamily="18" charset="0"/>
              </a:rPr>
              <a:t>migrate the SF instance to a new location </a:t>
            </a:r>
            <a:r>
              <a:rPr lang="en-US" altLang="zh-TW" sz="2800" dirty="0">
                <a:latin typeface="Times New Roman" panose="02020603050405020304" pitchFamily="18" charset="0"/>
                <a:cs typeface="Times New Roman" panose="02020603050405020304" pitchFamily="18" charset="0"/>
              </a:rPr>
              <a:t>in the network; the second option is to </a:t>
            </a:r>
            <a:r>
              <a:rPr lang="en-US" altLang="zh-TW" sz="2800" dirty="0">
                <a:solidFill>
                  <a:srgbClr val="FF0000"/>
                </a:solidFill>
                <a:latin typeface="Times New Roman" panose="02020603050405020304" pitchFamily="18" charset="0"/>
                <a:cs typeface="Times New Roman" panose="02020603050405020304" pitchFamily="18" charset="0"/>
              </a:rPr>
              <a:t>instantiate a new SF instance</a:t>
            </a:r>
            <a:r>
              <a:rPr lang="en-US" altLang="zh-TW" sz="2800" dirty="0">
                <a:latin typeface="Times New Roman" panose="02020603050405020304" pitchFamily="18" charset="0"/>
                <a:cs typeface="Times New Roman" panose="02020603050405020304" pitchFamily="18" charset="0"/>
              </a:rPr>
              <a:t>.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The </a:t>
            </a:r>
            <a:r>
              <a:rPr lang="en-US" altLang="zh-TW" sz="2800" dirty="0">
                <a:latin typeface="Times New Roman" panose="02020603050405020304" pitchFamily="18" charset="0"/>
                <a:cs typeface="Times New Roman" panose="02020603050405020304" pitchFamily="18" charset="0"/>
              </a:rPr>
              <a:t>best location for the migrated or new instantiated SF must also be investigated, and novel optimal placement schemes must be proposed. </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62</a:t>
            </a:fld>
            <a:endParaRPr lang="en-US" altLang="zh-TW"/>
          </a:p>
        </p:txBody>
      </p:sp>
    </p:spTree>
    <p:extLst>
      <p:ext uri="{BB962C8B-B14F-4D97-AF65-F5344CB8AC3E}">
        <p14:creationId xmlns:p14="http://schemas.microsoft.com/office/powerpoint/2010/main" val="41418772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Management of resource utilization is also required in the </a:t>
            </a:r>
            <a:r>
              <a:rPr lang="en-US" altLang="zh-TW" sz="2800" dirty="0" smtClean="0">
                <a:latin typeface="Times New Roman" panose="02020603050405020304" pitchFamily="18" charset="0"/>
                <a:cs typeface="Times New Roman" panose="02020603050405020304" pitchFamily="18" charset="0"/>
              </a:rPr>
              <a:t>SFC framework </a:t>
            </a:r>
            <a:r>
              <a:rPr lang="en-US" altLang="zh-TW" sz="2800" dirty="0">
                <a:latin typeface="Times New Roman" panose="02020603050405020304" pitchFamily="18" charset="0"/>
                <a:cs typeface="Times New Roman" panose="02020603050405020304" pitchFamily="18" charset="0"/>
              </a:rPr>
              <a:t>to ensure </a:t>
            </a:r>
            <a:r>
              <a:rPr lang="en-US" altLang="zh-TW" sz="2800" dirty="0" err="1">
                <a:solidFill>
                  <a:srgbClr val="FF0000"/>
                </a:solidFill>
                <a:latin typeface="Times New Roman" panose="02020603050405020304" pitchFamily="18" charset="0"/>
                <a:cs typeface="Times New Roman" panose="02020603050405020304" pitchFamily="18" charset="0"/>
              </a:rPr>
              <a:t>highspeed</a:t>
            </a:r>
            <a:r>
              <a:rPr lang="en-US" altLang="zh-TW" sz="2800" dirty="0">
                <a:solidFill>
                  <a:srgbClr val="FF0000"/>
                </a:solidFill>
                <a:latin typeface="Times New Roman" panose="02020603050405020304" pitchFamily="18" charset="0"/>
                <a:cs typeface="Times New Roman" panose="02020603050405020304" pitchFamily="18" charset="0"/>
              </a:rPr>
              <a:t> communication </a:t>
            </a:r>
            <a:r>
              <a:rPr lang="en-US" altLang="zh-TW" sz="2800" dirty="0">
                <a:latin typeface="Times New Roman" panose="02020603050405020304" pitchFamily="18" charset="0"/>
                <a:cs typeface="Times New Roman" panose="02020603050405020304" pitchFamily="18" charset="0"/>
              </a:rPr>
              <a:t>to deliver </a:t>
            </a:r>
            <a:r>
              <a:rPr lang="en-US" altLang="zh-TW" sz="2800" dirty="0" smtClean="0">
                <a:latin typeface="Times New Roman" panose="02020603050405020304" pitchFamily="18" charset="0"/>
                <a:cs typeface="Times New Roman" panose="02020603050405020304" pitchFamily="18" charset="0"/>
              </a:rPr>
              <a:t>ready-to-use media-optimized </a:t>
            </a:r>
            <a:r>
              <a:rPr lang="en-US" altLang="zh-TW" sz="2800" dirty="0">
                <a:latin typeface="Times New Roman" panose="02020603050405020304" pitchFamily="18" charset="0"/>
                <a:cs typeface="Times New Roman" panose="02020603050405020304" pitchFamily="18" charset="0"/>
              </a:rPr>
              <a:t>applications in SDN networks [17</a:t>
            </a:r>
            <a:r>
              <a:rPr lang="en-US" altLang="zh-TW" sz="2800" dirty="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Such features are deemed important to enhance </a:t>
            </a:r>
            <a:r>
              <a:rPr lang="en-US" altLang="zh-TW" sz="2800" dirty="0" err="1">
                <a:solidFill>
                  <a:srgbClr val="FF0000"/>
                </a:solidFill>
                <a:latin typeface="Times New Roman" panose="02020603050405020304" pitchFamily="18" charset="0"/>
                <a:cs typeface="Times New Roman" panose="02020603050405020304" pitchFamily="18" charset="0"/>
              </a:rPr>
              <a:t>QoS</a:t>
            </a:r>
            <a:r>
              <a:rPr lang="en-US" altLang="zh-TW" sz="2800" dirty="0">
                <a:solidFill>
                  <a:srgbClr val="FF0000"/>
                </a:solidFill>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provisioning to users and applications as well.</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63</a:t>
            </a:fld>
            <a:endParaRPr lang="en-US" altLang="zh-TW"/>
          </a:p>
        </p:txBody>
      </p:sp>
    </p:spTree>
    <p:extLst>
      <p:ext uri="{BB962C8B-B14F-4D97-AF65-F5344CB8AC3E}">
        <p14:creationId xmlns:p14="http://schemas.microsoft.com/office/powerpoint/2010/main" val="9367655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Conclusion</a:t>
            </a:r>
            <a:endParaRPr lang="zh-TW" altLang="en-US" dirty="0"/>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This article introduces a survey of all existing SFC architectures, and conceptual approaches that are based on SDN and NFV</a:t>
            </a:r>
            <a:r>
              <a:rPr lang="en-US" altLang="zh-TW" sz="2800" dirty="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There are two standards for SFC: one by IETF SFC WG and one by ONF</a:t>
            </a:r>
            <a:r>
              <a:rPr lang="en-US" altLang="zh-TW" sz="2800" dirty="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These standards impose the requirements that should exist in each SFC architecture, design, or implementation</a:t>
            </a:r>
            <a:r>
              <a:rPr lang="en-US" altLang="zh-TW" sz="2800" dirty="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Finally, the open challenges are discussed.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Policy-based </a:t>
            </a:r>
            <a:r>
              <a:rPr lang="en-US" altLang="zh-TW" sz="2800" dirty="0">
                <a:latin typeface="Times New Roman" panose="02020603050405020304" pitchFamily="18" charset="0"/>
                <a:cs typeface="Times New Roman" panose="02020603050405020304" pitchFamily="18" charset="0"/>
              </a:rPr>
              <a:t>SFC, Cloud4NFV, and Optical SFC architectures exhibit high performance in terms of SFC orchestration, scalability, and flexibility to provide SFC in cloud environments, making use of SDN and NFV technologies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64</a:t>
            </a:fld>
            <a:endParaRPr lang="en-US" altLang="zh-TW"/>
          </a:p>
        </p:txBody>
      </p:sp>
    </p:spTree>
    <p:extLst>
      <p:ext uri="{BB962C8B-B14F-4D97-AF65-F5344CB8AC3E}">
        <p14:creationId xmlns:p14="http://schemas.microsoft.com/office/powerpoint/2010/main" val="396557726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References</a:t>
            </a:r>
            <a:endParaRPr lang="zh-TW" altLang="en-US" dirty="0"/>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[1] W. John et al., “Research Directions in Network </a:t>
            </a:r>
            <a:r>
              <a:rPr lang="en-US" altLang="zh-TW" sz="2800" dirty="0">
                <a:latin typeface="Times New Roman" panose="02020603050405020304" pitchFamily="18" charset="0"/>
                <a:cs typeface="Times New Roman" panose="02020603050405020304" pitchFamily="18" charset="0"/>
              </a:rPr>
              <a:t>Service</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Chaining</a:t>
            </a:r>
            <a:r>
              <a:rPr lang="en-US" altLang="zh-TW" sz="2800" dirty="0">
                <a:latin typeface="Times New Roman" panose="02020603050405020304" pitchFamily="18" charset="0"/>
                <a:cs typeface="Times New Roman" panose="02020603050405020304" pitchFamily="18" charset="0"/>
              </a:rPr>
              <a:t>,” IEEE SDN for Future Networks and Services (</a:t>
            </a:r>
            <a:r>
              <a:rPr lang="en-US" altLang="zh-TW" sz="2800" dirty="0">
                <a:latin typeface="Times New Roman" panose="02020603050405020304" pitchFamily="18" charset="0"/>
                <a:cs typeface="Times New Roman" panose="02020603050405020304" pitchFamily="18" charset="0"/>
              </a:rPr>
              <a:t>SDN-4FNS</a:t>
            </a:r>
            <a:r>
              <a:rPr lang="en-US" altLang="zh-TW" sz="2800" dirty="0">
                <a:latin typeface="Times New Roman" panose="02020603050405020304" pitchFamily="18" charset="0"/>
                <a:cs typeface="Times New Roman" panose="02020603050405020304" pitchFamily="18" charset="0"/>
              </a:rPr>
              <a:t>), 2013, pp. </a:t>
            </a:r>
            <a:r>
              <a:rPr lang="en-US" altLang="zh-TW" sz="2800" dirty="0">
                <a:latin typeface="Times New Roman" panose="02020603050405020304" pitchFamily="18" charset="0"/>
                <a:cs typeface="Times New Roman" panose="02020603050405020304" pitchFamily="18" charset="0"/>
              </a:rPr>
              <a:t>1–7</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2] T. </a:t>
            </a:r>
            <a:r>
              <a:rPr lang="en-US" altLang="zh-TW" sz="2800" dirty="0" err="1">
                <a:latin typeface="Times New Roman" panose="02020603050405020304" pitchFamily="18" charset="0"/>
                <a:cs typeface="Times New Roman" panose="02020603050405020304" pitchFamily="18" charset="0"/>
              </a:rPr>
              <a:t>Taleb</a:t>
            </a:r>
            <a:r>
              <a:rPr lang="en-US" altLang="zh-TW" sz="2800" dirty="0">
                <a:latin typeface="Times New Roman" panose="02020603050405020304" pitchFamily="18" charset="0"/>
                <a:cs typeface="Times New Roman" panose="02020603050405020304" pitchFamily="18" charset="0"/>
              </a:rPr>
              <a:t> et al., “Coping with Emerging Mobile Social </a:t>
            </a:r>
            <a:r>
              <a:rPr lang="en-US" altLang="zh-TW" sz="2800" dirty="0">
                <a:latin typeface="Times New Roman" panose="02020603050405020304" pitchFamily="18" charset="0"/>
                <a:cs typeface="Times New Roman" panose="02020603050405020304" pitchFamily="18" charset="0"/>
              </a:rPr>
              <a:t>Media</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Applications </a:t>
            </a:r>
            <a:r>
              <a:rPr lang="en-US" altLang="zh-TW" sz="2800" dirty="0">
                <a:latin typeface="Times New Roman" panose="02020603050405020304" pitchFamily="18" charset="0"/>
                <a:cs typeface="Times New Roman" panose="02020603050405020304" pitchFamily="18" charset="0"/>
              </a:rPr>
              <a:t>Through Dynamic Service Function </a:t>
            </a:r>
            <a:r>
              <a:rPr lang="en-US" altLang="zh-TW" sz="2800" dirty="0">
                <a:latin typeface="Times New Roman" panose="02020603050405020304" pitchFamily="18" charset="0"/>
                <a:cs typeface="Times New Roman" panose="02020603050405020304" pitchFamily="18" charset="0"/>
              </a:rPr>
              <a:t>Chaining,”</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IEEE </a:t>
            </a:r>
            <a:r>
              <a:rPr lang="en-US" altLang="zh-TW" sz="2800" dirty="0">
                <a:latin typeface="Times New Roman" panose="02020603050405020304" pitchFamily="18" charset="0"/>
                <a:cs typeface="Times New Roman" panose="02020603050405020304" pitchFamily="18" charset="0"/>
              </a:rPr>
              <a:t>Trans. Wireless </a:t>
            </a:r>
            <a:r>
              <a:rPr lang="en-US" altLang="zh-TW" sz="2800" dirty="0" err="1">
                <a:latin typeface="Times New Roman" panose="02020603050405020304" pitchFamily="18" charset="0"/>
                <a:cs typeface="Times New Roman" panose="02020603050405020304" pitchFamily="18" charset="0"/>
              </a:rPr>
              <a:t>Commun</a:t>
            </a:r>
            <a:r>
              <a:rPr lang="en-US" altLang="zh-TW" sz="2800" dirty="0">
                <a:latin typeface="Times New Roman" panose="02020603050405020304" pitchFamily="18" charset="0"/>
                <a:cs typeface="Times New Roman" panose="02020603050405020304" pitchFamily="18" charset="0"/>
              </a:rPr>
              <a:t>., vol. 15, no. </a:t>
            </a:r>
            <a:r>
              <a:rPr lang="en-US" altLang="zh-TW" sz="2800" dirty="0">
                <a:latin typeface="Times New Roman" panose="02020603050405020304" pitchFamily="18" charset="0"/>
                <a:cs typeface="Times New Roman" panose="02020603050405020304" pitchFamily="18" charset="0"/>
              </a:rPr>
              <a:t>4, 2016, </a:t>
            </a:r>
            <a:r>
              <a:rPr lang="en-US" altLang="zh-TW" sz="2800" dirty="0">
                <a:latin typeface="Times New Roman" panose="02020603050405020304" pitchFamily="18" charset="0"/>
                <a:cs typeface="Times New Roman" panose="02020603050405020304" pitchFamily="18" charset="0"/>
              </a:rPr>
              <a:t>pp.2859–71</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3] Z. </a:t>
            </a:r>
            <a:r>
              <a:rPr lang="en-US" altLang="zh-TW" sz="2800" dirty="0" err="1">
                <a:latin typeface="Times New Roman" panose="02020603050405020304" pitchFamily="18" charset="0"/>
                <a:cs typeface="Times New Roman" panose="02020603050405020304" pitchFamily="18" charset="0"/>
              </a:rPr>
              <a:t>Qazi</a:t>
            </a:r>
            <a:r>
              <a:rPr lang="en-US" altLang="zh-TW" sz="2800" dirty="0">
                <a:latin typeface="Times New Roman" panose="02020603050405020304" pitchFamily="18" charset="0"/>
                <a:cs typeface="Times New Roman" panose="02020603050405020304" pitchFamily="18" charset="0"/>
              </a:rPr>
              <a:t> et al., “Practical and Incremental </a:t>
            </a:r>
            <a:r>
              <a:rPr lang="en-US" altLang="zh-TW" sz="2800" dirty="0">
                <a:latin typeface="Times New Roman" panose="02020603050405020304" pitchFamily="18" charset="0"/>
                <a:cs typeface="Times New Roman" panose="02020603050405020304" pitchFamily="18" charset="0"/>
              </a:rPr>
              <a:t>Convergence</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between </a:t>
            </a:r>
            <a:r>
              <a:rPr lang="en-US" altLang="zh-TW" sz="2800" dirty="0">
                <a:latin typeface="Times New Roman" panose="02020603050405020304" pitchFamily="18" charset="0"/>
                <a:cs typeface="Times New Roman" panose="02020603050405020304" pitchFamily="18" charset="0"/>
              </a:rPr>
              <a:t>SDN and </a:t>
            </a:r>
            <a:r>
              <a:rPr lang="en-US" altLang="zh-TW" sz="2800" dirty="0" err="1">
                <a:latin typeface="Times New Roman" panose="02020603050405020304" pitchFamily="18" charset="0"/>
                <a:cs typeface="Times New Roman" panose="02020603050405020304" pitchFamily="18" charset="0"/>
              </a:rPr>
              <a:t>Middleboxes</a:t>
            </a:r>
            <a:r>
              <a:rPr lang="en-US" altLang="zh-TW" sz="2800" dirty="0">
                <a:latin typeface="Times New Roman" panose="02020603050405020304" pitchFamily="18" charset="0"/>
                <a:cs typeface="Times New Roman" panose="02020603050405020304" pitchFamily="18" charset="0"/>
              </a:rPr>
              <a:t>,” Open Network </a:t>
            </a:r>
            <a:r>
              <a:rPr lang="en-US" altLang="zh-TW" sz="2800" dirty="0">
                <a:latin typeface="Times New Roman" panose="02020603050405020304" pitchFamily="18" charset="0"/>
                <a:cs typeface="Times New Roman" panose="02020603050405020304" pitchFamily="18" charset="0"/>
              </a:rPr>
              <a:t>Summit,</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Santa </a:t>
            </a:r>
            <a:r>
              <a:rPr lang="en-US" altLang="zh-TW" sz="2800" dirty="0">
                <a:latin typeface="Times New Roman" panose="02020603050405020304" pitchFamily="18" charset="0"/>
                <a:cs typeface="Times New Roman" panose="02020603050405020304" pitchFamily="18" charset="0"/>
              </a:rPr>
              <a:t>Clara, CA, 2013</a:t>
            </a:r>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
            </a:r>
            <a:br>
              <a:rPr lang="en-US" altLang="zh-TW" sz="2800" dirty="0">
                <a:latin typeface="Times New Roman" panose="02020603050405020304" pitchFamily="18" charset="0"/>
                <a:cs typeface="Times New Roman" panose="02020603050405020304" pitchFamily="18" charset="0"/>
              </a:rPr>
            </a:br>
            <a:endParaRPr lang="en-US" altLang="zh-TW"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65</a:t>
            </a:fld>
            <a:endParaRPr lang="en-US" altLang="zh-TW"/>
          </a:p>
        </p:txBody>
      </p:sp>
    </p:spTree>
    <p:extLst>
      <p:ext uri="{BB962C8B-B14F-4D97-AF65-F5344CB8AC3E}">
        <p14:creationId xmlns:p14="http://schemas.microsoft.com/office/powerpoint/2010/main" val="31636299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[4] S. </a:t>
            </a:r>
            <a:r>
              <a:rPr lang="en-US" altLang="zh-TW" sz="2800" dirty="0" err="1">
                <a:latin typeface="Times New Roman" panose="02020603050405020304" pitchFamily="18" charset="0"/>
                <a:cs typeface="Times New Roman" panose="02020603050405020304" pitchFamily="18" charset="0"/>
              </a:rPr>
              <a:t>Fayazbakhsh</a:t>
            </a:r>
            <a:r>
              <a:rPr lang="en-US" altLang="zh-TW" sz="2800" dirty="0">
                <a:latin typeface="Times New Roman" panose="02020603050405020304" pitchFamily="18" charset="0"/>
                <a:cs typeface="Times New Roman" panose="02020603050405020304" pitchFamily="18" charset="0"/>
              </a:rPr>
              <a:t> et al., “</a:t>
            </a:r>
            <a:r>
              <a:rPr lang="en-US" altLang="zh-TW" sz="2800" dirty="0" err="1">
                <a:latin typeface="Times New Roman" panose="02020603050405020304" pitchFamily="18" charset="0"/>
                <a:cs typeface="Times New Roman" panose="02020603050405020304" pitchFamily="18" charset="0"/>
              </a:rPr>
              <a:t>FlowTags</a:t>
            </a:r>
            <a:r>
              <a:rPr lang="en-US" altLang="zh-TW" sz="2800" dirty="0">
                <a:latin typeface="Times New Roman" panose="02020603050405020304" pitchFamily="18" charset="0"/>
                <a:cs typeface="Times New Roman" panose="02020603050405020304" pitchFamily="18" charset="0"/>
              </a:rPr>
              <a:t>: Enforcing Network-wide</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Policies in the Presence of Dynamic </a:t>
            </a:r>
            <a:r>
              <a:rPr lang="en-US" altLang="zh-TW" sz="2800" dirty="0" err="1">
                <a:latin typeface="Times New Roman" panose="02020603050405020304" pitchFamily="18" charset="0"/>
                <a:cs typeface="Times New Roman" panose="02020603050405020304" pitchFamily="18" charset="0"/>
              </a:rPr>
              <a:t>Middlebox</a:t>
            </a:r>
            <a:r>
              <a:rPr lang="en-US" altLang="zh-TW" sz="2800" dirty="0">
                <a:latin typeface="Times New Roman" panose="02020603050405020304" pitchFamily="18" charset="0"/>
                <a:cs typeface="Times New Roman" panose="02020603050405020304" pitchFamily="18" charset="0"/>
              </a:rPr>
              <a:t> Actions,”</a:t>
            </a:r>
            <a:r>
              <a:rPr lang="en-US" altLang="zh-TW" sz="2800" dirty="0" err="1">
                <a:latin typeface="Times New Roman" panose="02020603050405020304" pitchFamily="18" charset="0"/>
                <a:cs typeface="Times New Roman" panose="02020603050405020304" pitchFamily="18" charset="0"/>
              </a:rPr>
              <a:t>Proc</a:t>
            </a:r>
            <a:r>
              <a:rPr lang="en-US" altLang="zh-TW" sz="2800" dirty="0">
                <a:latin typeface="Times New Roman" panose="02020603050405020304" pitchFamily="18" charset="0"/>
                <a:cs typeface="Times New Roman" panose="02020603050405020304" pitchFamily="18" charset="0"/>
              </a:rPr>
              <a:t>. 2nd ACM</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SIGCOMM </a:t>
            </a:r>
            <a:r>
              <a:rPr lang="en-US" altLang="zh-TW" sz="2800" dirty="0" err="1">
                <a:latin typeface="Times New Roman" panose="02020603050405020304" pitchFamily="18" charset="0"/>
                <a:cs typeface="Times New Roman" panose="02020603050405020304" pitchFamily="18" charset="0"/>
              </a:rPr>
              <a:t>Wksp</a:t>
            </a:r>
            <a:r>
              <a:rPr lang="en-US" altLang="zh-TW" sz="2800" dirty="0">
                <a:latin typeface="Times New Roman" panose="02020603050405020304" pitchFamily="18" charset="0"/>
                <a:cs typeface="Times New Roman" panose="02020603050405020304" pitchFamily="18" charset="0"/>
              </a:rPr>
              <a:t>. Hot Topics in Software</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Defined Networking, 2013, pp. 19–24</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5] J. </a:t>
            </a:r>
            <a:r>
              <a:rPr lang="en-US" altLang="zh-TW" sz="2800" dirty="0" err="1">
                <a:latin typeface="Times New Roman" panose="02020603050405020304" pitchFamily="18" charset="0"/>
                <a:cs typeface="Times New Roman" panose="02020603050405020304" pitchFamily="18" charset="0"/>
              </a:rPr>
              <a:t>Blendin</a:t>
            </a:r>
            <a:r>
              <a:rPr lang="en-US" altLang="zh-TW" sz="2800" dirty="0">
                <a:latin typeface="Times New Roman" panose="02020603050405020304" pitchFamily="18" charset="0"/>
                <a:cs typeface="Times New Roman" panose="02020603050405020304" pitchFamily="18" charset="0"/>
              </a:rPr>
              <a:t> et al., “Position Paper: Software-Defined Network</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Service Chaining,” 3rd European </a:t>
            </a:r>
            <a:r>
              <a:rPr lang="en-US" altLang="zh-TW" sz="2800" dirty="0" err="1">
                <a:latin typeface="Times New Roman" panose="02020603050405020304" pitchFamily="18" charset="0"/>
                <a:cs typeface="Times New Roman" panose="02020603050405020304" pitchFamily="18" charset="0"/>
              </a:rPr>
              <a:t>Wksp</a:t>
            </a:r>
            <a:r>
              <a:rPr lang="en-US" altLang="zh-TW" sz="2800" dirty="0">
                <a:latin typeface="Times New Roman" panose="02020603050405020304" pitchFamily="18" charset="0"/>
                <a:cs typeface="Times New Roman" panose="02020603050405020304" pitchFamily="18" charset="0"/>
              </a:rPr>
              <a:t>. Software Defined</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Networks, 2014, pp. </a:t>
            </a:r>
            <a:r>
              <a:rPr lang="en-US" altLang="zh-TW" sz="2800" dirty="0">
                <a:latin typeface="Times New Roman" panose="02020603050405020304" pitchFamily="18" charset="0"/>
                <a:cs typeface="Times New Roman" panose="02020603050405020304" pitchFamily="18" charset="0"/>
              </a:rPr>
              <a:t>109–14</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6] J. </a:t>
            </a:r>
            <a:r>
              <a:rPr lang="en-US" altLang="zh-TW" sz="2800" dirty="0" err="1">
                <a:latin typeface="Times New Roman" panose="02020603050405020304" pitchFamily="18" charset="0"/>
                <a:cs typeface="Times New Roman" panose="02020603050405020304" pitchFamily="18" charset="0"/>
              </a:rPr>
              <a:t>Blendin</a:t>
            </a:r>
            <a:r>
              <a:rPr lang="en-US" altLang="zh-TW" sz="2800" dirty="0">
                <a:latin typeface="Times New Roman" panose="02020603050405020304" pitchFamily="18" charset="0"/>
                <a:cs typeface="Times New Roman" panose="02020603050405020304" pitchFamily="18" charset="0"/>
              </a:rPr>
              <a:t> et al., “Demo: Software-Defined Network Service</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Chaining,” 3rd European </a:t>
            </a:r>
            <a:r>
              <a:rPr lang="en-US" altLang="zh-TW" sz="2800" dirty="0" err="1">
                <a:latin typeface="Times New Roman" panose="02020603050405020304" pitchFamily="18" charset="0"/>
                <a:cs typeface="Times New Roman" panose="02020603050405020304" pitchFamily="18" charset="0"/>
              </a:rPr>
              <a:t>Wksp</a:t>
            </a:r>
            <a:r>
              <a:rPr lang="en-US" altLang="zh-TW" sz="2800" dirty="0">
                <a:latin typeface="Times New Roman" panose="02020603050405020304" pitchFamily="18" charset="0"/>
                <a:cs typeface="Times New Roman" panose="02020603050405020304" pitchFamily="18" charset="0"/>
              </a:rPr>
              <a:t>. Software Defined Networks,</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2014, pp. </a:t>
            </a:r>
            <a:r>
              <a:rPr lang="en-US" altLang="zh-TW" sz="2800" dirty="0">
                <a:latin typeface="Times New Roman" panose="02020603050405020304" pitchFamily="18" charset="0"/>
                <a:cs typeface="Times New Roman" panose="02020603050405020304" pitchFamily="18" charset="0"/>
              </a:rPr>
              <a:t>139–40</a:t>
            </a:r>
            <a:r>
              <a:rPr lang="en-US" altLang="zh-TW" sz="2800" dirty="0" smtClean="0">
                <a:latin typeface="Times New Roman" panose="02020603050405020304" pitchFamily="18" charset="0"/>
                <a:cs typeface="Times New Roman" panose="02020603050405020304" pitchFamily="18" charset="0"/>
              </a:rPr>
              <a:t>.</a:t>
            </a:r>
          </a:p>
          <a:p>
            <a:pPr marL="0" indent="0">
              <a:buNone/>
            </a:pPr>
            <a:r>
              <a:rPr lang="en-US" altLang="zh-TW" sz="2800" dirty="0">
                <a:latin typeface="Times New Roman" panose="02020603050405020304" pitchFamily="18" charset="0"/>
                <a:cs typeface="Times New Roman" panose="02020603050405020304" pitchFamily="18" charset="0"/>
              </a:rPr>
              <a:t/>
            </a:r>
            <a:br>
              <a:rPr lang="en-US" altLang="zh-TW" sz="2800" dirty="0">
                <a:latin typeface="Times New Roman" panose="02020603050405020304" pitchFamily="18" charset="0"/>
                <a:cs typeface="Times New Roman" panose="02020603050405020304" pitchFamily="18" charset="0"/>
              </a:rPr>
            </a:b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66</a:t>
            </a:fld>
            <a:endParaRPr lang="en-US" altLang="zh-TW"/>
          </a:p>
        </p:txBody>
      </p:sp>
    </p:spTree>
    <p:extLst>
      <p:ext uri="{BB962C8B-B14F-4D97-AF65-F5344CB8AC3E}">
        <p14:creationId xmlns:p14="http://schemas.microsoft.com/office/powerpoint/2010/main" val="21016581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[7] B. Martini et al., “SDN Controller for Context-Aware Data</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Delivery in Dynamic Service Chaining,” 1st IEEE Conf. Network </a:t>
            </a:r>
            <a:r>
              <a:rPr lang="en-US" altLang="zh-TW" sz="2800" dirty="0" err="1">
                <a:latin typeface="Times New Roman" panose="02020603050405020304" pitchFamily="18" charset="0"/>
                <a:cs typeface="Times New Roman" panose="02020603050405020304" pitchFamily="18" charset="0"/>
              </a:rPr>
              <a:t>Softwarization</a:t>
            </a:r>
            <a:r>
              <a:rPr lang="en-US" altLang="zh-TW" sz="2800" dirty="0">
                <a:latin typeface="Times New Roman" panose="02020603050405020304" pitchFamily="18" charset="0"/>
                <a:cs typeface="Times New Roman" panose="02020603050405020304" pitchFamily="18" charset="0"/>
              </a:rPr>
              <a:t> (</a:t>
            </a:r>
            <a:r>
              <a:rPr lang="en-US" altLang="zh-TW" sz="2800" dirty="0" err="1">
                <a:latin typeface="Times New Roman" panose="02020603050405020304" pitchFamily="18" charset="0"/>
                <a:cs typeface="Times New Roman" panose="02020603050405020304" pitchFamily="18" charset="0"/>
              </a:rPr>
              <a:t>NetSoft</a:t>
            </a:r>
            <a:r>
              <a:rPr lang="en-US" altLang="zh-TW" sz="2800" dirty="0">
                <a:latin typeface="Times New Roman" panose="02020603050405020304" pitchFamily="18" charset="0"/>
                <a:cs typeface="Times New Roman" panose="02020603050405020304" pitchFamily="18" charset="0"/>
              </a:rPr>
              <a:t>), 2015, pp. 1–5.</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8] I. </a:t>
            </a:r>
            <a:r>
              <a:rPr lang="en-US" altLang="zh-TW" sz="2800" dirty="0">
                <a:latin typeface="Times New Roman" panose="02020603050405020304" pitchFamily="18" charset="0"/>
                <a:cs typeface="Times New Roman" panose="02020603050405020304" pitchFamily="18" charset="0"/>
              </a:rPr>
              <a:t>Cerrato et al., “User-Specific Network Service Functions</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in an SDN-enabled Network Node,” 3rd European </a:t>
            </a:r>
            <a:r>
              <a:rPr lang="en-US" altLang="zh-TW" sz="2800" dirty="0" err="1">
                <a:latin typeface="Times New Roman" panose="02020603050405020304" pitchFamily="18" charset="0"/>
                <a:cs typeface="Times New Roman" panose="02020603050405020304" pitchFamily="18" charset="0"/>
              </a:rPr>
              <a:t>Wksp</a:t>
            </a:r>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Software Defined Networks, 2014, pp. </a:t>
            </a:r>
            <a:r>
              <a:rPr lang="en-US" altLang="zh-TW" sz="2800" dirty="0">
                <a:latin typeface="Times New Roman" panose="02020603050405020304" pitchFamily="18" charset="0"/>
                <a:cs typeface="Times New Roman" panose="02020603050405020304" pitchFamily="18" charset="0"/>
              </a:rPr>
              <a:t>135–36</a:t>
            </a:r>
            <a:r>
              <a:rPr lang="en-US" altLang="zh-TW" sz="2800" dirty="0" smtClean="0">
                <a:latin typeface="Times New Roman" panose="02020603050405020304" pitchFamily="18" charset="0"/>
                <a:cs typeface="Times New Roman" panose="02020603050405020304" pitchFamily="18" charset="0"/>
              </a:rPr>
              <a:t>.</a:t>
            </a:r>
            <a:endParaRPr lang="en-US" altLang="zh-TW" sz="2800" dirty="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9] Y. </a:t>
            </a:r>
            <a:r>
              <a:rPr lang="en-US" altLang="zh-TW" sz="2800" dirty="0">
                <a:latin typeface="Times New Roman" panose="02020603050405020304" pitchFamily="18" charset="0"/>
                <a:cs typeface="Times New Roman" panose="02020603050405020304" pitchFamily="18" charset="0"/>
              </a:rPr>
              <a:t>Zhang et al., “Steering: A Software-defined Networking</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for Inline Service Chaining,” 21st IEEE Int’l. Conf. Network</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Protocols (ICNP), 2013, pp. </a:t>
            </a:r>
            <a:r>
              <a:rPr lang="en-US" altLang="zh-TW" sz="2800" dirty="0">
                <a:latin typeface="Times New Roman" panose="02020603050405020304" pitchFamily="18" charset="0"/>
                <a:cs typeface="Times New Roman" panose="02020603050405020304" pitchFamily="18" charset="0"/>
              </a:rPr>
              <a:t>1–10</a:t>
            </a:r>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
            </a:r>
            <a:br>
              <a:rPr lang="en-US" altLang="zh-TW" sz="2800" dirty="0">
                <a:latin typeface="Times New Roman" panose="02020603050405020304" pitchFamily="18" charset="0"/>
                <a:cs typeface="Times New Roman" panose="02020603050405020304" pitchFamily="18" charset="0"/>
              </a:rPr>
            </a:b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67</a:t>
            </a:fld>
            <a:endParaRPr lang="en-US" altLang="zh-TW"/>
          </a:p>
        </p:txBody>
      </p:sp>
    </p:spTree>
    <p:extLst>
      <p:ext uri="{BB962C8B-B14F-4D97-AF65-F5344CB8AC3E}">
        <p14:creationId xmlns:p14="http://schemas.microsoft.com/office/powerpoint/2010/main" val="36771274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[10] Z. A. </a:t>
            </a:r>
            <a:r>
              <a:rPr lang="en-US" altLang="zh-TW" sz="2800" dirty="0" err="1">
                <a:latin typeface="Times New Roman" panose="02020603050405020304" pitchFamily="18" charset="0"/>
                <a:cs typeface="Times New Roman" panose="02020603050405020304" pitchFamily="18" charset="0"/>
              </a:rPr>
              <a:t>Qazi</a:t>
            </a:r>
            <a:r>
              <a:rPr lang="en-US" altLang="zh-TW" sz="2800" dirty="0">
                <a:latin typeface="Times New Roman" panose="02020603050405020304" pitchFamily="18" charset="0"/>
                <a:cs typeface="Times New Roman" panose="02020603050405020304" pitchFamily="18" charset="0"/>
              </a:rPr>
              <a:t> et al., “SIMPLE-</a:t>
            </a:r>
            <a:r>
              <a:rPr lang="en-US" altLang="zh-TW" sz="2800" dirty="0" err="1">
                <a:latin typeface="Times New Roman" panose="02020603050405020304" pitchFamily="18" charset="0"/>
                <a:cs typeface="Times New Roman" panose="02020603050405020304" pitchFamily="18" charset="0"/>
              </a:rPr>
              <a:t>fying</a:t>
            </a:r>
            <a:r>
              <a:rPr lang="en-US" altLang="zh-TW" sz="2800" dirty="0">
                <a:latin typeface="Times New Roman" panose="02020603050405020304" pitchFamily="18" charset="0"/>
                <a:cs typeface="Times New Roman" panose="02020603050405020304" pitchFamily="18" charset="0"/>
              </a:rPr>
              <a:t> </a:t>
            </a:r>
            <a:r>
              <a:rPr lang="en-US" altLang="zh-TW" sz="2800" dirty="0" err="1">
                <a:latin typeface="Times New Roman" panose="02020603050405020304" pitchFamily="18" charset="0"/>
                <a:cs typeface="Times New Roman" panose="02020603050405020304" pitchFamily="18" charset="0"/>
              </a:rPr>
              <a:t>Middlebox</a:t>
            </a:r>
            <a:r>
              <a:rPr lang="en-US" altLang="zh-TW" sz="2800" dirty="0">
                <a:latin typeface="Times New Roman" panose="02020603050405020304" pitchFamily="18" charset="0"/>
                <a:cs typeface="Times New Roman" panose="02020603050405020304" pitchFamily="18" charset="0"/>
              </a:rPr>
              <a:t> Policy Enforcement Using SDN,” ACM SIGCOMM Comp. </a:t>
            </a:r>
            <a:r>
              <a:rPr lang="en-US" altLang="zh-TW" sz="2800" dirty="0" err="1">
                <a:latin typeface="Times New Roman" panose="02020603050405020304" pitchFamily="18" charset="0"/>
                <a:cs typeface="Times New Roman" panose="02020603050405020304" pitchFamily="18" charset="0"/>
              </a:rPr>
              <a:t>Commun</a:t>
            </a:r>
            <a:r>
              <a:rPr lang="en-US" altLang="zh-TW" sz="2800" dirty="0">
                <a:latin typeface="Times New Roman" panose="02020603050405020304" pitchFamily="18" charset="0"/>
                <a:cs typeface="Times New Roman" panose="02020603050405020304" pitchFamily="18" charset="0"/>
              </a:rPr>
              <a:t>. Rev.,</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vol. 43, no. 4, 2013, pp. 27–38.</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11] A. </a:t>
            </a:r>
            <a:r>
              <a:rPr lang="en-US" altLang="zh-TW" sz="2800" dirty="0" err="1">
                <a:latin typeface="Times New Roman" panose="02020603050405020304" pitchFamily="18" charset="0"/>
                <a:cs typeface="Times New Roman" panose="02020603050405020304" pitchFamily="18" charset="0"/>
              </a:rPr>
              <a:t>Abujoda</a:t>
            </a:r>
            <a:r>
              <a:rPr lang="en-US" altLang="zh-TW" sz="2800" dirty="0">
                <a:latin typeface="Times New Roman" panose="02020603050405020304" pitchFamily="18" charset="0"/>
                <a:cs typeface="Times New Roman" panose="02020603050405020304" pitchFamily="18" charset="0"/>
              </a:rPr>
              <a:t> and P. Papadimitriou, “MIDAS: </a:t>
            </a:r>
            <a:r>
              <a:rPr lang="en-US" altLang="zh-TW" sz="2800" dirty="0" err="1">
                <a:latin typeface="Times New Roman" panose="02020603050405020304" pitchFamily="18" charset="0"/>
                <a:cs typeface="Times New Roman" panose="02020603050405020304" pitchFamily="18" charset="0"/>
              </a:rPr>
              <a:t>Middlebox</a:t>
            </a:r>
            <a:r>
              <a:rPr lang="en-US" altLang="zh-TW" sz="2800" dirty="0">
                <a:latin typeface="Times New Roman" panose="02020603050405020304" pitchFamily="18" charset="0"/>
                <a:cs typeface="Times New Roman" panose="02020603050405020304" pitchFamily="18" charset="0"/>
              </a:rPr>
              <a:t> Discovery and Selection for On-path Flow Processing,” 7th Int’l.</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Conf.</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Communication Systems and Networks (COMSNETS),</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2015, pp. </a:t>
            </a:r>
            <a:r>
              <a:rPr lang="en-US" altLang="zh-TW" sz="2800" dirty="0">
                <a:latin typeface="Times New Roman" panose="02020603050405020304" pitchFamily="18" charset="0"/>
                <a:cs typeface="Times New Roman" panose="02020603050405020304" pitchFamily="18" charset="0"/>
              </a:rPr>
              <a:t>1–8</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12] A. </a:t>
            </a:r>
            <a:r>
              <a:rPr lang="en-US" altLang="zh-TW" sz="2800" dirty="0" err="1">
                <a:latin typeface="Times New Roman" panose="02020603050405020304" pitchFamily="18" charset="0"/>
                <a:cs typeface="Times New Roman" panose="02020603050405020304" pitchFamily="18" charset="0"/>
              </a:rPr>
              <a:t>Csoma</a:t>
            </a:r>
            <a:r>
              <a:rPr lang="en-US" altLang="zh-TW" sz="2800" dirty="0">
                <a:latin typeface="Times New Roman" panose="02020603050405020304" pitchFamily="18" charset="0"/>
                <a:cs typeface="Times New Roman" panose="02020603050405020304" pitchFamily="18" charset="0"/>
              </a:rPr>
              <a:t> et al., “ESCAPE: Extensible Service Chain Prototyping</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Environment using </a:t>
            </a:r>
            <a:r>
              <a:rPr lang="en-US" altLang="zh-TW" sz="2800" dirty="0" err="1">
                <a:latin typeface="Times New Roman" panose="02020603050405020304" pitchFamily="18" charset="0"/>
                <a:cs typeface="Times New Roman" panose="02020603050405020304" pitchFamily="18" charset="0"/>
              </a:rPr>
              <a:t>Mininet</a:t>
            </a:r>
            <a:r>
              <a:rPr lang="en-US" altLang="zh-TW" sz="2800" dirty="0">
                <a:latin typeface="Times New Roman" panose="02020603050405020304" pitchFamily="18" charset="0"/>
                <a:cs typeface="Times New Roman" panose="02020603050405020304" pitchFamily="18" charset="0"/>
              </a:rPr>
              <a:t>, Click, </a:t>
            </a:r>
            <a:r>
              <a:rPr lang="en-US" altLang="zh-TW" sz="2800" dirty="0" err="1">
                <a:latin typeface="Times New Roman" panose="02020603050405020304" pitchFamily="18" charset="0"/>
                <a:cs typeface="Times New Roman" panose="02020603050405020304" pitchFamily="18" charset="0"/>
              </a:rPr>
              <a:t>Netconf</a:t>
            </a:r>
            <a:r>
              <a:rPr lang="en-US" altLang="zh-TW" sz="2800" dirty="0">
                <a:latin typeface="Times New Roman" panose="02020603050405020304" pitchFamily="18" charset="0"/>
                <a:cs typeface="Times New Roman" panose="02020603050405020304" pitchFamily="18" charset="0"/>
              </a:rPr>
              <a:t> and POX,”</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ACM</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SIGCOMM Computer </a:t>
            </a:r>
            <a:r>
              <a:rPr lang="en-US" altLang="zh-TW" sz="2800" dirty="0" err="1">
                <a:latin typeface="Times New Roman" panose="02020603050405020304" pitchFamily="18" charset="0"/>
                <a:cs typeface="Times New Roman" panose="02020603050405020304" pitchFamily="18" charset="0"/>
              </a:rPr>
              <a:t>Commu</a:t>
            </a:r>
            <a:r>
              <a:rPr lang="en-US" altLang="zh-TW" sz="2800" dirty="0">
                <a:latin typeface="Times New Roman" panose="02020603050405020304" pitchFamily="18" charset="0"/>
                <a:cs typeface="Times New Roman" panose="02020603050405020304" pitchFamily="18" charset="0"/>
              </a:rPr>
              <a:t>. Rev., vol. 44, no. 4,</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2015, pp. 125–26.</a:t>
            </a:r>
            <a:br>
              <a:rPr lang="en-US" altLang="zh-TW" sz="2800" dirty="0">
                <a:latin typeface="Times New Roman" panose="02020603050405020304" pitchFamily="18" charset="0"/>
                <a:cs typeface="Times New Roman" panose="02020603050405020304" pitchFamily="18" charset="0"/>
              </a:rPr>
            </a:b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68</a:t>
            </a:fld>
            <a:endParaRPr lang="en-US" altLang="zh-TW"/>
          </a:p>
        </p:txBody>
      </p:sp>
    </p:spTree>
    <p:extLst>
      <p:ext uri="{BB962C8B-B14F-4D97-AF65-F5344CB8AC3E}">
        <p14:creationId xmlns:p14="http://schemas.microsoft.com/office/powerpoint/2010/main" val="345576027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[13] K. </a:t>
            </a:r>
            <a:r>
              <a:rPr lang="en-US" altLang="zh-TW" sz="2800" dirty="0" err="1">
                <a:latin typeface="Times New Roman" panose="02020603050405020304" pitchFamily="18" charset="0"/>
                <a:cs typeface="Times New Roman" panose="02020603050405020304" pitchFamily="18" charset="0"/>
              </a:rPr>
              <a:t>Giotis</a:t>
            </a:r>
            <a:r>
              <a:rPr lang="en-US" altLang="zh-TW" sz="2800" dirty="0">
                <a:latin typeface="Times New Roman" panose="02020603050405020304" pitchFamily="18" charset="0"/>
                <a:cs typeface="Times New Roman" panose="02020603050405020304" pitchFamily="18" charset="0"/>
              </a:rPr>
              <a:t>, Y. </a:t>
            </a:r>
            <a:r>
              <a:rPr lang="en-US" altLang="zh-TW" sz="2800" dirty="0" err="1">
                <a:latin typeface="Times New Roman" panose="02020603050405020304" pitchFamily="18" charset="0"/>
                <a:cs typeface="Times New Roman" panose="02020603050405020304" pitchFamily="18" charset="0"/>
              </a:rPr>
              <a:t>Kryftis</a:t>
            </a:r>
            <a:r>
              <a:rPr lang="en-US" altLang="zh-TW" sz="2800" dirty="0">
                <a:latin typeface="Times New Roman" panose="02020603050405020304" pitchFamily="18" charset="0"/>
                <a:cs typeface="Times New Roman" panose="02020603050405020304" pitchFamily="18" charset="0"/>
              </a:rPr>
              <a:t>, and V. </a:t>
            </a:r>
            <a:r>
              <a:rPr lang="en-US" altLang="zh-TW" sz="2800" dirty="0" err="1">
                <a:latin typeface="Times New Roman" panose="02020603050405020304" pitchFamily="18" charset="0"/>
                <a:cs typeface="Times New Roman" panose="02020603050405020304" pitchFamily="18" charset="0"/>
              </a:rPr>
              <a:t>Maglaris</a:t>
            </a:r>
            <a:r>
              <a:rPr lang="en-US" altLang="zh-TW" sz="2800" dirty="0">
                <a:latin typeface="Times New Roman" panose="02020603050405020304" pitchFamily="18" charset="0"/>
                <a:cs typeface="Times New Roman" panose="02020603050405020304" pitchFamily="18" charset="0"/>
              </a:rPr>
              <a:t>, “Policy-based Orchestration of NFV Services in Software-defined Networks,” 1st IEEE Conf. Network </a:t>
            </a:r>
            <a:r>
              <a:rPr lang="en-US" altLang="zh-TW" sz="2800" dirty="0" err="1">
                <a:latin typeface="Times New Roman" panose="02020603050405020304" pitchFamily="18" charset="0"/>
                <a:cs typeface="Times New Roman" panose="02020603050405020304" pitchFamily="18" charset="0"/>
              </a:rPr>
              <a:t>Softwarization</a:t>
            </a:r>
            <a:r>
              <a:rPr lang="en-US" altLang="zh-TW" sz="2800" dirty="0">
                <a:latin typeface="Times New Roman" panose="02020603050405020304" pitchFamily="18" charset="0"/>
                <a:cs typeface="Times New Roman" panose="02020603050405020304" pitchFamily="18" charset="0"/>
              </a:rPr>
              <a:t> (</a:t>
            </a:r>
            <a:r>
              <a:rPr lang="en-US" altLang="zh-TW" sz="2800" dirty="0" err="1">
                <a:latin typeface="Times New Roman" panose="02020603050405020304" pitchFamily="18" charset="0"/>
                <a:cs typeface="Times New Roman" panose="02020603050405020304" pitchFamily="18" charset="0"/>
              </a:rPr>
              <a:t>NetSoft</a:t>
            </a:r>
            <a:r>
              <a:rPr lang="en-US" altLang="zh-TW" sz="2800" dirty="0">
                <a:latin typeface="Times New Roman" panose="02020603050405020304" pitchFamily="18" charset="0"/>
                <a:cs typeface="Times New Roman" panose="02020603050405020304" pitchFamily="18" charset="0"/>
              </a:rPr>
              <a:t>), 2015, pp. </a:t>
            </a:r>
            <a:r>
              <a:rPr lang="en-US" altLang="zh-TW" sz="2800" dirty="0">
                <a:latin typeface="Times New Roman" panose="02020603050405020304" pitchFamily="18" charset="0"/>
                <a:cs typeface="Times New Roman" panose="02020603050405020304" pitchFamily="18" charset="0"/>
              </a:rPr>
              <a:t>1–5</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14] F. </a:t>
            </a:r>
            <a:r>
              <a:rPr lang="en-US" altLang="zh-TW" sz="2800" dirty="0" err="1">
                <a:latin typeface="Times New Roman" panose="02020603050405020304" pitchFamily="18" charset="0"/>
                <a:cs typeface="Times New Roman" panose="02020603050405020304" pitchFamily="18" charset="0"/>
              </a:rPr>
              <a:t>Callegati</a:t>
            </a:r>
            <a:r>
              <a:rPr lang="en-US" altLang="zh-TW" sz="2800" dirty="0">
                <a:latin typeface="Times New Roman" panose="02020603050405020304" pitchFamily="18" charset="0"/>
                <a:cs typeface="Times New Roman" panose="02020603050405020304" pitchFamily="18" charset="0"/>
              </a:rPr>
              <a:t> et al., “Dynamic Chaining of Virtual Network Functions in Cloud-based Edge Networks,” 1st IEEE Conf. Network </a:t>
            </a:r>
            <a:r>
              <a:rPr lang="en-US" altLang="zh-TW" sz="2800" dirty="0" err="1">
                <a:latin typeface="Times New Roman" panose="02020603050405020304" pitchFamily="18" charset="0"/>
                <a:cs typeface="Times New Roman" panose="02020603050405020304" pitchFamily="18" charset="0"/>
              </a:rPr>
              <a:t>Softwarization</a:t>
            </a:r>
            <a:r>
              <a:rPr lang="en-US" altLang="zh-TW" sz="2800" dirty="0">
                <a:latin typeface="Times New Roman" panose="02020603050405020304" pitchFamily="18" charset="0"/>
                <a:cs typeface="Times New Roman" panose="02020603050405020304" pitchFamily="18" charset="0"/>
              </a:rPr>
              <a:t> (</a:t>
            </a:r>
            <a:r>
              <a:rPr lang="en-US" altLang="zh-TW" sz="2800" dirty="0" err="1">
                <a:latin typeface="Times New Roman" panose="02020603050405020304" pitchFamily="18" charset="0"/>
                <a:cs typeface="Times New Roman" panose="02020603050405020304" pitchFamily="18" charset="0"/>
              </a:rPr>
              <a:t>NetSoft</a:t>
            </a:r>
            <a:r>
              <a:rPr lang="en-US" altLang="zh-TW" sz="2800" dirty="0">
                <a:latin typeface="Times New Roman" panose="02020603050405020304" pitchFamily="18" charset="0"/>
                <a:cs typeface="Times New Roman" panose="02020603050405020304" pitchFamily="18" charset="0"/>
              </a:rPr>
              <a:t>), 2015, pp. </a:t>
            </a:r>
            <a:r>
              <a:rPr lang="en-US" altLang="zh-TW" sz="2800" dirty="0">
                <a:latin typeface="Times New Roman" panose="02020603050405020304" pitchFamily="18" charset="0"/>
                <a:cs typeface="Times New Roman" panose="02020603050405020304" pitchFamily="18" charset="0"/>
              </a:rPr>
              <a:t>1–5</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[15] J. </a:t>
            </a:r>
            <a:r>
              <a:rPr lang="en-US" altLang="zh-TW" sz="2800" dirty="0" err="1">
                <a:latin typeface="Times New Roman" panose="02020603050405020304" pitchFamily="18" charset="0"/>
                <a:cs typeface="Times New Roman" panose="02020603050405020304" pitchFamily="18" charset="0"/>
              </a:rPr>
              <a:t>Soares</a:t>
            </a:r>
            <a:r>
              <a:rPr lang="en-US" altLang="zh-TW" sz="2800" dirty="0">
                <a:latin typeface="Times New Roman" panose="02020603050405020304" pitchFamily="18" charset="0"/>
                <a:cs typeface="Times New Roman" panose="02020603050405020304" pitchFamily="18" charset="0"/>
              </a:rPr>
              <a:t> et al., “Toward a Telco Cloud Environment for Service Functions,” IEEE </a:t>
            </a:r>
            <a:r>
              <a:rPr lang="en-US" altLang="zh-TW" sz="2800" dirty="0" err="1">
                <a:latin typeface="Times New Roman" panose="02020603050405020304" pitchFamily="18" charset="0"/>
                <a:cs typeface="Times New Roman" panose="02020603050405020304" pitchFamily="18" charset="0"/>
              </a:rPr>
              <a:t>Commun</a:t>
            </a:r>
            <a:r>
              <a:rPr lang="en-US" altLang="zh-TW" sz="2800" dirty="0">
                <a:latin typeface="Times New Roman" panose="02020603050405020304" pitchFamily="18" charset="0"/>
                <a:cs typeface="Times New Roman" panose="02020603050405020304" pitchFamily="18" charset="0"/>
              </a:rPr>
              <a:t>. Mag., vol. 53, no. 2, 2015, pp. 98–106.</a:t>
            </a:r>
          </a:p>
          <a:p>
            <a:pPr marL="0" indent="0">
              <a:buNone/>
            </a:pPr>
            <a:r>
              <a:rPr lang="en-US" altLang="zh-TW" sz="2800" dirty="0">
                <a:latin typeface="Times New Roman" panose="02020603050405020304" pitchFamily="18" charset="0"/>
                <a:cs typeface="Times New Roman" panose="02020603050405020304" pitchFamily="18" charset="0"/>
              </a:rPr>
              <a:t/>
            </a:r>
            <a:br>
              <a:rPr lang="en-US" altLang="zh-TW" sz="2800" dirty="0">
                <a:latin typeface="Times New Roman" panose="02020603050405020304" pitchFamily="18" charset="0"/>
                <a:cs typeface="Times New Roman" panose="02020603050405020304" pitchFamily="18" charset="0"/>
              </a:rPr>
            </a:br>
            <a:endParaRPr lang="en-US" altLang="zh-TW" sz="2800" dirty="0">
              <a:latin typeface="Times New Roman" panose="02020603050405020304" pitchFamily="18" charset="0"/>
              <a:cs typeface="Times New Roman" panose="02020603050405020304" pitchFamily="18" charset="0"/>
            </a:endParaRP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69</a:t>
            </a:fld>
            <a:endParaRPr lang="en-US" altLang="zh-TW"/>
          </a:p>
        </p:txBody>
      </p:sp>
    </p:spTree>
    <p:extLst>
      <p:ext uri="{BB962C8B-B14F-4D97-AF65-F5344CB8AC3E}">
        <p14:creationId xmlns:p14="http://schemas.microsoft.com/office/powerpoint/2010/main" val="2220426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zh-TW" altLang="en-US" sz="2800" dirty="0" smtClean="0">
                <a:latin typeface="Times New Roman" panose="02020603050405020304" pitchFamily="18" charset="0"/>
                <a:cs typeface="Times New Roman" panose="02020603050405020304" pitchFamily="18" charset="0"/>
              </a:rPr>
              <a:t> </a:t>
            </a:r>
            <a:r>
              <a:rPr lang="en-US" altLang="zh-TW" sz="2800" dirty="0" smtClean="0">
                <a:solidFill>
                  <a:srgbClr val="FF0000"/>
                </a:solidFill>
                <a:latin typeface="Times New Roman" panose="02020603050405020304" pitchFamily="18" charset="0"/>
                <a:cs typeface="Times New Roman" panose="02020603050405020304" pitchFamily="18" charset="0"/>
              </a:rPr>
              <a:t>Network function </a:t>
            </a:r>
            <a:r>
              <a:rPr lang="en-US" altLang="zh-TW" sz="2800" dirty="0">
                <a:solidFill>
                  <a:srgbClr val="FF0000"/>
                </a:solidFill>
                <a:latin typeface="Times New Roman" panose="02020603050405020304" pitchFamily="18" charset="0"/>
                <a:cs typeface="Times New Roman" panose="02020603050405020304" pitchFamily="18" charset="0"/>
              </a:rPr>
              <a:t>virtualization </a:t>
            </a:r>
            <a:r>
              <a:rPr lang="en-US" altLang="zh-TW" sz="2800" dirty="0">
                <a:latin typeface="Times New Roman" panose="02020603050405020304" pitchFamily="18" charset="0"/>
                <a:cs typeface="Times New Roman" panose="02020603050405020304" pitchFamily="18" charset="0"/>
              </a:rPr>
              <a:t>(NFV) is related to the telco </a:t>
            </a:r>
            <a:r>
              <a:rPr lang="en-US" altLang="zh-TW" sz="2800" dirty="0" smtClean="0">
                <a:latin typeface="Times New Roman" panose="02020603050405020304" pitchFamily="18" charset="0"/>
                <a:cs typeface="Times New Roman" panose="02020603050405020304" pitchFamily="18" charset="0"/>
              </a:rPr>
              <a:t>initiative </a:t>
            </a:r>
            <a:r>
              <a:rPr lang="en-US" altLang="zh-TW" sz="2800" dirty="0">
                <a:latin typeface="Times New Roman" panose="02020603050405020304" pitchFamily="18" charset="0"/>
                <a:cs typeface="Times New Roman" panose="02020603050405020304" pitchFamily="18" charset="0"/>
              </a:rPr>
              <a:t>of adopting </a:t>
            </a:r>
            <a:r>
              <a:rPr lang="en-US" altLang="zh-TW" sz="2800" dirty="0" smtClean="0">
                <a:latin typeface="Times New Roman" panose="02020603050405020304" pitchFamily="18" charset="0"/>
                <a:cs typeface="Times New Roman" panose="02020603050405020304" pitchFamily="18" charset="0"/>
              </a:rPr>
              <a:t>cloud-computing </a:t>
            </a:r>
            <a:r>
              <a:rPr lang="en-US" altLang="zh-TW" sz="2800" dirty="0">
                <a:latin typeface="Times New Roman" panose="02020603050405020304" pitchFamily="18" charset="0"/>
                <a:cs typeface="Times New Roman" panose="02020603050405020304" pitchFamily="18" charset="0"/>
              </a:rPr>
              <a:t>technology enabling the virtualization of </a:t>
            </a:r>
            <a:r>
              <a:rPr lang="en-US" altLang="zh-TW" sz="2800" dirty="0" smtClean="0">
                <a:latin typeface="Times New Roman" panose="02020603050405020304" pitchFamily="18" charset="0"/>
                <a:cs typeface="Times New Roman" panose="02020603050405020304" pitchFamily="18" charset="0"/>
              </a:rPr>
              <a:t>software-implemented </a:t>
            </a:r>
            <a:r>
              <a:rPr lang="en-US" altLang="zh-TW" sz="2800" dirty="0">
                <a:latin typeface="Times New Roman" panose="02020603050405020304" pitchFamily="18" charset="0"/>
                <a:cs typeface="Times New Roman" panose="02020603050405020304" pitchFamily="18" charset="0"/>
              </a:rPr>
              <a:t>network functions (SFs in SFC terminology).</a:t>
            </a:r>
          </a:p>
          <a:p>
            <a:r>
              <a:rPr lang="en-US" altLang="zh-TW" sz="2800" dirty="0">
                <a:latin typeface="Times New Roman" panose="02020603050405020304" pitchFamily="18" charset="0"/>
                <a:cs typeface="Times New Roman" panose="02020603050405020304" pitchFamily="18" charset="0"/>
              </a:rPr>
              <a:t>NFV is adopted by SFC to provide </a:t>
            </a:r>
            <a:r>
              <a:rPr lang="en-US" altLang="zh-TW" sz="2800" dirty="0">
                <a:solidFill>
                  <a:srgbClr val="FF0000"/>
                </a:solidFill>
                <a:latin typeface="Times New Roman" panose="02020603050405020304" pitchFamily="18" charset="0"/>
                <a:cs typeface="Times New Roman" panose="02020603050405020304" pitchFamily="18" charset="0"/>
              </a:rPr>
              <a:t>efficient</a:t>
            </a:r>
            <a:r>
              <a:rPr lang="en-US" altLang="zh-TW" sz="2800" dirty="0">
                <a:latin typeface="Times New Roman" panose="02020603050405020304" pitchFamily="18" charset="0"/>
                <a:cs typeface="Times New Roman" panose="02020603050405020304" pitchFamily="18" charset="0"/>
              </a:rPr>
              <a:t> and </a:t>
            </a:r>
            <a:r>
              <a:rPr lang="en-US" altLang="zh-TW" sz="2800" dirty="0">
                <a:solidFill>
                  <a:srgbClr val="FF0000"/>
                </a:solidFill>
                <a:latin typeface="Times New Roman" panose="02020603050405020304" pitchFamily="18" charset="0"/>
                <a:cs typeface="Times New Roman" panose="02020603050405020304" pitchFamily="18" charset="0"/>
              </a:rPr>
              <a:t>effective</a:t>
            </a:r>
            <a:r>
              <a:rPr lang="en-US" altLang="zh-TW" sz="2800" dirty="0">
                <a:latin typeface="Times New Roman" panose="02020603050405020304" pitchFamily="18" charset="0"/>
                <a:cs typeface="Times New Roman" panose="02020603050405020304" pitchFamily="18" charset="0"/>
              </a:rPr>
              <a:t> deployment and orchestration of SFs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SFC becomes particularly relevant in the new emerging value chains involving multiple data centers (central, edge, fog), access-, core- and transit-networks, and application service providers.</a:t>
            </a:r>
            <a:endParaRPr lang="zh-TW" altLang="en-US" sz="2800" dirty="0">
              <a:latin typeface="Times New Roman" panose="02020603050405020304" pitchFamily="18" charset="0"/>
              <a:cs typeface="Times New Roman" panose="02020603050405020304" pitchFamily="18" charset="0"/>
            </a:endParaRPr>
          </a:p>
          <a:p>
            <a:endParaRPr lang="en-US" altLang="zh-TW" sz="2800" dirty="0">
              <a:latin typeface="Times New Roman" panose="02020603050405020304" pitchFamily="18" charset="0"/>
              <a:cs typeface="Times New Roman" panose="02020603050405020304" pitchFamily="18" charset="0"/>
            </a:endParaRP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7</a:t>
            </a:fld>
            <a:endParaRPr lang="en-US" altLang="zh-TW"/>
          </a:p>
        </p:txBody>
      </p:sp>
    </p:spTree>
    <p:extLst>
      <p:ext uri="{BB962C8B-B14F-4D97-AF65-F5344CB8AC3E}">
        <p14:creationId xmlns:p14="http://schemas.microsoft.com/office/powerpoint/2010/main" val="211733753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16] M. </a:t>
            </a:r>
            <a:r>
              <a:rPr lang="en-US" altLang="zh-TW" sz="2800" dirty="0">
                <a:latin typeface="Times New Roman" panose="02020603050405020304" pitchFamily="18" charset="0"/>
                <a:cs typeface="Times New Roman" panose="02020603050405020304" pitchFamily="18" charset="0"/>
              </a:rPr>
              <a:t>Xia et al., “Optical Service Chaining for Network Function Virtualization,” IEEE </a:t>
            </a:r>
            <a:r>
              <a:rPr lang="en-US" altLang="zh-TW" sz="2800" dirty="0" err="1">
                <a:latin typeface="Times New Roman" panose="02020603050405020304" pitchFamily="18" charset="0"/>
                <a:cs typeface="Times New Roman" panose="02020603050405020304" pitchFamily="18" charset="0"/>
              </a:rPr>
              <a:t>Commun</a:t>
            </a:r>
            <a:r>
              <a:rPr lang="en-US" altLang="zh-TW" sz="2800" dirty="0">
                <a:latin typeface="Times New Roman" panose="02020603050405020304" pitchFamily="18" charset="0"/>
                <a:cs typeface="Times New Roman" panose="02020603050405020304" pitchFamily="18" charset="0"/>
              </a:rPr>
              <a:t>. Mag, vol. 53, no. 4, 2015, pp. </a:t>
            </a:r>
            <a:r>
              <a:rPr lang="en-US" altLang="zh-TW" sz="2800" dirty="0">
                <a:latin typeface="Times New Roman" panose="02020603050405020304" pitchFamily="18" charset="0"/>
                <a:cs typeface="Times New Roman" panose="02020603050405020304" pitchFamily="18" charset="0"/>
              </a:rPr>
              <a:t>152–58</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a:t>
            </a:r>
            <a:r>
              <a:rPr lang="en-US" altLang="zh-TW" sz="2800" dirty="0">
                <a:latin typeface="Times New Roman" panose="02020603050405020304" pitchFamily="18" charset="0"/>
                <a:cs typeface="Times New Roman" panose="02020603050405020304" pitchFamily="18" charset="0"/>
              </a:rPr>
              <a:t>17] F. </a:t>
            </a:r>
            <a:r>
              <a:rPr lang="en-US" altLang="zh-TW" sz="2800" dirty="0">
                <a:latin typeface="Times New Roman" panose="02020603050405020304" pitchFamily="18" charset="0"/>
                <a:cs typeface="Times New Roman" panose="02020603050405020304" pitchFamily="18" charset="0"/>
              </a:rPr>
              <a:t>Pop et al., “Adaptive Scheduling Algorithm for Media-optimized Traffic Management in Software Defined Networks,” Computing, vol. 98, no. 1–2, 2016, pp. 147–68</a:t>
            </a:r>
          </a:p>
          <a:p>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70</a:t>
            </a:fld>
            <a:endParaRPr lang="en-US" altLang="zh-TW"/>
          </a:p>
        </p:txBody>
      </p:sp>
    </p:spTree>
    <p:extLst>
      <p:ext uri="{BB962C8B-B14F-4D97-AF65-F5344CB8AC3E}">
        <p14:creationId xmlns:p14="http://schemas.microsoft.com/office/powerpoint/2010/main" val="908850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main contributions of this article are two-fold. </a:t>
            </a:r>
            <a:endParaRPr lang="en-US" altLang="zh-TW" sz="2800" dirty="0" smtClean="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First</a:t>
            </a:r>
            <a:r>
              <a:rPr lang="en-US" altLang="zh-TW" sz="2800" dirty="0">
                <a:latin typeface="Times New Roman" panose="02020603050405020304" pitchFamily="18" charset="0"/>
                <a:cs typeface="Times New Roman" panose="02020603050405020304" pitchFamily="18" charset="0"/>
              </a:rPr>
              <a:t>, the article explores the limitations of current </a:t>
            </a:r>
            <a:r>
              <a:rPr lang="en-US" altLang="zh-TW" sz="2800" dirty="0">
                <a:solidFill>
                  <a:srgbClr val="FF0000"/>
                </a:solidFill>
                <a:latin typeface="Times New Roman" panose="02020603050405020304" pitchFamily="18" charset="0"/>
                <a:cs typeface="Times New Roman" panose="02020603050405020304" pitchFamily="18" charset="0"/>
              </a:rPr>
              <a:t>SFC approaches in next generation </a:t>
            </a:r>
            <a:r>
              <a:rPr lang="en-US" altLang="zh-TW" sz="2800" dirty="0" smtClean="0">
                <a:solidFill>
                  <a:srgbClr val="FF0000"/>
                </a:solidFill>
                <a:latin typeface="Times New Roman" panose="02020603050405020304" pitchFamily="18" charset="0"/>
                <a:cs typeface="Times New Roman" panose="02020603050405020304" pitchFamily="18" charset="0"/>
              </a:rPr>
              <a:t>networks</a:t>
            </a:r>
            <a:r>
              <a:rPr lang="en-US" altLang="zh-TW" sz="2800" dirty="0" smtClean="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in terms of architectural and conceptual research work by providing a brief analysis of each solution in the state of the art</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Second, the article </a:t>
            </a:r>
            <a:r>
              <a:rPr lang="en-US" altLang="zh-TW" sz="2800" dirty="0">
                <a:solidFill>
                  <a:srgbClr val="FF0000"/>
                </a:solidFill>
                <a:latin typeface="Times New Roman" panose="02020603050405020304" pitchFamily="18" charset="0"/>
                <a:cs typeface="Times New Roman" panose="02020603050405020304" pitchFamily="18" charset="0"/>
              </a:rPr>
              <a:t>draws some new research directions</a:t>
            </a:r>
            <a:r>
              <a:rPr lang="en-US" altLang="zh-TW" sz="2800" dirty="0">
                <a:latin typeface="Times New Roman" panose="02020603050405020304" pitchFamily="18" charset="0"/>
                <a:cs typeface="Times New Roman" panose="02020603050405020304" pitchFamily="18" charset="0"/>
              </a:rPr>
              <a:t>. To the best knowledge of the authors, this article is the second research work highlighting the limitations of SFC approaches and the first work to provide a detailed overview of the SFC state of the art and evaluation. </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8</a:t>
            </a:fld>
            <a:endParaRPr lang="en-US" altLang="zh-TW" dirty="0"/>
          </a:p>
        </p:txBody>
      </p:sp>
    </p:spTree>
    <p:extLst>
      <p:ext uri="{BB962C8B-B14F-4D97-AF65-F5344CB8AC3E}">
        <p14:creationId xmlns:p14="http://schemas.microsoft.com/office/powerpoint/2010/main" val="1199061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rest of the article is organized as follows fashion. </a:t>
            </a:r>
          </a:p>
          <a:p>
            <a:r>
              <a:rPr lang="en-US" altLang="zh-TW" sz="2800" dirty="0">
                <a:latin typeface="Times New Roman" panose="02020603050405020304" pitchFamily="18" charset="0"/>
                <a:cs typeface="Times New Roman" panose="02020603050405020304" pitchFamily="18" charset="0"/>
              </a:rPr>
              <a:t>We illustrate the SFC standardized </a:t>
            </a:r>
            <a:r>
              <a:rPr lang="en-US" altLang="zh-TW" sz="2800" dirty="0" smtClean="0">
                <a:latin typeface="Times New Roman" panose="02020603050405020304" pitchFamily="18" charset="0"/>
                <a:cs typeface="Times New Roman" panose="02020603050405020304" pitchFamily="18" charset="0"/>
              </a:rPr>
              <a:t>architectures</a:t>
            </a:r>
            <a:r>
              <a:rPr lang="en-US" altLang="zh-TW" sz="2800" dirty="0">
                <a:latin typeface="Times New Roman" panose="02020603050405020304" pitchFamily="18" charset="0"/>
                <a:cs typeface="Times New Roman" panose="02020603050405020304" pitchFamily="18" charset="0"/>
              </a:rPr>
              <a:t>, as defined by the IETF SFC and ONF working groups, and discuss how the </a:t>
            </a:r>
            <a:r>
              <a:rPr lang="en-US" altLang="zh-TW" sz="2800" dirty="0">
                <a:solidFill>
                  <a:srgbClr val="FF0000"/>
                </a:solidFill>
                <a:latin typeface="Times New Roman" panose="02020603050405020304" pitchFamily="18" charset="0"/>
                <a:cs typeface="Times New Roman" panose="02020603050405020304" pitchFamily="18" charset="0"/>
              </a:rPr>
              <a:t>ETSI NFV architecture provides SFC</a:t>
            </a:r>
            <a:r>
              <a:rPr lang="en-US" altLang="zh-TW" sz="2800" dirty="0">
                <a:latin typeface="Times New Roman" panose="02020603050405020304" pitchFamily="18" charset="0"/>
                <a:cs typeface="Times New Roman" panose="02020603050405020304" pitchFamily="18" charset="0"/>
              </a:rPr>
              <a:t>. </a:t>
            </a:r>
          </a:p>
          <a:p>
            <a:r>
              <a:rPr lang="en-US" altLang="zh-TW" sz="2800" dirty="0">
                <a:latin typeface="Times New Roman" panose="02020603050405020304" pitchFamily="18" charset="0"/>
                <a:cs typeface="Times New Roman" panose="02020603050405020304" pitchFamily="18" charset="0"/>
              </a:rPr>
              <a:t>We </a:t>
            </a:r>
            <a:r>
              <a:rPr lang="en-US" altLang="zh-TW" sz="2800" dirty="0">
                <a:solidFill>
                  <a:srgbClr val="FF0000"/>
                </a:solidFill>
                <a:latin typeface="Times New Roman" panose="02020603050405020304" pitchFamily="18" charset="0"/>
                <a:cs typeface="Times New Roman" panose="02020603050405020304" pitchFamily="18" charset="0"/>
              </a:rPr>
              <a:t>highlight previous research work</a:t>
            </a:r>
            <a:r>
              <a:rPr lang="en-US" altLang="zh-TW" sz="2800" dirty="0">
                <a:latin typeface="Times New Roman" panose="02020603050405020304" pitchFamily="18" charset="0"/>
                <a:cs typeface="Times New Roman" panose="02020603050405020304" pitchFamily="18" charset="0"/>
              </a:rPr>
              <a:t> conducted on the SFC </a:t>
            </a:r>
            <a:r>
              <a:rPr lang="en-US" altLang="zh-TW" sz="2800" dirty="0" smtClean="0">
                <a:latin typeface="Times New Roman" panose="02020603050405020304" pitchFamily="18" charset="0"/>
                <a:cs typeface="Times New Roman" panose="02020603050405020304" pitchFamily="18" charset="0"/>
              </a:rPr>
              <a:t>architectural </a:t>
            </a:r>
            <a:r>
              <a:rPr lang="en-US" altLang="zh-TW" sz="2800" dirty="0">
                <a:latin typeface="Times New Roman" panose="02020603050405020304" pitchFamily="18" charset="0"/>
                <a:cs typeface="Times New Roman" panose="02020603050405020304" pitchFamily="18" charset="0"/>
              </a:rPr>
              <a:t>concepts and implementations</a:t>
            </a:r>
            <a:r>
              <a:rPr lang="en-US" altLang="zh-TW" sz="2800" dirty="0" smtClean="0">
                <a:latin typeface="Times New Roman" panose="02020603050405020304" pitchFamily="18" charset="0"/>
                <a:cs typeface="Times New Roman" panose="02020603050405020304" pitchFamily="18" charset="0"/>
              </a:rPr>
              <a:t>.</a:t>
            </a:r>
          </a:p>
          <a:p>
            <a:r>
              <a:rPr lang="en-US" altLang="zh-TW" sz="2800" dirty="0" smtClean="0">
                <a:latin typeface="Times New Roman" panose="02020603050405020304" pitchFamily="18" charset="0"/>
                <a:cs typeface="Times New Roman" panose="02020603050405020304" pitchFamily="18" charset="0"/>
              </a:rPr>
              <a:t>SFC </a:t>
            </a:r>
            <a:r>
              <a:rPr lang="en-US" altLang="zh-TW" sz="2800" dirty="0">
                <a:latin typeface="Times New Roman" panose="02020603050405020304" pitchFamily="18" charset="0"/>
                <a:cs typeface="Times New Roman" panose="02020603050405020304" pitchFamily="18" charset="0"/>
              </a:rPr>
              <a:t>challenges and limitations are discussed. </a:t>
            </a:r>
          </a:p>
          <a:p>
            <a:r>
              <a:rPr lang="en-US" altLang="zh-TW" sz="2800" dirty="0">
                <a:latin typeface="Times New Roman" panose="02020603050405020304" pitchFamily="18" charset="0"/>
                <a:cs typeface="Times New Roman" panose="02020603050405020304" pitchFamily="18" charset="0"/>
              </a:rPr>
              <a:t>Finally, the article concludes.</a:t>
            </a:r>
            <a:r>
              <a:rPr lang="en-US" altLang="zh-TW" dirty="0"/>
              <a:t/>
            </a:r>
            <a:br>
              <a:rPr lang="en-US" altLang="zh-TW" dirty="0"/>
            </a:br>
            <a:endParaRPr lang="zh-TW" altLang="en-US" dirty="0"/>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9</a:t>
            </a:fld>
            <a:endParaRPr lang="en-US" altLang="zh-TW"/>
          </a:p>
        </p:txBody>
      </p:sp>
    </p:spTree>
    <p:extLst>
      <p:ext uri="{BB962C8B-B14F-4D97-AF65-F5344CB8AC3E}">
        <p14:creationId xmlns:p14="http://schemas.microsoft.com/office/powerpoint/2010/main" val="2588677484"/>
      </p:ext>
    </p:extLst>
  </p:cSld>
  <p:clrMapOvr>
    <a:masterClrMapping/>
  </p:clrMapOvr>
  <p:timing>
    <p:tnLst>
      <p:par>
        <p:cTn id="1" dur="indefinite" restart="never" nodeType="tmRoot"/>
      </p:par>
    </p:tnLst>
  </p:timing>
</p:sld>
</file>

<file path=ppt/theme/theme1.xml><?xml version="1.0" encoding="utf-8"?>
<a:theme xmlns:a="http://schemas.openxmlformats.org/drawingml/2006/main" name="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佈景主題1" id="{B8710126-D88A-45AB-86A0-8244245A5D48}" vid="{46713BCF-7298-46F0-A890-1E413A928568}"/>
    </a:ext>
  </a:extLst>
</a:theme>
</file>

<file path=ppt/theme/theme2.xml><?xml version="1.0" encoding="utf-8"?>
<a:theme xmlns:a="http://schemas.openxmlformats.org/drawingml/2006/main" name="1_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佈景主題1" id="{B8710126-D88A-45AB-86A0-8244245A5D48}" vid="{46713BCF-7298-46F0-A890-1E413A928568}"/>
    </a:ext>
  </a:extLst>
</a:theme>
</file>

<file path=ppt/theme/theme3.xml><?xml version="1.0" encoding="utf-8"?>
<a:theme xmlns:a="http://schemas.openxmlformats.org/drawingml/2006/main" name="2_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佈景主題1" id="{B8710126-D88A-45AB-86A0-8244245A5D48}" vid="{46713BCF-7298-46F0-A890-1E413A928568}"/>
    </a:ext>
  </a:ext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16200</TotalTime>
  <Words>9634</Words>
  <Application>Microsoft Office PowerPoint</Application>
  <PresentationFormat>寬螢幕</PresentationFormat>
  <Paragraphs>621</Paragraphs>
  <Slides>70</Slides>
  <Notes>65</Notes>
  <HiddenSlides>0</HiddenSlides>
  <MMClips>0</MMClips>
  <ScaleCrop>false</ScaleCrop>
  <HeadingPairs>
    <vt:vector size="6" baseType="variant">
      <vt:variant>
        <vt:lpstr>使用字型</vt:lpstr>
      </vt:variant>
      <vt:variant>
        <vt:i4>7</vt:i4>
      </vt:variant>
      <vt:variant>
        <vt:lpstr>佈景主題</vt:lpstr>
      </vt:variant>
      <vt:variant>
        <vt:i4>3</vt:i4>
      </vt:variant>
      <vt:variant>
        <vt:lpstr>投影片標題</vt:lpstr>
      </vt:variant>
      <vt:variant>
        <vt:i4>70</vt:i4>
      </vt:variant>
    </vt:vector>
  </HeadingPairs>
  <TitlesOfParts>
    <vt:vector size="80" baseType="lpstr">
      <vt:lpstr>等线</vt:lpstr>
      <vt:lpstr>微軟正黑體</vt:lpstr>
      <vt:lpstr>新細明體</vt:lpstr>
      <vt:lpstr>Arial</vt:lpstr>
      <vt:lpstr>Calibri</vt:lpstr>
      <vt:lpstr>Times New Roman</vt:lpstr>
      <vt:lpstr>Wingdings</vt:lpstr>
      <vt:lpstr>佈景主題1</vt:lpstr>
      <vt:lpstr>1_佈景主題1</vt:lpstr>
      <vt:lpstr>2_佈景主題1</vt:lpstr>
      <vt:lpstr>Service Function Chaining in Next Generation Networks: State of the Art and Research Challenges</vt:lpstr>
      <vt:lpstr>OUTLINE</vt:lpstr>
      <vt:lpstr>Abstract</vt:lpstr>
      <vt:lpstr>Introduction</vt:lpstr>
      <vt:lpstr>PowerPoint 簡報</vt:lpstr>
      <vt:lpstr>PowerPoint 簡報</vt:lpstr>
      <vt:lpstr>PowerPoint 簡報</vt:lpstr>
      <vt:lpstr>PowerPoint 簡報</vt:lpstr>
      <vt:lpstr>PowerPoint 簡報</vt:lpstr>
      <vt:lpstr>SFC standardized architectures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State of the art of SFC concept and implementations</vt:lpstr>
      <vt:lpstr>PowerPoint 簡報</vt:lpstr>
      <vt:lpstr>PowerPoint 簡報</vt:lpstr>
      <vt:lpstr>PowerPoint 簡報</vt:lpstr>
      <vt:lpstr>SDN-based SFC solutions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SDN and NFV-based SFC approaches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Comparison and evaluation</vt:lpstr>
      <vt:lpstr>PowerPoint 簡報</vt:lpstr>
      <vt:lpstr>Challenges and limitations</vt:lpstr>
      <vt:lpstr>PowerPoint 簡報</vt:lpstr>
      <vt:lpstr>PowerPoint 簡報</vt:lpstr>
      <vt:lpstr>PowerPoint 簡報</vt:lpstr>
      <vt:lpstr>PowerPoint 簡報</vt:lpstr>
      <vt:lpstr>Conclusion</vt:lpstr>
      <vt:lpstr>References</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an efficient VNF placement in network function virtualization</dc:title>
  <dc:creator>lab409</dc:creator>
  <cp:lastModifiedBy>王文奕</cp:lastModifiedBy>
  <cp:revision>577</cp:revision>
  <cp:lastPrinted>2020-05-04T09:21:17Z</cp:lastPrinted>
  <dcterms:created xsi:type="dcterms:W3CDTF">2019-11-04T09:26:48Z</dcterms:created>
  <dcterms:modified xsi:type="dcterms:W3CDTF">2020-05-25T09:01:52Z</dcterms:modified>
</cp:coreProperties>
</file>