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3"/>
  </p:notesMasterIdLst>
  <p:sldIdLst>
    <p:sldId id="257" r:id="rId4"/>
    <p:sldId id="258" r:id="rId5"/>
    <p:sldId id="259" r:id="rId6"/>
    <p:sldId id="300" r:id="rId7"/>
    <p:sldId id="301" r:id="rId8"/>
    <p:sldId id="302" r:id="rId9"/>
    <p:sldId id="303" r:id="rId10"/>
    <p:sldId id="305" r:id="rId11"/>
    <p:sldId id="306" r:id="rId12"/>
    <p:sldId id="353" r:id="rId13"/>
    <p:sldId id="307" r:id="rId14"/>
    <p:sldId id="354" r:id="rId15"/>
    <p:sldId id="308" r:id="rId16"/>
    <p:sldId id="355" r:id="rId17"/>
    <p:sldId id="356" r:id="rId18"/>
    <p:sldId id="357" r:id="rId19"/>
    <p:sldId id="358" r:id="rId20"/>
    <p:sldId id="309" r:id="rId21"/>
    <p:sldId id="361" r:id="rId22"/>
    <p:sldId id="362" r:id="rId23"/>
    <p:sldId id="363" r:id="rId24"/>
    <p:sldId id="364" r:id="rId25"/>
    <p:sldId id="365" r:id="rId26"/>
    <p:sldId id="366" r:id="rId27"/>
    <p:sldId id="368" r:id="rId28"/>
    <p:sldId id="367" r:id="rId29"/>
    <p:sldId id="380" r:id="rId30"/>
    <p:sldId id="369" r:id="rId31"/>
    <p:sldId id="381" r:id="rId32"/>
    <p:sldId id="370" r:id="rId33"/>
    <p:sldId id="371" r:id="rId34"/>
    <p:sldId id="372" r:id="rId35"/>
    <p:sldId id="373" r:id="rId36"/>
    <p:sldId id="374" r:id="rId37"/>
    <p:sldId id="377" r:id="rId38"/>
    <p:sldId id="378" r:id="rId39"/>
    <p:sldId id="379" r:id="rId40"/>
    <p:sldId id="348" r:id="rId41"/>
    <p:sldId id="350" r:id="rId4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逸嘉 柯" initials="逸嘉" lastIdx="1" clrIdx="0">
    <p:extLst>
      <p:ext uri="{19B8F6BF-5375-455C-9EA6-DF929625EA0E}">
        <p15:presenceInfo xmlns:p15="http://schemas.microsoft.com/office/powerpoint/2012/main" userId="a1d0a6e3261d9d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81387" autoAdjust="0"/>
  </p:normalViewPr>
  <p:slideViewPr>
    <p:cSldViewPr snapToGrid="0">
      <p:cViewPr varScale="1">
        <p:scale>
          <a:sx n="72" d="100"/>
          <a:sy n="72" d="100"/>
        </p:scale>
        <p:origin x="984" y="58"/>
      </p:cViewPr>
      <p:guideLst/>
    </p:cSldViewPr>
  </p:slideViewPr>
  <p:outlineViewPr>
    <p:cViewPr>
      <p:scale>
        <a:sx n="33" d="100"/>
        <a:sy n="33" d="100"/>
      </p:scale>
      <p:origin x="0" y="-1512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233DC-AC4F-4B70-94F2-7E6323EC7CE5}" type="datetimeFigureOut">
              <a:rPr lang="zh-TW" altLang="en-US" smtClean="0"/>
              <a:t>2020/5/21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411E0-4ECD-47AF-BA54-99036B3FAC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26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基於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NFV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架構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,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 </a:t>
            </a:r>
            <a:r>
              <a:rPr lang="zh-TW" altLang="en-US" sz="1200" b="0" i="0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雲端化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IMS</a:t>
            </a:r>
          </a:p>
          <a:p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 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將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IMS component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 </a:t>
            </a:r>
            <a:r>
              <a:rPr lang="zh-TW" altLang="en-US" sz="1200" b="0" i="0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虛擬化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並將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IMS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作為一種雲端服務提供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189526-CA5A-4B5A-AFE6-F348BDBE0B21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90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這篇論文介紹了 基於 </a:t>
            </a:r>
            <a:r>
              <a:rPr lang="en-US" altLang="zh-TW" dirty="0" err="1" smtClean="0"/>
              <a:t>openstack</a:t>
            </a:r>
            <a:r>
              <a:rPr lang="zh-TW" altLang="en-US" dirty="0" smtClean="0"/>
              <a:t>   </a:t>
            </a:r>
            <a:r>
              <a:rPr lang="en-US" altLang="zh-TW" dirty="0" smtClean="0"/>
              <a:t>IMS</a:t>
            </a:r>
            <a:r>
              <a:rPr lang="zh-TW" altLang="en-US" dirty="0" smtClean="0"/>
              <a:t>的虛擬化結果</a:t>
            </a:r>
            <a:r>
              <a:rPr lang="en-US" altLang="zh-TW" dirty="0" smtClean="0"/>
              <a:t>,</a:t>
            </a:r>
            <a:br>
              <a:rPr lang="en-US" altLang="zh-TW" dirty="0" smtClean="0"/>
            </a:br>
            <a:r>
              <a:rPr lang="en-US" altLang="zh-TW" dirty="0" smtClean="0"/>
              <a:t>IMS</a:t>
            </a:r>
            <a:r>
              <a:rPr lang="zh-TW" altLang="en-US" dirty="0" smtClean="0"/>
              <a:t>虛擬化 的管理和編排 以及 一系列</a:t>
            </a:r>
            <a:r>
              <a:rPr lang="zh-TW" altLang="en-US" baseline="0" dirty="0" smtClean="0"/>
              <a:t> 評估措施 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結果 證明了 在</a:t>
            </a:r>
            <a:r>
              <a:rPr lang="en-US" altLang="zh-TW" baseline="0" dirty="0" smtClean="0"/>
              <a:t>mobile cloud networking </a:t>
            </a:r>
            <a:r>
              <a:rPr lang="zh-TW" altLang="en-US" baseline="0" dirty="0" smtClean="0"/>
              <a:t>基礎設施上部屬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en-US" altLang="zh-TW" baseline="0" dirty="0" err="1" smtClean="0"/>
              <a:t>ims</a:t>
            </a:r>
            <a:r>
              <a:rPr lang="en-US" altLang="zh-TW" baseline="0" dirty="0" smtClean="0"/>
              <a:t> as </a:t>
            </a:r>
            <a:r>
              <a:rPr lang="en-US" altLang="zh-TW" baseline="0" dirty="0" err="1" smtClean="0"/>
              <a:t>as</a:t>
            </a:r>
            <a:r>
              <a:rPr lang="en-US" altLang="zh-TW" baseline="0" dirty="0" smtClean="0"/>
              <a:t> service </a:t>
            </a:r>
            <a:r>
              <a:rPr lang="zh-TW" altLang="en-US" baseline="0" dirty="0" smtClean="0"/>
              <a:t>的可行性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460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IMS</a:t>
            </a:r>
            <a:r>
              <a:rPr lang="zh-TW" altLang="en-US" dirty="0" smtClean="0"/>
              <a:t> 是一個</a:t>
            </a:r>
            <a:r>
              <a:rPr lang="en-US" altLang="zh-TW" dirty="0" smtClean="0"/>
              <a:t>signaling</a:t>
            </a:r>
            <a:r>
              <a:rPr lang="en-US" altLang="zh-TW" baseline="0" dirty="0" smtClean="0"/>
              <a:t> platform </a:t>
            </a:r>
            <a:r>
              <a:rPr lang="zh-TW" altLang="en-US" baseline="0" dirty="0" smtClean="0"/>
              <a:t>目的在提供多媒體服務的</a:t>
            </a:r>
            <a:r>
              <a:rPr lang="en-US" altLang="zh-TW" baseline="0" dirty="0" err="1" smtClean="0"/>
              <a:t>seesion</a:t>
            </a:r>
            <a:r>
              <a:rPr lang="en-US" altLang="zh-TW" baseline="0" dirty="0" smtClean="0"/>
              <a:t> control </a:t>
            </a:r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它包含 </a:t>
            </a:r>
            <a:r>
              <a:rPr lang="en-US" altLang="zh-TW" baseline="0" dirty="0" smtClean="0"/>
              <a:t>EU</a:t>
            </a:r>
            <a:r>
              <a:rPr lang="zh-TW" altLang="en-US" baseline="0" dirty="0" smtClean="0"/>
              <a:t>的認證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授權 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打電話控制和多媒體</a:t>
            </a:r>
            <a:r>
              <a:rPr lang="en-US" altLang="zh-TW" baseline="0" dirty="0" err="1" smtClean="0"/>
              <a:t>seesion</a:t>
            </a:r>
            <a:r>
              <a:rPr lang="zh-TW" altLang="en-US" baseline="0" dirty="0" smtClean="0"/>
              <a:t>計費</a:t>
            </a:r>
            <a:r>
              <a:rPr lang="en-US" altLang="zh-TW" baseline="0" dirty="0" smtClean="0"/>
              <a:t>,</a:t>
            </a:r>
          </a:p>
          <a:p>
            <a:r>
              <a:rPr lang="zh-TW" altLang="en-US" baseline="0" dirty="0" smtClean="0"/>
              <a:t>並透過匯集</a:t>
            </a:r>
            <a:r>
              <a:rPr lang="en-US" altLang="zh-TW" baseline="0" dirty="0" smtClean="0"/>
              <a:t>core network </a:t>
            </a:r>
            <a:r>
              <a:rPr lang="zh-TW" altLang="en-US" baseline="0" dirty="0" smtClean="0"/>
              <a:t>平台</a:t>
            </a:r>
            <a:r>
              <a:rPr lang="en-US" altLang="zh-TW" baseline="0" dirty="0" smtClean="0"/>
              <a:t>(</a:t>
            </a:r>
            <a:r>
              <a:rPr lang="zh-TW" altLang="en-US" baseline="0" dirty="0" smtClean="0"/>
              <a:t>例如</a:t>
            </a:r>
            <a:r>
              <a:rPr lang="en-US" altLang="zh-TW" baseline="0" dirty="0" smtClean="0"/>
              <a:t>EPC), </a:t>
            </a:r>
            <a:r>
              <a:rPr lang="zh-TW" altLang="en-US" baseline="0" dirty="0" smtClean="0"/>
              <a:t> 並提供</a:t>
            </a:r>
            <a:r>
              <a:rPr lang="en-US" altLang="zh-TW" baseline="0" dirty="0" err="1" smtClean="0"/>
              <a:t>QoS</a:t>
            </a:r>
            <a:r>
              <a:rPr lang="zh-TW" altLang="en-US" baseline="0" dirty="0" smtClean="0"/>
              <a:t>決策和通知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583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P-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cscf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UE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ims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網路的第一個聯繫點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UE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執行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以解析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p-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cscf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完整的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 name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在多個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P-CSCF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的情况下，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IMS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將使用 循環機制來選擇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P-CSCF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</a:p>
          <a:p>
            <a:r>
              <a:rPr lang="en-US" altLang="zh-TW" dirty="0" smtClean="0"/>
              <a:t>P-CSCF</a:t>
            </a:r>
            <a:r>
              <a:rPr lang="zh-TW" altLang="en-US" dirty="0" smtClean="0"/>
              <a:t>在本地保存資訊。這意味著</a:t>
            </a:r>
            <a:r>
              <a:rPr lang="en-US" altLang="zh-TW" dirty="0" smtClean="0"/>
              <a:t>P-CSCF</a:t>
            </a:r>
            <a:r>
              <a:rPr lang="zh-TW" altLang="en-US" dirty="0" smtClean="0"/>
              <a:t>是一個有狀態的組件，</a:t>
            </a:r>
            <a:endParaRPr lang="en-US" altLang="zh-TW" dirty="0" smtClean="0"/>
          </a:p>
          <a:p>
            <a:r>
              <a:rPr lang="zh-TW" altLang="en-US" dirty="0" smtClean="0"/>
              <a:t>因此</a:t>
            </a:r>
            <a:r>
              <a:rPr lang="en-US" altLang="zh-TW" dirty="0" err="1" smtClean="0"/>
              <a:t>ue</a:t>
            </a:r>
            <a:r>
              <a:rPr lang="zh-TW" altLang="en-US" dirty="0" smtClean="0"/>
              <a:t>的後續請求需要被傳遞到應該檢索狀態的組件。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 smtClean="0"/>
              <a:t>S-</a:t>
            </a:r>
            <a:r>
              <a:rPr lang="en-US" altLang="zh-TW" dirty="0" err="1" smtClean="0"/>
              <a:t>cscf</a:t>
            </a:r>
            <a:endParaRPr lang="en-US" altLang="zh-TW" dirty="0" smtClean="0"/>
          </a:p>
          <a:p>
            <a:r>
              <a:rPr lang="en-US" altLang="zh-TW" dirty="0" smtClean="0"/>
              <a:t>Signaling plane </a:t>
            </a:r>
            <a:r>
              <a:rPr lang="zh-TW" altLang="en-US" dirty="0" smtClean="0"/>
              <a:t>的中心節點</a:t>
            </a:r>
            <a:endParaRPr lang="en-US" altLang="zh-TW" dirty="0" smtClean="0"/>
          </a:p>
          <a:p>
            <a:r>
              <a:rPr lang="zh-TW" altLang="en-US" dirty="0" smtClean="0"/>
              <a:t>基本上執行一些</a:t>
            </a:r>
            <a:r>
              <a:rPr lang="en-US" altLang="zh-TW" dirty="0" smtClean="0"/>
              <a:t>session</a:t>
            </a:r>
            <a:r>
              <a:rPr lang="en-US" altLang="zh-TW" baseline="0" dirty="0" smtClean="0"/>
              <a:t> control</a:t>
            </a:r>
            <a:r>
              <a:rPr lang="zh-TW" altLang="en-US" baseline="0" dirty="0" smtClean="0"/>
              <a:t>服務</a:t>
            </a:r>
            <a:endParaRPr lang="en-US" altLang="zh-TW" baseline="0" dirty="0" smtClean="0"/>
          </a:p>
          <a:p>
            <a:r>
              <a:rPr lang="zh-TW" altLang="en-US" dirty="0" smtClean="0"/>
              <a:t>它還充當</a:t>
            </a:r>
            <a:r>
              <a:rPr lang="en-US" altLang="zh-TW" dirty="0" smtClean="0"/>
              <a:t>sip</a:t>
            </a:r>
            <a:r>
              <a:rPr lang="zh-TW" altLang="en-US" dirty="0" smtClean="0"/>
              <a:t> </a:t>
            </a:r>
            <a:r>
              <a:rPr lang="en-US" altLang="zh-TW" dirty="0" smtClean="0"/>
              <a:t>registrar ,  maintain</a:t>
            </a:r>
            <a:r>
              <a:rPr lang="zh-TW" altLang="en-US" dirty="0" smtClean="0"/>
              <a:t>用戶的</a:t>
            </a:r>
            <a:r>
              <a:rPr lang="en-US" altLang="zh-TW" dirty="0" err="1" smtClean="0"/>
              <a:t>ip</a:t>
            </a:r>
            <a:r>
              <a:rPr lang="en-US" altLang="zh-TW" dirty="0" smtClean="0"/>
              <a:t> address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user</a:t>
            </a:r>
            <a:r>
              <a:rPr lang="zh-TW" altLang="en-US" dirty="0" smtClean="0"/>
              <a:t>的一些紀錄資訊</a:t>
            </a:r>
            <a:endParaRPr lang="en-US" altLang="zh-TW" dirty="0" smtClean="0"/>
          </a:p>
          <a:p>
            <a:r>
              <a:rPr lang="zh-TW" altLang="en-US" dirty="0" smtClean="0"/>
              <a:t>有一個</a:t>
            </a:r>
            <a:r>
              <a:rPr lang="en-US" altLang="zh-TW" dirty="0" smtClean="0"/>
              <a:t>diameter interface </a:t>
            </a:r>
            <a:r>
              <a:rPr lang="zh-TW" altLang="en-US" dirty="0" smtClean="0"/>
              <a:t>用來和</a:t>
            </a:r>
            <a:r>
              <a:rPr lang="en-US" altLang="zh-TW" dirty="0" smtClean="0"/>
              <a:t>HSS</a:t>
            </a:r>
            <a:r>
              <a:rPr lang="zh-TW" altLang="en-US" dirty="0" smtClean="0"/>
              <a:t> 拿一些</a:t>
            </a:r>
            <a:r>
              <a:rPr lang="en-US" altLang="zh-TW" dirty="0" smtClean="0"/>
              <a:t>user </a:t>
            </a:r>
            <a:r>
              <a:rPr lang="zh-TW" altLang="en-US" dirty="0" smtClean="0"/>
              <a:t>資訊</a:t>
            </a:r>
            <a:r>
              <a:rPr lang="en-US" altLang="zh-TW" dirty="0" smtClean="0"/>
              <a:t>,</a:t>
            </a:r>
            <a:r>
              <a:rPr lang="zh-TW" altLang="en-US" dirty="0" smtClean="0"/>
              <a:t>包含一組</a:t>
            </a:r>
            <a:r>
              <a:rPr lang="en-US" altLang="zh-TW" dirty="0" smtClean="0"/>
              <a:t>trigger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initial filter criteria </a:t>
            </a:r>
          </a:p>
          <a:p>
            <a:r>
              <a:rPr lang="zh-TW" altLang="en-US" dirty="0" smtClean="0"/>
              <a:t>並重新導向</a:t>
            </a:r>
            <a:r>
              <a:rPr lang="en-US" altLang="zh-TW" dirty="0" smtClean="0"/>
              <a:t>sip message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給 </a:t>
            </a:r>
            <a:r>
              <a:rPr lang="en-US" altLang="zh-TW" baseline="0" dirty="0" smtClean="0"/>
              <a:t>AS</a:t>
            </a:r>
          </a:p>
          <a:p>
            <a:endParaRPr lang="en-US" altLang="zh-TW" baseline="0" dirty="0" smtClean="0"/>
          </a:p>
          <a:p>
            <a:r>
              <a:rPr lang="en-US" altLang="zh-TW" dirty="0" smtClean="0"/>
              <a:t>I-CSCF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它的</a:t>
            </a:r>
            <a:r>
              <a:rPr lang="en-US" altLang="zh-TW" dirty="0" smtClean="0"/>
              <a:t>address list</a:t>
            </a:r>
            <a:r>
              <a:rPr lang="zh-TW" altLang="en-US" dirty="0" smtClean="0"/>
              <a:t>在</a:t>
            </a:r>
            <a:r>
              <a:rPr lang="en-US" altLang="zh-TW" dirty="0" smtClean="0"/>
              <a:t>DNS records</a:t>
            </a:r>
            <a:r>
              <a:rPr lang="zh-TW" altLang="en-US" dirty="0" smtClean="0"/>
              <a:t>裡</a:t>
            </a:r>
            <a:endParaRPr lang="en-US" altLang="zh-TW" dirty="0" smtClean="0"/>
          </a:p>
          <a:p>
            <a:r>
              <a:rPr lang="zh-TW" altLang="en-US" dirty="0" smtClean="0"/>
              <a:t>有 </a:t>
            </a:r>
            <a:r>
              <a:rPr lang="en-US" altLang="zh-TW" dirty="0" smtClean="0"/>
              <a:t>diameter</a:t>
            </a:r>
            <a:r>
              <a:rPr lang="en-US" altLang="zh-TW" baseline="0" dirty="0" smtClean="0"/>
              <a:t> interface </a:t>
            </a:r>
            <a:r>
              <a:rPr lang="zh-TW" altLang="en-US" baseline="0" dirty="0" smtClean="0"/>
              <a:t>去詢問</a:t>
            </a:r>
            <a:r>
              <a:rPr lang="en-US" altLang="zh-TW" baseline="0" dirty="0" smtClean="0"/>
              <a:t>SLF(subscriber location function)</a:t>
            </a:r>
            <a:br>
              <a:rPr lang="en-US" altLang="zh-TW" baseline="0" dirty="0" smtClean="0"/>
            </a:br>
            <a:r>
              <a:rPr lang="zh-TW" altLang="en-US" baseline="0" dirty="0" smtClean="0"/>
              <a:t>解析哪個</a:t>
            </a:r>
            <a:r>
              <a:rPr lang="en-US" altLang="zh-TW" baseline="0" dirty="0" smtClean="0"/>
              <a:t>HSS</a:t>
            </a:r>
            <a:r>
              <a:rPr lang="zh-TW" altLang="en-US" baseline="0" dirty="0" smtClean="0"/>
              <a:t>和該</a:t>
            </a:r>
            <a:r>
              <a:rPr lang="en-US" altLang="zh-TW" baseline="0" dirty="0" smtClean="0"/>
              <a:t>user</a:t>
            </a:r>
            <a:r>
              <a:rPr lang="zh-TW" altLang="en-US" baseline="0" dirty="0" smtClean="0"/>
              <a:t>相關</a:t>
            </a:r>
            <a:endParaRPr lang="en-US" altLang="zh-TW" baseline="0" dirty="0" smtClean="0"/>
          </a:p>
          <a:p>
            <a:r>
              <a:rPr lang="zh-TW" altLang="en-US" dirty="0" smtClean="0"/>
              <a:t>從</a:t>
            </a:r>
            <a:r>
              <a:rPr lang="en-US" altLang="zh-TW" dirty="0" smtClean="0"/>
              <a:t>HSS</a:t>
            </a:r>
            <a:r>
              <a:rPr lang="zh-TW" altLang="en-US" dirty="0" smtClean="0"/>
              <a:t>詢問</a:t>
            </a:r>
            <a:r>
              <a:rPr lang="en-US" altLang="zh-TW" dirty="0" smtClean="0"/>
              <a:t>user profile</a:t>
            </a:r>
            <a:r>
              <a:rPr lang="zh-TW" altLang="en-US" dirty="0" smtClean="0"/>
              <a:t> 資訊 </a:t>
            </a:r>
            <a:r>
              <a:rPr lang="en-US" altLang="zh-TW" dirty="0" smtClean="0"/>
              <a:t>,</a:t>
            </a:r>
            <a:r>
              <a:rPr lang="zh-TW" altLang="en-US" dirty="0" smtClean="0"/>
              <a:t> 並分配合適的</a:t>
            </a:r>
            <a:r>
              <a:rPr lang="en-US" altLang="zh-TW" dirty="0" smtClean="0"/>
              <a:t>S-CSCF</a:t>
            </a:r>
            <a:r>
              <a:rPr lang="zh-TW" altLang="en-US" dirty="0" smtClean="0"/>
              <a:t>給該</a:t>
            </a:r>
            <a:r>
              <a:rPr lang="en-US" altLang="zh-TW" dirty="0" smtClean="0"/>
              <a:t>user</a:t>
            </a:r>
            <a:r>
              <a:rPr lang="en-US" altLang="zh-TW" baseline="0" dirty="0" smtClean="0"/>
              <a:t> </a:t>
            </a:r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HSS</a:t>
            </a:r>
          </a:p>
          <a:p>
            <a:r>
              <a:rPr lang="zh-TW" altLang="en-US" dirty="0" smtClean="0"/>
              <a:t>一個中央儲存庫</a:t>
            </a:r>
            <a:r>
              <a:rPr lang="en-US" altLang="zh-TW" dirty="0" smtClean="0"/>
              <a:t>, </a:t>
            </a:r>
            <a:r>
              <a:rPr lang="zh-TW" altLang="en-US" dirty="0" smtClean="0"/>
              <a:t>儲存</a:t>
            </a:r>
            <a:r>
              <a:rPr lang="en-US" altLang="zh-TW" dirty="0" smtClean="0"/>
              <a:t>end user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profiles</a:t>
            </a:r>
            <a:r>
              <a:rPr lang="zh-TW" altLang="en-US" dirty="0" smtClean="0"/>
              <a:t>和 網路連接資訊等</a:t>
            </a:r>
            <a:endParaRPr lang="en-US" altLang="zh-TW" dirty="0" smtClean="0"/>
          </a:p>
          <a:p>
            <a:r>
              <a:rPr lang="zh-TW" altLang="en-US" dirty="0" smtClean="0"/>
              <a:t>包含一些 安全資訊</a:t>
            </a:r>
            <a:r>
              <a:rPr lang="en-US" altLang="zh-TW" dirty="0" smtClean="0"/>
              <a:t>, </a:t>
            </a:r>
            <a:r>
              <a:rPr lang="zh-TW" altLang="en-US" dirty="0" smtClean="0"/>
              <a:t>認證</a:t>
            </a:r>
            <a:r>
              <a:rPr lang="en-US" altLang="zh-TW" dirty="0" smtClean="0"/>
              <a:t>, </a:t>
            </a:r>
            <a:r>
              <a:rPr lang="zh-TW" altLang="en-US" dirty="0" smtClean="0"/>
              <a:t>授權</a:t>
            </a:r>
            <a:r>
              <a:rPr lang="en-US" altLang="zh-TW" dirty="0" smtClean="0"/>
              <a:t>, user profiles information , trigger points,</a:t>
            </a:r>
            <a:br>
              <a:rPr lang="en-US" altLang="zh-TW" dirty="0" smtClean="0"/>
            </a:br>
            <a:r>
              <a:rPr lang="en-US" altLang="zh-TW" dirty="0" smtClean="0"/>
              <a:t>initial</a:t>
            </a:r>
            <a:r>
              <a:rPr lang="en-US" altLang="zh-TW" baseline="0" dirty="0" smtClean="0"/>
              <a:t> filter criteria </a:t>
            </a:r>
            <a:r>
              <a:rPr lang="zh-TW" altLang="en-US" baseline="0" dirty="0" smtClean="0"/>
              <a:t>等</a:t>
            </a:r>
            <a:endParaRPr lang="en-US" altLang="zh-TW" baseline="0" dirty="0" smtClean="0"/>
          </a:p>
          <a:p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一個</a:t>
            </a:r>
            <a:r>
              <a:rPr lang="en-US" altLang="zh-TW" baseline="0" dirty="0" smtClean="0"/>
              <a:t>domain</a:t>
            </a:r>
            <a:r>
              <a:rPr lang="zh-TW" altLang="en-US" baseline="0" dirty="0" smtClean="0"/>
              <a:t>裡面可以有超過一個的</a:t>
            </a:r>
            <a:r>
              <a:rPr lang="en-US" altLang="zh-TW" baseline="0" dirty="0" smtClean="0"/>
              <a:t>HSS ,</a:t>
            </a:r>
          </a:p>
          <a:p>
            <a:r>
              <a:rPr lang="zh-TW" altLang="en-US" baseline="0" dirty="0" smtClean="0"/>
              <a:t>但是一個</a:t>
            </a:r>
            <a:r>
              <a:rPr lang="en-US" altLang="zh-TW" baseline="0" dirty="0" smtClean="0"/>
              <a:t>user</a:t>
            </a:r>
            <a:r>
              <a:rPr lang="zh-TW" altLang="en-US" baseline="0" dirty="0" smtClean="0"/>
              <a:t>的所有相關資訊會儲存在一個</a:t>
            </a:r>
            <a:r>
              <a:rPr lang="en-US" altLang="zh-TW" baseline="0" dirty="0" smtClean="0"/>
              <a:t>HSS</a:t>
            </a:r>
            <a:r>
              <a:rPr lang="zh-TW" altLang="en-US" baseline="0" dirty="0" smtClean="0"/>
              <a:t>裡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en-US" altLang="zh-TW" dirty="0" smtClean="0"/>
              <a:t>SLF</a:t>
            </a:r>
            <a:r>
              <a:rPr lang="en-US" altLang="zh-TW" baseline="0" dirty="0" smtClean="0"/>
              <a:t> :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S-CSCF</a:t>
            </a:r>
            <a:r>
              <a:rPr lang="zh-TW" altLang="en-US" baseline="0" dirty="0" smtClean="0"/>
              <a:t>和</a:t>
            </a:r>
            <a:r>
              <a:rPr lang="en-US" altLang="zh-TW" baseline="0" dirty="0" smtClean="0"/>
              <a:t>I-CSCF</a:t>
            </a:r>
            <a:r>
              <a:rPr lang="zh-TW" altLang="en-US" baseline="0" dirty="0" smtClean="0"/>
              <a:t>要詢問</a:t>
            </a:r>
            <a:r>
              <a:rPr lang="en-US" altLang="zh-TW" baseline="0" dirty="0" smtClean="0"/>
              <a:t>USER</a:t>
            </a:r>
            <a:r>
              <a:rPr lang="zh-TW" altLang="en-US" baseline="0" dirty="0" smtClean="0"/>
              <a:t>所在的</a:t>
            </a:r>
            <a:r>
              <a:rPr lang="en-US" altLang="zh-TW" baseline="0" dirty="0" smtClean="0"/>
              <a:t>HSS</a:t>
            </a:r>
            <a:r>
              <a:rPr lang="zh-TW" altLang="en-US" baseline="0" dirty="0" smtClean="0"/>
              <a:t>時要透過它</a:t>
            </a:r>
            <a:endParaRPr lang="en-US" altLang="zh-TW" baseline="0" dirty="0" smtClean="0"/>
          </a:p>
          <a:p>
            <a:r>
              <a:rPr lang="en-US" altLang="zh-TW" baseline="0" dirty="0" smtClean="0"/>
              <a:t>AS :</a:t>
            </a:r>
            <a:r>
              <a:rPr lang="zh-TW" altLang="en-US" baseline="0" dirty="0" smtClean="0"/>
              <a:t> 執行應用服務的</a:t>
            </a:r>
            <a:r>
              <a:rPr lang="en-US" altLang="zh-TW" baseline="0" dirty="0" smtClean="0"/>
              <a:t>SIP </a:t>
            </a:r>
            <a:r>
              <a:rPr lang="zh-TW" altLang="en-US" baseline="0" dirty="0" smtClean="0"/>
              <a:t>實體</a:t>
            </a:r>
            <a:endParaRPr lang="en-US" altLang="zh-TW" baseline="0" dirty="0" smtClean="0"/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它在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基礎結構中起著至關重要的作用，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因為在大多數情況下，它是實現諸如消息傳遞，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在線狀態等服務邏輯的組件。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UE : 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發起多媒體</a:t>
            </a:r>
            <a:r>
              <a:rPr lang="en-US" altLang="zh-TW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seesion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的裝置</a:t>
            </a:r>
            <a:endParaRPr lang="en-US" altLang="zh-TW" baseline="0" dirty="0" smtClean="0"/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dirty="0" smtClean="0"/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197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P-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cscf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UE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ims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網路的第一個聯繫點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UE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執行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以解析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p-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cscf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完整的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 name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在多個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P-CSCF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的情况下，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IMS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將使用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迴圈機制來選擇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P-CSCF</a:t>
            </a: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632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S-</a:t>
            </a:r>
            <a:r>
              <a:rPr lang="en-US" altLang="zh-TW" dirty="0" err="1" smtClean="0"/>
              <a:t>cscf</a:t>
            </a:r>
            <a:endParaRPr lang="en-US" altLang="zh-TW" dirty="0" smtClean="0"/>
          </a:p>
          <a:p>
            <a:r>
              <a:rPr lang="en-US" altLang="zh-TW" dirty="0" smtClean="0"/>
              <a:t>Signaling plane </a:t>
            </a:r>
            <a:r>
              <a:rPr lang="zh-TW" altLang="en-US" dirty="0" smtClean="0"/>
              <a:t>的中心節點</a:t>
            </a:r>
            <a:endParaRPr lang="en-US" altLang="zh-TW" dirty="0" smtClean="0"/>
          </a:p>
          <a:p>
            <a:r>
              <a:rPr lang="zh-TW" altLang="en-US" dirty="0" smtClean="0"/>
              <a:t>基本上執行一些</a:t>
            </a:r>
            <a:r>
              <a:rPr lang="en-US" altLang="zh-TW" dirty="0" smtClean="0"/>
              <a:t>session</a:t>
            </a:r>
            <a:r>
              <a:rPr lang="en-US" altLang="zh-TW" baseline="0" dirty="0" smtClean="0"/>
              <a:t> control</a:t>
            </a:r>
            <a:r>
              <a:rPr lang="zh-TW" altLang="en-US" baseline="0" dirty="0" smtClean="0"/>
              <a:t>服務</a:t>
            </a:r>
            <a:endParaRPr lang="en-US" altLang="zh-TW" baseline="0" dirty="0" smtClean="0"/>
          </a:p>
          <a:p>
            <a:r>
              <a:rPr lang="zh-TW" altLang="en-US" dirty="0" smtClean="0"/>
              <a:t>它還充當</a:t>
            </a:r>
            <a:r>
              <a:rPr lang="en-US" altLang="zh-TW" dirty="0" smtClean="0"/>
              <a:t>sip</a:t>
            </a:r>
            <a:r>
              <a:rPr lang="zh-TW" altLang="en-US" dirty="0" smtClean="0"/>
              <a:t> </a:t>
            </a:r>
            <a:r>
              <a:rPr lang="en-US" altLang="zh-TW" dirty="0" smtClean="0"/>
              <a:t>registrar ,  maintain</a:t>
            </a:r>
            <a:r>
              <a:rPr lang="zh-TW" altLang="en-US" dirty="0" smtClean="0"/>
              <a:t>用戶的</a:t>
            </a:r>
            <a:r>
              <a:rPr lang="en-US" altLang="zh-TW" dirty="0" err="1" smtClean="0"/>
              <a:t>ip</a:t>
            </a:r>
            <a:r>
              <a:rPr lang="en-US" altLang="zh-TW" dirty="0" smtClean="0"/>
              <a:t> address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user</a:t>
            </a:r>
            <a:r>
              <a:rPr lang="zh-TW" altLang="en-US" dirty="0" smtClean="0"/>
              <a:t>的一些紀錄資訊</a:t>
            </a:r>
            <a:endParaRPr lang="en-US" altLang="zh-TW" dirty="0" smtClean="0"/>
          </a:p>
          <a:p>
            <a:r>
              <a:rPr lang="zh-TW" altLang="en-US" dirty="0" smtClean="0"/>
              <a:t>有一個</a:t>
            </a:r>
            <a:r>
              <a:rPr lang="en-US" altLang="zh-TW" dirty="0" smtClean="0"/>
              <a:t>diameter interface </a:t>
            </a:r>
            <a:r>
              <a:rPr lang="zh-TW" altLang="en-US" dirty="0" smtClean="0"/>
              <a:t>用來和</a:t>
            </a:r>
            <a:r>
              <a:rPr lang="en-US" altLang="zh-TW" dirty="0" smtClean="0"/>
              <a:t>HSS</a:t>
            </a:r>
            <a:r>
              <a:rPr lang="zh-TW" altLang="en-US" dirty="0" smtClean="0"/>
              <a:t> 拿一些</a:t>
            </a:r>
            <a:r>
              <a:rPr lang="en-US" altLang="zh-TW" dirty="0" smtClean="0"/>
              <a:t>user </a:t>
            </a:r>
            <a:r>
              <a:rPr lang="zh-TW" altLang="en-US" dirty="0" smtClean="0"/>
              <a:t>資訊</a:t>
            </a:r>
            <a:r>
              <a:rPr lang="en-US" altLang="zh-TW" dirty="0" smtClean="0"/>
              <a:t>,</a:t>
            </a:r>
            <a:r>
              <a:rPr lang="zh-TW" altLang="en-US" dirty="0" smtClean="0"/>
              <a:t>包含一組</a:t>
            </a:r>
            <a:r>
              <a:rPr lang="en-US" altLang="zh-TW" dirty="0" smtClean="0"/>
              <a:t>trigger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initial filter criteria </a:t>
            </a:r>
          </a:p>
          <a:p>
            <a:r>
              <a:rPr lang="zh-TW" altLang="en-US" dirty="0" smtClean="0"/>
              <a:t>並重新導向</a:t>
            </a:r>
            <a:r>
              <a:rPr lang="en-US" altLang="zh-TW" dirty="0" smtClean="0"/>
              <a:t>sip message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給 </a:t>
            </a:r>
            <a:r>
              <a:rPr lang="en-US" altLang="zh-TW" baseline="0" dirty="0" smtClean="0"/>
              <a:t>AS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525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I-CSCF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它的</a:t>
            </a:r>
            <a:r>
              <a:rPr lang="en-US" altLang="zh-TW" dirty="0" smtClean="0"/>
              <a:t>address list</a:t>
            </a:r>
            <a:r>
              <a:rPr lang="zh-TW" altLang="en-US" dirty="0" smtClean="0"/>
              <a:t>在</a:t>
            </a:r>
            <a:r>
              <a:rPr lang="en-US" altLang="zh-TW" dirty="0" smtClean="0"/>
              <a:t>DNS records</a:t>
            </a:r>
            <a:r>
              <a:rPr lang="zh-TW" altLang="en-US" dirty="0" smtClean="0"/>
              <a:t>裡</a:t>
            </a:r>
            <a:endParaRPr lang="en-US" altLang="zh-TW" dirty="0" smtClean="0"/>
          </a:p>
          <a:p>
            <a:r>
              <a:rPr lang="zh-TW" altLang="en-US" dirty="0" smtClean="0"/>
              <a:t>有 </a:t>
            </a:r>
            <a:r>
              <a:rPr lang="en-US" altLang="zh-TW" dirty="0" smtClean="0"/>
              <a:t>diameter</a:t>
            </a:r>
            <a:r>
              <a:rPr lang="en-US" altLang="zh-TW" baseline="0" dirty="0" smtClean="0"/>
              <a:t> interface </a:t>
            </a:r>
            <a:r>
              <a:rPr lang="zh-TW" altLang="en-US" baseline="0" dirty="0" smtClean="0"/>
              <a:t>去詢問</a:t>
            </a:r>
            <a:r>
              <a:rPr lang="en-US" altLang="zh-TW" baseline="0" dirty="0" smtClean="0"/>
              <a:t>SLF(subscriber location function)</a:t>
            </a:r>
            <a:br>
              <a:rPr lang="en-US" altLang="zh-TW" baseline="0" dirty="0" smtClean="0"/>
            </a:br>
            <a:r>
              <a:rPr lang="zh-TW" altLang="en-US" baseline="0" dirty="0" smtClean="0"/>
              <a:t>解析哪個</a:t>
            </a:r>
            <a:r>
              <a:rPr lang="en-US" altLang="zh-TW" baseline="0" dirty="0" smtClean="0"/>
              <a:t>HSS</a:t>
            </a:r>
            <a:r>
              <a:rPr lang="zh-TW" altLang="en-US" baseline="0" dirty="0" smtClean="0"/>
              <a:t>和該</a:t>
            </a:r>
            <a:r>
              <a:rPr lang="en-US" altLang="zh-TW" baseline="0" dirty="0" smtClean="0"/>
              <a:t>user</a:t>
            </a:r>
            <a:r>
              <a:rPr lang="zh-TW" altLang="en-US" baseline="0" dirty="0" smtClean="0"/>
              <a:t>相關</a:t>
            </a:r>
            <a:endParaRPr lang="en-US" altLang="zh-TW" baseline="0" dirty="0" smtClean="0"/>
          </a:p>
          <a:p>
            <a:r>
              <a:rPr lang="zh-TW" altLang="en-US" dirty="0" smtClean="0"/>
              <a:t>從</a:t>
            </a:r>
            <a:r>
              <a:rPr lang="en-US" altLang="zh-TW" dirty="0" smtClean="0"/>
              <a:t>HSS</a:t>
            </a:r>
            <a:r>
              <a:rPr lang="zh-TW" altLang="en-US" dirty="0" smtClean="0"/>
              <a:t>詢問</a:t>
            </a:r>
            <a:r>
              <a:rPr lang="en-US" altLang="zh-TW" dirty="0" smtClean="0"/>
              <a:t>user profile</a:t>
            </a:r>
            <a:r>
              <a:rPr lang="zh-TW" altLang="en-US" dirty="0" smtClean="0"/>
              <a:t> 資訊 </a:t>
            </a:r>
            <a:r>
              <a:rPr lang="en-US" altLang="zh-TW" dirty="0" smtClean="0"/>
              <a:t>,</a:t>
            </a:r>
            <a:r>
              <a:rPr lang="zh-TW" altLang="en-US" dirty="0" smtClean="0"/>
              <a:t> 並分配合適的</a:t>
            </a:r>
            <a:r>
              <a:rPr lang="en-US" altLang="zh-TW" dirty="0" smtClean="0"/>
              <a:t>S-CSCF</a:t>
            </a:r>
            <a:r>
              <a:rPr lang="zh-TW" altLang="en-US" dirty="0" smtClean="0"/>
              <a:t>給該</a:t>
            </a:r>
            <a:r>
              <a:rPr lang="en-US" altLang="zh-TW" dirty="0" smtClean="0"/>
              <a:t>user</a:t>
            </a:r>
            <a:r>
              <a:rPr lang="en-US" altLang="zh-TW" baseline="0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429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一個中央儲存庫</a:t>
            </a:r>
            <a:r>
              <a:rPr lang="en-US" altLang="zh-TW" dirty="0" smtClean="0"/>
              <a:t>, </a:t>
            </a:r>
            <a:r>
              <a:rPr lang="zh-TW" altLang="en-US" dirty="0" smtClean="0"/>
              <a:t>儲存</a:t>
            </a:r>
            <a:r>
              <a:rPr lang="en-US" altLang="zh-TW" dirty="0" smtClean="0"/>
              <a:t>end user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profiles</a:t>
            </a:r>
            <a:r>
              <a:rPr lang="zh-TW" altLang="en-US" dirty="0" smtClean="0"/>
              <a:t>和 網路連接資訊等</a:t>
            </a:r>
            <a:endParaRPr lang="en-US" altLang="zh-TW" dirty="0" smtClean="0"/>
          </a:p>
          <a:p>
            <a:r>
              <a:rPr lang="zh-TW" altLang="en-US" dirty="0" smtClean="0"/>
              <a:t>包含一些 安全資訊</a:t>
            </a:r>
            <a:r>
              <a:rPr lang="en-US" altLang="zh-TW" dirty="0" smtClean="0"/>
              <a:t>, </a:t>
            </a:r>
            <a:r>
              <a:rPr lang="zh-TW" altLang="en-US" dirty="0" smtClean="0"/>
              <a:t>認證</a:t>
            </a:r>
            <a:r>
              <a:rPr lang="en-US" altLang="zh-TW" dirty="0" smtClean="0"/>
              <a:t>, </a:t>
            </a:r>
            <a:r>
              <a:rPr lang="zh-TW" altLang="en-US" dirty="0" smtClean="0"/>
              <a:t>授權</a:t>
            </a:r>
            <a:r>
              <a:rPr lang="en-US" altLang="zh-TW" dirty="0" smtClean="0"/>
              <a:t>, user profiles information , trigger points,</a:t>
            </a:r>
            <a:br>
              <a:rPr lang="en-US" altLang="zh-TW" dirty="0" smtClean="0"/>
            </a:br>
            <a:r>
              <a:rPr lang="en-US" altLang="zh-TW" dirty="0" smtClean="0"/>
              <a:t>initial</a:t>
            </a:r>
            <a:r>
              <a:rPr lang="en-US" altLang="zh-TW" baseline="0" dirty="0" smtClean="0"/>
              <a:t> filter criteria </a:t>
            </a:r>
            <a:r>
              <a:rPr lang="zh-TW" altLang="en-US" baseline="0" dirty="0" smtClean="0"/>
              <a:t>等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一個</a:t>
            </a:r>
            <a:r>
              <a:rPr lang="en-US" altLang="zh-TW" baseline="0" dirty="0" smtClean="0"/>
              <a:t>domain</a:t>
            </a:r>
            <a:r>
              <a:rPr lang="zh-TW" altLang="en-US" baseline="0" dirty="0" smtClean="0"/>
              <a:t>裡面可以有超過一個的</a:t>
            </a:r>
            <a:r>
              <a:rPr lang="en-US" altLang="zh-TW" baseline="0" dirty="0" smtClean="0"/>
              <a:t>HSS ,</a:t>
            </a:r>
            <a:r>
              <a:rPr lang="zh-TW" altLang="en-US" baseline="0" dirty="0" smtClean="0"/>
              <a:t>但是一個</a:t>
            </a:r>
            <a:r>
              <a:rPr lang="en-US" altLang="zh-TW" baseline="0" dirty="0" smtClean="0"/>
              <a:t>user</a:t>
            </a:r>
            <a:r>
              <a:rPr lang="zh-TW" altLang="en-US" baseline="0" dirty="0" smtClean="0"/>
              <a:t>的所有相關資訊會儲存在一個</a:t>
            </a:r>
            <a:r>
              <a:rPr lang="en-US" altLang="zh-TW" baseline="0" dirty="0" smtClean="0"/>
              <a:t>HSS</a:t>
            </a:r>
            <a:r>
              <a:rPr lang="zh-TW" altLang="en-US" baseline="0" dirty="0" smtClean="0"/>
              <a:t>裡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524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SLF</a:t>
            </a:r>
            <a:r>
              <a:rPr lang="en-US" altLang="zh-TW" baseline="0" dirty="0" smtClean="0"/>
              <a:t> :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S-CSCF</a:t>
            </a:r>
            <a:r>
              <a:rPr lang="zh-TW" altLang="en-US" baseline="0" dirty="0" smtClean="0"/>
              <a:t>和</a:t>
            </a:r>
            <a:r>
              <a:rPr lang="en-US" altLang="zh-TW" baseline="0" dirty="0" smtClean="0"/>
              <a:t>I-CSCF</a:t>
            </a:r>
            <a:r>
              <a:rPr lang="zh-TW" altLang="en-US" baseline="0" dirty="0" smtClean="0"/>
              <a:t>要詢問</a:t>
            </a:r>
            <a:r>
              <a:rPr lang="en-US" altLang="zh-TW" baseline="0" dirty="0" smtClean="0"/>
              <a:t>USER</a:t>
            </a:r>
            <a:r>
              <a:rPr lang="zh-TW" altLang="en-US" baseline="0" dirty="0" smtClean="0"/>
              <a:t>所在的</a:t>
            </a:r>
            <a:r>
              <a:rPr lang="en-US" altLang="zh-TW" baseline="0" dirty="0" smtClean="0"/>
              <a:t>HSS</a:t>
            </a:r>
            <a:r>
              <a:rPr lang="zh-TW" altLang="en-US" baseline="0" dirty="0" smtClean="0"/>
              <a:t>時要透過它</a:t>
            </a:r>
            <a:endParaRPr lang="en-US" altLang="zh-TW" baseline="0" dirty="0" smtClean="0"/>
          </a:p>
          <a:p>
            <a:r>
              <a:rPr lang="en-US" altLang="zh-TW" baseline="0" dirty="0" smtClean="0"/>
              <a:t>AS :</a:t>
            </a:r>
            <a:r>
              <a:rPr lang="zh-TW" altLang="en-US" baseline="0" dirty="0" smtClean="0"/>
              <a:t> 執行服務的</a:t>
            </a:r>
            <a:r>
              <a:rPr lang="en-US" altLang="zh-TW" baseline="0" dirty="0" smtClean="0"/>
              <a:t>SIP </a:t>
            </a:r>
            <a:r>
              <a:rPr lang="zh-TW" altLang="en-US" baseline="0" dirty="0" smtClean="0"/>
              <a:t>實體</a:t>
            </a:r>
            <a:endParaRPr lang="en-US" altLang="zh-TW" baseline="0" dirty="0" smtClean="0"/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它在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基礎結構中起著至關重要的作用，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因為在大多數情況下，它是實現諸如消息傳遞，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在線狀態等服務邏輯的組件。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UE : 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發起多媒體</a:t>
            </a:r>
            <a:r>
              <a:rPr lang="en-US" altLang="zh-TW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seesion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的裝置</a:t>
            </a:r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593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界引入了許多虛擬化技術，電信公司對虛擬化平臺上純軟體實作的潜力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越來越感興趣。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最相關的計畫 是名為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Clearwater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的開源計畫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Clearwater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是一個實作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IMS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source,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採用了雲端導向設計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使其非常適合在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NFV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環境中部屬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虛擬化和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-base 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架構實際上對電信商很有吸引力</a:t>
            </a:r>
            <a:endParaRPr lang="en-US" altLang="zh-TW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但是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許多挑戰仍然存在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929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[10]</a:t>
            </a:r>
            <a:r>
              <a:rPr lang="zh-TW" altLang="en-US" dirty="0" smtClean="0"/>
              <a:t>的作者提出了在 </a:t>
            </a:r>
            <a:r>
              <a:rPr lang="en-US" altLang="zh-TW" dirty="0" err="1" smtClean="0"/>
              <a:t>intradomain</a:t>
            </a:r>
            <a:r>
              <a:rPr lang="en-US" altLang="zh-TW" dirty="0" smtClean="0"/>
              <a:t> </a:t>
            </a:r>
            <a:r>
              <a:rPr lang="zh-TW" altLang="en-US" dirty="0" smtClean="0"/>
              <a:t>擴展性問題的新解決方案。</a:t>
            </a:r>
            <a:endParaRPr lang="en-US" altLang="zh-TW" dirty="0" smtClean="0"/>
          </a:p>
          <a:p>
            <a:r>
              <a:rPr lang="en-US" altLang="zh-TW" dirty="0" smtClean="0"/>
              <a:t>[11]</a:t>
            </a:r>
            <a:r>
              <a:rPr lang="zh-TW" altLang="en-US" dirty="0" smtClean="0"/>
              <a:t>的作者關注的是一個特定的服務，一個基於雲端的</a:t>
            </a:r>
            <a:r>
              <a:rPr lang="en-US" altLang="zh-TW" dirty="0" smtClean="0"/>
              <a:t>IMS</a:t>
            </a:r>
            <a:r>
              <a:rPr lang="zh-TW" altLang="en-US" dirty="0" smtClean="0"/>
              <a:t>呈現服務。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 smtClean="0"/>
              <a:t>Mobicent</a:t>
            </a:r>
            <a:r>
              <a:rPr lang="en-US" altLang="zh-TW" dirty="0" smtClean="0"/>
              <a:t> sip servlet </a:t>
            </a:r>
            <a:r>
              <a:rPr lang="zh-TW" altLang="en-US" dirty="0" smtClean="0"/>
              <a:t>開源的 平台 </a:t>
            </a:r>
            <a:r>
              <a:rPr lang="en-US" altLang="zh-TW" dirty="0" smtClean="0"/>
              <a:t>, </a:t>
            </a:r>
            <a:r>
              <a:rPr lang="zh-TW" altLang="en-US" dirty="0" smtClean="0"/>
              <a:t>用程式</a:t>
            </a:r>
            <a:r>
              <a:rPr lang="en-US" altLang="zh-TW" dirty="0" smtClean="0"/>
              <a:t>(java)</a:t>
            </a:r>
            <a:r>
              <a:rPr lang="zh-TW" altLang="en-US" dirty="0" smtClean="0"/>
              <a:t>實作一些</a:t>
            </a:r>
            <a:r>
              <a:rPr lang="en-US" altLang="zh-TW" dirty="0" smtClean="0"/>
              <a:t>sip</a:t>
            </a:r>
            <a:r>
              <a:rPr lang="zh-TW" altLang="en-US" dirty="0" smtClean="0"/>
              <a:t>服務</a:t>
            </a:r>
            <a:r>
              <a:rPr lang="en-US" altLang="zh-TW" dirty="0" smtClean="0"/>
              <a:t>,</a:t>
            </a:r>
            <a:br>
              <a:rPr lang="en-US" altLang="zh-TW" dirty="0" smtClean="0"/>
            </a:br>
            <a:r>
              <a:rPr lang="en-US" altLang="zh-TW" dirty="0" smtClean="0"/>
              <a:t>[11]</a:t>
            </a:r>
            <a:r>
              <a:rPr lang="zh-TW" altLang="en-US" dirty="0" smtClean="0"/>
              <a:t>將 </a:t>
            </a:r>
            <a:r>
              <a:rPr lang="en-US" altLang="zh-TW" dirty="0" err="1" smtClean="0"/>
              <a:t>mobicent</a:t>
            </a:r>
            <a:r>
              <a:rPr lang="en-US" altLang="zh-TW" dirty="0" smtClean="0"/>
              <a:t> sip servlet </a:t>
            </a:r>
            <a:r>
              <a:rPr lang="zh-TW" altLang="en-US" dirty="0" smtClean="0"/>
              <a:t>可以在雲端上運作的方法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[12]</a:t>
            </a:r>
            <a:r>
              <a:rPr lang="zh-TW" altLang="en-US" dirty="0" smtClean="0"/>
              <a:t>中，他們關注的是</a:t>
            </a:r>
            <a:r>
              <a:rPr lang="en-US" altLang="zh-TW" dirty="0" smtClean="0"/>
              <a:t>web</a:t>
            </a:r>
            <a:r>
              <a:rPr lang="zh-TW" altLang="en-US" dirty="0" smtClean="0"/>
              <a:t>服務</a:t>
            </a:r>
            <a:r>
              <a:rPr lang="en-US" altLang="zh-TW" dirty="0" smtClean="0"/>
              <a:t>,</a:t>
            </a:r>
            <a:r>
              <a:rPr lang="zh-TW" altLang="en-US" dirty="0" smtClean="0"/>
              <a:t>但只分析了有限數量的</a:t>
            </a:r>
            <a:r>
              <a:rPr lang="en-US" altLang="zh-TW" dirty="0" smtClean="0"/>
              <a:t>data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web</a:t>
            </a:r>
            <a:r>
              <a:rPr lang="zh-TW" altLang="en-US" dirty="0" smtClean="0"/>
              <a:t>服務時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不能保證</a:t>
            </a:r>
            <a:r>
              <a:rPr lang="en-US" altLang="zh-TW" dirty="0" smtClean="0"/>
              <a:t>response time ,</a:t>
            </a:r>
            <a:r>
              <a:rPr lang="zh-TW" altLang="en-US" dirty="0" smtClean="0"/>
              <a:t> 它設計能夠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[13]</a:t>
            </a:r>
            <a:r>
              <a:rPr lang="zh-TW" altLang="en-US" dirty="0" smtClean="0"/>
              <a:t>中，描述了一個“基於</a:t>
            </a:r>
            <a:r>
              <a:rPr lang="en-US" altLang="zh-TW" dirty="0" smtClean="0"/>
              <a:t>profile</a:t>
            </a:r>
            <a:r>
              <a:rPr lang="zh-TW" altLang="en-US" dirty="0" smtClean="0"/>
              <a:t>”的解決方案，</a:t>
            </a:r>
            <a:endParaRPr lang="en-US" altLang="zh-TW" dirty="0" smtClean="0"/>
          </a:p>
          <a:p>
            <a:r>
              <a:rPr lang="zh-TW" altLang="en-US" dirty="0" smtClean="0"/>
              <a:t>它只考慮給定虛擬機器（</a:t>
            </a:r>
            <a:r>
              <a:rPr lang="en-US" altLang="zh-TW" dirty="0" smtClean="0"/>
              <a:t>VM</a:t>
            </a:r>
            <a:r>
              <a:rPr lang="zh-TW" altLang="en-US" dirty="0" smtClean="0"/>
              <a:t>）的</a:t>
            </a:r>
            <a:r>
              <a:rPr lang="en-US" altLang="zh-TW" dirty="0" smtClean="0"/>
              <a:t>CPU</a:t>
            </a:r>
            <a:r>
              <a:rPr lang="zh-TW" altLang="en-US" dirty="0" smtClean="0"/>
              <a:t>利用率。</a:t>
            </a:r>
            <a:endParaRPr lang="en-US" altLang="zh-TW" dirty="0" smtClean="0"/>
          </a:p>
          <a:p>
            <a:r>
              <a:rPr lang="zh-TW" altLang="en-US" dirty="0" smtClean="0"/>
              <a:t>在傳統要部屬應用程式在雲端平台</a:t>
            </a:r>
            <a:r>
              <a:rPr lang="en-US" altLang="zh-TW" dirty="0" smtClean="0"/>
              <a:t>,</a:t>
            </a:r>
            <a:r>
              <a:rPr lang="zh-TW" altLang="en-US" dirty="0" smtClean="0"/>
              <a:t> 需要開發人員手動配置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它提供 配置 </a:t>
            </a:r>
            <a:r>
              <a:rPr lang="en-US" altLang="zh-TW" dirty="0" smtClean="0"/>
              <a:t>profile</a:t>
            </a:r>
            <a:r>
              <a:rPr lang="zh-TW" altLang="en-US" dirty="0" smtClean="0"/>
              <a:t>檔 使它可以自動配置部屬</a:t>
            </a:r>
            <a:r>
              <a:rPr lang="en-US" altLang="zh-TW" dirty="0" smtClean="0"/>
              <a:t>application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89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FCA8AA-0525-4FA5-ADE9-0CFAAD5128D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205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為了獲得一個高效的</a:t>
            </a:r>
            <a:r>
              <a:rPr lang="en-US" altLang="zh-TW" dirty="0" smtClean="0"/>
              <a:t>IMS-as-a-Service</a:t>
            </a:r>
            <a:r>
              <a:rPr lang="zh-TW" altLang="en-US" dirty="0" smtClean="0"/>
              <a:t>體系結構，考慮了以下步驟。</a:t>
            </a:r>
            <a:endParaRPr lang="en-US" altLang="zh-TW" dirty="0" smtClean="0"/>
          </a:p>
          <a:p>
            <a:r>
              <a:rPr lang="zh-TW" altLang="en-US" dirty="0" smtClean="0"/>
              <a:t>首先</a:t>
            </a:r>
            <a:r>
              <a:rPr lang="en-US" altLang="zh-TW" dirty="0" smtClean="0"/>
              <a:t>, </a:t>
            </a:r>
            <a:r>
              <a:rPr lang="zh-TW" altLang="en-US" dirty="0" smtClean="0"/>
              <a:t>虛擬化假設 功能實體和底層設備是邏輯分離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一個</a:t>
            </a:r>
            <a:r>
              <a:rPr lang="en-US" altLang="zh-TW" dirty="0" smtClean="0"/>
              <a:t>function</a:t>
            </a:r>
            <a:r>
              <a:rPr lang="zh-TW" altLang="en-US" dirty="0" smtClean="0"/>
              <a:t>是在一個</a:t>
            </a:r>
            <a:r>
              <a:rPr lang="en-US" altLang="zh-TW" dirty="0" smtClean="0"/>
              <a:t>container(</a:t>
            </a:r>
            <a:r>
              <a:rPr lang="zh-TW" altLang="en-US" dirty="0" smtClean="0"/>
              <a:t>虛擬機</a:t>
            </a:r>
            <a:r>
              <a:rPr lang="en-US" altLang="zh-TW" dirty="0" smtClean="0"/>
              <a:t>)</a:t>
            </a:r>
            <a:r>
              <a:rPr lang="zh-TW" altLang="en-US" dirty="0" smtClean="0"/>
              <a:t>上的軟體</a:t>
            </a:r>
            <a:r>
              <a:rPr lang="en-US" altLang="zh-TW" dirty="0" smtClean="0"/>
              <a:t>, </a:t>
            </a:r>
            <a:r>
              <a:rPr lang="zh-TW" altLang="en-US" dirty="0" smtClean="0"/>
              <a:t>它運作在一個通用的主機上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不僅可以將</a:t>
            </a:r>
            <a:r>
              <a:rPr lang="en-US" altLang="zh-TW" dirty="0" smtClean="0"/>
              <a:t>function</a:t>
            </a:r>
            <a:r>
              <a:rPr lang="zh-TW" altLang="en-US" dirty="0" smtClean="0"/>
              <a:t>部屬在 通用的實體機上</a:t>
            </a:r>
            <a:r>
              <a:rPr lang="en-US" altLang="zh-TW" dirty="0" smtClean="0"/>
              <a:t>, </a:t>
            </a:r>
            <a:r>
              <a:rPr lang="zh-TW" altLang="en-US" dirty="0" smtClean="0"/>
              <a:t>也可以在</a:t>
            </a:r>
            <a:r>
              <a:rPr lang="en-US" altLang="zh-TW" dirty="0" smtClean="0"/>
              <a:t>VM</a:t>
            </a:r>
            <a:r>
              <a:rPr lang="zh-TW" altLang="en-US" dirty="0" smtClean="0"/>
              <a:t>上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最重要 要求是用軟體實現</a:t>
            </a:r>
            <a:r>
              <a:rPr lang="en-US" altLang="zh-TW" dirty="0" smtClean="0"/>
              <a:t>network</a:t>
            </a:r>
            <a:r>
              <a:rPr lang="en-US" altLang="zh-TW" baseline="0" dirty="0" smtClean="0"/>
              <a:t> entities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一旦網路功能虛擬化</a:t>
            </a:r>
            <a:r>
              <a:rPr lang="en-US" altLang="zh-TW" dirty="0" smtClean="0"/>
              <a:t>, </a:t>
            </a:r>
            <a:r>
              <a:rPr lang="zh-TW" altLang="en-US" dirty="0" smtClean="0"/>
              <a:t>意味著它有可能被部屬到虛擬機上</a:t>
            </a:r>
            <a:r>
              <a:rPr lang="en-US" altLang="zh-TW" dirty="0" smtClean="0"/>
              <a:t>, </a:t>
            </a:r>
            <a:r>
              <a:rPr lang="zh-TW" altLang="en-US" dirty="0" smtClean="0"/>
              <a:t>它的生命週期需要被編排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262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虛擬化網路元素和他們實作成軟體 只是雲端化過程的一方面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一旦元件被虛擬化</a:t>
            </a:r>
            <a:r>
              <a:rPr lang="en-US" altLang="zh-TW" dirty="0" smtClean="0"/>
              <a:t>, </a:t>
            </a:r>
            <a:r>
              <a:rPr lang="zh-TW" altLang="en-US" dirty="0" smtClean="0"/>
              <a:t>他們可以存在於虛擬機上</a:t>
            </a:r>
            <a:r>
              <a:rPr lang="en-US" altLang="zh-TW" dirty="0" smtClean="0"/>
              <a:t>, </a:t>
            </a:r>
            <a:r>
              <a:rPr lang="zh-TW" altLang="en-US" dirty="0" smtClean="0"/>
              <a:t>並且所以雲端規則也應用於這些</a:t>
            </a:r>
            <a:r>
              <a:rPr lang="en-US" altLang="zh-TW" dirty="0" smtClean="0"/>
              <a:t>components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一個彈性的基礎設施能夠自動或減少資源的數量而限制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443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vIMS</a:t>
            </a:r>
            <a:r>
              <a:rPr lang="en-US" altLang="zh-TW" dirty="0" smtClean="0"/>
              <a:t>:</a:t>
            </a:r>
            <a:r>
              <a:rPr lang="zh-TW" altLang="en-US" dirty="0" smtClean="0"/>
              <a:t> 一個架構選項</a:t>
            </a:r>
            <a:r>
              <a:rPr lang="en-US" altLang="zh-TW" dirty="0" smtClean="0"/>
              <a:t>, </a:t>
            </a:r>
            <a:r>
              <a:rPr lang="zh-TW" altLang="en-US" dirty="0" smtClean="0"/>
              <a:t>其中每個</a:t>
            </a:r>
            <a:r>
              <a:rPr lang="en-US" altLang="zh-TW" dirty="0" smtClean="0"/>
              <a:t>3GPP</a:t>
            </a:r>
            <a:r>
              <a:rPr lang="zh-TW" altLang="en-US" dirty="0" smtClean="0"/>
              <a:t>的</a:t>
            </a:r>
            <a:r>
              <a:rPr lang="en-US" altLang="zh-TW" dirty="0" smtClean="0"/>
              <a:t>IMS</a:t>
            </a:r>
            <a:r>
              <a:rPr lang="zh-TW" altLang="en-US" dirty="0" smtClean="0"/>
              <a:t> 功能實體是</a:t>
            </a:r>
            <a:r>
              <a:rPr lang="en-US" altLang="zh-TW" dirty="0" smtClean="0"/>
              <a:t>1</a:t>
            </a:r>
            <a:r>
              <a:rPr lang="zh-TW" altLang="en-US" dirty="0" smtClean="0"/>
              <a:t>對</a:t>
            </a:r>
            <a:r>
              <a:rPr lang="en-US" altLang="zh-TW" dirty="0" smtClean="0"/>
              <a:t>1 </a:t>
            </a:r>
            <a:r>
              <a:rPr lang="zh-TW" altLang="en-US" dirty="0" smtClean="0"/>
              <a:t>虛擬網路功能元件</a:t>
            </a:r>
            <a:endParaRPr lang="en-US" altLang="zh-TW" dirty="0" smtClean="0"/>
          </a:p>
          <a:p>
            <a:r>
              <a:rPr lang="en-US" altLang="zh-TW" dirty="0" smtClean="0"/>
              <a:t>Split-IMS :</a:t>
            </a:r>
            <a:r>
              <a:rPr lang="zh-TW" altLang="en-US" dirty="0" smtClean="0"/>
              <a:t>每個</a:t>
            </a:r>
            <a:r>
              <a:rPr lang="en-US" altLang="zh-TW" dirty="0" smtClean="0"/>
              <a:t>3GPP</a:t>
            </a:r>
            <a:r>
              <a:rPr lang="zh-TW" altLang="en-US" dirty="0" smtClean="0"/>
              <a:t>的</a:t>
            </a:r>
            <a:r>
              <a:rPr lang="en-US" altLang="zh-TW" dirty="0" err="1" smtClean="0"/>
              <a:t>ims</a:t>
            </a:r>
            <a:r>
              <a:rPr lang="zh-TW" altLang="en-US" dirty="0" smtClean="0"/>
              <a:t>元件分割成多個子元件</a:t>
            </a:r>
            <a:r>
              <a:rPr lang="en-US" altLang="zh-TW" dirty="0" smtClean="0"/>
              <a:t>, </a:t>
            </a:r>
            <a:r>
              <a:rPr lang="zh-TW" altLang="en-US" dirty="0" smtClean="0"/>
              <a:t>以便部屬在多個</a:t>
            </a:r>
            <a:r>
              <a:rPr lang="en-US" altLang="zh-TW" dirty="0" smtClean="0"/>
              <a:t>hosts</a:t>
            </a:r>
            <a:r>
              <a:rPr lang="zh-TW" altLang="en-US" dirty="0" smtClean="0"/>
              <a:t>和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上</a:t>
            </a:r>
            <a:endParaRPr lang="en-US" altLang="zh-TW" dirty="0" smtClean="0"/>
          </a:p>
          <a:p>
            <a:r>
              <a:rPr lang="en-US" altLang="zh-TW" dirty="0" smtClean="0"/>
              <a:t>Merge-IMS :</a:t>
            </a:r>
            <a:r>
              <a:rPr lang="zh-TW" altLang="en-US" dirty="0" smtClean="0"/>
              <a:t> 合併為較少的元件   減少了延遲和單一相同的元件對外部</a:t>
            </a:r>
            <a:r>
              <a:rPr lang="en-US" altLang="zh-TW" dirty="0" smtClean="0"/>
              <a:t>request</a:t>
            </a:r>
            <a:r>
              <a:rPr lang="zh-TW" altLang="en-US" dirty="0" smtClean="0"/>
              <a:t>的處理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P-CSCF</a:t>
            </a:r>
            <a:r>
              <a:rPr lang="zh-TW" altLang="en-US" dirty="0" smtClean="0"/>
              <a:t>分發</a:t>
            </a:r>
            <a:r>
              <a:rPr lang="en-US" altLang="zh-TW" dirty="0" smtClean="0"/>
              <a:t>-UE</a:t>
            </a:r>
            <a:r>
              <a:rPr lang="zh-TW" altLang="en-US" dirty="0" smtClean="0"/>
              <a:t>査詢</a:t>
            </a:r>
            <a:r>
              <a:rPr lang="en-US" altLang="zh-TW" dirty="0" smtClean="0"/>
              <a:t>DNS</a:t>
            </a:r>
            <a:r>
              <a:rPr lang="zh-TW" altLang="en-US" dirty="0" smtClean="0"/>
              <a:t>以發現</a:t>
            </a:r>
            <a:r>
              <a:rPr lang="en-US" altLang="zh-TW" dirty="0" smtClean="0"/>
              <a:t>P-CSCF</a:t>
            </a:r>
            <a:r>
              <a:rPr lang="zh-TW" altLang="en-US" dirty="0" smtClean="0"/>
              <a:t>，並在其中發送後續消息。如果一個域有多個</a:t>
            </a:r>
            <a:r>
              <a:rPr lang="en-US" altLang="zh-TW" dirty="0" smtClean="0"/>
              <a:t>P CSCF</a:t>
            </a:r>
            <a:r>
              <a:rPr lang="zh-TW" altLang="en-US" dirty="0" smtClean="0"/>
              <a:t>實例，這意味著多個主機與該</a:t>
            </a:r>
            <a:r>
              <a:rPr lang="en-US" altLang="zh-TW" dirty="0" smtClean="0"/>
              <a:t>P-CSCF</a:t>
            </a:r>
            <a:r>
              <a:rPr lang="zh-TW" altLang="en-US" dirty="0" smtClean="0"/>
              <a:t>關聯，那麼</a:t>
            </a:r>
            <a:r>
              <a:rPr lang="en-US" altLang="zh-TW" dirty="0" smtClean="0"/>
              <a:t>DNS</a:t>
            </a:r>
            <a:r>
              <a:rPr lang="zh-TW" altLang="en-US" dirty="0" smtClean="0"/>
              <a:t>名稱服務器應該選擇其中一個。一旦選擇了</a:t>
            </a:r>
            <a:r>
              <a:rPr lang="en-US" altLang="zh-TW" dirty="0" smtClean="0"/>
              <a:t>P-CSCF</a:t>
            </a:r>
            <a:r>
              <a:rPr lang="zh-TW" altLang="en-US" dirty="0" smtClean="0"/>
              <a:t>，</a:t>
            </a:r>
            <a:r>
              <a:rPr lang="en-US" altLang="zh-TW" dirty="0" smtClean="0"/>
              <a:t>UE</a:t>
            </a:r>
            <a:r>
              <a:rPr lang="zh-TW" altLang="en-US" dirty="0" smtClean="0"/>
              <a:t>將其隨後的消息發送到該實體。在服務</a:t>
            </a:r>
            <a:r>
              <a:rPr lang="en-US" altLang="zh-TW" dirty="0" err="1" smtClean="0"/>
              <a:t>ue</a:t>
            </a:r>
            <a:r>
              <a:rPr lang="zh-TW" altLang="en-US" dirty="0" smtClean="0"/>
              <a:t>請求時，</a:t>
            </a:r>
            <a:r>
              <a:rPr lang="en-US" altLang="zh-TW" dirty="0" smtClean="0"/>
              <a:t>P-CSCF</a:t>
            </a:r>
            <a:r>
              <a:rPr lang="zh-TW" altLang="en-US" dirty="0" smtClean="0"/>
              <a:t>在本地保存資訊。</a:t>
            </a:r>
          </a:p>
          <a:p>
            <a:r>
              <a:rPr lang="zh-TW" altLang="en-US" dirty="0" smtClean="0"/>
              <a:t>這意味著</a:t>
            </a:r>
            <a:r>
              <a:rPr lang="en-US" altLang="zh-TW" dirty="0" smtClean="0"/>
              <a:t>P-CSCF</a:t>
            </a:r>
            <a:r>
              <a:rPr lang="zh-TW" altLang="en-US" dirty="0" smtClean="0"/>
              <a:t>是一個有狀態的組件，囙此</a:t>
            </a:r>
            <a:r>
              <a:rPr lang="en-US" altLang="zh-TW" dirty="0" err="1" smtClean="0"/>
              <a:t>ue</a:t>
            </a:r>
            <a:r>
              <a:rPr lang="zh-TW" altLang="en-US" dirty="0" smtClean="0"/>
              <a:t>的後續請求需要被傳遞到應該檢索狀態的組件。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•I-CSCF</a:t>
            </a:r>
            <a:r>
              <a:rPr lang="zh-TW" altLang="en-US" dirty="0" smtClean="0"/>
              <a:t>分發</a:t>
            </a:r>
            <a:r>
              <a:rPr lang="en-US" altLang="zh-TW" dirty="0" smtClean="0"/>
              <a:t>-I-CSCF</a:t>
            </a:r>
            <a:r>
              <a:rPr lang="zh-TW" altLang="en-US" dirty="0" smtClean="0"/>
              <a:t>是一個無狀態組件，其主要任務是檢索應分配給傳入請求的</a:t>
            </a:r>
            <a:r>
              <a:rPr lang="en-US" altLang="zh-TW" dirty="0" smtClean="0"/>
              <a:t>S-CSCF</a:t>
            </a:r>
            <a:r>
              <a:rPr lang="zh-TW" altLang="en-US" dirty="0" smtClean="0"/>
              <a:t>。</a:t>
            </a:r>
          </a:p>
          <a:p>
            <a:r>
              <a:rPr lang="zh-TW" altLang="en-US" dirty="0" smtClean="0"/>
              <a:t>當一個域中存在多個</a:t>
            </a:r>
            <a:r>
              <a:rPr lang="en-US" altLang="zh-TW" dirty="0" smtClean="0"/>
              <a:t>I-CSCF</a:t>
            </a:r>
            <a:r>
              <a:rPr lang="zh-TW" altLang="en-US" dirty="0" smtClean="0"/>
              <a:t>時，可以使用</a:t>
            </a:r>
            <a:r>
              <a:rPr lang="en-US" altLang="zh-TW" dirty="0" smtClean="0"/>
              <a:t>DNS NAPTR</a:t>
            </a:r>
            <a:r>
              <a:rPr lang="zh-TW" altLang="en-US" dirty="0" smtClean="0"/>
              <a:t>動態選擇其中一個。</a:t>
            </a:r>
          </a:p>
          <a:p>
            <a:r>
              <a:rPr lang="en-US" altLang="zh-TW" dirty="0" smtClean="0"/>
              <a:t>•S-CSCF</a:t>
            </a:r>
            <a:r>
              <a:rPr lang="zh-TW" altLang="en-US" dirty="0" smtClean="0"/>
              <a:t>分佈</a:t>
            </a:r>
            <a:r>
              <a:rPr lang="en-US" altLang="zh-TW" dirty="0" smtClean="0"/>
              <a:t>——S-CSCF</a:t>
            </a:r>
            <a:r>
              <a:rPr lang="zh-TW" altLang="en-US" dirty="0" smtClean="0"/>
              <a:t>選擇由</a:t>
            </a:r>
            <a:r>
              <a:rPr lang="en-US" altLang="zh-TW" dirty="0" smtClean="0"/>
              <a:t>I-CSCF</a:t>
            </a:r>
            <a:r>
              <a:rPr lang="zh-TW" altLang="en-US" dirty="0" smtClean="0"/>
              <a:t>完成。特別是，</a:t>
            </a:r>
            <a:r>
              <a:rPr lang="en-US" altLang="zh-TW" dirty="0" smtClean="0"/>
              <a:t>I-CSCF</a:t>
            </a:r>
            <a:r>
              <a:rPr lang="zh-TW" altLang="en-US" dirty="0" smtClean="0"/>
              <a:t>充當負載平衡器，</a:t>
            </a:r>
          </a:p>
          <a:p>
            <a:r>
              <a:rPr lang="zh-TW" altLang="en-US" dirty="0" smtClean="0"/>
              <a:t>具有將特定</a:t>
            </a:r>
            <a:r>
              <a:rPr lang="en-US" altLang="zh-TW" dirty="0" smtClean="0"/>
              <a:t>S-CSCF</a:t>
            </a:r>
            <a:r>
              <a:rPr lang="zh-TW" altLang="en-US" dirty="0" smtClean="0"/>
              <a:t>實例分配給</a:t>
            </a:r>
            <a:r>
              <a:rPr lang="en-US" altLang="zh-TW" dirty="0" smtClean="0"/>
              <a:t>EU</a:t>
            </a:r>
            <a:r>
              <a:rPr lang="zh-TW" altLang="en-US" dirty="0" smtClean="0"/>
              <a:t>的所有算灋和機制。它被稱為“</a:t>
            </a:r>
            <a:r>
              <a:rPr lang="en-US" altLang="zh-TW" dirty="0" smtClean="0"/>
              <a:t>S-CSCF</a:t>
            </a:r>
            <a:r>
              <a:rPr lang="zh-TW" altLang="en-US" dirty="0" smtClean="0"/>
              <a:t>選擇過程”，</a:t>
            </a:r>
          </a:p>
          <a:p>
            <a:r>
              <a:rPr lang="en-US" altLang="zh-TW" dirty="0" smtClean="0"/>
              <a:t>I-CSCF</a:t>
            </a:r>
            <a:r>
              <a:rPr lang="zh-TW" altLang="en-US" dirty="0" smtClean="0"/>
              <a:t>向</a:t>
            </a:r>
            <a:r>
              <a:rPr lang="en-US" altLang="zh-TW" dirty="0" smtClean="0"/>
              <a:t>HSS</a:t>
            </a:r>
            <a:r>
              <a:rPr lang="zh-TW" altLang="en-US" dirty="0" smtClean="0"/>
              <a:t>發送</a:t>
            </a:r>
            <a:r>
              <a:rPr lang="en-US" altLang="zh-TW" dirty="0" smtClean="0"/>
              <a:t>Diameter</a:t>
            </a:r>
            <a:r>
              <a:rPr lang="zh-TW" altLang="en-US" dirty="0" smtClean="0"/>
              <a:t>請求，</a:t>
            </a:r>
            <a:endParaRPr lang="en-US" altLang="zh-TW" dirty="0" smtClean="0"/>
          </a:p>
          <a:p>
            <a:r>
              <a:rPr lang="en-US" altLang="zh-TW" dirty="0" smtClean="0"/>
              <a:t>I-CSCF</a:t>
            </a:r>
            <a:r>
              <a:rPr lang="zh-TW" altLang="en-US" dirty="0" smtClean="0"/>
              <a:t>的任務是選擇滿足特定</a:t>
            </a:r>
            <a:r>
              <a:rPr lang="en-US" altLang="zh-TW" dirty="0" smtClean="0"/>
              <a:t>EU</a:t>
            </a:r>
            <a:r>
              <a:rPr lang="zh-TW" altLang="en-US" dirty="0" smtClean="0"/>
              <a:t>所需能力的特定</a:t>
            </a:r>
            <a:r>
              <a:rPr lang="en-US" altLang="zh-TW" dirty="0" smtClean="0"/>
              <a:t>S-CSCF</a:t>
            </a:r>
            <a:r>
              <a:rPr lang="zh-TW" altLang="en-US" dirty="0" smtClean="0"/>
              <a:t>。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•HSS ——</a:t>
            </a:r>
            <a:r>
              <a:rPr lang="zh-TW" altLang="en-US" dirty="0" smtClean="0"/>
              <a:t>提供</a:t>
            </a:r>
            <a:r>
              <a:rPr lang="en-US" altLang="zh-TW" dirty="0" smtClean="0"/>
              <a:t>diameter interface</a:t>
            </a:r>
            <a:r>
              <a:rPr lang="zh-TW" altLang="en-US" dirty="0" smtClean="0"/>
              <a:t>。</a:t>
            </a:r>
          </a:p>
          <a:p>
            <a:r>
              <a:rPr lang="zh-TW" altLang="en-US" dirty="0" smtClean="0"/>
              <a:t>囙此，在一個域中具有多個</a:t>
            </a:r>
            <a:r>
              <a:rPr lang="en-US" altLang="zh-TW" dirty="0" smtClean="0"/>
              <a:t>HSS</a:t>
            </a:r>
            <a:r>
              <a:rPr lang="zh-TW" altLang="en-US" dirty="0" smtClean="0"/>
              <a:t>需要</a:t>
            </a:r>
            <a:r>
              <a:rPr lang="en-US" altLang="zh-TW" dirty="0" smtClean="0"/>
              <a:t>SLF</a:t>
            </a:r>
            <a:r>
              <a:rPr lang="zh-TW" altLang="en-US" dirty="0" smtClean="0"/>
              <a:t>組件的存在。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•SLF</a:t>
            </a:r>
            <a:r>
              <a:rPr lang="zh-TW" altLang="en-US" dirty="0" smtClean="0"/>
              <a:t>分佈</a:t>
            </a:r>
            <a:r>
              <a:rPr lang="en-US" altLang="zh-TW" dirty="0" smtClean="0"/>
              <a:t>-</a:t>
            </a:r>
            <a:r>
              <a:rPr lang="zh-TW" altLang="en-US" dirty="0" smtClean="0"/>
              <a:t>作為</a:t>
            </a:r>
            <a:r>
              <a:rPr lang="en-US" altLang="zh-TW" dirty="0" smtClean="0"/>
              <a:t>I-CSCF</a:t>
            </a:r>
            <a:r>
              <a:rPr lang="zh-TW" altLang="en-US" dirty="0" smtClean="0"/>
              <a:t>，</a:t>
            </a:r>
            <a:r>
              <a:rPr lang="en-US" altLang="zh-TW" dirty="0" smtClean="0"/>
              <a:t>SLF</a:t>
            </a:r>
            <a:r>
              <a:rPr lang="zh-TW" altLang="en-US" dirty="0" smtClean="0"/>
              <a:t>是無狀態組件。擴展無狀態實體只需要</a:t>
            </a:r>
            <a:r>
              <a:rPr lang="en-US" altLang="zh-TW" dirty="0" smtClean="0"/>
              <a:t>DNS</a:t>
            </a:r>
            <a:r>
              <a:rPr lang="zh-TW" altLang="en-US" dirty="0" smtClean="0"/>
              <a:t>負載平衡機制。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773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NFBalancer</a:t>
            </a:r>
            <a:r>
              <a:rPr lang="zh-TW" altLang="en-US" dirty="0" smtClean="0"/>
              <a:t>是傳入</a:t>
            </a:r>
            <a:r>
              <a:rPr lang="en-US" altLang="zh-TW" dirty="0" smtClean="0"/>
              <a:t>request</a:t>
            </a:r>
            <a:r>
              <a:rPr lang="zh-TW" altLang="en-US" dirty="0" smtClean="0"/>
              <a:t>的入口</a:t>
            </a:r>
            <a:r>
              <a:rPr lang="en-US" altLang="zh-TW" dirty="0" smtClean="0"/>
              <a:t>,</a:t>
            </a:r>
            <a:r>
              <a:rPr lang="en-US" altLang="zh-TW" baseline="0" dirty="0" smtClean="0"/>
              <a:t> </a:t>
            </a:r>
            <a:br>
              <a:rPr lang="en-US" altLang="zh-TW" baseline="0" dirty="0" smtClean="0"/>
            </a:br>
            <a:r>
              <a:rPr lang="en-US" altLang="zh-TW" baseline="0" dirty="0" err="1" smtClean="0"/>
              <a:t>NFBalancer</a:t>
            </a:r>
            <a:r>
              <a:rPr lang="zh-TW" altLang="en-US" baseline="0" dirty="0" smtClean="0"/>
              <a:t>將</a:t>
            </a:r>
            <a:r>
              <a:rPr lang="en-US" altLang="zh-TW" baseline="0" dirty="0" smtClean="0"/>
              <a:t>request</a:t>
            </a:r>
            <a:r>
              <a:rPr lang="zh-TW" altLang="en-US" baseline="0" dirty="0" smtClean="0"/>
              <a:t>分發給下面這些 </a:t>
            </a:r>
            <a:r>
              <a:rPr lang="en-US" altLang="zh-TW" baseline="0" dirty="0" smtClean="0"/>
              <a:t>stateless</a:t>
            </a:r>
            <a:r>
              <a:rPr lang="zh-TW" altLang="en-US" baseline="0" dirty="0" smtClean="0"/>
              <a:t>的 </a:t>
            </a:r>
            <a:r>
              <a:rPr lang="en-US" altLang="zh-TW" baseline="0" dirty="0" err="1" smtClean="0"/>
              <a:t>Nfworker</a:t>
            </a:r>
            <a:endParaRPr lang="en-US" altLang="zh-TW" baseline="0" dirty="0" smtClean="0"/>
          </a:p>
          <a:p>
            <a:r>
              <a:rPr lang="zh-TW" altLang="en-US" dirty="0" smtClean="0"/>
              <a:t>用戶的</a:t>
            </a:r>
            <a:r>
              <a:rPr lang="en-US" altLang="zh-TW" dirty="0" smtClean="0"/>
              <a:t>state</a:t>
            </a:r>
            <a:r>
              <a:rPr lang="zh-TW" altLang="en-US" dirty="0" smtClean="0"/>
              <a:t>儲存在外面的</a:t>
            </a:r>
            <a:r>
              <a:rPr lang="en-US" altLang="zh-TW" dirty="0" smtClean="0"/>
              <a:t>shared </a:t>
            </a:r>
            <a:r>
              <a:rPr lang="en-US" altLang="zh-TW" dirty="0" err="1" smtClean="0"/>
              <a:t>memeory</a:t>
            </a:r>
            <a:r>
              <a:rPr lang="zh-TW" altLang="en-US" dirty="0" smtClean="0"/>
              <a:t>中</a:t>
            </a:r>
            <a:endParaRPr lang="en-US" altLang="zh-TW" dirty="0" smtClean="0"/>
          </a:p>
          <a:p>
            <a:r>
              <a:rPr lang="zh-TW" altLang="en-US" dirty="0" smtClean="0"/>
              <a:t>它說有以下優點 </a:t>
            </a:r>
            <a:r>
              <a:rPr lang="en-US" altLang="zh-TW" dirty="0" smtClean="0"/>
              <a:t>,</a:t>
            </a:r>
            <a:r>
              <a:rPr lang="zh-TW" altLang="en-US" dirty="0" smtClean="0"/>
              <a:t>減少</a:t>
            </a:r>
            <a:r>
              <a:rPr lang="en-US" altLang="zh-TW" dirty="0" smtClean="0"/>
              <a:t>load balancer</a:t>
            </a:r>
            <a:r>
              <a:rPr lang="zh-TW" altLang="en-US" dirty="0" smtClean="0"/>
              <a:t>的複雜性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大量的</a:t>
            </a:r>
            <a:r>
              <a:rPr lang="en-US" altLang="zh-TW" dirty="0" smtClean="0"/>
              <a:t>stateless</a:t>
            </a:r>
            <a:r>
              <a:rPr lang="zh-TW" altLang="en-US" dirty="0" smtClean="0"/>
              <a:t>元件能夠達到水平穩定</a:t>
            </a:r>
            <a:endParaRPr lang="en-US" altLang="zh-TW" dirty="0" smtClean="0"/>
          </a:p>
          <a:p>
            <a:r>
              <a:rPr lang="zh-TW" altLang="en-US" dirty="0" smtClean="0"/>
              <a:t>狀態轉移到外部的</a:t>
            </a:r>
            <a:r>
              <a:rPr lang="en-US" altLang="zh-TW" dirty="0" smtClean="0"/>
              <a:t>shared memory</a:t>
            </a:r>
            <a:r>
              <a:rPr lang="zh-TW" altLang="en-US" dirty="0" smtClean="0"/>
              <a:t>使 執行功能時具有較高的彈性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這種配置可用於在單個資料中心中部署單個網絡實體。特別是，不需要在</a:t>
            </a:r>
            <a:r>
              <a:rPr lang="en-US" altLang="zh-TW" dirty="0" smtClean="0"/>
              <a:t>I-CSCF</a:t>
            </a:r>
            <a:r>
              <a:rPr lang="zh-TW" altLang="en-US" dirty="0" smtClean="0"/>
              <a:t>前面進行平衡，因為</a:t>
            </a:r>
            <a:r>
              <a:rPr lang="en-US" altLang="zh-TW" dirty="0" smtClean="0"/>
              <a:t>I-CSCF</a:t>
            </a:r>
            <a:r>
              <a:rPr lang="zh-TW" altLang="en-US" dirty="0" smtClean="0"/>
              <a:t>是無狀態的，並且其操作的持續時間非常短。囙此，從這個角度來看，</a:t>
            </a:r>
          </a:p>
          <a:p>
            <a:r>
              <a:rPr lang="en-US" altLang="zh-TW" dirty="0" smtClean="0"/>
              <a:t>I-CSCF</a:t>
            </a:r>
            <a:r>
              <a:rPr lang="zh-TW" altLang="en-US" dirty="0" smtClean="0"/>
              <a:t>組件不會靜態地分配給訂閱服務器，只要需要，可以從池中選擇下一個空閒組件。從</a:t>
            </a:r>
            <a:r>
              <a:rPr lang="en-US" altLang="zh-TW" dirty="0" smtClean="0"/>
              <a:t>P-CSCF</a:t>
            </a:r>
            <a:r>
              <a:rPr lang="zh-TW" altLang="en-US" dirty="0" smtClean="0"/>
              <a:t>或</a:t>
            </a:r>
            <a:r>
              <a:rPr lang="en-US" altLang="zh-TW" dirty="0" smtClean="0"/>
              <a:t>S-CSCF</a:t>
            </a:r>
            <a:r>
              <a:rPr lang="zh-TW" altLang="en-US" dirty="0" smtClean="0"/>
              <a:t>中的選擇充當平衡器。對於</a:t>
            </a:r>
            <a:r>
              <a:rPr lang="en-US" altLang="zh-TW" dirty="0" smtClean="0"/>
              <a:t>CSCFs</a:t>
            </a:r>
            <a:r>
              <a:rPr lang="zh-TW" altLang="en-US" dirty="0" smtClean="0"/>
              <a:t>功能，需要一個特定的平衡器組件來分發請求。實際上，</a:t>
            </a:r>
            <a:r>
              <a:rPr lang="en-US" altLang="zh-TW" dirty="0" smtClean="0"/>
              <a:t>Mw</a:t>
            </a:r>
            <a:r>
              <a:rPr lang="zh-TW" altLang="en-US" dirty="0" smtClean="0"/>
              <a:t>介面是使用</a:t>
            </a:r>
            <a:r>
              <a:rPr lang="en-US" altLang="zh-TW" dirty="0" smtClean="0"/>
              <a:t>SIP</a:t>
            </a:r>
            <a:r>
              <a:rPr lang="zh-TW" altLang="en-US" dirty="0" smtClean="0"/>
              <a:t>協議實現的，囙此平衡器應該能够提供</a:t>
            </a:r>
            <a:r>
              <a:rPr lang="en-US" altLang="zh-TW" dirty="0" smtClean="0"/>
              <a:t>SIP</a:t>
            </a:r>
            <a:r>
              <a:rPr lang="zh-TW" altLang="en-US" dirty="0" smtClean="0"/>
              <a:t>介面，並將</a:t>
            </a:r>
            <a:r>
              <a:rPr lang="en-US" altLang="zh-TW" dirty="0" smtClean="0"/>
              <a:t>SIP</a:t>
            </a:r>
            <a:r>
              <a:rPr lang="zh-TW" altLang="en-US" dirty="0" smtClean="0"/>
              <a:t>請求分發給池中可用的工作者。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UE</a:t>
            </a:r>
            <a:r>
              <a:rPr lang="zh-TW" altLang="en-US" dirty="0" smtClean="0"/>
              <a:t>通過</a:t>
            </a:r>
            <a:r>
              <a:rPr lang="en-US" altLang="zh-TW" dirty="0" smtClean="0"/>
              <a:t>DNS</a:t>
            </a:r>
            <a:r>
              <a:rPr lang="zh-TW" altLang="en-US" dirty="0" smtClean="0"/>
              <a:t>査詢發現</a:t>
            </a:r>
            <a:r>
              <a:rPr lang="en-US" altLang="zh-TW" dirty="0" smtClean="0"/>
              <a:t>PCSCF</a:t>
            </a:r>
            <a:r>
              <a:rPr lang="zh-TW" altLang="en-US" dirty="0" smtClean="0"/>
              <a:t>平衡器。</a:t>
            </a:r>
          </a:p>
          <a:p>
            <a:r>
              <a:rPr lang="zh-TW" altLang="en-US" dirty="0" smtClean="0"/>
              <a:t>然後，</a:t>
            </a:r>
            <a:r>
              <a:rPr lang="en-US" altLang="zh-TW" dirty="0" smtClean="0"/>
              <a:t>PCSCF</a:t>
            </a:r>
            <a:r>
              <a:rPr lang="zh-TW" altLang="en-US" dirty="0" smtClean="0"/>
              <a:t>平衡器將請求重定向到其中一個</a:t>
            </a:r>
            <a:r>
              <a:rPr lang="en-US" altLang="zh-TW" dirty="0" smtClean="0"/>
              <a:t>PCSCF</a:t>
            </a:r>
            <a:r>
              <a:rPr lang="zh-TW" altLang="en-US" dirty="0" smtClean="0"/>
              <a:t>工作行程。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181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將每個用戶分配的某個 </a:t>
            </a:r>
            <a:r>
              <a:rPr lang="en-US" altLang="zh-TW" dirty="0" smtClean="0"/>
              <a:t>IMS-VM</a:t>
            </a:r>
            <a:r>
              <a:rPr lang="zh-TW" altLang="en-US" dirty="0" smtClean="0"/>
              <a:t>上可以減少這些</a:t>
            </a:r>
            <a:r>
              <a:rPr lang="en-US" altLang="zh-TW" dirty="0" err="1" smtClean="0"/>
              <a:t>compnents</a:t>
            </a:r>
            <a:r>
              <a:rPr lang="zh-TW" altLang="en-US" dirty="0" smtClean="0"/>
              <a:t>之間的訊息交換次數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IMS-locator:</a:t>
            </a:r>
            <a:r>
              <a:rPr lang="zh-TW" altLang="en-US" dirty="0" smtClean="0"/>
              <a:t> 在註冊階段將用戶分配給特定的</a:t>
            </a:r>
            <a:r>
              <a:rPr lang="en-US" altLang="zh-TW" dirty="0" err="1" smtClean="0"/>
              <a:t>ims</a:t>
            </a:r>
            <a:r>
              <a:rPr lang="en-US" altLang="zh-TW" dirty="0" smtClean="0"/>
              <a:t>-instances, </a:t>
            </a:r>
            <a:r>
              <a:rPr lang="zh-TW" altLang="en-US" dirty="0" smtClean="0"/>
              <a:t>有</a:t>
            </a:r>
            <a:r>
              <a:rPr lang="en-US" altLang="zh-TW" dirty="0" smtClean="0"/>
              <a:t>3GPP</a:t>
            </a:r>
            <a:r>
              <a:rPr lang="zh-TW" altLang="en-US" dirty="0" smtClean="0"/>
              <a:t>的標準</a:t>
            </a:r>
            <a:r>
              <a:rPr lang="en-US" altLang="zh-TW" dirty="0" smtClean="0"/>
              <a:t>interfaces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Gm,Mw</a:t>
            </a:r>
            <a:endParaRPr lang="en-US" altLang="zh-TW" baseline="0" dirty="0" smtClean="0"/>
          </a:p>
          <a:p>
            <a:r>
              <a:rPr lang="en-US" altLang="zh-TW" baseline="0" dirty="0" smtClean="0"/>
              <a:t>IMS-VM-pool: </a:t>
            </a:r>
            <a:r>
              <a:rPr lang="zh-TW" altLang="en-US" baseline="0" dirty="0" smtClean="0"/>
              <a:t> 是一個</a:t>
            </a:r>
            <a:r>
              <a:rPr lang="en-US" altLang="zh-TW" baseline="0" dirty="0" smtClean="0"/>
              <a:t>IMS-VM instances pool, </a:t>
            </a:r>
            <a:r>
              <a:rPr lang="zh-TW" altLang="en-US" baseline="0" dirty="0" smtClean="0"/>
              <a:t>它由 </a:t>
            </a:r>
            <a:r>
              <a:rPr lang="en-US" altLang="zh-TW" baseline="0" dirty="0" smtClean="0"/>
              <a:t>services orchestrator</a:t>
            </a:r>
            <a:r>
              <a:rPr lang="zh-TW" altLang="en-US" baseline="0" dirty="0" smtClean="0"/>
              <a:t>管理</a:t>
            </a:r>
            <a:r>
              <a:rPr lang="en-US" altLang="zh-TW" baseline="0" dirty="0" smtClean="0"/>
              <a:t>, service </a:t>
            </a:r>
          </a:p>
          <a:p>
            <a:r>
              <a:rPr lang="en-US" altLang="zh-TW" baseline="0" dirty="0" smtClean="0"/>
              <a:t>Orchestrator</a:t>
            </a:r>
            <a:r>
              <a:rPr lang="zh-TW" altLang="en-US" baseline="0" dirty="0" smtClean="0"/>
              <a:t>可以根據當下情況判斷需不需要</a:t>
            </a:r>
            <a:r>
              <a:rPr lang="en-US" altLang="zh-TW" baseline="0" dirty="0" smtClean="0"/>
              <a:t>new </a:t>
            </a:r>
            <a:r>
              <a:rPr lang="zh-TW" altLang="en-US" baseline="0" dirty="0" smtClean="0"/>
              <a:t>一個</a:t>
            </a:r>
            <a:r>
              <a:rPr lang="en-US" altLang="zh-TW" baseline="0" dirty="0" smtClean="0"/>
              <a:t>VM instance</a:t>
            </a:r>
          </a:p>
          <a:p>
            <a:r>
              <a:rPr lang="en-US" altLang="zh-TW" baseline="0" dirty="0" err="1" smtClean="0"/>
              <a:t>sharedDB</a:t>
            </a:r>
            <a:r>
              <a:rPr lang="en-US" altLang="zh-TW" baseline="0" dirty="0" smtClean="0"/>
              <a:t> :</a:t>
            </a:r>
            <a:r>
              <a:rPr lang="zh-TW" altLang="en-US" baseline="0" dirty="0" smtClean="0"/>
              <a:t> 儲存用戶的資訊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缺點是這種架構降低了彈性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特別是在執行階段和管理階段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en-US" altLang="zh-TW" dirty="0" err="1" smtClean="0"/>
              <a:t>IMSLocator</a:t>
            </a:r>
            <a:r>
              <a:rPr lang="zh-TW" altLang="en-US" dirty="0" smtClean="0"/>
              <a:t>充當一個簡單的代理，而不改變消息的內容，</a:t>
            </a:r>
            <a:endParaRPr lang="en-US" altLang="zh-TW" dirty="0" smtClean="0"/>
          </a:p>
          <a:p>
            <a:r>
              <a:rPr lang="zh-TW" altLang="en-US" dirty="0" smtClean="0"/>
              <a:t>通過添加自己的位址至 </a:t>
            </a:r>
            <a:r>
              <a:rPr lang="en-US" altLang="zh-TW" dirty="0" smtClean="0"/>
              <a:t>sip</a:t>
            </a:r>
            <a:r>
              <a:rPr lang="en-US" altLang="zh-TW" baseline="0" dirty="0" smtClean="0"/>
              <a:t> via 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585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因此</a:t>
            </a:r>
            <a:r>
              <a:rPr lang="en-US" altLang="zh-TW" dirty="0" smtClean="0"/>
              <a:t>, </a:t>
            </a:r>
            <a:r>
              <a:rPr lang="zh-TW" altLang="en-US" dirty="0" smtClean="0"/>
              <a:t>在</a:t>
            </a:r>
            <a:r>
              <a:rPr lang="en-US" altLang="zh-TW" dirty="0" smtClean="0"/>
              <a:t>MCN</a:t>
            </a:r>
            <a:r>
              <a:rPr lang="zh-TW" altLang="en-US" dirty="0" smtClean="0"/>
              <a:t> </a:t>
            </a:r>
            <a:r>
              <a:rPr lang="en-US" altLang="zh-TW" dirty="0" smtClean="0"/>
              <a:t>project</a:t>
            </a:r>
            <a:r>
              <a:rPr lang="zh-TW" altLang="en-US" dirty="0" smtClean="0"/>
              <a:t>中也提出了一項架構</a:t>
            </a:r>
            <a:r>
              <a:rPr lang="en-US" altLang="zh-TW" dirty="0" smtClean="0"/>
              <a:t>, </a:t>
            </a:r>
            <a:r>
              <a:rPr lang="zh-TW" altLang="en-US" dirty="0" smtClean="0"/>
              <a:t>用於管理這些部屬 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的生命週期</a:t>
            </a:r>
            <a:r>
              <a:rPr lang="en-US" altLang="zh-TW" dirty="0" smtClean="0"/>
              <a:t>,</a:t>
            </a:r>
          </a:p>
          <a:p>
            <a:r>
              <a:rPr lang="zh-TW" altLang="en-US" dirty="0" smtClean="0"/>
              <a:t>降低運行和供應階段的 複雜性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717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EEU:Enterprise</a:t>
            </a:r>
            <a:r>
              <a:rPr lang="en-US" altLang="zh-TW" baseline="0" dirty="0" smtClean="0"/>
              <a:t> end user</a:t>
            </a:r>
          </a:p>
          <a:p>
            <a:r>
              <a:rPr lang="en-US" altLang="zh-TW" baseline="0" dirty="0" smtClean="0"/>
              <a:t>Service manager : </a:t>
            </a:r>
            <a:r>
              <a:rPr lang="zh-TW" altLang="en-US" baseline="0" dirty="0" smtClean="0"/>
              <a:t>提供一個外部介面 給</a:t>
            </a:r>
            <a:r>
              <a:rPr lang="en-US" altLang="zh-TW" baseline="0" dirty="0" smtClean="0"/>
              <a:t>EEU, </a:t>
            </a:r>
            <a:r>
              <a:rPr lang="zh-TW" altLang="en-US" baseline="0" dirty="0" smtClean="0"/>
              <a:t>以便</a:t>
            </a:r>
            <a:endParaRPr lang="en-US" altLang="zh-TW" baseline="0" dirty="0" smtClean="0"/>
          </a:p>
          <a:p>
            <a:r>
              <a:rPr lang="zh-TW" altLang="en-US" baseline="0" dirty="0" smtClean="0"/>
              <a:t>                                   </a:t>
            </a:r>
            <a:r>
              <a:rPr lang="en-US" altLang="zh-TW" baseline="0" dirty="0" smtClean="0"/>
              <a:t>EEU</a:t>
            </a:r>
            <a:r>
              <a:rPr lang="zh-TW" altLang="en-US" baseline="0" dirty="0" smtClean="0"/>
              <a:t>可以創建想要的服務</a:t>
            </a:r>
            <a:endParaRPr lang="en-US" altLang="zh-TW" baseline="0" dirty="0" smtClean="0"/>
          </a:p>
          <a:p>
            <a:r>
              <a:rPr lang="en-US" altLang="zh-TW" baseline="0" dirty="0" smtClean="0"/>
              <a:t>Service catalog :</a:t>
            </a:r>
            <a:r>
              <a:rPr lang="zh-TW" altLang="en-US" baseline="0" dirty="0" smtClean="0"/>
              <a:t>服務目錄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用來描述服務</a:t>
            </a:r>
            <a:endParaRPr lang="en-US" altLang="zh-TW" baseline="0" dirty="0" smtClean="0"/>
          </a:p>
          <a:p>
            <a:r>
              <a:rPr lang="en-US" altLang="zh-TW" baseline="0" dirty="0" smtClean="0"/>
              <a:t>Tenant credential : </a:t>
            </a:r>
            <a:r>
              <a:rPr lang="zh-TW" altLang="en-US" baseline="0" dirty="0" smtClean="0"/>
              <a:t>租戶憑證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en-US" altLang="zh-TW" baseline="0" dirty="0" smtClean="0"/>
              <a:t>AAA server :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Authentication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Authorization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Accounting: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紀錄一些使用者網路使用情況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baseline="0" dirty="0" smtClean="0"/>
              <a:t>Cloud controller : </a:t>
            </a:r>
            <a:r>
              <a:rPr lang="zh-TW" altLang="en-US" baseline="0" dirty="0" smtClean="0"/>
              <a:t>負責支持</a:t>
            </a:r>
            <a:r>
              <a:rPr lang="en-US" altLang="zh-TW" baseline="0" dirty="0" smtClean="0"/>
              <a:t>SO</a:t>
            </a:r>
            <a:r>
              <a:rPr lang="zh-TW" altLang="en-US" baseline="0" dirty="0" smtClean="0"/>
              <a:t>的需求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類似於</a:t>
            </a:r>
            <a:r>
              <a:rPr lang="en-US" altLang="zh-TW" baseline="0" dirty="0" err="1" smtClean="0"/>
              <a:t>openstack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heat ,</a:t>
            </a:r>
            <a:r>
              <a:rPr lang="zh-TW" altLang="en-US" baseline="0" dirty="0" smtClean="0"/>
              <a:t>主要負責編排各項服務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en-US" altLang="zh-TW" baseline="0" dirty="0" smtClean="0"/>
              <a:t>support service instance :</a:t>
            </a:r>
            <a:r>
              <a:rPr lang="zh-TW" altLang="en-US" baseline="0" dirty="0" smtClean="0"/>
              <a:t>負責監控</a:t>
            </a:r>
            <a:r>
              <a:rPr lang="en-US" altLang="zh-TW" baseline="0" dirty="0" smtClean="0"/>
              <a:t>service,</a:t>
            </a:r>
            <a:r>
              <a:rPr lang="zh-TW" altLang="en-US" baseline="0" dirty="0" smtClean="0"/>
              <a:t>並提供一些雲端方面的計費機制</a:t>
            </a:r>
            <a:r>
              <a:rPr lang="en-US" altLang="zh-TW" baseline="0" dirty="0" smtClean="0"/>
              <a:t> , </a:t>
            </a:r>
            <a:br>
              <a:rPr lang="en-US" altLang="zh-TW" baseline="0" dirty="0" smtClean="0"/>
            </a:br>
            <a:r>
              <a:rPr lang="en-US" altLang="zh-TW" baseline="0" dirty="0" smtClean="0"/>
              <a:t>SO- D:</a:t>
            </a:r>
            <a:r>
              <a:rPr lang="zh-TW" altLang="en-US" baseline="0" dirty="0" smtClean="0"/>
              <a:t>負責 比對觸發條件</a:t>
            </a:r>
            <a:r>
              <a:rPr lang="en-US" altLang="zh-TW" baseline="0" dirty="0" smtClean="0"/>
              <a:t>(trigger-</a:t>
            </a:r>
            <a:r>
              <a:rPr lang="en-US" altLang="zh-TW" baseline="0" dirty="0" err="1" smtClean="0"/>
              <a:t>condtion</a:t>
            </a:r>
            <a:r>
              <a:rPr lang="en-US" altLang="zh-TW" baseline="0" dirty="0" smtClean="0"/>
              <a:t>-action)</a:t>
            </a:r>
            <a:r>
              <a:rPr lang="zh-TW" altLang="en-US" baseline="0" dirty="0" smtClean="0"/>
              <a:t>並做決策</a:t>
            </a:r>
            <a:r>
              <a:rPr lang="en-US" altLang="zh-TW" baseline="0" dirty="0" smtClean="0"/>
              <a:t>,</a:t>
            </a:r>
            <a:br>
              <a:rPr lang="en-US" altLang="zh-TW" baseline="0" dirty="0" smtClean="0"/>
            </a:br>
            <a:r>
              <a:rPr lang="en-US" altLang="zh-TW" baseline="0" dirty="0" smtClean="0"/>
              <a:t>SO-E :</a:t>
            </a:r>
            <a:r>
              <a:rPr lang="zh-TW" altLang="en-US" baseline="0" dirty="0" smtClean="0"/>
              <a:t>通過與</a:t>
            </a:r>
            <a:r>
              <a:rPr lang="en-US" altLang="zh-TW" baseline="0" dirty="0" smtClean="0"/>
              <a:t>CC</a:t>
            </a:r>
            <a:r>
              <a:rPr lang="zh-TW" altLang="en-US" baseline="0" dirty="0" smtClean="0"/>
              <a:t>和</a:t>
            </a:r>
            <a:r>
              <a:rPr lang="en-US" altLang="zh-TW" baseline="0" dirty="0" smtClean="0"/>
              <a:t>EMS</a:t>
            </a:r>
            <a:r>
              <a:rPr lang="zh-TW" altLang="en-US" baseline="0" dirty="0" smtClean="0"/>
              <a:t>溝通來協調服務的部屬和運行時管理</a:t>
            </a:r>
            <a:endParaRPr lang="en-US" altLang="zh-TW" baseline="0" dirty="0" smtClean="0"/>
          </a:p>
          <a:p>
            <a:r>
              <a:rPr lang="en-US" altLang="zh-TW" baseline="0" dirty="0" smtClean="0"/>
              <a:t>EMS:</a:t>
            </a:r>
            <a:r>
              <a:rPr lang="zh-TW" altLang="en-US" baseline="0" dirty="0" smtClean="0"/>
              <a:t>元件管理系統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負責管理元件的資源等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6401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為了評估所提出架構的可行性，我們使用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OpenStack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Fraunhofer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FOKUS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OpenSDNCore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Orchestrator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實作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不同的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元件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IMS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，我們使用了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Fraunhofer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FOKUS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OpenIMSCore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為了評估虛擬化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效能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，我們採用了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IMSBench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工具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984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圖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 顯示了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testbed architecture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特別是，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vIMS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的所有網絡功能都由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OpenSDNCore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Orchestrator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部署和管理。 </a:t>
            </a:r>
          </a:p>
          <a:p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vIMS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實體部署時帶有少量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配置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1vCPU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2GB RAM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625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測試分為三個主要階段：第一個階段是用戶註冊池，</a:t>
            </a:r>
            <a:endParaRPr lang="en-US" altLang="zh-TW" dirty="0" smtClean="0"/>
          </a:p>
          <a:p>
            <a:r>
              <a:rPr lang="zh-TW" altLang="en-US" dirty="0" smtClean="0"/>
              <a:t>第二個階段只是準備系統的階段，</a:t>
            </a:r>
            <a:endParaRPr lang="en-US" altLang="zh-TW" dirty="0" smtClean="0"/>
          </a:p>
          <a:p>
            <a:r>
              <a:rPr lang="zh-TW" altLang="en-US" dirty="0" smtClean="0"/>
              <a:t>第三個階段是執行</a:t>
            </a:r>
            <a:r>
              <a:rPr lang="en-US" altLang="zh-TW" dirty="0" smtClean="0"/>
              <a:t>SUT</a:t>
            </a:r>
            <a:r>
              <a:rPr lang="zh-TW" altLang="en-US" dirty="0" smtClean="0"/>
              <a:t>的真實</a:t>
            </a:r>
            <a:r>
              <a:rPr lang="en-US" altLang="zh-TW" dirty="0" err="1" smtClean="0"/>
              <a:t>benmark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SUT(System Under Test)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是指測試目標，就是要被測試的對象。</a:t>
            </a:r>
            <a:endParaRPr lang="en-US" altLang="zh-TW" dirty="0" smtClean="0"/>
          </a:p>
          <a:p>
            <a:r>
              <a:rPr lang="zh-TW" altLang="en-US" dirty="0" smtClean="0"/>
              <a:t>特別是在第三步中，</a:t>
            </a:r>
            <a:endParaRPr lang="en-US" altLang="zh-TW" dirty="0" smtClean="0"/>
          </a:p>
          <a:p>
            <a:r>
              <a:rPr lang="zh-TW" altLang="en-US" dirty="0" smtClean="0"/>
              <a:t>將執行多種場景的混合：注册、</a:t>
            </a:r>
            <a:endParaRPr lang="en-US" altLang="zh-TW" dirty="0" smtClean="0"/>
          </a:p>
          <a:p>
            <a:r>
              <a:rPr lang="zh-TW" altLang="en-US" dirty="0" smtClean="0"/>
              <a:t>取消注册、呼叫設定、消息傳遞和狀態。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806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虛擬化技術的成熟為高效的</a:t>
            </a:r>
            <a:r>
              <a:rPr lang="en-US" altLang="zh-TW" dirty="0" smtClean="0"/>
              <a:t>application</a:t>
            </a:r>
            <a:r>
              <a:rPr lang="en-US" altLang="zh-TW" baseline="0" dirty="0" smtClean="0"/>
              <a:t> ,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service</a:t>
            </a:r>
            <a:r>
              <a:rPr lang="zh-TW" altLang="en-US" baseline="0" dirty="0" smtClean="0"/>
              <a:t>部屬和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提供帶來巨大的創新 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而這項技術 不用依賴於底層硬體設備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尤其是大規模部屬現成的雲端基礎設施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為了利用這項技術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現有的</a:t>
            </a:r>
            <a:r>
              <a:rPr lang="en-US" altLang="zh-TW" baseline="0" dirty="0" smtClean="0"/>
              <a:t>network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function</a:t>
            </a:r>
            <a:r>
              <a:rPr lang="zh-TW" altLang="en-US" baseline="0" dirty="0" smtClean="0"/>
              <a:t>必須部屬和適應新的模式</a:t>
            </a:r>
            <a:endParaRPr lang="en-US" altLang="zh-TW" baseline="0" dirty="0" smtClean="0"/>
          </a:p>
          <a:p>
            <a:r>
              <a:rPr lang="zh-TW" altLang="en-US" baseline="0" dirty="0" smtClean="0"/>
              <a:t>傳統電信服務仍然實作在特定的硬體上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和其他雲端服務相比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 傳統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電信服務有更高的部屬和維護成本</a:t>
            </a: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  <a:p>
            <a:endParaRPr lang="en-US" altLang="zh-TW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FCA8AA-0525-4FA5-ADE9-0CFAAD5128D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179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測試分為三個主要階段：第一個階段是用戶註冊池，</a:t>
            </a:r>
            <a:endParaRPr lang="en-US" altLang="zh-TW" dirty="0" smtClean="0"/>
          </a:p>
          <a:p>
            <a:r>
              <a:rPr lang="zh-TW" altLang="en-US" dirty="0" smtClean="0"/>
              <a:t>第二個階段只是準備系統的階段，</a:t>
            </a:r>
            <a:endParaRPr lang="en-US" altLang="zh-TW" dirty="0" smtClean="0"/>
          </a:p>
          <a:p>
            <a:r>
              <a:rPr lang="zh-TW" altLang="en-US" dirty="0" smtClean="0"/>
              <a:t>第三個階段是執行</a:t>
            </a:r>
            <a:r>
              <a:rPr lang="en-US" altLang="zh-TW" dirty="0" smtClean="0"/>
              <a:t>SUT</a:t>
            </a:r>
            <a:r>
              <a:rPr lang="zh-TW" altLang="en-US" dirty="0" smtClean="0"/>
              <a:t>的真實</a:t>
            </a:r>
            <a:r>
              <a:rPr lang="en-US" altLang="zh-TW" dirty="0" err="1" smtClean="0"/>
              <a:t>benmark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特別是在第三步中，</a:t>
            </a:r>
            <a:endParaRPr lang="en-US" altLang="zh-TW" dirty="0" smtClean="0"/>
          </a:p>
          <a:p>
            <a:r>
              <a:rPr lang="zh-TW" altLang="en-US" dirty="0" smtClean="0"/>
              <a:t>將執行多種場景的混合：注册、</a:t>
            </a:r>
            <a:endParaRPr lang="en-US" altLang="zh-TW" dirty="0" smtClean="0"/>
          </a:p>
          <a:p>
            <a:r>
              <a:rPr lang="zh-TW" altLang="en-US" dirty="0" smtClean="0"/>
              <a:t>取消注册、呼叫設定、消息傳遞和狀態。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210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6</a:t>
            </a:r>
            <a:r>
              <a:rPr lang="zh-TW" altLang="en-US" dirty="0" smtClean="0"/>
              <a:t>示出了如上表所述的每秒鐘場景嘗試次數（</a:t>
            </a:r>
            <a:r>
              <a:rPr lang="en-US" altLang="zh-TW" dirty="0" smtClean="0"/>
              <a:t>SAPS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和</a:t>
            </a:r>
            <a:r>
              <a:rPr lang="en-US" altLang="zh-TW" dirty="0" err="1" smtClean="0"/>
              <a:t>vIMS</a:t>
            </a:r>
            <a:r>
              <a:rPr lang="zh-TW" altLang="en-US" dirty="0" smtClean="0"/>
              <a:t>的不同元件部分隨時間的記憶體使用情况的圖。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5603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7</a:t>
            </a:r>
            <a:r>
              <a:rPr lang="zh-TW" altLang="en-US" dirty="0" smtClean="0"/>
              <a:t>表示出了不同組件隨時間的</a:t>
            </a:r>
            <a:r>
              <a:rPr lang="en-US" altLang="zh-TW" dirty="0" smtClean="0"/>
              <a:t>CPU</a:t>
            </a:r>
            <a:r>
              <a:rPr lang="zh-TW" altLang="en-US" dirty="0" smtClean="0"/>
              <a:t>使用情况：</a:t>
            </a:r>
          </a:p>
          <a:p>
            <a:r>
              <a:rPr lang="zh-TW" altLang="en-US" dirty="0" smtClean="0"/>
              <a:t>在預註冊階段，超載最嚴重的組件是</a:t>
            </a:r>
            <a:r>
              <a:rPr lang="en-US" altLang="zh-TW" dirty="0" smtClean="0"/>
              <a:t>HSS</a:t>
            </a:r>
            <a:r>
              <a:rPr lang="zh-TW" altLang="en-US" dirty="0" smtClean="0"/>
              <a:t>。</a:t>
            </a:r>
          </a:p>
          <a:p>
            <a:r>
              <a:rPr lang="zh-TW" altLang="en-US" dirty="0" smtClean="0"/>
              <a:t>這主要是由於在執行授權和身份驗證階段</a:t>
            </a:r>
            <a:endParaRPr lang="en-US" altLang="zh-TW" dirty="0" smtClean="0"/>
          </a:p>
          <a:p>
            <a:r>
              <a:rPr lang="zh-TW" altLang="en-US" dirty="0" smtClean="0"/>
              <a:t>需要進行大量計算。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6989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8</a:t>
            </a:r>
            <a:r>
              <a:rPr lang="zh-TW" altLang="en-US" dirty="0" smtClean="0"/>
              <a:t>顯示了未充分處理的場景（</a:t>
            </a:r>
            <a:r>
              <a:rPr lang="en-US" altLang="zh-TW" dirty="0" smtClean="0"/>
              <a:t>IHS</a:t>
            </a:r>
            <a:r>
              <a:rPr lang="zh-TW" altLang="en-US" dirty="0" smtClean="0"/>
              <a:t>）的百分比。</a:t>
            </a:r>
          </a:p>
          <a:p>
            <a:r>
              <a:rPr lang="zh-TW" altLang="en-US" dirty="0" smtClean="0"/>
              <a:t>它清楚地描述了當</a:t>
            </a:r>
            <a:r>
              <a:rPr lang="en-US" altLang="zh-TW" dirty="0" smtClean="0"/>
              <a:t>SAPS</a:t>
            </a:r>
            <a:r>
              <a:rPr lang="zh-TW" altLang="en-US" dirty="0" smtClean="0"/>
              <a:t>達到每秒</a:t>
            </a:r>
            <a:r>
              <a:rPr lang="en-US" altLang="zh-TW" dirty="0" smtClean="0"/>
              <a:t>45</a:t>
            </a:r>
            <a:r>
              <a:rPr lang="zh-TW" altLang="en-US" dirty="0" smtClean="0"/>
              <a:t>個</a:t>
            </a:r>
            <a:r>
              <a:rPr lang="en-US" altLang="zh-TW" dirty="0" smtClean="0"/>
              <a:t>call per seconds</a:t>
            </a:r>
            <a:r>
              <a:rPr lang="zh-TW" altLang="en-US" dirty="0" smtClean="0"/>
              <a:t>，</a:t>
            </a:r>
          </a:p>
          <a:p>
            <a:r>
              <a:rPr lang="zh-TW" altLang="en-US" dirty="0" smtClean="0"/>
              <a:t>這個值會增加</a:t>
            </a:r>
            <a:endParaRPr lang="en-US" altLang="zh-TW" dirty="0" smtClean="0"/>
          </a:p>
          <a:p>
            <a:r>
              <a:rPr lang="zh-TW" altLang="en-US" dirty="0" smtClean="0"/>
              <a:t>他說這項</a:t>
            </a:r>
            <a:r>
              <a:rPr lang="en-US" altLang="zh-TW" dirty="0" err="1" smtClean="0"/>
              <a:t>benmark</a:t>
            </a:r>
            <a:r>
              <a:rPr lang="zh-TW" altLang="en-US" dirty="0" smtClean="0"/>
              <a:t>指出</a:t>
            </a:r>
            <a:endParaRPr lang="en-US" altLang="zh-TW" dirty="0" smtClean="0"/>
          </a:p>
          <a:p>
            <a:r>
              <a:rPr lang="zh-TW" altLang="en-US" dirty="0" smtClean="0"/>
              <a:t>由於</a:t>
            </a:r>
            <a:r>
              <a:rPr lang="en-US" altLang="zh-TW" dirty="0" smtClean="0"/>
              <a:t>SCSCF</a:t>
            </a:r>
            <a:r>
              <a:rPr lang="zh-TW" altLang="en-US" dirty="0" smtClean="0"/>
              <a:t>組件的記憶體使用限制</a:t>
            </a:r>
            <a:r>
              <a:rPr lang="en-US" altLang="zh-TW" dirty="0" smtClean="0"/>
              <a:t>(2GB)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在大約</a:t>
            </a:r>
            <a:r>
              <a:rPr lang="en-US" altLang="zh-TW" dirty="0" smtClean="0"/>
              <a:t>50 call per seconds</a:t>
            </a:r>
            <a:r>
              <a:rPr lang="zh-TW" altLang="en-US" dirty="0" smtClean="0"/>
              <a:t>時會開始</a:t>
            </a:r>
            <a:r>
              <a:rPr lang="en-US" altLang="zh-TW" dirty="0" smtClean="0"/>
              <a:t>fail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達到的</a:t>
            </a:r>
            <a:r>
              <a:rPr lang="en-US" altLang="zh-TW" dirty="0" smtClean="0"/>
              <a:t>CPS</a:t>
            </a:r>
            <a:r>
              <a:rPr lang="zh-TW" altLang="en-US" dirty="0" smtClean="0"/>
              <a:t>級別滿足了</a:t>
            </a:r>
            <a:r>
              <a:rPr lang="en-US" altLang="zh-TW" dirty="0" smtClean="0"/>
              <a:t>IMS</a:t>
            </a:r>
            <a:r>
              <a:rPr lang="zh-TW" altLang="en-US" dirty="0" smtClean="0"/>
              <a:t>在平均負載下對當前中型固定或移動運營商的完全支持。</a:t>
            </a:r>
          </a:p>
          <a:p>
            <a:r>
              <a:rPr lang="zh-TW" altLang="en-US" dirty="0" smtClean="0"/>
              <a:t>然而，對於較大的運營商和高峰時段，必須進一步擴展</a:t>
            </a:r>
            <a:r>
              <a:rPr lang="en-US" altLang="zh-TW" dirty="0" err="1" smtClean="0"/>
              <a:t>vIMS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362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考慮到本實驗中使用的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配置較小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可以很容易地垂直增加每個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元件配置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此外，在垂直擴展方面存在物理限制，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最好的方法是使用服務編排來水平擴展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vIMS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還可以節省能源消耗並僅為已使用的資源付費，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提供用戶 低延遲的 地區服務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244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提出了一種可能的架構 </a:t>
            </a:r>
            <a:r>
              <a:rPr lang="en-US" altLang="zh-TW" dirty="0" smtClean="0"/>
              <a:t>, IMS</a:t>
            </a:r>
            <a:r>
              <a:rPr lang="zh-TW" altLang="en-US" dirty="0" smtClean="0"/>
              <a:t>即服務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它提供了</a:t>
            </a:r>
            <a:r>
              <a:rPr lang="en-US" altLang="zh-TW" dirty="0" smtClean="0"/>
              <a:t>IMS </a:t>
            </a:r>
            <a:r>
              <a:rPr lang="zh-TW" altLang="en-US" dirty="0" smtClean="0"/>
              <a:t>平台 </a:t>
            </a:r>
            <a:r>
              <a:rPr lang="en-US" altLang="zh-TW" dirty="0" smtClean="0"/>
              <a:t>on-demand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部屬</a:t>
            </a:r>
            <a:r>
              <a:rPr lang="en-US" altLang="zh-TW" baseline="0" dirty="0" smtClean="0"/>
              <a:t>instance</a:t>
            </a:r>
            <a:r>
              <a:rPr lang="zh-TW" altLang="en-US" baseline="0" dirty="0" smtClean="0"/>
              <a:t>的可能性</a:t>
            </a:r>
            <a:endParaRPr lang="en-US" altLang="zh-TW" baseline="0" dirty="0" smtClean="0"/>
          </a:p>
          <a:p>
            <a:r>
              <a:rPr lang="zh-TW" altLang="en-US" baseline="0" dirty="0" smtClean="0"/>
              <a:t>作者並且介紹了在</a:t>
            </a:r>
            <a:r>
              <a:rPr lang="en-US" altLang="zh-TW" baseline="0" dirty="0" smtClean="0"/>
              <a:t>cloud-base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IMS </a:t>
            </a:r>
            <a:r>
              <a:rPr lang="zh-TW" altLang="en-US" baseline="0" dirty="0" smtClean="0"/>
              <a:t>平台已經提出的 三種不同的部屬 </a:t>
            </a:r>
            <a:r>
              <a:rPr lang="en-US" altLang="zh-TW" baseline="0" dirty="0" smtClean="0"/>
              <a:t>models</a:t>
            </a:r>
          </a:p>
          <a:p>
            <a:r>
              <a:rPr lang="zh-TW" altLang="en-US" baseline="0" dirty="0" smtClean="0"/>
              <a:t>這些</a:t>
            </a:r>
            <a:r>
              <a:rPr lang="en-US" altLang="zh-TW" baseline="0" dirty="0" smtClean="0"/>
              <a:t>model</a:t>
            </a:r>
            <a:r>
              <a:rPr lang="zh-TW" altLang="en-US" baseline="0" dirty="0" smtClean="0"/>
              <a:t>都解決了</a:t>
            </a:r>
            <a:r>
              <a:rPr lang="en-US" altLang="zh-TW" baseline="0" dirty="0" err="1" smtClean="0"/>
              <a:t>ims</a:t>
            </a:r>
            <a:r>
              <a:rPr lang="en-US" altLang="zh-TW" baseline="0" dirty="0" smtClean="0"/>
              <a:t> infrastructure</a:t>
            </a:r>
            <a:r>
              <a:rPr lang="zh-TW" altLang="en-US" baseline="0" dirty="0" smtClean="0"/>
              <a:t>的擴展性問題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067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此外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vIMS</a:t>
            </a:r>
            <a:r>
              <a:rPr lang="zh-TW" altLang="en-US" dirty="0" smtClean="0"/>
              <a:t>平台已經 合併</a:t>
            </a:r>
            <a:r>
              <a:rPr lang="en-US" altLang="zh-TW" dirty="0" smtClean="0"/>
              <a:t>/</a:t>
            </a:r>
            <a:r>
              <a:rPr lang="zh-TW" altLang="en-US" dirty="0" smtClean="0"/>
              <a:t>結合 到 </a:t>
            </a:r>
            <a:r>
              <a:rPr lang="en-US" altLang="zh-TW" dirty="0" smtClean="0"/>
              <a:t>MCN</a:t>
            </a:r>
            <a:r>
              <a:rPr lang="zh-TW" altLang="en-US" dirty="0" smtClean="0"/>
              <a:t>平台中 </a:t>
            </a:r>
            <a:r>
              <a:rPr lang="en-US" altLang="zh-TW" dirty="0" smtClean="0"/>
              <a:t>,</a:t>
            </a:r>
            <a:r>
              <a:rPr lang="zh-TW" altLang="en-US" dirty="0" smtClean="0"/>
              <a:t> 作為一種服務和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service orchestrator </a:t>
            </a:r>
            <a:r>
              <a:rPr lang="zh-TW" altLang="en-US" dirty="0" smtClean="0"/>
              <a:t>互相溝通</a:t>
            </a:r>
            <a:endParaRPr lang="en-US" altLang="zh-TW" dirty="0" smtClean="0"/>
          </a:p>
          <a:p>
            <a:r>
              <a:rPr lang="zh-TW" altLang="en-US" dirty="0" smtClean="0"/>
              <a:t>這種合併 允許</a:t>
            </a:r>
            <a:r>
              <a:rPr lang="en-US" altLang="zh-TW" dirty="0" err="1" smtClean="0"/>
              <a:t>IMSaaS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和其他</a:t>
            </a:r>
            <a:r>
              <a:rPr lang="en-US" altLang="zh-TW" baseline="0" dirty="0" smtClean="0"/>
              <a:t>MCN</a:t>
            </a:r>
            <a:r>
              <a:rPr lang="zh-TW" altLang="en-US" baseline="0" dirty="0" smtClean="0"/>
              <a:t>服務</a:t>
            </a:r>
            <a:r>
              <a:rPr lang="en-US" altLang="zh-TW" baseline="0" dirty="0" smtClean="0"/>
              <a:t>(</a:t>
            </a:r>
            <a:r>
              <a:rPr lang="zh-TW" altLang="en-US" baseline="0" dirty="0" smtClean="0"/>
              <a:t>像是</a:t>
            </a:r>
            <a:r>
              <a:rPr lang="en-US" altLang="zh-TW" baseline="0" dirty="0" err="1" smtClean="0"/>
              <a:t>EPCaaS</a:t>
            </a:r>
            <a:r>
              <a:rPr lang="en-US" altLang="zh-TW" baseline="0" dirty="0" smtClean="0"/>
              <a:t>) </a:t>
            </a:r>
            <a:r>
              <a:rPr lang="zh-TW" altLang="en-US" baseline="0" dirty="0" smtClean="0"/>
              <a:t>之間進行組合</a:t>
            </a:r>
            <a:endParaRPr lang="en-US" altLang="zh-TW" dirty="0" smtClean="0"/>
          </a:p>
          <a:p>
            <a:r>
              <a:rPr lang="zh-TW" altLang="en-US" dirty="0" smtClean="0"/>
              <a:t>另外一個是開發和部屬</a:t>
            </a:r>
            <a:r>
              <a:rPr lang="en-US" altLang="zh-TW" dirty="0" smtClean="0"/>
              <a:t>merge-IMS</a:t>
            </a:r>
            <a:r>
              <a:rPr lang="en-US" altLang="zh-TW" baseline="0" dirty="0" smtClean="0"/>
              <a:t> infrastructure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918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從前面的結果可以看出</a:t>
            </a:r>
            <a:r>
              <a:rPr lang="en-US" altLang="zh-TW" dirty="0" smtClean="0"/>
              <a:t>, </a:t>
            </a:r>
            <a:r>
              <a:rPr lang="zh-TW" altLang="en-US" dirty="0" smtClean="0"/>
              <a:t>在有限的</a:t>
            </a:r>
            <a:r>
              <a:rPr lang="en-US" altLang="zh-TW" dirty="0" smtClean="0"/>
              <a:t>entities</a:t>
            </a:r>
            <a:r>
              <a:rPr lang="zh-TW" altLang="en-US" dirty="0" smtClean="0"/>
              <a:t>數量下</a:t>
            </a:r>
            <a:r>
              <a:rPr lang="en-US" altLang="zh-TW" dirty="0" smtClean="0"/>
              <a:t>, </a:t>
            </a:r>
            <a:r>
              <a:rPr lang="zh-TW" altLang="en-US" dirty="0" smtClean="0"/>
              <a:t>可以服務大量的用戶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作者期望</a:t>
            </a:r>
            <a:r>
              <a:rPr lang="en-US" altLang="zh-TW" dirty="0" smtClean="0"/>
              <a:t>merge-IMS </a:t>
            </a:r>
            <a:r>
              <a:rPr lang="zh-TW" altLang="en-US" dirty="0" smtClean="0"/>
              <a:t>能保持此特性</a:t>
            </a:r>
            <a:r>
              <a:rPr lang="en-US" altLang="zh-TW" dirty="0" smtClean="0"/>
              <a:t>,</a:t>
            </a:r>
            <a:r>
              <a:rPr lang="zh-TW" altLang="en-US" dirty="0" smtClean="0"/>
              <a:t> 同時以低延遲的方式服務用戶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5177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6257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04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這篇論文介紹了三種軟體架構</a:t>
            </a:r>
            <a:r>
              <a:rPr lang="en-US" altLang="zh-TW" dirty="0" smtClean="0"/>
              <a:t>, </a:t>
            </a:r>
            <a:r>
              <a:rPr lang="zh-TW" altLang="en-US" dirty="0" smtClean="0"/>
              <a:t>用在不同營運商環境下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將 </a:t>
            </a:r>
            <a:r>
              <a:rPr lang="en-US" altLang="zh-TW" dirty="0" smtClean="0"/>
              <a:t>IMS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有效虛擬化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這些架構 是依照 </a:t>
            </a:r>
            <a:r>
              <a:rPr lang="en-US" altLang="zh-TW" baseline="0" dirty="0" smtClean="0"/>
              <a:t>ETSI NFV</a:t>
            </a:r>
            <a:r>
              <a:rPr lang="zh-TW" altLang="en-US" baseline="0" dirty="0" smtClean="0"/>
              <a:t> 提出對營運商核心網路功能虛擬化的需求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29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雲端計算藉由優化資源消耗和基礎設施和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管理成本的外包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已獲得廣泛的關注 並且吸引越來越多 的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provider</a:t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為了保證電信服務 有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availability 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 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 , </a:t>
            </a:r>
            <a:b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硬體和軟體元件都必須非常可靠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經過充分測試並證明其能力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076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這類系統通常被稱為電信等級的系統</a:t>
            </a:r>
            <a:r>
              <a:rPr lang="en-US" altLang="zh-TW" dirty="0" smtClean="0"/>
              <a:t>,</a:t>
            </a:r>
            <a:r>
              <a:rPr lang="zh-TW" altLang="en-US" dirty="0" smtClean="0"/>
              <a:t>並經過測試和設計能達到 或 超過 </a:t>
            </a:r>
            <a:r>
              <a:rPr lang="en-US" altLang="zh-TW" dirty="0" smtClean="0"/>
              <a:t>five-nines</a:t>
            </a:r>
            <a:br>
              <a:rPr lang="en-US" altLang="zh-TW" dirty="0" smtClean="0"/>
            </a:br>
            <a:r>
              <a:rPr lang="zh-TW" altLang="en-US" dirty="0" smtClean="0"/>
              <a:t>的</a:t>
            </a:r>
            <a:r>
              <a:rPr lang="en-US" altLang="zh-TW" dirty="0" smtClean="0"/>
              <a:t>high</a:t>
            </a:r>
            <a:r>
              <a:rPr lang="en-US" altLang="zh-TW" baseline="0" dirty="0" smtClean="0"/>
              <a:t>-availability</a:t>
            </a:r>
            <a:r>
              <a:rPr lang="zh-TW" altLang="en-US" baseline="0" dirty="0" smtClean="0"/>
              <a:t>標準 </a:t>
            </a:r>
            <a:r>
              <a:rPr lang="en-US" altLang="zh-TW" baseline="0" dirty="0" smtClean="0"/>
              <a:t>.</a:t>
            </a:r>
            <a:r>
              <a:rPr lang="zh-TW" altLang="en-US" baseline="0" dirty="0" smtClean="0"/>
              <a:t>並提供快速的故障修復。</a:t>
            </a:r>
            <a:endParaRPr lang="en-US" altLang="zh-TW" baseline="0" dirty="0" smtClean="0"/>
          </a:p>
          <a:p>
            <a:r>
              <a:rPr lang="en-US" altLang="zh-TW" baseline="0" dirty="0" smtClean="0"/>
              <a:t>Five-nines: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99.999%</a:t>
            </a:r>
          </a:p>
          <a:p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為了達到這些結果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營運商的解決方案直到現在都是在專用硬體上開發，</a:t>
            </a:r>
            <a:endParaRPr lang="en-US" altLang="zh-TW" baseline="0" dirty="0" smtClean="0"/>
          </a:p>
          <a:p>
            <a:r>
              <a:rPr lang="zh-TW" altLang="en-US" baseline="0" dirty="0" smtClean="0"/>
              <a:t>並通過供應商的同步和負載平衡機制進行溝通。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035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此外</a:t>
            </a:r>
            <a:r>
              <a:rPr lang="en-US" altLang="zh-TW" dirty="0" smtClean="0"/>
              <a:t>, </a:t>
            </a:r>
            <a:r>
              <a:rPr lang="zh-TW" altLang="en-US" dirty="0" smtClean="0"/>
              <a:t>硬體資源的利用率  在一天或一周內會隨著目前</a:t>
            </a:r>
            <a:r>
              <a:rPr lang="en-US" altLang="zh-TW" dirty="0" smtClean="0"/>
              <a:t>user load</a:t>
            </a:r>
            <a:r>
              <a:rPr lang="zh-TW" altLang="en-US" dirty="0" smtClean="0"/>
              <a:t>有顯著變化</a:t>
            </a:r>
            <a:endParaRPr lang="en-US" altLang="zh-TW" dirty="0" smtClean="0"/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一年中某些特殊高峰期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 特定體育賽事或文化活動或是新年期間</a:t>
            </a:r>
            <a:r>
              <a:rPr lang="en-US" altLang="zh-TW" dirty="0" smtClean="0"/>
              <a:t>)</a:t>
            </a:r>
            <a:r>
              <a:rPr lang="zh-TW" altLang="en-US" dirty="0" smtClean="0"/>
              <a:t>更是如此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並且網路在緊急環境情況下應保證服務連續性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不中斷</a:t>
            </a:r>
            <a:r>
              <a:rPr lang="en-US" altLang="zh-TW" dirty="0" smtClean="0"/>
              <a:t>) ,</a:t>
            </a:r>
            <a:r>
              <a:rPr lang="zh-TW" altLang="en-US" dirty="0" smtClean="0"/>
              <a:t>例如火災</a:t>
            </a:r>
            <a:r>
              <a:rPr lang="en-US" altLang="zh-TW" dirty="0" smtClean="0"/>
              <a:t>,</a:t>
            </a:r>
            <a:r>
              <a:rPr lang="zh-TW" altLang="en-US" dirty="0" smtClean="0"/>
              <a:t>水災</a:t>
            </a:r>
            <a:r>
              <a:rPr lang="en-US" altLang="zh-TW" dirty="0" smtClean="0"/>
              <a:t>,</a:t>
            </a:r>
            <a:r>
              <a:rPr lang="zh-TW" altLang="en-US" dirty="0" smtClean="0"/>
              <a:t>地震等</a:t>
            </a:r>
            <a:endParaRPr lang="en-US" altLang="zh-TW" dirty="0" smtClean="0"/>
          </a:p>
          <a:p>
            <a:r>
              <a:rPr lang="zh-TW" altLang="en-US" dirty="0" smtClean="0"/>
              <a:t>為了滿足這些要求</a:t>
            </a:r>
            <a:r>
              <a:rPr lang="en-US" altLang="zh-TW" dirty="0" smtClean="0"/>
              <a:t>,</a:t>
            </a:r>
            <a:r>
              <a:rPr lang="zh-TW" altLang="en-US" dirty="0" smtClean="0"/>
              <a:t> 網路元件應該複製</a:t>
            </a:r>
            <a:r>
              <a:rPr lang="en-US" altLang="zh-TW" dirty="0" smtClean="0"/>
              <a:t>,</a:t>
            </a:r>
            <a:r>
              <a:rPr lang="zh-TW" altLang="en-US" dirty="0" smtClean="0"/>
              <a:t>並部屬在不同的地理位置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305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IMS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 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All-IP 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下一代網路中 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 control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的架構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b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目的在達到開放性和互通性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互操性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</a:p>
          <a:p>
            <a:endParaRPr lang="en-US" altLang="zh-TW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 smtClean="0"/>
              <a:t>基於</a:t>
            </a:r>
            <a:r>
              <a:rPr lang="en-US" altLang="zh-TW" dirty="0" smtClean="0"/>
              <a:t>sip</a:t>
            </a:r>
            <a:r>
              <a:rPr lang="zh-TW" altLang="en-US" dirty="0" smtClean="0"/>
              <a:t>訊號  分離應用層的方法達到</a:t>
            </a:r>
            <a:r>
              <a:rPr lang="en-US" altLang="zh-TW" baseline="0" dirty="0" smtClean="0"/>
              <a:t>  </a:t>
            </a:r>
          </a:p>
          <a:p>
            <a:endParaRPr lang="en-US" altLang="zh-TW" baseline="0" dirty="0" smtClean="0"/>
          </a:p>
          <a:p>
            <a:r>
              <a:rPr lang="zh-TW" altLang="en-US" dirty="0" smtClean="0"/>
              <a:t>一般的硬體架構主要面向應用服務</a:t>
            </a:r>
            <a:r>
              <a:rPr lang="en-US" altLang="zh-TW" dirty="0" smtClean="0"/>
              <a:t>,</a:t>
            </a:r>
            <a:r>
              <a:rPr lang="zh-TW" altLang="en-US" dirty="0" smtClean="0"/>
              <a:t>還不適合</a:t>
            </a:r>
            <a:r>
              <a:rPr lang="en-US" altLang="zh-TW" dirty="0" smtClean="0"/>
              <a:t>IMS</a:t>
            </a:r>
            <a:r>
              <a:rPr lang="zh-TW" altLang="en-US" dirty="0" smtClean="0"/>
              <a:t>等複雜的服務控制平台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為了消除這些限制</a:t>
            </a:r>
            <a:r>
              <a:rPr lang="en-US" altLang="zh-TW" dirty="0" smtClean="0"/>
              <a:t>, </a:t>
            </a:r>
            <a:r>
              <a:rPr lang="zh-TW" altLang="en-US" dirty="0" smtClean="0"/>
              <a:t>必須為相同數量的用戶部屬更多的元件</a:t>
            </a:r>
            <a:r>
              <a:rPr lang="en-US" altLang="zh-TW" dirty="0" smtClean="0"/>
              <a:t>(</a:t>
            </a:r>
            <a:r>
              <a:rPr lang="zh-TW" altLang="en-US" dirty="0" smtClean="0"/>
              <a:t>實體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,</a:t>
            </a:r>
            <a:r>
              <a:rPr lang="zh-TW" altLang="en-US" dirty="0" smtClean="0"/>
              <a:t> 因此在</a:t>
            </a:r>
            <a:r>
              <a:rPr lang="en-US" altLang="zh-TW" dirty="0" smtClean="0"/>
              <a:t>automatic</a:t>
            </a:r>
            <a:br>
              <a:rPr lang="en-US" altLang="zh-TW" dirty="0" smtClean="0"/>
            </a:br>
            <a:r>
              <a:rPr lang="en-US" altLang="zh-TW" dirty="0" smtClean="0"/>
              <a:t>scaling</a:t>
            </a:r>
            <a:r>
              <a:rPr lang="zh-TW" altLang="en-US" dirty="0" smtClean="0"/>
              <a:t> 過程 有更高的管理複雜度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84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這導致整個系統的不穩定度達到臨界值</a:t>
            </a:r>
            <a:r>
              <a:rPr lang="en-US" altLang="zh-TW" dirty="0" smtClean="0"/>
              <a:t>,</a:t>
            </a:r>
            <a:r>
              <a:rPr lang="zh-TW" altLang="en-US" dirty="0" smtClean="0"/>
              <a:t> 應該通過</a:t>
            </a:r>
            <a:r>
              <a:rPr lang="en-US" altLang="zh-TW" dirty="0" smtClean="0"/>
              <a:t>service</a:t>
            </a:r>
            <a:r>
              <a:rPr lang="en-US" altLang="zh-TW" baseline="0" dirty="0" smtClean="0"/>
              <a:t> orchestration function </a:t>
            </a:r>
            <a:br>
              <a:rPr lang="en-US" altLang="zh-TW" baseline="0" dirty="0" smtClean="0"/>
            </a:br>
            <a:r>
              <a:rPr lang="zh-TW" altLang="en-US" baseline="0" dirty="0" smtClean="0"/>
              <a:t>來減輕這種不穩定狀況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IMS as s service </a:t>
            </a:r>
            <a:r>
              <a:rPr lang="zh-TW" altLang="en-US" baseline="0" dirty="0" smtClean="0"/>
              <a:t>藉由 軟體在通用硬體上運行 和 彈性部屬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希望達到減少整體的部屬和管理成本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07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3995" cy="685800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55" y="3851"/>
                <a:ext cx="483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矩形 18"/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Calibri" pitchFamily="34" charset="0"/>
                    <a:ea typeface="新細明體" charset="-120"/>
                    <a:cs typeface="+mn-cs"/>
                  </a:rPr>
                  <a:t>National Chung Cheng University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Calibri" pitchFamily="34" charset="0"/>
                    <a:ea typeface="新細明體" charset="-120"/>
                    <a:cs typeface="+mn-cs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16"/>
            <p:cNvSpPr>
              <a:spLocks noChangeArrowheads="1"/>
            </p:cNvSpPr>
            <p:nvPr/>
          </p:nvSpPr>
          <p:spPr bwMode="auto">
            <a:xfrm>
              <a:off x="142875" y="6367463"/>
              <a:ext cx="42846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新細明體" charset="-120"/>
                  <a:cs typeface="+mn-cs"/>
                </a:rPr>
                <a:t>2020 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432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72800" y="5775135"/>
            <a:ext cx="2844800" cy="3651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99FADD-8D0F-4F79-B0D0-4667CE7E4FC0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4577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799C4-9A21-4D9B-BAD9-483784F5284E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22050B-B23A-4C93-A413-630D7056BB59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068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rot="5400000">
            <a:off x="5842001" y="3199872"/>
            <a:ext cx="5791200" cy="42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9A18C-BB0C-4957-AEEA-DF23DB2324A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10E5F8-9EE4-47A5-9539-1A2F6D5ACD5B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3268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3995" cy="685800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55" y="3851"/>
                <a:ext cx="483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矩形 18"/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Calibri" pitchFamily="34" charset="0"/>
                    <a:ea typeface="新細明體" charset="-120"/>
                    <a:cs typeface="+mn-cs"/>
                  </a:rPr>
                  <a:t>National Chung Cheng University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Calibri" pitchFamily="34" charset="0"/>
                    <a:ea typeface="新細明體" charset="-120"/>
                    <a:cs typeface="+mn-cs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16"/>
            <p:cNvSpPr>
              <a:spLocks noChangeArrowheads="1"/>
            </p:cNvSpPr>
            <p:nvPr/>
          </p:nvSpPr>
          <p:spPr bwMode="auto">
            <a:xfrm>
              <a:off x="142875" y="6367463"/>
              <a:ext cx="4284661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新細明體" charset="-120"/>
                  <a:cs typeface="+mn-cs"/>
                </a:rPr>
                <a:t>2016 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432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72800" y="5775135"/>
            <a:ext cx="2844800" cy="3651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99FADD-8D0F-4F79-B0D0-4667CE7E4FC0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03072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0FFE8-7AA5-421C-94E6-73A8D66128B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762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C2BEE0-04A8-4F2A-BB7B-CBA0EFEBB555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DA86F8-06F8-4595-BEF8-329ED42EABEE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596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8BB28-362D-47CC-A2AA-59E1861A5735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F15CA-265F-460F-8164-04222FC236C2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295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86B26E-71A0-4CCB-B06F-16847B2A597F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8107B-43F3-4111-AF69-94C31870B70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2634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C2BFE-84CE-47AA-BBDA-47046B7E25C2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9CB921-88B9-4AF7-A7A8-F9126E05892B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4674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A7D57D-9186-4541-B346-101C744CEA39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5B3E77-56A1-41B9-B254-39D22574D8FF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3467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88726-AF44-4AB7-8F37-DE0136FF32EB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E534D2-4E1C-482F-B068-E85935B1CC4D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717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0FFE8-7AA5-421C-94E6-73A8D66128B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3995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38F54-6E02-45A9-8676-D145CCEEB1A6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5149DE-D629-479E-AF7A-35B2B3EA0D11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344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799C4-9A21-4D9B-BAD9-483784F5284E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22050B-B23A-4C93-A413-630D7056BB59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2492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rot="5400000">
            <a:off x="5842001" y="3199872"/>
            <a:ext cx="5791200" cy="42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9A18C-BB0C-4957-AEEA-DF23DB2324A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10E5F8-9EE4-47A5-9539-1A2F6D5ACD5B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2162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3995" cy="685800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55" y="3851"/>
                <a:ext cx="483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矩形 18"/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Calibri" pitchFamily="34" charset="0"/>
                    <a:ea typeface="新細明體" charset="-120"/>
                    <a:cs typeface="+mn-cs"/>
                  </a:rPr>
                  <a:t>National Chung Cheng University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Calibri" pitchFamily="34" charset="0"/>
                    <a:ea typeface="新細明體" charset="-120"/>
                    <a:cs typeface="+mn-cs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16"/>
            <p:cNvSpPr>
              <a:spLocks noChangeArrowheads="1"/>
            </p:cNvSpPr>
            <p:nvPr/>
          </p:nvSpPr>
          <p:spPr bwMode="auto">
            <a:xfrm>
              <a:off x="142875" y="6367463"/>
              <a:ext cx="4284661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新細明體" charset="-120"/>
                  <a:cs typeface="+mn-cs"/>
                </a:rPr>
                <a:t>2016 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432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72800" y="5775135"/>
            <a:ext cx="2844800" cy="3651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99FADD-8D0F-4F79-B0D0-4667CE7E4FC0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44012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0FFE8-7AA5-421C-94E6-73A8D66128B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8452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C2BEE0-04A8-4F2A-BB7B-CBA0EFEBB555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DA86F8-06F8-4595-BEF8-329ED42EABEE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0101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8BB28-362D-47CC-A2AA-59E1861A5735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F15CA-265F-460F-8164-04222FC236C2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130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86B26E-71A0-4CCB-B06F-16847B2A597F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8107B-43F3-4111-AF69-94C31870B70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4084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C2BFE-84CE-47AA-BBDA-47046B7E25C2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9CB921-88B9-4AF7-A7A8-F9126E05892B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024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A7D57D-9186-4541-B346-101C744CEA39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5B3E77-56A1-41B9-B254-39D22574D8FF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586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C2BEE0-04A8-4F2A-BB7B-CBA0EFEBB555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DA86F8-06F8-4595-BEF8-329ED42EABEE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0885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88726-AF44-4AB7-8F37-DE0136FF32EB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E534D2-4E1C-482F-B068-E85935B1CC4D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0655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38F54-6E02-45A9-8676-D145CCEEB1A6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5149DE-D629-479E-AF7A-35B2B3EA0D11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7776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799C4-9A21-4D9B-BAD9-483784F5284E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22050B-B23A-4C93-A413-630D7056BB59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0082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rot="5400000">
            <a:off x="5842001" y="3199872"/>
            <a:ext cx="5791200" cy="42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9A18C-BB0C-4957-AEEA-DF23DB2324A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10E5F8-9EE4-47A5-9539-1A2F6D5ACD5B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141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8BB28-362D-47CC-A2AA-59E1861A5735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F15CA-265F-460F-8164-04222FC236C2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666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86B26E-71A0-4CCB-B06F-16847B2A597F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8107B-43F3-4111-AF69-94C31870B70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005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C2BFE-84CE-47AA-BBDA-47046B7E25C2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9CB921-88B9-4AF7-A7A8-F9126E05892B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22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A7D57D-9186-4541-B346-101C744CEA39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5B3E77-56A1-41B9-B254-39D22574D8FF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490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88726-AF44-4AB7-8F37-DE0136FF32EB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E534D2-4E1C-482F-B068-E85935B1CC4D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336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38F54-6E02-45A9-8676-D145CCEEB1A6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5149DE-D629-479E-AF7A-35B2B3EA0D11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981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4400" y="6019800"/>
            <a:ext cx="355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88"/>
            <a:ext cx="1022351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矩形 20"/>
          <p:cNvSpPr>
            <a:spLocks noChangeArrowheads="1"/>
          </p:cNvSpPr>
          <p:nvPr/>
        </p:nvSpPr>
        <p:spPr bwMode="auto">
          <a:xfrm>
            <a:off x="827618" y="60325"/>
            <a:ext cx="415078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t>National Chung Cheng University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t>Dept. Computer Science &amp; Information Engineering</a:t>
            </a:r>
          </a:p>
        </p:txBody>
      </p:sp>
      <p:sp>
        <p:nvSpPr>
          <p:cNvPr id="102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18B5A-7016-43D8-B46C-6D0A2E96005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9248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5720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600" b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BA71A6-A38A-4DFE-B861-A8B87A917377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01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4400" y="6019800"/>
            <a:ext cx="355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88"/>
            <a:ext cx="1022351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矩形 20"/>
          <p:cNvSpPr>
            <a:spLocks noChangeArrowheads="1"/>
          </p:cNvSpPr>
          <p:nvPr/>
        </p:nvSpPr>
        <p:spPr bwMode="auto">
          <a:xfrm>
            <a:off x="827618" y="60325"/>
            <a:ext cx="415078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t>National Chung Cheng University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t>Dept. Computer Science &amp; Information Engineering</a:t>
            </a:r>
          </a:p>
        </p:txBody>
      </p:sp>
      <p:sp>
        <p:nvSpPr>
          <p:cNvPr id="102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18B5A-7016-43D8-B46C-6D0A2E96005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9248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5720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600" b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BA71A6-A38A-4DFE-B861-A8B87A917377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341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4400" y="6019800"/>
            <a:ext cx="355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88"/>
            <a:ext cx="1022351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矩形 20"/>
          <p:cNvSpPr>
            <a:spLocks noChangeArrowheads="1"/>
          </p:cNvSpPr>
          <p:nvPr/>
        </p:nvSpPr>
        <p:spPr bwMode="auto">
          <a:xfrm>
            <a:off x="827618" y="60325"/>
            <a:ext cx="415078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t>National Chung Cheng University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t>Dept. Computer Science &amp; Information Engineering</a:t>
            </a:r>
          </a:p>
        </p:txBody>
      </p:sp>
      <p:sp>
        <p:nvSpPr>
          <p:cNvPr id="102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18B5A-7016-43D8-B46C-6D0A2E96005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9248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5720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600" b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BA71A6-A38A-4DFE-B861-A8B87A917377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76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91191" y="164508"/>
            <a:ext cx="10128790" cy="3835992"/>
          </a:xfrm>
        </p:spPr>
        <p:txBody>
          <a:bodyPr/>
          <a:lstStyle/>
          <a:p>
            <a:r>
              <a:rPr lang="en-US" altLang="zh-TW" b="0" dirty="0" err="1"/>
              <a:t>Cloudified</a:t>
            </a:r>
            <a:r>
              <a:rPr lang="en-US" altLang="zh-TW" b="0" dirty="0"/>
              <a:t> IP Multimedia Subsystem (IMS) for</a:t>
            </a:r>
            <a:br>
              <a:rPr lang="en-US" altLang="zh-TW" b="0" dirty="0"/>
            </a:br>
            <a:r>
              <a:rPr lang="en-US" altLang="zh-TW" b="0" dirty="0"/>
              <a:t>Network Function Virtualization (NFV)-</a:t>
            </a:r>
            <a:r>
              <a:rPr lang="en-US" altLang="zh-TW" b="0" dirty="0" smtClean="0"/>
              <a:t>based</a:t>
            </a:r>
            <a:r>
              <a:rPr lang="zh-TW" altLang="en-US" b="0" dirty="0" smtClean="0"/>
              <a:t> </a:t>
            </a:r>
            <a:r>
              <a:rPr lang="en-US" altLang="zh-TW" b="0" dirty="0" smtClean="0"/>
              <a:t>architectures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03192" y="3587751"/>
            <a:ext cx="8504787" cy="2785109"/>
          </a:xfrm>
        </p:spPr>
        <p:txBody>
          <a:bodyPr/>
          <a:lstStyle/>
          <a:p>
            <a:r>
              <a:rPr lang="en-US" altLang="zh-TW" sz="2400" dirty="0">
                <a:solidFill>
                  <a:schemeClr val="tx1"/>
                </a:solidFill>
              </a:rPr>
              <a:t>Giuseppe </a:t>
            </a:r>
            <a:r>
              <a:rPr lang="en-US" altLang="zh-TW" sz="2400" dirty="0" err="1">
                <a:solidFill>
                  <a:schemeClr val="tx1"/>
                </a:solidFill>
              </a:rPr>
              <a:t>Carella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zh-TW" sz="2400" dirty="0">
                <a:solidFill>
                  <a:schemeClr val="tx1"/>
                </a:solidFill>
                <a:latin typeface="+mj-lt"/>
              </a:rPr>
              <a:t>Marius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</a:rPr>
              <a:t>Corici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Paolo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Crosta</a:t>
            </a:r>
            <a:endParaRPr lang="en-US" altLang="zh-TW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+mj-lt"/>
              </a:rPr>
              <a:t>Paolo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</a:rPr>
              <a:t>Comi</a:t>
            </a:r>
            <a:r>
              <a:rPr lang="en-US" altLang="zh-TW" sz="2400" dirty="0">
                <a:solidFill>
                  <a:schemeClr val="tx1"/>
                </a:solidFill>
                <a:latin typeface="+mj-lt"/>
              </a:rPr>
              <a:t>, Thomas Michael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</a:rPr>
              <a:t>Bohnert</a:t>
            </a:r>
            <a:r>
              <a:rPr lang="en-US" altLang="zh-TW" sz="2400" dirty="0">
                <a:solidFill>
                  <a:schemeClr val="tx1"/>
                </a:solidFill>
                <a:latin typeface="+mj-lt"/>
              </a:rPr>
              <a:t>, </a:t>
            </a:r>
            <a:endParaRPr lang="en-US" altLang="zh-TW" sz="2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altLang="zh-TW" sz="2400" dirty="0" err="1" smtClean="0">
                <a:solidFill>
                  <a:schemeClr val="tx1"/>
                </a:solidFill>
                <a:latin typeface="+mj-lt"/>
              </a:rPr>
              <a:t>Andreea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</a:rPr>
              <a:t>Ancuta</a:t>
            </a:r>
            <a:r>
              <a:rPr lang="en-US" altLang="zh-TW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</a:rPr>
              <a:t>Corici</a:t>
            </a:r>
            <a:r>
              <a:rPr lang="en-US" altLang="zh-TW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</a:rPr>
              <a:t>Dragos</a:t>
            </a:r>
            <a:r>
              <a:rPr lang="en-US" altLang="zh-TW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  <a:latin typeface="+mj-lt"/>
              </a:rPr>
              <a:t>Vingarzan</a:t>
            </a:r>
            <a:endParaRPr lang="en-US" altLang="zh-TW" sz="2400" dirty="0">
              <a:solidFill>
                <a:schemeClr val="tx1"/>
              </a:solidFill>
              <a:latin typeface="+mj-lt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+mj-lt"/>
              </a:rPr>
              <a:t>Thomas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</a:rPr>
              <a:t>Magedanz</a:t>
            </a:r>
            <a:endParaRPr lang="en-US" altLang="zh-TW" sz="2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+mn-lt"/>
              </a:rPr>
              <a:t>2014 IEEE Symposium on Computers and Communications (ISCC</a:t>
            </a:r>
            <a:r>
              <a:rPr lang="en-US" altLang="zh-TW" sz="24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r>
              <a:rPr lang="en-US" altLang="zh-TW" sz="2400" dirty="0" smtClean="0">
                <a:solidFill>
                  <a:schemeClr val="tx1"/>
                </a:solidFill>
                <a:latin typeface="+mn-lt"/>
              </a:rPr>
              <a:t>Impact </a:t>
            </a:r>
            <a:r>
              <a:rPr lang="en-US" altLang="zh-TW" sz="2400" dirty="0">
                <a:solidFill>
                  <a:schemeClr val="tx1"/>
                </a:solidFill>
                <a:latin typeface="+mn-lt"/>
              </a:rPr>
              <a:t>factor: X</a:t>
            </a:r>
          </a:p>
          <a:p>
            <a:endParaRPr lang="en-US" altLang="zh-TW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dirty="0"/>
              <a:t>This paper presents the results obtained through the </a:t>
            </a:r>
            <a:r>
              <a:rPr lang="en-US" altLang="zh-TW" sz="2600" dirty="0" err="1"/>
              <a:t>virtualisation</a:t>
            </a:r>
            <a:r>
              <a:rPr lang="en-US" altLang="zh-TW" sz="2600" dirty="0"/>
              <a:t> of IMS on top of a cloud </a:t>
            </a:r>
            <a:r>
              <a:rPr lang="en-US" altLang="zh-TW" sz="2600" dirty="0" smtClean="0"/>
              <a:t>base infrastructure based </a:t>
            </a:r>
            <a:r>
              <a:rPr lang="en-US" altLang="zh-TW" sz="2600" dirty="0"/>
              <a:t>on </a:t>
            </a:r>
            <a:r>
              <a:rPr lang="en-US" altLang="zh-TW" sz="2600" dirty="0">
                <a:solidFill>
                  <a:srgbClr val="FF0000"/>
                </a:solidFill>
              </a:rPr>
              <a:t>OpenStack</a:t>
            </a:r>
            <a:r>
              <a:rPr lang="en-US" altLang="zh-TW" sz="2600" dirty="0"/>
              <a:t> [6], </a:t>
            </a:r>
            <a:r>
              <a:rPr lang="en-US" altLang="zh-TW" sz="2600" dirty="0" smtClean="0"/>
              <a:t>its </a:t>
            </a:r>
            <a:r>
              <a:rPr lang="en-US" altLang="zh-TW" sz="2600" dirty="0"/>
              <a:t>management and orchestration as well as </a:t>
            </a:r>
            <a:r>
              <a:rPr lang="en-US" altLang="zh-TW" sz="2600" dirty="0">
                <a:solidFill>
                  <a:srgbClr val="FF0000"/>
                </a:solidFill>
              </a:rPr>
              <a:t>a set of evaluation measurements</a:t>
            </a:r>
            <a:r>
              <a:rPr lang="en-US" altLang="zh-TW" sz="2600" dirty="0"/>
              <a:t> </a:t>
            </a:r>
            <a:r>
              <a:rPr lang="en-US" altLang="zh-TW" sz="2600" dirty="0">
                <a:solidFill>
                  <a:srgbClr val="002060"/>
                </a:solidFill>
              </a:rPr>
              <a:t>proving the feasibility </a:t>
            </a:r>
            <a:r>
              <a:rPr lang="en-US" altLang="zh-TW" sz="2600" dirty="0"/>
              <a:t>of deploying IMS "as a Service" on top of Mobile Cloud Networking infrastructures.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58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dirty="0"/>
              <a:t>IMS [4] is a </a:t>
            </a:r>
            <a:r>
              <a:rPr lang="en-US" altLang="zh-TW" sz="2600" dirty="0" err="1"/>
              <a:t>signalling</a:t>
            </a:r>
            <a:r>
              <a:rPr lang="en-US" altLang="zh-TW" sz="2600" dirty="0"/>
              <a:t> platform aiming at providing session control for multimedia services</a:t>
            </a:r>
            <a:r>
              <a:rPr lang="en-US" altLang="zh-TW" sz="2600" dirty="0" smtClean="0"/>
              <a:t>.</a:t>
            </a:r>
          </a:p>
          <a:p>
            <a:r>
              <a:rPr lang="en-US" altLang="zh-TW" sz="2600" dirty="0"/>
              <a:t>It includes functionality for End User </a:t>
            </a:r>
            <a:r>
              <a:rPr lang="en-US" altLang="zh-TW" sz="2600" dirty="0">
                <a:solidFill>
                  <a:srgbClr val="FF0000"/>
                </a:solidFill>
              </a:rPr>
              <a:t>authentication</a:t>
            </a:r>
            <a:r>
              <a:rPr lang="en-US" altLang="zh-TW" sz="2600" dirty="0"/>
              <a:t> and </a:t>
            </a:r>
            <a:r>
              <a:rPr lang="en-US" altLang="zh-TW" sz="2600" dirty="0">
                <a:solidFill>
                  <a:srgbClr val="FF0000"/>
                </a:solidFill>
              </a:rPr>
              <a:t>authorization</a:t>
            </a:r>
            <a:r>
              <a:rPr lang="en-US" altLang="zh-TW" sz="2600" dirty="0"/>
              <a:t>, </a:t>
            </a:r>
            <a:r>
              <a:rPr lang="en-US" altLang="zh-TW" sz="2600" dirty="0">
                <a:solidFill>
                  <a:srgbClr val="FF0000"/>
                </a:solidFill>
              </a:rPr>
              <a:t>call control </a:t>
            </a:r>
            <a:r>
              <a:rPr lang="en-US" altLang="zh-TW" sz="2600" dirty="0"/>
              <a:t>and </a:t>
            </a:r>
            <a:r>
              <a:rPr lang="en-US" altLang="zh-TW" sz="2600" dirty="0">
                <a:solidFill>
                  <a:srgbClr val="FF0000"/>
                </a:solidFill>
              </a:rPr>
              <a:t>charging for multimedia sessions</a:t>
            </a:r>
            <a:r>
              <a:rPr lang="en-US" altLang="zh-TW" sz="2600" dirty="0"/>
              <a:t>, as well as </a:t>
            </a:r>
            <a:r>
              <a:rPr lang="en-US" altLang="zh-TW" sz="2600" dirty="0" err="1"/>
              <a:t>QoS</a:t>
            </a:r>
            <a:r>
              <a:rPr lang="en-US" altLang="zh-TW" sz="2600" dirty="0"/>
              <a:t> decision and notifications at data path level through the integration with core network platforms such as the 3GPP Evolved Packet Core (EPC) [7].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1051560" y="4652010"/>
            <a:ext cx="10664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TW" dirty="0" smtClean="0"/>
              <a:t>[4] 3GPP. TS 23.228. IP Multimedia Subsystem (IMS) .</a:t>
            </a:r>
          </a:p>
          <a:p>
            <a:r>
              <a:rPr lang="en-US" altLang="zh-TW" dirty="0"/>
              <a:t>[7] 3GPP TS 23.401, “General Packet Radio Service (GPRS) </a:t>
            </a:r>
            <a:r>
              <a:rPr lang="en-US" altLang="zh-TW" dirty="0" smtClean="0"/>
              <a:t>enhancements for </a:t>
            </a:r>
            <a:r>
              <a:rPr lang="en-US" altLang="zh-TW" dirty="0"/>
              <a:t>Evolved Universal Terrestrial </a:t>
            </a:r>
            <a:r>
              <a:rPr lang="en-US" altLang="zh-TW" dirty="0" smtClean="0"/>
              <a:t>Radio Access </a:t>
            </a:r>
            <a:r>
              <a:rPr lang="en-US" altLang="zh-TW" dirty="0"/>
              <a:t>Network (</a:t>
            </a:r>
            <a:r>
              <a:rPr lang="en-US" altLang="zh-TW" dirty="0" smtClean="0"/>
              <a:t>E-UTRAN) access</a:t>
            </a:r>
            <a:r>
              <a:rPr lang="en-US" altLang="zh-TW" dirty="0"/>
              <a:t>”, www.3gpp.org;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17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36" y="1535389"/>
            <a:ext cx="9307327" cy="4703211"/>
          </a:xfrm>
        </p:spPr>
      </p:pic>
    </p:spTree>
    <p:extLst>
      <p:ext uri="{BB962C8B-B14F-4D97-AF65-F5344CB8AC3E}">
        <p14:creationId xmlns:p14="http://schemas.microsoft.com/office/powerpoint/2010/main" val="17738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53762"/>
          </a:xfrm>
        </p:spPr>
        <p:txBody>
          <a:bodyPr/>
          <a:lstStyle/>
          <a:p>
            <a:r>
              <a:rPr lang="en-US" altLang="zh-TW" sz="2800" b="1" dirty="0"/>
              <a:t>Proxy Call Session Control Function (P-CSCF</a:t>
            </a:r>
            <a:r>
              <a:rPr lang="en-US" altLang="zh-TW" sz="2800" b="1" dirty="0" smtClean="0"/>
              <a:t>)</a:t>
            </a:r>
          </a:p>
          <a:p>
            <a:pPr lvl="1"/>
            <a:r>
              <a:rPr lang="en-US" altLang="zh-TW" sz="2400" dirty="0"/>
              <a:t>is the first point of contact between the IMS terminal generically named IMS User Equipment (IMS UE) and the IMS network</a:t>
            </a:r>
            <a:r>
              <a:rPr lang="en-US" altLang="zh-TW" sz="2400" dirty="0" smtClean="0"/>
              <a:t>.</a:t>
            </a:r>
            <a:endParaRPr lang="en-US" altLang="zh-TW" sz="2000" dirty="0"/>
          </a:p>
          <a:p>
            <a:pPr lvl="1"/>
            <a:r>
              <a:rPr lang="en-US" altLang="zh-TW" sz="2400" dirty="0"/>
              <a:t>The IMS UE does a </a:t>
            </a:r>
            <a:r>
              <a:rPr lang="en-US" altLang="zh-TW" sz="2400" dirty="0">
                <a:solidFill>
                  <a:srgbClr val="FF0000"/>
                </a:solidFill>
              </a:rPr>
              <a:t>DNS query </a:t>
            </a:r>
            <a:r>
              <a:rPr lang="en-US" altLang="zh-TW" sz="2400" dirty="0"/>
              <a:t>for resolving the P-CSCF Fully Qualified Domain Name (FQDN</a:t>
            </a:r>
            <a:r>
              <a:rPr lang="en-US" altLang="zh-TW" sz="2400" dirty="0" smtClean="0"/>
              <a:t>).</a:t>
            </a:r>
          </a:p>
          <a:p>
            <a:pPr lvl="1"/>
            <a:r>
              <a:rPr lang="en-US" altLang="zh-TW" sz="2400" dirty="0"/>
              <a:t>In case of multiple P-CSCF there will be a DNS round-robin mechanism that will be used by the IMS terminal for selecting the entry P-CSCF.</a:t>
            </a: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26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Serving Call Session Control Function (S-CSCF</a:t>
            </a:r>
            <a:r>
              <a:rPr lang="en-US" altLang="zh-TW" sz="2800" dirty="0" smtClean="0"/>
              <a:t>)</a:t>
            </a:r>
          </a:p>
          <a:p>
            <a:pPr lvl="1"/>
            <a:r>
              <a:rPr lang="en-US" altLang="zh-TW" sz="2400" dirty="0"/>
              <a:t>is the central node of the </a:t>
            </a:r>
            <a:r>
              <a:rPr lang="en-US" altLang="zh-TW" sz="2400" dirty="0" err="1"/>
              <a:t>signalling</a:t>
            </a:r>
            <a:r>
              <a:rPr lang="en-US" altLang="zh-TW" sz="2400" dirty="0"/>
              <a:t> plane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sz="2400" dirty="0" smtClean="0"/>
              <a:t>is </a:t>
            </a:r>
            <a:r>
              <a:rPr lang="en-US" altLang="zh-TW" sz="2400" dirty="0"/>
              <a:t>basically a SIP server and it performs also some </a:t>
            </a:r>
            <a:r>
              <a:rPr lang="en-US" altLang="zh-TW" sz="2400" dirty="0">
                <a:solidFill>
                  <a:srgbClr val="FF0000"/>
                </a:solidFill>
              </a:rPr>
              <a:t>session control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sz="2400" dirty="0"/>
              <a:t>It acts also </a:t>
            </a:r>
            <a:r>
              <a:rPr lang="en-US" altLang="zh-TW" sz="2400" dirty="0">
                <a:solidFill>
                  <a:srgbClr val="FF0000"/>
                </a:solidFill>
              </a:rPr>
              <a:t>as SIP registrar </a:t>
            </a:r>
            <a:r>
              <a:rPr lang="en-US" altLang="zh-TW" sz="2400" dirty="0"/>
              <a:t>maintaining a binding between the IP address of the user's IMS UE and the user's SIP address of </a:t>
            </a:r>
            <a:r>
              <a:rPr lang="en-US" altLang="zh-TW" sz="2400" dirty="0" smtClean="0"/>
              <a:t>record.</a:t>
            </a:r>
          </a:p>
          <a:p>
            <a:pPr lvl="1"/>
            <a:r>
              <a:rPr lang="en-US" altLang="zh-TW" sz="2400" dirty="0"/>
              <a:t>has also a </a:t>
            </a:r>
            <a:r>
              <a:rPr lang="en-US" altLang="zh-TW" sz="2400" dirty="0">
                <a:solidFill>
                  <a:srgbClr val="FF0000"/>
                </a:solidFill>
              </a:rPr>
              <a:t>Diameter interface </a:t>
            </a:r>
            <a:r>
              <a:rPr lang="en-US" altLang="zh-TW" sz="2400" dirty="0"/>
              <a:t>with the HSS for downloading the user </a:t>
            </a:r>
            <a:r>
              <a:rPr lang="en-US" altLang="zh-TW" sz="2400" dirty="0" smtClean="0"/>
              <a:t>profile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containing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a set of triggers and initial filter criteria for redirecting SIP messages to application servers.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05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Interrogating Call Session Control Function (I-CSCF</a:t>
            </a:r>
            <a:r>
              <a:rPr lang="en-US" altLang="zh-TW" sz="2800" b="1" dirty="0" smtClean="0"/>
              <a:t>)</a:t>
            </a:r>
          </a:p>
          <a:p>
            <a:pPr lvl="1"/>
            <a:r>
              <a:rPr lang="en-US" altLang="zh-TW" sz="2400" dirty="0" smtClean="0"/>
              <a:t>Its </a:t>
            </a:r>
            <a:r>
              <a:rPr lang="en-US" altLang="zh-TW" sz="2400" dirty="0"/>
              <a:t>address is listed in the </a:t>
            </a:r>
            <a:r>
              <a:rPr lang="en-US" altLang="zh-TW" sz="2400" dirty="0">
                <a:solidFill>
                  <a:srgbClr val="FF0000"/>
                </a:solidFill>
              </a:rPr>
              <a:t>DNS records </a:t>
            </a:r>
            <a:r>
              <a:rPr lang="en-US" altLang="zh-TW" sz="2400" dirty="0"/>
              <a:t>of the </a:t>
            </a:r>
            <a:r>
              <a:rPr lang="en-US" altLang="zh-TW" sz="2400" dirty="0" smtClean="0"/>
              <a:t>domain.</a:t>
            </a:r>
          </a:p>
          <a:p>
            <a:pPr lvl="1"/>
            <a:r>
              <a:rPr lang="en-US" altLang="zh-TW" sz="2400" dirty="0"/>
              <a:t>It has a Diameter interface to the Subscriber Location Function (SLF) </a:t>
            </a:r>
            <a:r>
              <a:rPr lang="en-US" altLang="zh-TW" sz="2400" dirty="0" smtClean="0"/>
              <a:t>for </a:t>
            </a:r>
            <a:r>
              <a:rPr lang="en-US" altLang="zh-TW" sz="2400" dirty="0">
                <a:solidFill>
                  <a:srgbClr val="FF0000"/>
                </a:solidFill>
              </a:rPr>
              <a:t>retrieving the HSS </a:t>
            </a:r>
            <a:r>
              <a:rPr lang="en-US" altLang="zh-TW" sz="2400" dirty="0"/>
              <a:t>associated with the users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sz="2400" dirty="0" smtClean="0"/>
              <a:t>routes </a:t>
            </a:r>
            <a:r>
              <a:rPr lang="en-US" altLang="zh-TW" sz="2400" dirty="0"/>
              <a:t>SIP requests to the </a:t>
            </a:r>
            <a:r>
              <a:rPr lang="en-US" altLang="zh-TW" sz="2400" dirty="0">
                <a:solidFill>
                  <a:srgbClr val="FF0000"/>
                </a:solidFill>
              </a:rPr>
              <a:t>appropriate S-CSCF </a:t>
            </a:r>
            <a:r>
              <a:rPr lang="en-US" altLang="zh-TW" sz="2400" dirty="0"/>
              <a:t>based on the </a:t>
            </a:r>
            <a:r>
              <a:rPr lang="en-US" altLang="zh-TW" sz="2400" dirty="0">
                <a:solidFill>
                  <a:srgbClr val="FF0000"/>
                </a:solidFill>
              </a:rPr>
              <a:t>user profile</a:t>
            </a:r>
            <a:r>
              <a:rPr lang="en-US" altLang="zh-TW" sz="2400" dirty="0"/>
              <a:t> information received from the HSS.</a:t>
            </a:r>
            <a:endParaRPr lang="zh-TW" altLang="zh-TW" sz="2400" dirty="0"/>
          </a:p>
          <a:p>
            <a:pPr marL="457200" lvl="1" indent="0">
              <a:buNone/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4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Home Subscriber Server (HSS</a:t>
            </a:r>
            <a:r>
              <a:rPr lang="en-US" altLang="zh-TW" sz="2800" dirty="0" smtClean="0"/>
              <a:t>)</a:t>
            </a:r>
          </a:p>
          <a:p>
            <a:pPr lvl="1"/>
            <a:r>
              <a:rPr lang="en-US" altLang="zh-TW" sz="2400" dirty="0"/>
              <a:t>represents the central repository for </a:t>
            </a:r>
            <a:r>
              <a:rPr lang="en-US" altLang="zh-TW" sz="2400" dirty="0">
                <a:solidFill>
                  <a:srgbClr val="FF0000"/>
                </a:solidFill>
              </a:rPr>
              <a:t>end user subscription profiles </a:t>
            </a:r>
            <a:r>
              <a:rPr lang="en-US" altLang="zh-TW" sz="2400" dirty="0"/>
              <a:t>and </a:t>
            </a:r>
            <a:r>
              <a:rPr lang="en-US" altLang="zh-TW" sz="2400" dirty="0">
                <a:solidFill>
                  <a:srgbClr val="FF0000"/>
                </a:solidFill>
              </a:rPr>
              <a:t>network connectivity dynamic information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sz="2400" dirty="0"/>
              <a:t>contains security information, authentication and authorization, user profile information, trigger points, initial filter criteria and S-CSCF association points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sz="2400" dirty="0" smtClean="0"/>
              <a:t>In </a:t>
            </a:r>
            <a:r>
              <a:rPr lang="en-US" altLang="zh-TW" sz="2400" dirty="0"/>
              <a:t>one domain there could be </a:t>
            </a:r>
            <a:r>
              <a:rPr lang="en-US" altLang="zh-TW" sz="2400" dirty="0">
                <a:solidFill>
                  <a:srgbClr val="FF0000"/>
                </a:solidFill>
              </a:rPr>
              <a:t>more than one HSS</a:t>
            </a:r>
            <a:r>
              <a:rPr lang="en-US" altLang="zh-TW" sz="2400" dirty="0"/>
              <a:t>. But all the data belonging to a user need to be stored in a </a:t>
            </a:r>
            <a:r>
              <a:rPr lang="en-US" altLang="zh-TW" sz="2400" dirty="0">
                <a:solidFill>
                  <a:srgbClr val="FF0000"/>
                </a:solidFill>
              </a:rPr>
              <a:t>single HSS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51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Subscriber Location Function (</a:t>
            </a:r>
            <a:r>
              <a:rPr lang="en-US" altLang="zh-TW" sz="2800" b="1" dirty="0" smtClean="0"/>
              <a:t>SLF)</a:t>
            </a:r>
          </a:p>
          <a:p>
            <a:pPr lvl="1"/>
            <a:r>
              <a:rPr lang="en-US" altLang="zh-TW" sz="2400" dirty="0" smtClean="0"/>
              <a:t>is </a:t>
            </a:r>
            <a:r>
              <a:rPr lang="en-US" altLang="zh-TW" sz="2400" dirty="0"/>
              <a:t>used by </a:t>
            </a:r>
            <a:r>
              <a:rPr lang="en-US" altLang="zh-TW" sz="2400" dirty="0" smtClean="0"/>
              <a:t>the other </a:t>
            </a:r>
            <a:r>
              <a:rPr lang="en-US" altLang="zh-TW" sz="2400" dirty="0"/>
              <a:t>components for </a:t>
            </a:r>
            <a:r>
              <a:rPr lang="en-US" altLang="zh-TW" sz="2400" dirty="0">
                <a:solidFill>
                  <a:srgbClr val="FF0000"/>
                </a:solidFill>
              </a:rPr>
              <a:t>retrieving the HSS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en-US" altLang="zh-TW" sz="2800" b="1" dirty="0"/>
              <a:t>Application Server (AS</a:t>
            </a:r>
            <a:r>
              <a:rPr lang="en-US" altLang="zh-TW" sz="2800" b="1" dirty="0" smtClean="0"/>
              <a:t>)</a:t>
            </a:r>
          </a:p>
          <a:p>
            <a:pPr lvl="1"/>
            <a:r>
              <a:rPr lang="en-US" altLang="zh-TW" sz="2400" dirty="0"/>
              <a:t>is a SIP entity that hosts and </a:t>
            </a:r>
            <a:r>
              <a:rPr lang="en-US" altLang="zh-TW" sz="2400" dirty="0">
                <a:solidFill>
                  <a:srgbClr val="FF0000"/>
                </a:solidFill>
              </a:rPr>
              <a:t>executes services</a:t>
            </a:r>
            <a:r>
              <a:rPr lang="en-US" altLang="zh-TW" sz="2400" dirty="0"/>
              <a:t>.</a:t>
            </a:r>
          </a:p>
          <a:p>
            <a:r>
              <a:rPr lang="en-US" altLang="zh-TW" sz="2800" b="1" dirty="0" smtClean="0"/>
              <a:t>User </a:t>
            </a:r>
            <a:r>
              <a:rPr lang="en-US" altLang="zh-TW" sz="2800" b="1" dirty="0"/>
              <a:t>Equipment (UE</a:t>
            </a:r>
            <a:r>
              <a:rPr lang="en-US" altLang="zh-TW" sz="2800" b="1" dirty="0" smtClean="0"/>
              <a:t>)</a:t>
            </a:r>
          </a:p>
          <a:p>
            <a:pPr lvl="1"/>
            <a:r>
              <a:rPr lang="en-US" altLang="zh-TW" sz="2400" dirty="0"/>
              <a:t>is a device </a:t>
            </a:r>
            <a:r>
              <a:rPr lang="en-US" altLang="zh-TW" sz="2400" dirty="0" smtClean="0"/>
              <a:t>able to </a:t>
            </a:r>
            <a:r>
              <a:rPr lang="en-US" altLang="zh-TW" sz="2400" dirty="0"/>
              <a:t>act as originating or terminating endpoint of multimedia sessions such as a SIP phone</a:t>
            </a:r>
            <a:r>
              <a:rPr lang="en-US" altLang="zh-TW" sz="2400" dirty="0" smtClean="0"/>
              <a:t>.</a:t>
            </a:r>
            <a:endParaRPr lang="en-US" altLang="zh-TW" sz="24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56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Many </a:t>
            </a:r>
            <a:r>
              <a:rPr lang="en-US" altLang="zh-TW" sz="2800" dirty="0"/>
              <a:t>virtualization techniques were introduced in the IT world and Telco's increased their interest of the potentialities of </a:t>
            </a:r>
            <a:r>
              <a:rPr lang="en-US" altLang="zh-TW" sz="2800" dirty="0">
                <a:solidFill>
                  <a:srgbClr val="FF0000"/>
                </a:solidFill>
              </a:rPr>
              <a:t>pure software implementations</a:t>
            </a:r>
            <a:r>
              <a:rPr lang="en-US" altLang="zh-TW" sz="2800" dirty="0"/>
              <a:t> over </a:t>
            </a:r>
            <a:r>
              <a:rPr lang="en-US" altLang="zh-TW" sz="2800" dirty="0">
                <a:solidFill>
                  <a:srgbClr val="FF0000"/>
                </a:solidFill>
              </a:rPr>
              <a:t>virtualized platforms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2800" dirty="0"/>
              <a:t>One of the most relevant initiatives is the open-source project called Clearwater [8].</a:t>
            </a:r>
            <a:endParaRPr lang="en-US" altLang="zh-TW" sz="2800" dirty="0" smtClean="0"/>
          </a:p>
          <a:p>
            <a:r>
              <a:rPr lang="en-US" altLang="zh-TW" sz="2800" dirty="0">
                <a:solidFill>
                  <a:srgbClr val="FF0000"/>
                </a:solidFill>
              </a:rPr>
              <a:t>Clearwater</a:t>
            </a:r>
            <a:r>
              <a:rPr lang="en-US" altLang="zh-TW" sz="2800" dirty="0"/>
              <a:t> is an open source implementation of IMS embracing a </a:t>
            </a:r>
            <a:r>
              <a:rPr lang="en-US" altLang="zh-TW" sz="2800" dirty="0" err="1">
                <a:solidFill>
                  <a:srgbClr val="002060"/>
                </a:solidFill>
              </a:rPr>
              <a:t>cloudoriented</a:t>
            </a:r>
            <a:r>
              <a:rPr lang="en-US" altLang="zh-TW" sz="2800" dirty="0">
                <a:solidFill>
                  <a:srgbClr val="002060"/>
                </a:solidFill>
              </a:rPr>
              <a:t> design </a:t>
            </a:r>
            <a:r>
              <a:rPr lang="en-US" altLang="zh-TW" sz="2800" dirty="0"/>
              <a:t>making it extremely well suited for </a:t>
            </a:r>
            <a:r>
              <a:rPr lang="en-US" altLang="zh-TW" sz="2800" dirty="0">
                <a:solidFill>
                  <a:srgbClr val="FF0000"/>
                </a:solidFill>
              </a:rPr>
              <a:t>deployment </a:t>
            </a:r>
            <a:r>
              <a:rPr lang="en-US" altLang="zh-TW" sz="2800" dirty="0"/>
              <a:t>in a </a:t>
            </a:r>
            <a:r>
              <a:rPr lang="en-US" altLang="zh-TW" sz="2800" dirty="0">
                <a:solidFill>
                  <a:srgbClr val="FF0000"/>
                </a:solidFill>
              </a:rPr>
              <a:t>Network Functions Virtualization </a:t>
            </a:r>
            <a:r>
              <a:rPr lang="en-US" altLang="zh-TW" sz="2800" dirty="0"/>
              <a:t>(</a:t>
            </a:r>
            <a:r>
              <a:rPr lang="en-US" altLang="zh-TW" sz="2800" dirty="0">
                <a:solidFill>
                  <a:srgbClr val="002060"/>
                </a:solidFill>
              </a:rPr>
              <a:t>NFV</a:t>
            </a:r>
            <a:r>
              <a:rPr lang="en-US" altLang="zh-TW" sz="2800" dirty="0"/>
              <a:t>) [9</a:t>
            </a:r>
            <a:r>
              <a:rPr lang="en-US" altLang="zh-TW" sz="2800" dirty="0">
                <a:solidFill>
                  <a:srgbClr val="002060"/>
                </a:solidFill>
              </a:rPr>
              <a:t>]</a:t>
            </a:r>
            <a:r>
              <a:rPr lang="en-US" altLang="zh-TW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>
                <a:solidFill>
                  <a:srgbClr val="002060"/>
                </a:solidFill>
              </a:rPr>
              <a:t>environment</a:t>
            </a:r>
            <a:r>
              <a:rPr lang="en-US" altLang="zh-TW" sz="2800" dirty="0"/>
              <a:t>.</a:t>
            </a:r>
          </a:p>
          <a:p>
            <a:r>
              <a:rPr lang="en-US" altLang="zh-TW" sz="2800" dirty="0"/>
              <a:t>Virtualization and cloud-based architectures are actually appealing for </a:t>
            </a:r>
            <a:r>
              <a:rPr lang="en-US" altLang="zh-TW" sz="2800" dirty="0" err="1"/>
              <a:t>Telcos</a:t>
            </a:r>
            <a:r>
              <a:rPr lang="en-US" altLang="zh-TW" sz="2800" dirty="0" smtClean="0"/>
              <a:t>.</a:t>
            </a:r>
            <a:endParaRPr lang="en-US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204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Authors </a:t>
            </a:r>
            <a:r>
              <a:rPr lang="en-US" altLang="zh-TW" sz="2800" dirty="0"/>
              <a:t>of </a:t>
            </a:r>
            <a:r>
              <a:rPr lang="en-US" altLang="zh-TW" sz="2800" dirty="0" smtClean="0"/>
              <a:t>[</a:t>
            </a:r>
            <a:r>
              <a:rPr lang="en-US" altLang="zh-TW" sz="2800" dirty="0"/>
              <a:t>10] proposed novel solutions for enhancing the </a:t>
            </a:r>
            <a:r>
              <a:rPr lang="en-US" altLang="zh-TW" sz="2800" dirty="0" err="1"/>
              <a:t>intradomain</a:t>
            </a:r>
            <a:r>
              <a:rPr lang="en-US" altLang="zh-TW" sz="2800" dirty="0"/>
              <a:t> scalability problem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2800" dirty="0" smtClean="0"/>
              <a:t>authors </a:t>
            </a:r>
            <a:r>
              <a:rPr lang="en-US" altLang="zh-TW" sz="2800" dirty="0"/>
              <a:t>of [11] focus on a specific service, a cloud-based IMS presence </a:t>
            </a:r>
            <a:r>
              <a:rPr lang="en-US" altLang="zh-TW" sz="2800" dirty="0" smtClean="0"/>
              <a:t>service.</a:t>
            </a:r>
          </a:p>
          <a:p>
            <a:r>
              <a:rPr lang="en-US" altLang="zh-TW" sz="2800" dirty="0" smtClean="0"/>
              <a:t>In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[12</a:t>
            </a:r>
            <a:r>
              <a:rPr lang="en-US" altLang="zh-TW" sz="2800" dirty="0"/>
              <a:t>] are focusing on Web Services having a similar </a:t>
            </a:r>
            <a:r>
              <a:rPr lang="en-US" altLang="zh-TW" sz="2800" dirty="0" smtClean="0"/>
              <a:t>approach</a:t>
            </a:r>
            <a:r>
              <a:rPr lang="zh-TW" altLang="en-US" sz="2800" dirty="0" smtClean="0"/>
              <a:t> </a:t>
            </a:r>
            <a:r>
              <a:rPr lang="en-US" altLang="zh-TW" sz="2800" dirty="0"/>
              <a:t>but with a limited number of analyzed monitored </a:t>
            </a:r>
            <a:r>
              <a:rPr lang="en-US" altLang="zh-TW" sz="2800" dirty="0" smtClean="0"/>
              <a:t>data.</a:t>
            </a:r>
          </a:p>
          <a:p>
            <a:r>
              <a:rPr lang="en-US" altLang="zh-TW" sz="2800" dirty="0" smtClean="0"/>
              <a:t>In </a:t>
            </a:r>
            <a:r>
              <a:rPr lang="en-US" altLang="zh-TW" sz="2800" dirty="0"/>
              <a:t>[13] a "profile-based" solution is being described, which only takes into account the CPU utilization of a given Virtual Machine (VM).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47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641496" cy="4929809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RELATED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IMS AS A SERVICE ARCHITECTURE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VIRTUALIZED-IMS ARCHITECTURE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FUTURE WORK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>
                <a:ea typeface="新細明體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10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IMS AS A SERVICE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virtualization </a:t>
            </a:r>
            <a:r>
              <a:rPr lang="en-US" altLang="zh-TW" sz="2800" dirty="0"/>
              <a:t>presumes the logical separation between functional entity and the underlying host. A function is realized as software on top of a container, that is, a </a:t>
            </a:r>
            <a:r>
              <a:rPr lang="en-US" altLang="zh-TW" sz="2800" dirty="0">
                <a:solidFill>
                  <a:srgbClr val="FF0000"/>
                </a:solidFill>
              </a:rPr>
              <a:t>Virtual Machine </a:t>
            </a:r>
            <a:r>
              <a:rPr lang="en-US" altLang="zh-TW" sz="2800" dirty="0"/>
              <a:t>(VM), running on top of a </a:t>
            </a:r>
            <a:r>
              <a:rPr lang="en-US" altLang="zh-TW" sz="2800" dirty="0">
                <a:solidFill>
                  <a:srgbClr val="FF0000"/>
                </a:solidFill>
              </a:rPr>
              <a:t>generic host</a:t>
            </a:r>
            <a:r>
              <a:rPr lang="en-US" altLang="zh-TW" sz="2800" dirty="0"/>
              <a:t>. </a:t>
            </a:r>
            <a:endParaRPr lang="en-US" altLang="zh-TW" sz="2800" dirty="0" smtClean="0"/>
          </a:p>
          <a:p>
            <a:r>
              <a:rPr lang="en-US" altLang="zh-TW" sz="2800" dirty="0"/>
              <a:t>it is not only possible to deploy them on physical machines with common hardware, but also on VMs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2800" dirty="0"/>
              <a:t>the most important requirement </a:t>
            </a:r>
            <a:r>
              <a:rPr lang="en-US" altLang="zh-TW" sz="2800" dirty="0" smtClean="0"/>
              <a:t>is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to </a:t>
            </a:r>
            <a:r>
              <a:rPr lang="en-US" altLang="zh-TW" sz="2800" dirty="0"/>
              <a:t>have network entities realized in </a:t>
            </a:r>
            <a:r>
              <a:rPr lang="en-US" altLang="zh-TW" sz="2800" dirty="0">
                <a:solidFill>
                  <a:srgbClr val="FF0000"/>
                </a:solidFill>
              </a:rPr>
              <a:t>software</a:t>
            </a:r>
            <a:r>
              <a:rPr lang="en-US" altLang="zh-TW" sz="2800" dirty="0"/>
              <a:t>.</a:t>
            </a:r>
            <a:endParaRPr lang="en-US" altLang="zh-TW" sz="2800" dirty="0" smtClean="0"/>
          </a:p>
          <a:p>
            <a:r>
              <a:rPr lang="en-US" altLang="zh-TW" sz="2800" dirty="0"/>
              <a:t>Once a </a:t>
            </a:r>
            <a:r>
              <a:rPr lang="en-US" altLang="zh-TW" sz="2800" dirty="0">
                <a:solidFill>
                  <a:srgbClr val="FF0000"/>
                </a:solidFill>
              </a:rPr>
              <a:t>network function </a:t>
            </a:r>
            <a:r>
              <a:rPr lang="en-US" altLang="zh-TW" sz="2800" dirty="0"/>
              <a:t>is </a:t>
            </a:r>
            <a:r>
              <a:rPr lang="en-US" altLang="zh-TW" sz="2800" dirty="0">
                <a:solidFill>
                  <a:srgbClr val="FF0000"/>
                </a:solidFill>
              </a:rPr>
              <a:t>virtualized</a:t>
            </a:r>
            <a:r>
              <a:rPr lang="en-US" altLang="zh-TW" sz="2800" dirty="0"/>
              <a:t>, meaning it has the possibility to be deployed on a VM, its </a:t>
            </a:r>
            <a:r>
              <a:rPr lang="en-US" altLang="zh-TW" sz="2800" dirty="0">
                <a:solidFill>
                  <a:srgbClr val="FF0000"/>
                </a:solidFill>
              </a:rPr>
              <a:t>lifecycle</a:t>
            </a:r>
            <a:r>
              <a:rPr lang="en-US" altLang="zh-TW" sz="2800" dirty="0"/>
              <a:t> needs to be orchestrated.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7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IMS AS A SERVICE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Virtualization of network elements and their implementation as software components is only an aspect of the </a:t>
            </a:r>
            <a:r>
              <a:rPr lang="en-US" altLang="zh-TW" sz="2800" dirty="0" err="1"/>
              <a:t>cloudification</a:t>
            </a:r>
            <a:r>
              <a:rPr lang="en-US" altLang="zh-TW" sz="2800" dirty="0"/>
              <a:t> process. </a:t>
            </a:r>
            <a:endParaRPr lang="en-US" altLang="zh-TW" sz="2800" dirty="0" smtClean="0"/>
          </a:p>
          <a:p>
            <a:r>
              <a:rPr lang="en-US" altLang="zh-TW" sz="2800" dirty="0" smtClean="0"/>
              <a:t>Once </a:t>
            </a:r>
            <a:r>
              <a:rPr lang="en-US" altLang="zh-TW" sz="2800" dirty="0"/>
              <a:t>the components are virtualized, they can reside on top of </a:t>
            </a:r>
            <a:r>
              <a:rPr lang="en-US" altLang="zh-TW" sz="2800" dirty="0">
                <a:solidFill>
                  <a:srgbClr val="FF0000"/>
                </a:solidFill>
              </a:rPr>
              <a:t>virtual machines</a:t>
            </a:r>
            <a:r>
              <a:rPr lang="en-US" altLang="zh-TW" sz="2800" dirty="0"/>
              <a:t>, and all the </a:t>
            </a:r>
            <a:r>
              <a:rPr lang="en-US" altLang="zh-TW" sz="2800" dirty="0">
                <a:solidFill>
                  <a:srgbClr val="FF0000"/>
                </a:solidFill>
              </a:rPr>
              <a:t>cloud principles </a:t>
            </a:r>
            <a:r>
              <a:rPr lang="en-US" altLang="zh-TW" sz="2800" dirty="0"/>
              <a:t>can be applied also to them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2800" dirty="0"/>
              <a:t>An elastic infrastructure is able to automatically increase or reduce the number of resources potentially without limits. 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IMS AS A SERVICE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/>
          <a:lstStyle/>
          <a:p>
            <a:r>
              <a:rPr lang="en-US" altLang="zh-TW" dirty="0">
                <a:solidFill>
                  <a:srgbClr val="002060"/>
                </a:solidFill>
              </a:rPr>
              <a:t>Virtualized-IMS (</a:t>
            </a:r>
            <a:r>
              <a:rPr lang="en-US" altLang="zh-TW" dirty="0" err="1" smtClean="0">
                <a:solidFill>
                  <a:srgbClr val="002060"/>
                </a:solidFill>
              </a:rPr>
              <a:t>vIMS</a:t>
            </a:r>
            <a:r>
              <a:rPr lang="en-US" altLang="zh-TW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altLang="zh-TW" sz="2400" dirty="0" smtClean="0">
                <a:solidFill>
                  <a:srgbClr val="002060"/>
                </a:solidFill>
              </a:rPr>
              <a:t>an </a:t>
            </a:r>
            <a:r>
              <a:rPr lang="en-US" altLang="zh-TW" sz="2400" dirty="0">
                <a:solidFill>
                  <a:srgbClr val="002060"/>
                </a:solidFill>
              </a:rPr>
              <a:t>architecture option in which each 3GPP IMS functional entity is </a:t>
            </a:r>
            <a:r>
              <a:rPr lang="en-US" altLang="zh-TW" sz="2400" dirty="0">
                <a:solidFill>
                  <a:srgbClr val="FF0000"/>
                </a:solidFill>
              </a:rPr>
              <a:t>mapped 1:1</a:t>
            </a:r>
            <a:r>
              <a:rPr lang="en-US" altLang="zh-TW" sz="2400" dirty="0">
                <a:solidFill>
                  <a:srgbClr val="002060"/>
                </a:solidFill>
              </a:rPr>
              <a:t> with the virtual network function </a:t>
            </a:r>
            <a:r>
              <a:rPr lang="en-US" altLang="zh-TW" sz="2400" dirty="0" smtClean="0">
                <a:solidFill>
                  <a:srgbClr val="002060"/>
                </a:solidFill>
              </a:rPr>
              <a:t>units</a:t>
            </a:r>
          </a:p>
          <a:p>
            <a:r>
              <a:rPr lang="en-US" altLang="zh-TW" dirty="0" smtClean="0">
                <a:solidFill>
                  <a:srgbClr val="002060"/>
                </a:solidFill>
              </a:rPr>
              <a:t>Split-IMS</a:t>
            </a:r>
          </a:p>
          <a:p>
            <a:pPr lvl="1"/>
            <a:r>
              <a:rPr lang="en-US" altLang="zh-TW" sz="2400" dirty="0" smtClean="0">
                <a:solidFill>
                  <a:srgbClr val="002060"/>
                </a:solidFill>
              </a:rPr>
              <a:t>an </a:t>
            </a:r>
            <a:r>
              <a:rPr lang="en-US" altLang="zh-TW" sz="2400" dirty="0">
                <a:solidFill>
                  <a:srgbClr val="002060"/>
                </a:solidFill>
              </a:rPr>
              <a:t>architecture option in which each </a:t>
            </a:r>
            <a:r>
              <a:rPr lang="en-US" altLang="zh-TW" sz="2400" dirty="0" smtClean="0">
                <a:solidFill>
                  <a:srgbClr val="002060"/>
                </a:solidFill>
              </a:rPr>
              <a:t>3GPP IMS </a:t>
            </a:r>
            <a:r>
              <a:rPr lang="en-US" altLang="zh-TW" sz="2400" dirty="0">
                <a:solidFill>
                  <a:srgbClr val="002060"/>
                </a:solidFill>
              </a:rPr>
              <a:t>component is split into multiple sub-components </a:t>
            </a:r>
            <a:r>
              <a:rPr lang="en-US" altLang="zh-TW" sz="2400" dirty="0" smtClean="0">
                <a:solidFill>
                  <a:srgbClr val="002060"/>
                </a:solidFill>
              </a:rPr>
              <a:t>in order </a:t>
            </a:r>
            <a:r>
              <a:rPr lang="en-US" altLang="zh-TW" sz="2400" dirty="0">
                <a:solidFill>
                  <a:srgbClr val="002060"/>
                </a:solidFill>
              </a:rPr>
              <a:t>to be deployed on top of multiple hosts </a:t>
            </a:r>
            <a:r>
              <a:rPr lang="en-US" altLang="zh-TW" sz="2400" dirty="0" smtClean="0">
                <a:solidFill>
                  <a:srgbClr val="002060"/>
                </a:solidFill>
              </a:rPr>
              <a:t>and containers</a:t>
            </a:r>
          </a:p>
          <a:p>
            <a:r>
              <a:rPr lang="en-US" altLang="zh-TW" dirty="0" smtClean="0">
                <a:solidFill>
                  <a:srgbClr val="002060"/>
                </a:solidFill>
              </a:rPr>
              <a:t>Merge-IMS</a:t>
            </a:r>
          </a:p>
          <a:p>
            <a:pPr lvl="1"/>
            <a:r>
              <a:rPr lang="en-US" altLang="zh-TW" sz="2200" dirty="0" smtClean="0">
                <a:solidFill>
                  <a:srgbClr val="002060"/>
                </a:solidFill>
              </a:rPr>
              <a:t>an </a:t>
            </a:r>
            <a:r>
              <a:rPr lang="en-US" altLang="zh-TW" sz="2200" dirty="0">
                <a:solidFill>
                  <a:srgbClr val="002060"/>
                </a:solidFill>
              </a:rPr>
              <a:t>architecture option in which </a:t>
            </a:r>
            <a:r>
              <a:rPr lang="en-US" altLang="zh-TW" sz="2200" dirty="0" smtClean="0">
                <a:solidFill>
                  <a:srgbClr val="002060"/>
                </a:solidFill>
              </a:rPr>
              <a:t>components are </a:t>
            </a:r>
            <a:r>
              <a:rPr lang="en-US" altLang="zh-TW" sz="2200" dirty="0">
                <a:solidFill>
                  <a:srgbClr val="FF0000"/>
                </a:solidFill>
              </a:rPr>
              <a:t>merged into less components</a:t>
            </a:r>
            <a:r>
              <a:rPr lang="en-US" altLang="zh-TW" sz="2200" dirty="0">
                <a:solidFill>
                  <a:srgbClr val="002060"/>
                </a:solidFill>
              </a:rPr>
              <a:t> enabling </a:t>
            </a:r>
            <a:r>
              <a:rPr lang="en-US" altLang="zh-TW" sz="2200" dirty="0">
                <a:solidFill>
                  <a:srgbClr val="FF0000"/>
                </a:solidFill>
              </a:rPr>
              <a:t>a low delay </a:t>
            </a:r>
            <a:r>
              <a:rPr lang="en-US" altLang="zh-TW" sz="2200" dirty="0" smtClean="0">
                <a:solidFill>
                  <a:srgbClr val="002060"/>
                </a:solidFill>
              </a:rPr>
              <a:t>and functional </a:t>
            </a:r>
            <a:r>
              <a:rPr lang="en-US" altLang="zh-TW" sz="2200" dirty="0">
                <a:solidFill>
                  <a:srgbClr val="002060"/>
                </a:solidFill>
              </a:rPr>
              <a:t>reduced processing for external requests by </a:t>
            </a:r>
            <a:r>
              <a:rPr lang="en-US" altLang="zh-TW" sz="2200" dirty="0" smtClean="0">
                <a:solidFill>
                  <a:srgbClr val="002060"/>
                </a:solidFill>
              </a:rPr>
              <a:t>a single </a:t>
            </a:r>
            <a:r>
              <a:rPr lang="en-US" altLang="zh-TW" sz="2200" dirty="0">
                <a:solidFill>
                  <a:srgbClr val="002060"/>
                </a:solidFill>
              </a:rPr>
              <a:t>same virtual network function unit.</a:t>
            </a:r>
            <a:endParaRPr lang="en-US" altLang="zh-TW" sz="2200" dirty="0" smtClean="0">
              <a:solidFill>
                <a:srgbClr val="00206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02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IMS AS A SERVICE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TW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1" y="1535005"/>
            <a:ext cx="6622618" cy="4703978"/>
          </a:xfrm>
        </p:spPr>
      </p:pic>
    </p:spTree>
    <p:extLst>
      <p:ext uri="{BB962C8B-B14F-4D97-AF65-F5344CB8AC3E}">
        <p14:creationId xmlns:p14="http://schemas.microsoft.com/office/powerpoint/2010/main" val="22569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IMS AS A SERVICE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73" y="1542161"/>
            <a:ext cx="7745854" cy="468966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34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IMS AS A SERVICE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For this reason it has been proposed also an architecture in the context of the </a:t>
            </a:r>
            <a:r>
              <a:rPr lang="en-US" altLang="zh-TW" sz="2800" dirty="0">
                <a:solidFill>
                  <a:srgbClr val="FF0000"/>
                </a:solidFill>
              </a:rPr>
              <a:t>Mobile Cloud Networking </a:t>
            </a:r>
            <a:r>
              <a:rPr lang="en-US" altLang="zh-TW" sz="2800" dirty="0"/>
              <a:t>(MCN) project [14] for managing the lifecycle of those deployment models, </a:t>
            </a:r>
            <a:r>
              <a:rPr lang="en-US" altLang="zh-TW" sz="2800" dirty="0">
                <a:solidFill>
                  <a:srgbClr val="FF0000"/>
                </a:solidFill>
              </a:rPr>
              <a:t>reducing the complexity </a:t>
            </a:r>
            <a:r>
              <a:rPr lang="en-US" altLang="zh-TW" sz="2800" dirty="0"/>
              <a:t>in the provisioning and runtime phases. The architecture proposed in Fig. 4.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1210961" y="4337221"/>
            <a:ext cx="8612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/>
              <a:t>[14] T. </a:t>
            </a:r>
            <a:r>
              <a:rPr lang="en-US" altLang="zh-TW" sz="2200" dirty="0" err="1"/>
              <a:t>Bohnert</a:t>
            </a:r>
            <a:r>
              <a:rPr lang="en-US" altLang="zh-TW" sz="2200" dirty="0"/>
              <a:t> and A. Edmonds (eds.), </a:t>
            </a:r>
            <a:r>
              <a:rPr lang="en-US" altLang="zh-TW" sz="2200" i="1" dirty="0"/>
              <a:t>Overall Architecture Definition</a:t>
            </a:r>
            <a:r>
              <a:rPr lang="en-US" altLang="zh-TW" sz="2200" dirty="0"/>
              <a:t>,</a:t>
            </a:r>
          </a:p>
          <a:p>
            <a:r>
              <a:rPr lang="en-US" altLang="zh-TW" sz="2200" dirty="0"/>
              <a:t>deliverable D2.2, </a:t>
            </a:r>
            <a:r>
              <a:rPr lang="en-US" altLang="zh-TW" sz="2200" dirty="0" err="1"/>
              <a:t>MobileCloud</a:t>
            </a:r>
            <a:r>
              <a:rPr lang="en-US" altLang="zh-TW" sz="2200" dirty="0"/>
              <a:t> Networking Project, Oct. 2013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3770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IMS AS A SERVICE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24" y="1418591"/>
            <a:ext cx="6315551" cy="512032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60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For evaluating the feasibility of the proposed architecture, we have used </a:t>
            </a:r>
            <a:r>
              <a:rPr lang="en-US" altLang="zh-TW" sz="2800" dirty="0">
                <a:solidFill>
                  <a:srgbClr val="FF0000"/>
                </a:solidFill>
              </a:rPr>
              <a:t>OpenStack</a:t>
            </a:r>
            <a:r>
              <a:rPr lang="en-US" altLang="zh-TW" sz="2800" dirty="0"/>
              <a:t> [6] and the </a:t>
            </a:r>
            <a:r>
              <a:rPr lang="en-US" altLang="zh-TW" sz="2800" dirty="0" err="1">
                <a:solidFill>
                  <a:srgbClr val="FF0000"/>
                </a:solidFill>
              </a:rPr>
              <a:t>Fraunhofer</a:t>
            </a:r>
            <a:r>
              <a:rPr lang="en-US" altLang="zh-TW" sz="2800" dirty="0">
                <a:solidFill>
                  <a:srgbClr val="FF0000"/>
                </a:solidFill>
              </a:rPr>
              <a:t> FOKUS </a:t>
            </a:r>
            <a:r>
              <a:rPr lang="en-US" altLang="zh-TW" sz="2800" dirty="0" err="1">
                <a:solidFill>
                  <a:srgbClr val="FF0000"/>
                </a:solidFill>
              </a:rPr>
              <a:t>OpenSDNCore</a:t>
            </a:r>
            <a:r>
              <a:rPr lang="en-US" altLang="zh-TW" sz="2800" dirty="0">
                <a:solidFill>
                  <a:srgbClr val="FF0000"/>
                </a:solidFill>
              </a:rPr>
              <a:t> Orchestrator</a:t>
            </a:r>
            <a:r>
              <a:rPr lang="en-US" altLang="zh-TW" sz="2800" dirty="0"/>
              <a:t> [16] for the instantiation of the different components, while as IMS infrastructure we have used the open-source </a:t>
            </a:r>
            <a:r>
              <a:rPr lang="en-US" altLang="zh-TW" sz="2800" dirty="0" err="1">
                <a:solidFill>
                  <a:srgbClr val="FF0000"/>
                </a:solidFill>
              </a:rPr>
              <a:t>Fraunhofer</a:t>
            </a:r>
            <a:r>
              <a:rPr lang="en-US" altLang="zh-TW" sz="2800" dirty="0">
                <a:solidFill>
                  <a:srgbClr val="FF0000"/>
                </a:solidFill>
              </a:rPr>
              <a:t> FOKUS </a:t>
            </a:r>
            <a:r>
              <a:rPr lang="en-US" altLang="zh-TW" sz="2800" dirty="0" err="1">
                <a:solidFill>
                  <a:srgbClr val="FF0000"/>
                </a:solidFill>
              </a:rPr>
              <a:t>OpenIMSCore</a:t>
            </a:r>
            <a:r>
              <a:rPr lang="en-US" altLang="zh-TW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/>
              <a:t>[17].</a:t>
            </a:r>
          </a:p>
          <a:p>
            <a:r>
              <a:rPr lang="en-US" altLang="zh-TW" sz="2800" dirty="0"/>
              <a:t>In order to evaluate the performance of the virtualized-IMS we employed the </a:t>
            </a:r>
            <a:r>
              <a:rPr lang="en-US" altLang="zh-TW" sz="2800" dirty="0" err="1">
                <a:solidFill>
                  <a:srgbClr val="FF0000"/>
                </a:solidFill>
              </a:rPr>
              <a:t>IMSBench</a:t>
            </a:r>
            <a:r>
              <a:rPr lang="en-US" altLang="zh-TW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/>
              <a:t>tool [17].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420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89" y="1624013"/>
            <a:ext cx="7209822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43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test has been divided in three main phases: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first one regards the registration of a pool of subscribers,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second is just a stir phase for preparing the </a:t>
            </a:r>
            <a:r>
              <a:rPr lang="en-US" altLang="zh-TW" dirty="0" smtClean="0"/>
              <a:t>system</a:t>
            </a:r>
          </a:p>
          <a:p>
            <a:pPr lvl="1"/>
            <a:r>
              <a:rPr lang="en-US" altLang="zh-TW" dirty="0" smtClean="0"/>
              <a:t>the third one </a:t>
            </a:r>
            <a:r>
              <a:rPr lang="en-US" altLang="zh-TW" dirty="0"/>
              <a:t>is performing the real benchmark of the SUT.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47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600200"/>
            <a:ext cx="10759441" cy="4831422"/>
          </a:xfrm>
        </p:spPr>
        <p:txBody>
          <a:bodyPr/>
          <a:lstStyle/>
          <a:p>
            <a:pPr algn="just"/>
            <a:r>
              <a:rPr lang="en-US" altLang="zh-TW" sz="2600" dirty="0"/>
              <a:t>The maturity reached by </a:t>
            </a:r>
            <a:r>
              <a:rPr lang="en-US" altLang="zh-TW" sz="2600" dirty="0" err="1"/>
              <a:t>virtualisation</a:t>
            </a:r>
            <a:r>
              <a:rPr lang="en-US" altLang="zh-TW" sz="2600" dirty="0"/>
              <a:t> technology enabled </a:t>
            </a:r>
            <a:r>
              <a:rPr lang="en-US" altLang="zh-TW" sz="2600" dirty="0">
                <a:solidFill>
                  <a:srgbClr val="FF0000"/>
                </a:solidFill>
              </a:rPr>
              <a:t>great innovation</a:t>
            </a:r>
            <a:r>
              <a:rPr lang="en-US" altLang="zh-TW" sz="2600" dirty="0"/>
              <a:t> for </a:t>
            </a:r>
            <a:r>
              <a:rPr lang="en-US" altLang="zh-TW" sz="2600" dirty="0">
                <a:solidFill>
                  <a:srgbClr val="FF0000"/>
                </a:solidFill>
              </a:rPr>
              <a:t>efficient applications </a:t>
            </a:r>
            <a:r>
              <a:rPr lang="en-US" altLang="zh-TW" sz="2600" dirty="0"/>
              <a:t>and </a:t>
            </a:r>
            <a:r>
              <a:rPr lang="en-US" altLang="zh-TW" sz="2600" dirty="0">
                <a:solidFill>
                  <a:srgbClr val="FF0000"/>
                </a:solidFill>
              </a:rPr>
              <a:t>services development </a:t>
            </a:r>
            <a:r>
              <a:rPr lang="en-US" altLang="zh-TW" sz="2600" dirty="0"/>
              <a:t>and delivery, independent of the underlying hardware equipment, especially with the large deployment of </a:t>
            </a:r>
            <a:r>
              <a:rPr lang="en-US" altLang="zh-TW" sz="2600" dirty="0" smtClean="0">
                <a:solidFill>
                  <a:srgbClr val="FF0000"/>
                </a:solidFill>
              </a:rPr>
              <a:t>off-the-shelf</a:t>
            </a:r>
            <a:r>
              <a:rPr lang="en-US" altLang="zh-TW" sz="2600" dirty="0" smtClean="0"/>
              <a:t> </a:t>
            </a:r>
            <a:r>
              <a:rPr lang="en-US" altLang="zh-TW" sz="2600" dirty="0"/>
              <a:t>hardware based cloud infrastructures</a:t>
            </a:r>
            <a:r>
              <a:rPr lang="en-US" altLang="zh-TW" sz="2600" dirty="0" smtClean="0"/>
              <a:t>.</a:t>
            </a:r>
          </a:p>
          <a:p>
            <a:pPr algn="just"/>
            <a:r>
              <a:rPr lang="en-US" altLang="zh-TW" sz="2600" dirty="0"/>
              <a:t>In order to take advantage of this technology, the existing network functions have to be developed and adapted to the new paradigm</a:t>
            </a:r>
            <a:r>
              <a:rPr lang="en-US" altLang="zh-TW" sz="2600" dirty="0" smtClean="0"/>
              <a:t>.</a:t>
            </a:r>
          </a:p>
          <a:p>
            <a:pPr algn="just"/>
            <a:r>
              <a:rPr lang="en-US" altLang="zh-TW" sz="2600" dirty="0"/>
              <a:t>t</a:t>
            </a:r>
            <a:r>
              <a:rPr lang="en-US" altLang="zh-TW" sz="2600" dirty="0" smtClean="0"/>
              <a:t>raditional </a:t>
            </a:r>
            <a:r>
              <a:rPr lang="en-US" altLang="zh-TW" sz="2600" dirty="0"/>
              <a:t>telecom services are still implemented on dedicated hardware resulting in </a:t>
            </a:r>
            <a:r>
              <a:rPr lang="en-US" altLang="zh-TW" sz="2600" dirty="0">
                <a:solidFill>
                  <a:srgbClr val="FF0000"/>
                </a:solidFill>
              </a:rPr>
              <a:t>high deployment </a:t>
            </a:r>
            <a:r>
              <a:rPr lang="en-US" altLang="zh-TW" sz="2600" dirty="0"/>
              <a:t>and </a:t>
            </a:r>
            <a:r>
              <a:rPr lang="en-US" altLang="zh-TW" sz="2600" dirty="0">
                <a:solidFill>
                  <a:srgbClr val="FF0000"/>
                </a:solidFill>
              </a:rPr>
              <a:t>maintenance</a:t>
            </a:r>
            <a:r>
              <a:rPr lang="en-US" altLang="zh-TW" sz="2600" dirty="0"/>
              <a:t> </a:t>
            </a:r>
            <a:r>
              <a:rPr lang="en-US" altLang="zh-TW" sz="2600" dirty="0">
                <a:solidFill>
                  <a:srgbClr val="FF0000"/>
                </a:solidFill>
              </a:rPr>
              <a:t>costs</a:t>
            </a:r>
            <a:r>
              <a:rPr lang="en-US" altLang="zh-TW" sz="2600" dirty="0"/>
              <a:t> compared to the other already </a:t>
            </a:r>
            <a:r>
              <a:rPr lang="en-US" altLang="zh-TW" sz="2600" dirty="0" err="1">
                <a:solidFill>
                  <a:srgbClr val="FF0000"/>
                </a:solidFill>
              </a:rPr>
              <a:t>cloudified</a:t>
            </a:r>
            <a:r>
              <a:rPr lang="en-US" altLang="zh-TW" sz="2600" dirty="0">
                <a:solidFill>
                  <a:srgbClr val="FF0000"/>
                </a:solidFill>
              </a:rPr>
              <a:t> services</a:t>
            </a:r>
            <a:r>
              <a:rPr lang="en-US" altLang="zh-TW" sz="2600" dirty="0"/>
              <a:t>.</a:t>
            </a:r>
            <a:endParaRPr lang="en-US" altLang="zh-TW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>
                <a:ea typeface="新細明體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47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zh-TW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87" y="2834640"/>
            <a:ext cx="8065026" cy="2682177"/>
          </a:xfrm>
        </p:spPr>
      </p:pic>
    </p:spTree>
    <p:extLst>
      <p:ext uri="{BB962C8B-B14F-4D97-AF65-F5344CB8AC3E}">
        <p14:creationId xmlns:p14="http://schemas.microsoft.com/office/powerpoint/2010/main" val="36562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zh-TW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01" y="1510164"/>
            <a:ext cx="6581797" cy="4846187"/>
          </a:xfrm>
        </p:spPr>
      </p:pic>
    </p:spTree>
    <p:extLst>
      <p:ext uri="{BB962C8B-B14F-4D97-AF65-F5344CB8AC3E}">
        <p14:creationId xmlns:p14="http://schemas.microsoft.com/office/powerpoint/2010/main" val="25075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zh-TW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7" y="1701107"/>
            <a:ext cx="9811166" cy="4371774"/>
          </a:xfrm>
        </p:spPr>
      </p:pic>
    </p:spTree>
    <p:extLst>
      <p:ext uri="{BB962C8B-B14F-4D97-AF65-F5344CB8AC3E}">
        <p14:creationId xmlns:p14="http://schemas.microsoft.com/office/powerpoint/2010/main" val="33707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zh-TW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76" y="1867500"/>
            <a:ext cx="9651133" cy="4026579"/>
          </a:xfrm>
        </p:spPr>
      </p:pic>
    </p:spTree>
    <p:extLst>
      <p:ext uri="{BB962C8B-B14F-4D97-AF65-F5344CB8AC3E}">
        <p14:creationId xmlns:p14="http://schemas.microsoft.com/office/powerpoint/2010/main" val="40037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Considering that the </a:t>
            </a:r>
            <a:r>
              <a:rPr lang="en-US" altLang="zh-TW" sz="2800" dirty="0" err="1"/>
              <a:t>flavour</a:t>
            </a:r>
            <a:r>
              <a:rPr lang="en-US" altLang="zh-TW" sz="2800" dirty="0"/>
              <a:t> used for this experiment is a small one, this value can be easily increased </a:t>
            </a:r>
            <a:r>
              <a:rPr lang="en-US" altLang="zh-TW" sz="2800" dirty="0">
                <a:solidFill>
                  <a:srgbClr val="FF0000"/>
                </a:solidFill>
              </a:rPr>
              <a:t>scaling vertically </a:t>
            </a:r>
            <a:r>
              <a:rPr lang="en-US" altLang="zh-TW" sz="2800" dirty="0"/>
              <a:t>each of the components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2800" dirty="0"/>
              <a:t>Furthermore having a physical limit on scaling vertically, the best approach would be to use the Service Orchestrator for </a:t>
            </a:r>
            <a:r>
              <a:rPr lang="en-US" altLang="zh-TW" sz="2800" dirty="0">
                <a:solidFill>
                  <a:srgbClr val="FF0000"/>
                </a:solidFill>
              </a:rPr>
              <a:t>horizontally scaling </a:t>
            </a:r>
            <a:r>
              <a:rPr lang="en-US" altLang="zh-TW" sz="2800" dirty="0"/>
              <a:t>the proposed </a:t>
            </a:r>
            <a:r>
              <a:rPr lang="en-US" altLang="zh-TW" sz="2800" dirty="0" err="1" smtClean="0"/>
              <a:t>vIMS</a:t>
            </a:r>
            <a:endParaRPr lang="en-US" altLang="zh-TW" sz="2800" dirty="0" smtClean="0"/>
          </a:p>
          <a:p>
            <a:r>
              <a:rPr lang="en-US" altLang="zh-TW" sz="2800" dirty="0" smtClean="0"/>
              <a:t>allowing </a:t>
            </a:r>
            <a:r>
              <a:rPr lang="en-US" altLang="zh-TW" sz="2800" dirty="0"/>
              <a:t>also </a:t>
            </a:r>
            <a:r>
              <a:rPr lang="en-US" altLang="zh-TW" sz="2800" dirty="0">
                <a:solidFill>
                  <a:srgbClr val="FF0000"/>
                </a:solidFill>
              </a:rPr>
              <a:t>saving energy consumption </a:t>
            </a:r>
            <a:r>
              <a:rPr lang="en-US" altLang="zh-TW" sz="2800" dirty="0"/>
              <a:t>and </a:t>
            </a:r>
            <a:r>
              <a:rPr lang="en-US" altLang="zh-TW" sz="2800" dirty="0">
                <a:solidFill>
                  <a:srgbClr val="FF0000"/>
                </a:solidFill>
              </a:rPr>
              <a:t>paying only for the used resources</a:t>
            </a:r>
            <a:r>
              <a:rPr lang="en-US" altLang="zh-TW" sz="2800" dirty="0"/>
              <a:t>, as well as for offering geographically localized services with </a:t>
            </a:r>
            <a:r>
              <a:rPr lang="en-US" altLang="zh-TW" sz="2800" dirty="0">
                <a:solidFill>
                  <a:srgbClr val="FF0000"/>
                </a:solidFill>
              </a:rPr>
              <a:t>low delay </a:t>
            </a:r>
            <a:r>
              <a:rPr lang="en-US" altLang="zh-TW" sz="2800" dirty="0"/>
              <a:t>for the subscribers</a:t>
            </a:r>
            <a:r>
              <a:rPr lang="en-US" altLang="zh-TW" sz="2800" dirty="0" smtClean="0"/>
              <a:t>.</a:t>
            </a:r>
            <a:endParaRPr lang="zh-TW" altLang="zh-TW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69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FUTURE WORK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/>
          <a:lstStyle/>
          <a:p>
            <a:r>
              <a:rPr lang="en-US" altLang="zh-TW" sz="2800" dirty="0"/>
              <a:t>A possible architecture for offering </a:t>
            </a:r>
            <a:r>
              <a:rPr lang="en-US" altLang="zh-TW" sz="2800" dirty="0">
                <a:solidFill>
                  <a:srgbClr val="FF0000"/>
                </a:solidFill>
              </a:rPr>
              <a:t>IMS-as-a-Service</a:t>
            </a:r>
            <a:r>
              <a:rPr lang="en-US" altLang="zh-TW" sz="2800" dirty="0"/>
              <a:t> has been proposed. </a:t>
            </a:r>
            <a:endParaRPr lang="en-US" altLang="zh-TW" sz="2800" dirty="0" smtClean="0"/>
          </a:p>
          <a:p>
            <a:r>
              <a:rPr lang="en-US" altLang="zh-TW" sz="2800" dirty="0"/>
              <a:t>It gives the possibility to deploy on-demand an instance of the IMS platform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2800" dirty="0"/>
              <a:t>three different deployment models have been proposed for the implementation of a cloud-based IMS platform</a:t>
            </a:r>
            <a:r>
              <a:rPr lang="en-US" altLang="zh-TW" sz="2800" dirty="0" smtClean="0"/>
              <a:t>.</a:t>
            </a:r>
          </a:p>
          <a:p>
            <a:pPr lvl="1"/>
            <a:r>
              <a:rPr lang="en-US" altLang="zh-TW" sz="2200" dirty="0"/>
              <a:t>Virtualized-IMS</a:t>
            </a:r>
          </a:p>
          <a:p>
            <a:pPr lvl="1"/>
            <a:r>
              <a:rPr lang="en-US" altLang="zh-TW" sz="2200" dirty="0"/>
              <a:t>Split-IMS</a:t>
            </a:r>
          </a:p>
          <a:p>
            <a:pPr lvl="1"/>
            <a:r>
              <a:rPr lang="en-US" altLang="zh-TW" sz="2200" dirty="0" smtClean="0"/>
              <a:t>Merge-IMS</a:t>
            </a:r>
          </a:p>
          <a:p>
            <a:r>
              <a:rPr lang="en-US" altLang="zh-TW" sz="2800" dirty="0"/>
              <a:t>In all of those models the </a:t>
            </a:r>
            <a:r>
              <a:rPr lang="en-US" altLang="zh-TW" sz="2800" dirty="0">
                <a:solidFill>
                  <a:srgbClr val="FF0000"/>
                </a:solidFill>
              </a:rPr>
              <a:t>scalability problem </a:t>
            </a:r>
            <a:r>
              <a:rPr lang="en-US" altLang="zh-TW" sz="2800" dirty="0"/>
              <a:t>of the IMS infrastructure has been addressed</a:t>
            </a:r>
            <a:r>
              <a:rPr lang="en-US" altLang="zh-TW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26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FUTURE WORK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/>
          <a:lstStyle/>
          <a:p>
            <a:r>
              <a:rPr lang="en-US" altLang="zh-TW" sz="2800" dirty="0"/>
              <a:t>Furthermore the </a:t>
            </a:r>
            <a:r>
              <a:rPr lang="en-US" altLang="zh-TW" sz="2800" dirty="0" err="1"/>
              <a:t>vIMS</a:t>
            </a:r>
            <a:r>
              <a:rPr lang="en-US" altLang="zh-TW" sz="2800" dirty="0"/>
              <a:t> platform has been integrated into the </a:t>
            </a:r>
            <a:r>
              <a:rPr lang="en-US" altLang="zh-TW" sz="2800" dirty="0">
                <a:solidFill>
                  <a:srgbClr val="FF0000"/>
                </a:solidFill>
              </a:rPr>
              <a:t>MCN 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platform</a:t>
            </a:r>
            <a:r>
              <a:rPr lang="en-US" altLang="zh-TW" sz="2800" dirty="0" err="1" smtClean="0"/>
              <a:t>,in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order to interoperate with the </a:t>
            </a:r>
            <a:r>
              <a:rPr lang="en-US" altLang="zh-TW" sz="2800" dirty="0">
                <a:solidFill>
                  <a:srgbClr val="FF0000"/>
                </a:solidFill>
              </a:rPr>
              <a:t>SO</a:t>
            </a:r>
            <a:r>
              <a:rPr lang="en-US" altLang="zh-TW" sz="2800" dirty="0"/>
              <a:t> for being offered as a </a:t>
            </a:r>
            <a:r>
              <a:rPr lang="en-US" altLang="zh-TW" sz="2800" dirty="0" smtClean="0"/>
              <a:t>service.</a:t>
            </a:r>
          </a:p>
          <a:p>
            <a:r>
              <a:rPr lang="en-US" altLang="zh-TW" sz="2800" dirty="0"/>
              <a:t>This integration allows the combination among </a:t>
            </a:r>
            <a:r>
              <a:rPr lang="en-US" altLang="zh-TW" sz="2800" dirty="0" err="1"/>
              <a:t>IMSaaS</a:t>
            </a:r>
            <a:r>
              <a:rPr lang="en-US" altLang="zh-TW" sz="2800" dirty="0"/>
              <a:t> and other MCN services like </a:t>
            </a:r>
            <a:r>
              <a:rPr lang="en-US" altLang="zh-TW" sz="2800" dirty="0" smtClean="0"/>
              <a:t>for </a:t>
            </a:r>
            <a:r>
              <a:rPr lang="en-US" altLang="zh-TW" sz="2800" dirty="0"/>
              <a:t>instance </a:t>
            </a:r>
            <a:r>
              <a:rPr lang="en-US" altLang="zh-TW" sz="2800" dirty="0" err="1" smtClean="0"/>
              <a:t>EPCaaS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2800" dirty="0"/>
              <a:t>A further step represents the development and </a:t>
            </a:r>
            <a:r>
              <a:rPr lang="en-US" altLang="zh-TW" sz="2800" dirty="0" smtClean="0"/>
              <a:t>the deployment </a:t>
            </a:r>
            <a:r>
              <a:rPr lang="en-US" altLang="zh-TW" sz="2800" dirty="0"/>
              <a:t>of a merge-IMS infrastructure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1320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FUTURE WORK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/>
          <a:lstStyle/>
          <a:p>
            <a:r>
              <a:rPr lang="en-US" altLang="zh-TW" sz="2800" dirty="0"/>
              <a:t>As seen from </a:t>
            </a:r>
            <a:r>
              <a:rPr lang="en-US" altLang="zh-TW" sz="2800" dirty="0" smtClean="0"/>
              <a:t>the presented </a:t>
            </a:r>
            <a:r>
              <a:rPr lang="en-US" altLang="zh-TW" sz="2800" dirty="0"/>
              <a:t>evaluation results, with a very limited number </a:t>
            </a:r>
            <a:r>
              <a:rPr lang="en-US" altLang="zh-TW" sz="2800" dirty="0" smtClean="0"/>
              <a:t>of entities </a:t>
            </a:r>
            <a:r>
              <a:rPr lang="en-US" altLang="zh-TW" sz="2800" dirty="0"/>
              <a:t>a large number of subscribers can be served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2800" dirty="0"/>
              <a:t>We </a:t>
            </a:r>
            <a:r>
              <a:rPr lang="en-US" altLang="zh-TW" sz="2800" dirty="0" smtClean="0"/>
              <a:t>expect that </a:t>
            </a:r>
            <a:r>
              <a:rPr lang="en-US" altLang="zh-TW" sz="2800" dirty="0"/>
              <a:t>a merge-IMS maintain this property while being able </a:t>
            </a:r>
            <a:r>
              <a:rPr lang="en-US" altLang="zh-TW" sz="2800" dirty="0" smtClean="0"/>
              <a:t>to serve </a:t>
            </a:r>
            <a:r>
              <a:rPr lang="en-US" altLang="zh-TW" sz="2800" dirty="0"/>
              <a:t>the subscribers in a </a:t>
            </a:r>
            <a:r>
              <a:rPr lang="en-US" altLang="zh-TW" sz="2800" dirty="0">
                <a:solidFill>
                  <a:srgbClr val="FF0000"/>
                </a:solidFill>
              </a:rPr>
              <a:t>low delay </a:t>
            </a:r>
            <a:r>
              <a:rPr lang="en-US" altLang="zh-TW" sz="2800" dirty="0"/>
              <a:t>localized fashion.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6374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REFERENCE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400" dirty="0"/>
              <a:t>[1] Continuity Central, “Five nines: chasing the dream?”, Nov. </a:t>
            </a:r>
            <a:r>
              <a:rPr lang="en-US" altLang="zh-TW" sz="1400" dirty="0" smtClean="0"/>
              <a:t>2005,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http</a:t>
            </a:r>
            <a:r>
              <a:rPr lang="en-US" altLang="zh-TW" sz="1400" dirty="0"/>
              <a:t>://www.continuitycentral.com/feature0267.htm .</a:t>
            </a:r>
          </a:p>
          <a:p>
            <a:r>
              <a:rPr lang="it-IT" altLang="zh-TW" sz="1400" dirty="0"/>
              <a:t>[2] P. Bellavista, K. Campowsky , G. Carella, L. Foschini, T. Magedanz, </a:t>
            </a:r>
            <a:r>
              <a:rPr lang="it-IT" altLang="zh-TW" sz="1400" dirty="0" smtClean="0"/>
              <a:t>F.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Schreiner</a:t>
            </a:r>
            <a:r>
              <a:rPr lang="en-US" altLang="zh-TW" sz="1400" dirty="0"/>
              <a:t>, </a:t>
            </a:r>
            <a:r>
              <a:rPr lang="en-US" altLang="zh-TW" sz="1400" dirty="0" smtClean="0"/>
              <a:t>“</a:t>
            </a:r>
            <a:r>
              <a:rPr lang="en-US" altLang="zh-TW" sz="1400" dirty="0" err="1" smtClean="0"/>
              <a:t>QoS</a:t>
            </a:r>
            <a:r>
              <a:rPr lang="en-US" altLang="zh-TW" sz="1400" dirty="0" smtClean="0"/>
              <a:t>-aware </a:t>
            </a:r>
            <a:r>
              <a:rPr lang="en-US" altLang="zh-TW" sz="1400" dirty="0"/>
              <a:t>elastic cloud brokering for IMS </a:t>
            </a:r>
            <a:r>
              <a:rPr lang="en-US" altLang="zh-TW" sz="1400" dirty="0" smtClean="0"/>
              <a:t>infrastructures”,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The </a:t>
            </a:r>
            <a:r>
              <a:rPr lang="en-US" altLang="zh-TW" sz="1400" dirty="0"/>
              <a:t>Seventeenth IEEE Symposium on Computers and </a:t>
            </a:r>
            <a:r>
              <a:rPr lang="en-US" altLang="zh-TW" sz="1400" dirty="0" smtClean="0"/>
              <a:t>Communications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(ISCC’12</a:t>
            </a:r>
            <a:r>
              <a:rPr lang="en-US" altLang="zh-TW" sz="1400" dirty="0"/>
              <a:t>). July 1 - 4, 2012, Cappadocia, Turkey.</a:t>
            </a:r>
          </a:p>
          <a:p>
            <a:r>
              <a:rPr lang="en-US" altLang="zh-TW" sz="1400" dirty="0"/>
              <a:t>[3] K. </a:t>
            </a:r>
            <a:r>
              <a:rPr lang="en-US" altLang="zh-TW" sz="1400" dirty="0" err="1"/>
              <a:t>Campowsky</a:t>
            </a:r>
            <a:r>
              <a:rPr lang="en-US" altLang="zh-TW" sz="1400" dirty="0"/>
              <a:t> , G. </a:t>
            </a:r>
            <a:r>
              <a:rPr lang="en-US" altLang="zh-TW" sz="1400" dirty="0" err="1"/>
              <a:t>Carella</a:t>
            </a:r>
            <a:r>
              <a:rPr lang="en-US" altLang="zh-TW" sz="1400" dirty="0"/>
              <a:t>, T. </a:t>
            </a:r>
            <a:r>
              <a:rPr lang="en-US" altLang="zh-TW" sz="1400" dirty="0" err="1"/>
              <a:t>Magedanz</a:t>
            </a:r>
            <a:r>
              <a:rPr lang="en-US" altLang="zh-TW" sz="1400" dirty="0"/>
              <a:t>, F. Schreiner, </a:t>
            </a:r>
            <a:r>
              <a:rPr lang="en-US" altLang="zh-TW" sz="1400" dirty="0" smtClean="0"/>
              <a:t>“Optimization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of </a:t>
            </a:r>
            <a:r>
              <a:rPr lang="en-US" altLang="zh-TW" sz="1400" dirty="0"/>
              <a:t>Elastic Cloud Brokerage Mechanisms for Future </a:t>
            </a:r>
            <a:r>
              <a:rPr lang="en-US" altLang="zh-TW" sz="1400" dirty="0" smtClean="0"/>
              <a:t>Telecommunication</a:t>
            </a:r>
            <a:r>
              <a:rPr lang="zh-TW" altLang="en-US" sz="1400" dirty="0" smtClean="0"/>
              <a:t> </a:t>
            </a:r>
            <a:r>
              <a:rPr lang="de-DE" altLang="zh-TW" sz="1400" dirty="0" smtClean="0"/>
              <a:t>Service Environments”, </a:t>
            </a:r>
            <a:r>
              <a:rPr lang="de-DE" altLang="zh-TW" sz="1400" dirty="0"/>
              <a:t>Praxis der Informationsverarbeitung </a:t>
            </a:r>
            <a:r>
              <a:rPr lang="de-DE" altLang="zh-TW" sz="1400" dirty="0" smtClean="0"/>
              <a:t>und</a:t>
            </a:r>
            <a:r>
              <a:rPr lang="zh-TW" altLang="en-US" sz="1400" dirty="0" smtClean="0"/>
              <a:t> </a:t>
            </a:r>
            <a:r>
              <a:rPr lang="en-US" altLang="zh-TW" sz="1400" dirty="0" err="1" smtClean="0"/>
              <a:t>Kommunikation</a:t>
            </a:r>
            <a:r>
              <a:rPr lang="en-US" altLang="zh-TW" sz="1400" dirty="0"/>
              <a:t>. Volume 0, Issue 0, ISSN (Online) 1865-8342, </a:t>
            </a:r>
            <a:r>
              <a:rPr lang="en-US" altLang="zh-TW" sz="1400" dirty="0" smtClean="0"/>
              <a:t>ISSN</a:t>
            </a:r>
            <a:r>
              <a:rPr lang="zh-TW" altLang="en-US" sz="1400" dirty="0" smtClean="0"/>
              <a:t> </a:t>
            </a:r>
            <a:r>
              <a:rPr lang="fr-FR" altLang="zh-TW" sz="1400" dirty="0" smtClean="0"/>
              <a:t>(Print</a:t>
            </a:r>
            <a:r>
              <a:rPr lang="fr-FR" altLang="zh-TW" sz="1400" dirty="0"/>
              <a:t>) 0930-5157, DOI: 10.1515/pik-2012-0036, June 2012</a:t>
            </a:r>
          </a:p>
          <a:p>
            <a:r>
              <a:rPr lang="pt-BR" altLang="zh-TW" sz="1400" dirty="0"/>
              <a:t>[4] 3GPP. TS 23.228. IP Multimedia Subsystem (IMS) .</a:t>
            </a:r>
          </a:p>
          <a:p>
            <a:r>
              <a:rPr lang="en-US" altLang="zh-TW" sz="1400" dirty="0"/>
              <a:t>[5] J. Rosenberg et al., “SIP: Session Initiation Protocol,” IETF RFC 3261</a:t>
            </a:r>
          </a:p>
          <a:p>
            <a:r>
              <a:rPr lang="en-US" altLang="zh-TW" sz="1400" dirty="0"/>
              <a:t>[6] Open source software for building private and public </a:t>
            </a:r>
            <a:r>
              <a:rPr lang="en-US" altLang="zh-TW" sz="1400" dirty="0" err="1" smtClean="0"/>
              <a:t>clouds:http</a:t>
            </a:r>
            <a:r>
              <a:rPr lang="en-US" altLang="zh-TW" sz="1400" dirty="0"/>
              <a:t>://www.openstack.org/</a:t>
            </a:r>
          </a:p>
          <a:p>
            <a:r>
              <a:rPr lang="en-US" altLang="zh-TW" sz="1400" dirty="0"/>
              <a:t>[7] 3GPP TS 23.401, “General Packet Radio Service (GPRS) </a:t>
            </a:r>
            <a:r>
              <a:rPr lang="en-US" altLang="zh-TW" sz="1400" dirty="0" smtClean="0"/>
              <a:t>enhancements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for </a:t>
            </a:r>
            <a:r>
              <a:rPr lang="en-US" altLang="zh-TW" sz="1400" dirty="0"/>
              <a:t>Evolved Universal Terrestrial Radio Access Network (</a:t>
            </a:r>
            <a:r>
              <a:rPr lang="en-US" altLang="zh-TW" sz="1400" dirty="0" smtClean="0"/>
              <a:t>E-UTRAN)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access</a:t>
            </a:r>
            <a:r>
              <a:rPr lang="en-US" altLang="zh-TW" sz="1400" dirty="0"/>
              <a:t>”, www.3gpp.org;</a:t>
            </a:r>
          </a:p>
          <a:p>
            <a:r>
              <a:rPr lang="en-US" altLang="zh-TW" sz="1400" dirty="0"/>
              <a:t>[8] Project Clearwater – IMS in the </a:t>
            </a:r>
            <a:r>
              <a:rPr lang="en-US" altLang="zh-TW" sz="1400" dirty="0" smtClean="0"/>
              <a:t>Cloud,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http</a:t>
            </a:r>
            <a:r>
              <a:rPr lang="en-US" altLang="zh-TW" sz="1400" dirty="0"/>
              <a:t>://www.projectclearwater.org/</a:t>
            </a:r>
          </a:p>
          <a:p>
            <a:r>
              <a:rPr lang="en-US" altLang="zh-TW" sz="1400" dirty="0"/>
              <a:t>[9] ETSI NFV Whitepaper Update, October </a:t>
            </a:r>
            <a:r>
              <a:rPr lang="en-US" altLang="zh-TW" sz="1400" dirty="0" smtClean="0"/>
              <a:t>2013,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http</a:t>
            </a:r>
            <a:r>
              <a:rPr lang="en-US" altLang="zh-TW" sz="1400" dirty="0"/>
              <a:t>://portal.etsi.org/NFV/NFV_White_Paper2.pdf</a:t>
            </a:r>
          </a:p>
          <a:p>
            <a:r>
              <a:rPr lang="it-IT" altLang="zh-TW" sz="1400" dirty="0"/>
              <a:t>[10] P. Bellavista, A. Corradi, L. Foschini, “Enhancing </a:t>
            </a:r>
            <a:r>
              <a:rPr lang="it-IT" altLang="zh-TW" sz="1400" dirty="0" smtClean="0"/>
              <a:t>Intradomain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Scalability </a:t>
            </a:r>
            <a:r>
              <a:rPr lang="en-US" altLang="zh-TW" sz="1400" dirty="0"/>
              <a:t>of IMS-Based Services”, Parallel and Distributed </a:t>
            </a:r>
            <a:r>
              <a:rPr lang="en-US" altLang="zh-TW" sz="1400" dirty="0" smtClean="0"/>
              <a:t>Systems,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IEEE </a:t>
            </a:r>
            <a:r>
              <a:rPr lang="en-US" altLang="zh-TW" sz="1400" dirty="0"/>
              <a:t>Transactions on (Volume:24 , Issue: 12 )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28881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REFERENCE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400" dirty="0"/>
              <a:t>[11] T. Louvain-la-</a:t>
            </a:r>
            <a:r>
              <a:rPr lang="en-US" altLang="zh-TW" sz="1400" dirty="0" err="1"/>
              <a:t>Neuve</a:t>
            </a:r>
            <a:r>
              <a:rPr lang="en-US" altLang="zh-TW" sz="1400" dirty="0"/>
              <a:t>, “Migration of </a:t>
            </a:r>
            <a:r>
              <a:rPr lang="en-US" altLang="zh-TW" sz="1400" dirty="0" err="1"/>
              <a:t>Mobicents</a:t>
            </a:r>
            <a:r>
              <a:rPr lang="en-US" altLang="zh-TW" sz="1400" dirty="0"/>
              <a:t> Sip Servlets on a </a:t>
            </a:r>
            <a:r>
              <a:rPr lang="en-US" altLang="zh-TW" sz="1400" dirty="0" smtClean="0"/>
              <a:t>cloud</a:t>
            </a:r>
            <a:r>
              <a:rPr lang="zh-TW" altLang="en-US" sz="1400" dirty="0" smtClean="0"/>
              <a:t> </a:t>
            </a:r>
            <a:r>
              <a:rPr lang="fr-FR" altLang="zh-TW" sz="1400" dirty="0" smtClean="0"/>
              <a:t>platform</a:t>
            </a:r>
            <a:r>
              <a:rPr lang="fr-FR" altLang="zh-TW" sz="1400" dirty="0"/>
              <a:t>.” Master Thesis, Universite catholique de Louvain, </a:t>
            </a:r>
            <a:r>
              <a:rPr lang="fr-FR" altLang="zh-TW" sz="1400" dirty="0" smtClean="0"/>
              <a:t>Louvain,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School </a:t>
            </a:r>
            <a:r>
              <a:rPr lang="en-US" altLang="zh-TW" sz="1400" dirty="0"/>
              <a:t>of Engineering, academic year 2010 – 2011, </a:t>
            </a:r>
            <a:r>
              <a:rPr lang="en-US" altLang="zh-TW" sz="1400" dirty="0" smtClean="0"/>
              <a:t>online: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http</a:t>
            </a:r>
            <a:r>
              <a:rPr lang="en-US" altLang="zh-TW" sz="1400" dirty="0"/>
              <a:t>://thibault.leruitte.name/tmp/cc04980d.pdf</a:t>
            </a:r>
          </a:p>
          <a:p>
            <a:r>
              <a:rPr lang="en-US" altLang="zh-TW" sz="1400" dirty="0"/>
              <a:t>[12] W. Iqbal, M. Dailey, and D. Carrera, “Sla-driven adaptive </a:t>
            </a:r>
            <a:r>
              <a:rPr lang="en-US" altLang="zh-TW" sz="1400" dirty="0" smtClean="0"/>
              <a:t>resource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management </a:t>
            </a:r>
            <a:r>
              <a:rPr lang="en-US" altLang="zh-TW" sz="1400" dirty="0"/>
              <a:t>for web applications on a heterogeneous compute </a:t>
            </a:r>
            <a:r>
              <a:rPr lang="en-US" altLang="zh-TW" sz="1400" dirty="0" err="1"/>
              <a:t>cloud</a:t>
            </a:r>
            <a:r>
              <a:rPr lang="en-US" altLang="zh-TW" sz="1400" dirty="0" err="1" smtClean="0"/>
              <a:t>,”in</a:t>
            </a:r>
            <a:r>
              <a:rPr lang="en-US" altLang="zh-TW" sz="1400" dirty="0" smtClean="0"/>
              <a:t> </a:t>
            </a:r>
            <a:r>
              <a:rPr lang="en-US" altLang="zh-TW" sz="1400" dirty="0"/>
              <a:t>Cloud Computing, ser. Lecture Notes in Computer Science, </a:t>
            </a:r>
            <a:r>
              <a:rPr lang="en-US" altLang="zh-TW" sz="1400" dirty="0" smtClean="0"/>
              <a:t>M.</a:t>
            </a:r>
            <a:r>
              <a:rPr lang="zh-TW" altLang="en-US" sz="1400" dirty="0" smtClean="0"/>
              <a:t> </a:t>
            </a:r>
            <a:r>
              <a:rPr lang="en-US" altLang="zh-TW" sz="1400" dirty="0" err="1" smtClean="0"/>
              <a:t>Jaatun</a:t>
            </a:r>
            <a:r>
              <a:rPr lang="en-US" altLang="zh-TW" sz="1400" dirty="0"/>
              <a:t>, G. Zhao, and C. </a:t>
            </a:r>
            <a:r>
              <a:rPr lang="en-US" altLang="zh-TW" sz="1400" dirty="0" err="1"/>
              <a:t>Rong</a:t>
            </a:r>
            <a:r>
              <a:rPr lang="en-US" altLang="zh-TW" sz="1400" dirty="0"/>
              <a:t>, Eds. Springer Berlin / Heidelberg, </a:t>
            </a:r>
            <a:r>
              <a:rPr lang="en-US" altLang="zh-TW" sz="1400" dirty="0" smtClean="0"/>
              <a:t>2009,vol</a:t>
            </a:r>
            <a:r>
              <a:rPr lang="en-US" altLang="zh-TW" sz="1400" dirty="0"/>
              <a:t>. 5931, pp. 243–253.</a:t>
            </a:r>
          </a:p>
          <a:p>
            <a:r>
              <a:rPr lang="en-US" altLang="zh-TW" sz="1400" dirty="0"/>
              <a:t>[13] Y. </a:t>
            </a:r>
            <a:r>
              <a:rPr lang="en-US" altLang="zh-TW" sz="1400" dirty="0" err="1"/>
              <a:t>Jie</a:t>
            </a:r>
            <a:r>
              <a:rPr lang="en-US" altLang="zh-TW" sz="1400" dirty="0"/>
              <a:t>, Q. </a:t>
            </a:r>
            <a:r>
              <a:rPr lang="en-US" altLang="zh-TW" sz="1400" dirty="0" err="1"/>
              <a:t>Jie</a:t>
            </a:r>
            <a:r>
              <a:rPr lang="en-US" altLang="zh-TW" sz="1400" dirty="0"/>
              <a:t>, and L. Ying, “A profile-based approach to </a:t>
            </a:r>
            <a:r>
              <a:rPr lang="en-US" altLang="zh-TW" sz="1400" dirty="0" err="1" smtClean="0"/>
              <a:t>justin</a:t>
            </a:r>
            <a:r>
              <a:rPr lang="en-US" altLang="zh-TW" sz="1400" dirty="0" smtClean="0"/>
              <a:t>-time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scalability </a:t>
            </a:r>
            <a:r>
              <a:rPr lang="en-US" altLang="zh-TW" sz="1400" dirty="0"/>
              <a:t>for cloud applications,” </a:t>
            </a:r>
            <a:r>
              <a:rPr lang="en-US" altLang="zh-TW" sz="1400" dirty="0" err="1"/>
              <a:t>sep.</a:t>
            </a:r>
            <a:r>
              <a:rPr lang="en-US" altLang="zh-TW" sz="1400" dirty="0"/>
              <a:t> 2009, pp. 9–16</a:t>
            </a:r>
          </a:p>
          <a:p>
            <a:r>
              <a:rPr lang="en-US" altLang="zh-TW" sz="1400" dirty="0"/>
              <a:t>[14] T. </a:t>
            </a:r>
            <a:r>
              <a:rPr lang="en-US" altLang="zh-TW" sz="1400" dirty="0" err="1"/>
              <a:t>Bohnert</a:t>
            </a:r>
            <a:r>
              <a:rPr lang="en-US" altLang="zh-TW" sz="1400" dirty="0"/>
              <a:t> and A. Edmonds (eds.), </a:t>
            </a:r>
            <a:r>
              <a:rPr lang="en-US" altLang="zh-TW" sz="1400" i="1" dirty="0"/>
              <a:t>Overall Architecture </a:t>
            </a:r>
            <a:r>
              <a:rPr lang="en-US" altLang="zh-TW" sz="1400" i="1" dirty="0" smtClean="0"/>
              <a:t>Definition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deliverable </a:t>
            </a:r>
            <a:r>
              <a:rPr lang="en-US" altLang="zh-TW" sz="1400" dirty="0"/>
              <a:t>D2.2, </a:t>
            </a:r>
            <a:r>
              <a:rPr lang="en-US" altLang="zh-TW" sz="1400" dirty="0" err="1"/>
              <a:t>MobileCloud</a:t>
            </a:r>
            <a:r>
              <a:rPr lang="en-US" altLang="zh-TW" sz="1400" dirty="0"/>
              <a:t> Networking Project, Oct. 2013</a:t>
            </a:r>
          </a:p>
          <a:p>
            <a:r>
              <a:rPr lang="en-US" altLang="zh-TW" sz="1400" dirty="0"/>
              <a:t>[15] OpenStack Heat, http://wiki.openstack.org/wiki/Heat</a:t>
            </a:r>
          </a:p>
          <a:p>
            <a:r>
              <a:rPr lang="en-US" altLang="zh-TW" sz="1400" dirty="0"/>
              <a:t>[16] </a:t>
            </a:r>
            <a:r>
              <a:rPr lang="en-US" altLang="zh-TW" sz="1400" dirty="0" err="1"/>
              <a:t>Fraunhofer</a:t>
            </a:r>
            <a:r>
              <a:rPr lang="en-US" altLang="zh-TW" sz="1400" dirty="0"/>
              <a:t> FOKUS </a:t>
            </a:r>
            <a:r>
              <a:rPr lang="en-US" altLang="zh-TW" sz="1400" dirty="0" err="1"/>
              <a:t>OpenSDNCore</a:t>
            </a:r>
            <a:r>
              <a:rPr lang="en-US" altLang="zh-TW" sz="1400" dirty="0"/>
              <a:t>, http://www.opensdncore.org</a:t>
            </a:r>
          </a:p>
          <a:p>
            <a:r>
              <a:rPr lang="en-US" altLang="zh-TW" sz="1400" dirty="0"/>
              <a:t>[17] </a:t>
            </a:r>
            <a:r>
              <a:rPr lang="en-US" altLang="zh-TW" sz="1400" dirty="0" err="1"/>
              <a:t>Fraunhofer</a:t>
            </a:r>
            <a:r>
              <a:rPr lang="en-US" altLang="zh-TW" sz="1400" dirty="0"/>
              <a:t> FOKUS </a:t>
            </a:r>
            <a:r>
              <a:rPr lang="en-US" altLang="zh-TW" sz="1400" dirty="0" err="1"/>
              <a:t>OpenIMSCore</a:t>
            </a:r>
            <a:r>
              <a:rPr lang="en-US" altLang="zh-TW" sz="1400" dirty="0"/>
              <a:t>, www.openimscore.org</a:t>
            </a:r>
          </a:p>
          <a:p>
            <a:r>
              <a:rPr lang="en-US" altLang="zh-TW" sz="1400" dirty="0"/>
              <a:t>[18] IMS Bench </a:t>
            </a:r>
            <a:r>
              <a:rPr lang="en-US" altLang="zh-TW" sz="1400" dirty="0" err="1"/>
              <a:t>SIPp</a:t>
            </a:r>
            <a:r>
              <a:rPr lang="en-US" altLang="zh-TW" sz="1400" dirty="0"/>
              <a:t>, Open Source IMS benchmarking </a:t>
            </a:r>
            <a:r>
              <a:rPr lang="en-US" altLang="zh-TW" sz="1400" dirty="0" smtClean="0"/>
              <a:t>tool,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http</a:t>
            </a:r>
            <a:r>
              <a:rPr lang="en-US" altLang="zh-TW" sz="1400" dirty="0"/>
              <a:t>://www.sipp.sourceforge.net/ims_bench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2705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dirty="0"/>
              <a:t>This paper </a:t>
            </a:r>
            <a:r>
              <a:rPr lang="en-US" altLang="zh-TW" sz="2600" dirty="0">
                <a:solidFill>
                  <a:srgbClr val="002060"/>
                </a:solidFill>
              </a:rPr>
              <a:t>introduces a set of </a:t>
            </a:r>
            <a:r>
              <a:rPr lang="en-US" altLang="zh-TW" sz="2600" dirty="0">
                <a:solidFill>
                  <a:srgbClr val="FF0000"/>
                </a:solidFill>
              </a:rPr>
              <a:t>three software architectures </a:t>
            </a:r>
            <a:r>
              <a:rPr lang="en-US" altLang="zh-TW" sz="2600" dirty="0"/>
              <a:t>for efficient </a:t>
            </a:r>
            <a:r>
              <a:rPr lang="en-US" altLang="zh-TW" sz="2600" dirty="0" err="1"/>
              <a:t>virtualisation</a:t>
            </a:r>
            <a:r>
              <a:rPr lang="en-US" altLang="zh-TW" sz="2600" dirty="0"/>
              <a:t> of IP Multimedia Subsystem (IMS) in different operator environments responding to the high level requirements of the ETSI NFV use case for virtualizing operator core network functions</a:t>
            </a:r>
            <a:r>
              <a:rPr lang="en-US" altLang="zh-TW" sz="2600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/>
          <a:lstStyle/>
          <a:p>
            <a:r>
              <a:rPr lang="en-US" altLang="zh-TW" sz="2600" dirty="0">
                <a:solidFill>
                  <a:srgbClr val="FF0000"/>
                </a:solidFill>
              </a:rPr>
              <a:t>Cloud computing </a:t>
            </a:r>
            <a:r>
              <a:rPr lang="en-US" altLang="zh-TW" sz="2600" dirty="0"/>
              <a:t>mechanisms have already gained </a:t>
            </a:r>
            <a:r>
              <a:rPr lang="en-US" altLang="zh-TW" sz="2600" dirty="0">
                <a:solidFill>
                  <a:srgbClr val="FF0000"/>
                </a:solidFill>
              </a:rPr>
              <a:t>broad attention </a:t>
            </a:r>
            <a:r>
              <a:rPr lang="en-US" altLang="zh-TW" sz="2600" dirty="0"/>
              <a:t>attracting a steadily increasing number of service providers by enabling service realization with </a:t>
            </a:r>
            <a:r>
              <a:rPr lang="en-US" altLang="zh-TW" sz="2600" dirty="0">
                <a:solidFill>
                  <a:srgbClr val="FF0000"/>
                </a:solidFill>
              </a:rPr>
              <a:t>optimized resource consumption</a:t>
            </a:r>
            <a:r>
              <a:rPr lang="en-US" altLang="zh-TW" sz="2600" dirty="0"/>
              <a:t>, and by enabling the outsourcing of infrastructure and service management costs</a:t>
            </a:r>
            <a:r>
              <a:rPr lang="en-US" altLang="zh-TW" sz="2600" dirty="0" smtClean="0"/>
              <a:t>.</a:t>
            </a:r>
          </a:p>
          <a:p>
            <a:r>
              <a:rPr lang="en-US" altLang="zh-TW" sz="2600" dirty="0"/>
              <a:t>To guarantee </a:t>
            </a:r>
            <a:r>
              <a:rPr lang="en-US" altLang="zh-TW" sz="2600" dirty="0">
                <a:solidFill>
                  <a:srgbClr val="FF0000"/>
                </a:solidFill>
              </a:rPr>
              <a:t>high availability </a:t>
            </a:r>
            <a:r>
              <a:rPr lang="en-US" altLang="zh-TW" sz="2600" dirty="0"/>
              <a:t>and </a:t>
            </a:r>
            <a:r>
              <a:rPr lang="en-US" altLang="zh-TW" sz="2600" dirty="0">
                <a:solidFill>
                  <a:srgbClr val="FF0000"/>
                </a:solidFill>
              </a:rPr>
              <a:t>performance</a:t>
            </a:r>
            <a:r>
              <a:rPr lang="en-US" altLang="zh-TW" sz="2600" dirty="0"/>
              <a:t> level that are typical for telecom services, both hardware and software components must be extremely </a:t>
            </a:r>
            <a:r>
              <a:rPr lang="en-US" altLang="zh-TW" sz="2600" dirty="0">
                <a:solidFill>
                  <a:srgbClr val="FF0000"/>
                </a:solidFill>
              </a:rPr>
              <a:t>reliable</a:t>
            </a:r>
            <a:r>
              <a:rPr lang="en-US" altLang="zh-TW" sz="2600" dirty="0"/>
              <a:t>, well tested and proven in their capabilities.</a:t>
            </a:r>
            <a:endParaRPr lang="zh-TW" altLang="zh-TW" sz="2600" dirty="0"/>
          </a:p>
          <a:p>
            <a:endParaRPr lang="zh-TW" altLang="zh-TW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22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This type of systems are usually called Carrier Grade Systems, tested and engineered to meet or exceed "</a:t>
            </a:r>
            <a:r>
              <a:rPr lang="en-US" altLang="zh-TW" sz="2800" dirty="0">
                <a:solidFill>
                  <a:srgbClr val="FF0000"/>
                </a:solidFill>
              </a:rPr>
              <a:t>five-nines</a:t>
            </a:r>
            <a:r>
              <a:rPr lang="en-US" altLang="zh-TW" sz="2800" dirty="0"/>
              <a:t>" high availability standards [1], and provide very fast fault recovery through redundancy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2600" dirty="0"/>
              <a:t>To reach these results, carrier solutions were until now based on components developed on </a:t>
            </a:r>
            <a:r>
              <a:rPr lang="en-US" altLang="zh-TW" sz="2600" dirty="0">
                <a:solidFill>
                  <a:srgbClr val="FF0000"/>
                </a:solidFill>
              </a:rPr>
              <a:t>dedicated hardware </a:t>
            </a:r>
            <a:r>
              <a:rPr lang="en-US" altLang="zh-TW" sz="2600" dirty="0"/>
              <a:t>and interconnected through vendor specific synchronization and load balancing mechanisms.</a:t>
            </a:r>
            <a:r>
              <a:rPr lang="en-US" altLang="zh-TW" sz="2600" dirty="0" smtClean="0"/>
              <a:t> </a:t>
            </a:r>
            <a:endParaRPr lang="zh-TW" altLang="zh-TW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1076445" y="5479833"/>
            <a:ext cx="1020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[1]Continuity </a:t>
            </a:r>
            <a:r>
              <a:rPr lang="en-US" altLang="zh-TW" dirty="0"/>
              <a:t>Central, “Five nines: chasing the dream?”, Nov. 2005,</a:t>
            </a:r>
          </a:p>
          <a:p>
            <a:r>
              <a:rPr lang="en-US" altLang="zh-TW" dirty="0"/>
              <a:t>http://</a:t>
            </a:r>
            <a:r>
              <a:rPr lang="en-US" altLang="zh-TW" dirty="0" smtClean="0"/>
              <a:t>www.continuitycentral.com/feature0267.htm.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56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dirty="0" err="1" smtClean="0"/>
              <a:t>Additionally,hardware</a:t>
            </a:r>
            <a:r>
              <a:rPr lang="en-US" altLang="zh-TW" sz="2600" dirty="0" smtClean="0"/>
              <a:t> </a:t>
            </a:r>
            <a:r>
              <a:rPr lang="en-US" altLang="zh-TW" sz="2600" dirty="0">
                <a:solidFill>
                  <a:srgbClr val="FF0000"/>
                </a:solidFill>
              </a:rPr>
              <a:t>resource utilization </a:t>
            </a:r>
            <a:r>
              <a:rPr lang="en-US" altLang="zh-TW" sz="2600" dirty="0"/>
              <a:t>significantly </a:t>
            </a:r>
            <a:r>
              <a:rPr lang="en-US" altLang="zh-TW" sz="2600" dirty="0">
                <a:solidFill>
                  <a:srgbClr val="FF0000"/>
                </a:solidFill>
              </a:rPr>
              <a:t>varies</a:t>
            </a:r>
            <a:r>
              <a:rPr lang="en-US" altLang="zh-TW" sz="2600" dirty="0"/>
              <a:t> with current user load during the day or during the week</a:t>
            </a:r>
            <a:r>
              <a:rPr lang="en-US" altLang="zh-TW" sz="2600" dirty="0" smtClean="0"/>
              <a:t>.</a:t>
            </a:r>
          </a:p>
          <a:p>
            <a:r>
              <a:rPr lang="en-US" altLang="zh-TW" sz="2600" dirty="0"/>
              <a:t>That holds true even more for </a:t>
            </a:r>
            <a:r>
              <a:rPr lang="en-US" altLang="zh-TW" sz="2600" dirty="0">
                <a:solidFill>
                  <a:srgbClr val="FF0000"/>
                </a:solidFill>
              </a:rPr>
              <a:t>special peak times </a:t>
            </a:r>
            <a:r>
              <a:rPr lang="en-US" altLang="zh-TW" sz="2600" dirty="0"/>
              <a:t>in the year, such as during special sport and cultural events and during specific periods, like New Year's Eve</a:t>
            </a:r>
            <a:r>
              <a:rPr lang="en-US" altLang="zh-TW" sz="2600" dirty="0" smtClean="0"/>
              <a:t>.</a:t>
            </a:r>
          </a:p>
          <a:p>
            <a:r>
              <a:rPr lang="en-US" altLang="zh-TW" sz="2600" dirty="0"/>
              <a:t>the network shall guarantee </a:t>
            </a:r>
            <a:r>
              <a:rPr lang="en-US" altLang="zh-TW" sz="2600" dirty="0">
                <a:solidFill>
                  <a:srgbClr val="FF0000"/>
                </a:solidFill>
              </a:rPr>
              <a:t>service continuity </a:t>
            </a:r>
            <a:r>
              <a:rPr lang="en-US" altLang="zh-TW" sz="2600" dirty="0"/>
              <a:t>even in case of very critical environmental situations such as fire, flood or earthquake</a:t>
            </a:r>
            <a:r>
              <a:rPr lang="en-US" altLang="zh-TW" sz="2600" dirty="0" smtClean="0"/>
              <a:t>.</a:t>
            </a:r>
          </a:p>
          <a:p>
            <a:r>
              <a:rPr lang="en-US" altLang="zh-TW" sz="2600" dirty="0"/>
              <a:t>To satisfy the availability requirement many network elements shall be duplicated and deployed in </a:t>
            </a:r>
            <a:r>
              <a:rPr lang="en-US" altLang="zh-TW" sz="2600" dirty="0">
                <a:solidFill>
                  <a:srgbClr val="FF0000"/>
                </a:solidFill>
              </a:rPr>
              <a:t>different geographical locations </a:t>
            </a:r>
            <a:r>
              <a:rPr lang="en-US" altLang="zh-TW" sz="2600" dirty="0"/>
              <a:t>[2].</a:t>
            </a:r>
            <a:endParaRPr lang="zh-TW" altLang="zh-TW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825661" y="5514424"/>
            <a:ext cx="10756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TW" dirty="0"/>
              <a:t>[2] P. Bellavista, K. Campowsky , G. Carella, L. Foschini, T. Magedanz, </a:t>
            </a:r>
            <a:r>
              <a:rPr lang="it-IT" altLang="zh-TW" dirty="0" smtClean="0"/>
              <a:t>F. </a:t>
            </a:r>
            <a:r>
              <a:rPr lang="en-US" altLang="zh-TW" dirty="0" smtClean="0"/>
              <a:t>Schreiner</a:t>
            </a:r>
            <a:r>
              <a:rPr lang="en-US" altLang="zh-TW" dirty="0"/>
              <a:t>, "</a:t>
            </a:r>
            <a:r>
              <a:rPr lang="en-US" altLang="zh-TW" dirty="0" err="1"/>
              <a:t>QoS</a:t>
            </a:r>
            <a:r>
              <a:rPr lang="en-US" altLang="zh-TW" dirty="0"/>
              <a:t>-aware elastic cloud brokering for IMS </a:t>
            </a:r>
            <a:r>
              <a:rPr lang="en-US" altLang="zh-TW" dirty="0" err="1"/>
              <a:t>infrastructures</a:t>
            </a:r>
            <a:r>
              <a:rPr lang="en-US" altLang="zh-TW" dirty="0" err="1" smtClean="0"/>
              <a:t>",The</a:t>
            </a:r>
            <a:r>
              <a:rPr lang="en-US" altLang="zh-TW" dirty="0" smtClean="0"/>
              <a:t> </a:t>
            </a:r>
            <a:r>
              <a:rPr lang="en-US" altLang="zh-TW" dirty="0"/>
              <a:t>Seventeenth IEEE Symposium on Computers and </a:t>
            </a:r>
            <a:r>
              <a:rPr lang="en-US" altLang="zh-TW" dirty="0" smtClean="0"/>
              <a:t>Communications (ISCC’12</a:t>
            </a:r>
            <a:r>
              <a:rPr lang="en-US" altLang="zh-TW" dirty="0"/>
              <a:t>). July 1 - 4, 2012, Cappadocia, Turkey.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33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dirty="0"/>
              <a:t>The IP Multimedia Subsystem (IMS) [4] is the overlay-architecture for session control in all-IP Next Generation Networks (NGNs) aiming at openness and </a:t>
            </a:r>
            <a:r>
              <a:rPr lang="en-US" altLang="zh-TW" sz="2600" dirty="0" smtClean="0"/>
              <a:t>interoperability.</a:t>
            </a:r>
          </a:p>
          <a:p>
            <a:r>
              <a:rPr lang="en-US" altLang="zh-TW" sz="2600" dirty="0" smtClean="0"/>
              <a:t>Common </a:t>
            </a:r>
            <a:r>
              <a:rPr lang="en-US" altLang="zh-TW" sz="2600" dirty="0"/>
              <a:t>hardware architectures currently address mainly applications and are not yet suitable for </a:t>
            </a:r>
            <a:r>
              <a:rPr lang="en-US" altLang="zh-TW" sz="2600" dirty="0">
                <a:solidFill>
                  <a:srgbClr val="FF0000"/>
                </a:solidFill>
              </a:rPr>
              <a:t>complex service control platforms</a:t>
            </a:r>
            <a:r>
              <a:rPr lang="en-US" altLang="zh-TW" sz="2600" dirty="0"/>
              <a:t>, such as IMS</a:t>
            </a:r>
            <a:r>
              <a:rPr lang="en-US" altLang="zh-TW" sz="2600" dirty="0" smtClean="0"/>
              <a:t>.</a:t>
            </a:r>
          </a:p>
          <a:p>
            <a:r>
              <a:rPr lang="en-US" altLang="zh-TW" sz="2600" dirty="0" smtClean="0"/>
              <a:t>In order to level this limitation, a larger number of entities have to be deployed for the same number of subscribers, thus resulting in a </a:t>
            </a:r>
            <a:r>
              <a:rPr lang="en-US" altLang="zh-TW" sz="2600" dirty="0" smtClean="0">
                <a:solidFill>
                  <a:srgbClr val="FF0000"/>
                </a:solidFill>
              </a:rPr>
              <a:t>higher management complexity </a:t>
            </a:r>
            <a:r>
              <a:rPr lang="en-US" altLang="zh-TW" sz="2600" dirty="0" smtClean="0"/>
              <a:t>by the automatic scaling procedures.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05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567" y="1624013"/>
            <a:ext cx="11745433" cy="4525963"/>
          </a:xfrm>
        </p:spPr>
        <p:txBody>
          <a:bodyPr/>
          <a:lstStyle/>
          <a:p>
            <a:r>
              <a:rPr lang="en-US" altLang="zh-TW" sz="2600" dirty="0"/>
              <a:t>This results in a critical level of </a:t>
            </a:r>
            <a:r>
              <a:rPr lang="en-US" altLang="zh-TW" sz="2600" dirty="0">
                <a:solidFill>
                  <a:srgbClr val="FF0000"/>
                </a:solidFill>
              </a:rPr>
              <a:t>instability</a:t>
            </a:r>
            <a:r>
              <a:rPr lang="en-US" altLang="zh-TW" sz="2600" dirty="0"/>
              <a:t> of the overall system that should be mitigated through a service orchestration function. </a:t>
            </a:r>
            <a:endParaRPr lang="zh-TW" altLang="zh-TW" sz="2600" dirty="0"/>
          </a:p>
          <a:p>
            <a:r>
              <a:rPr lang="en-US" altLang="zh-TW" sz="2600" dirty="0"/>
              <a:t>The deployment of IMS "as a Service" (</a:t>
            </a:r>
            <a:r>
              <a:rPr lang="en-US" altLang="zh-TW" sz="2600" dirty="0" err="1"/>
              <a:t>IMSaaS</a:t>
            </a:r>
            <a:r>
              <a:rPr lang="en-US" altLang="zh-TW" sz="2600" dirty="0"/>
              <a:t>) is expected to reduce the overall </a:t>
            </a:r>
            <a:r>
              <a:rPr lang="en-US" altLang="zh-TW" sz="2600" dirty="0">
                <a:solidFill>
                  <a:srgbClr val="FF0000"/>
                </a:solidFill>
              </a:rPr>
              <a:t>deployment</a:t>
            </a:r>
            <a:r>
              <a:rPr lang="en-US" altLang="zh-TW" sz="2600" dirty="0"/>
              <a:t> and </a:t>
            </a:r>
            <a:r>
              <a:rPr lang="en-US" altLang="zh-TW" sz="2600" dirty="0">
                <a:solidFill>
                  <a:srgbClr val="FF0000"/>
                </a:solidFill>
              </a:rPr>
              <a:t>management costs </a:t>
            </a:r>
            <a:r>
              <a:rPr lang="en-US" altLang="zh-TW" sz="2600" dirty="0"/>
              <a:t>through the acquisition of software components running on top of </a:t>
            </a:r>
            <a:r>
              <a:rPr lang="en-US" altLang="zh-TW" sz="2600" dirty="0">
                <a:solidFill>
                  <a:srgbClr val="FF0000"/>
                </a:solidFill>
              </a:rPr>
              <a:t>common hardware architecture </a:t>
            </a:r>
            <a:r>
              <a:rPr lang="en-US" altLang="zh-TW" sz="2600" dirty="0"/>
              <a:t>and through elastic deployments.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17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B8710126-D88A-45AB-86A0-8244245A5D48}" vid="{46713BCF-7298-46F0-A890-1E413A928568}"/>
    </a:ext>
  </a:extLst>
</a:theme>
</file>

<file path=ppt/theme/theme2.xml><?xml version="1.0" encoding="utf-8"?>
<a:theme xmlns:a="http://schemas.openxmlformats.org/drawingml/2006/main" name="1_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B8710126-D88A-45AB-86A0-8244245A5D48}" vid="{46713BCF-7298-46F0-A890-1E413A928568}"/>
    </a:ext>
  </a:extLst>
</a:theme>
</file>

<file path=ppt/theme/theme3.xml><?xml version="1.0" encoding="utf-8"?>
<a:theme xmlns:a="http://schemas.openxmlformats.org/drawingml/2006/main" name="2_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B8710126-D88A-45AB-86A0-8244245A5D48}" vid="{46713BCF-7298-46F0-A890-1E413A928568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4435</Words>
  <Application>Microsoft Office PowerPoint</Application>
  <PresentationFormat>寬螢幕</PresentationFormat>
  <Paragraphs>461</Paragraphs>
  <Slides>39</Slides>
  <Notes>39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39</vt:i4>
      </vt:variant>
    </vt:vector>
  </HeadingPairs>
  <TitlesOfParts>
    <vt:vector size="48" baseType="lpstr">
      <vt:lpstr>微軟正黑體</vt:lpstr>
      <vt:lpstr>新細明體</vt:lpstr>
      <vt:lpstr>Arial</vt:lpstr>
      <vt:lpstr>Calibri</vt:lpstr>
      <vt:lpstr>Times New Roman</vt:lpstr>
      <vt:lpstr>Wingdings</vt:lpstr>
      <vt:lpstr>佈景主題1</vt:lpstr>
      <vt:lpstr>1_佈景主題1</vt:lpstr>
      <vt:lpstr>2_佈景主題1</vt:lpstr>
      <vt:lpstr>Cloudified IP Multimedia Subsystem (IMS) for Network Function Virtualization (NFV)-based architectures</vt:lpstr>
      <vt:lpstr>OUTLINE</vt:lpstr>
      <vt:lpstr>ABSTRACT</vt:lpstr>
      <vt:lpstr>ABSTRACT</vt:lpstr>
      <vt:lpstr>INTRODUCTION</vt:lpstr>
      <vt:lpstr>INTRODUCTION</vt:lpstr>
      <vt:lpstr>INTRODUCTION</vt:lpstr>
      <vt:lpstr>INTRODUCTION</vt:lpstr>
      <vt:lpstr>INTRODUCTION</vt:lpstr>
      <vt:lpstr>INTRODUCTION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IMS AS A SERVICE ARCHITECTURE</vt:lpstr>
      <vt:lpstr>IMS AS A SERVICE ARCHITECTURE</vt:lpstr>
      <vt:lpstr>IMS AS A SERVICE ARCHITECTURE</vt:lpstr>
      <vt:lpstr>IMS AS A SERVICE ARCHITECTURE</vt:lpstr>
      <vt:lpstr>IMS AS A SERVICE ARCHITECTURE</vt:lpstr>
      <vt:lpstr>IMS AS A SERVICE ARCHITECTURE</vt:lpstr>
      <vt:lpstr>IMS AS A SERVICE ARCHITECTURE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CONCLUSIONS AND FUTURE WORK</vt:lpstr>
      <vt:lpstr>CONCLUSIONS AND FUTURE WORK</vt:lpstr>
      <vt:lpstr>CONCLUSIONS AND FUTURE WORK</vt:lpstr>
      <vt:lpstr>REFERENCE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an efficient VNF placement in network function virtualization</dc:title>
  <dc:creator>lab409</dc:creator>
  <cp:lastModifiedBy>lab409</cp:lastModifiedBy>
  <cp:revision>539</cp:revision>
  <dcterms:created xsi:type="dcterms:W3CDTF">2019-11-04T09:26:48Z</dcterms:created>
  <dcterms:modified xsi:type="dcterms:W3CDTF">2020-05-21T06:03:09Z</dcterms:modified>
</cp:coreProperties>
</file>