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63"/>
  </p:notesMasterIdLst>
  <p:sldIdLst>
    <p:sldId id="257" r:id="rId4"/>
    <p:sldId id="258" r:id="rId5"/>
    <p:sldId id="312" r:id="rId6"/>
    <p:sldId id="259" r:id="rId7"/>
    <p:sldId id="260" r:id="rId8"/>
    <p:sldId id="301" r:id="rId9"/>
    <p:sldId id="302" r:id="rId10"/>
    <p:sldId id="295" r:id="rId11"/>
    <p:sldId id="303" r:id="rId12"/>
    <p:sldId id="307" r:id="rId13"/>
    <p:sldId id="296" r:id="rId14"/>
    <p:sldId id="304" r:id="rId15"/>
    <p:sldId id="305" r:id="rId16"/>
    <p:sldId id="308" r:id="rId17"/>
    <p:sldId id="297" r:id="rId18"/>
    <p:sldId id="309" r:id="rId19"/>
    <p:sldId id="298" r:id="rId20"/>
    <p:sldId id="310" r:id="rId21"/>
    <p:sldId id="311" r:id="rId22"/>
    <p:sldId id="313" r:id="rId23"/>
    <p:sldId id="314" r:id="rId24"/>
    <p:sldId id="315" r:id="rId25"/>
    <p:sldId id="317" r:id="rId26"/>
    <p:sldId id="316" r:id="rId27"/>
    <p:sldId id="318" r:id="rId28"/>
    <p:sldId id="319" r:id="rId29"/>
    <p:sldId id="320" r:id="rId30"/>
    <p:sldId id="321" r:id="rId31"/>
    <p:sldId id="322" r:id="rId32"/>
    <p:sldId id="323" r:id="rId33"/>
    <p:sldId id="324" r:id="rId34"/>
    <p:sldId id="349" r:id="rId35"/>
    <p:sldId id="326" r:id="rId36"/>
    <p:sldId id="327" r:id="rId37"/>
    <p:sldId id="328" r:id="rId38"/>
    <p:sldId id="329" r:id="rId39"/>
    <p:sldId id="330" r:id="rId40"/>
    <p:sldId id="331" r:id="rId41"/>
    <p:sldId id="332" r:id="rId42"/>
    <p:sldId id="333" r:id="rId43"/>
    <p:sldId id="334" r:id="rId44"/>
    <p:sldId id="335" r:id="rId45"/>
    <p:sldId id="346" r:id="rId46"/>
    <p:sldId id="336" r:id="rId47"/>
    <p:sldId id="337" r:id="rId48"/>
    <p:sldId id="338" r:id="rId49"/>
    <p:sldId id="339" r:id="rId50"/>
    <p:sldId id="340" r:id="rId51"/>
    <p:sldId id="341" r:id="rId52"/>
    <p:sldId id="344" r:id="rId53"/>
    <p:sldId id="345" r:id="rId54"/>
    <p:sldId id="342" r:id="rId55"/>
    <p:sldId id="343" r:id="rId56"/>
    <p:sldId id="347" r:id="rId57"/>
    <p:sldId id="348" r:id="rId58"/>
    <p:sldId id="282" r:id="rId59"/>
    <p:sldId id="266" r:id="rId60"/>
    <p:sldId id="276" r:id="rId61"/>
    <p:sldId id="300" r:id="rId6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逸嘉 柯" initials="逸嘉" lastIdx="1" clrIdx="0">
    <p:extLst>
      <p:ext uri="{19B8F6BF-5375-455C-9EA6-DF929625EA0E}">
        <p15:presenceInfo xmlns:p15="http://schemas.microsoft.com/office/powerpoint/2012/main" userId="a1d0a6e3261d9d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1" autoAdjust="0"/>
    <p:restoredTop sz="81633" autoAdjust="0"/>
  </p:normalViewPr>
  <p:slideViewPr>
    <p:cSldViewPr snapToGrid="0">
      <p:cViewPr varScale="1">
        <p:scale>
          <a:sx n="94" d="100"/>
          <a:sy n="94" d="100"/>
        </p:scale>
        <p:origin x="1056" y="84"/>
      </p:cViewPr>
      <p:guideLst/>
    </p:cSldViewPr>
  </p:slideViewPr>
  <p:outlineViewPr>
    <p:cViewPr>
      <p:scale>
        <a:sx n="33" d="100"/>
        <a:sy n="33" d="100"/>
      </p:scale>
      <p:origin x="0" y="-1375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0233DC-AC4F-4B70-94F2-7E6323EC7CE5}" type="datetimeFigureOut">
              <a:rPr lang="zh-TW" altLang="en-US" smtClean="0"/>
              <a:t>2020/5/19</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C411E0-4ECD-47AF-BA54-99036B3FAC3D}" type="slidenum">
              <a:rPr lang="zh-TW" altLang="en-US" smtClean="0"/>
              <a:t>‹#›</a:t>
            </a:fld>
            <a:endParaRPr lang="zh-TW" altLang="en-US"/>
          </a:p>
        </p:txBody>
      </p:sp>
    </p:spTree>
    <p:extLst>
      <p:ext uri="{BB962C8B-B14F-4D97-AF65-F5344CB8AC3E}">
        <p14:creationId xmlns:p14="http://schemas.microsoft.com/office/powerpoint/2010/main" val="1005261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smtClean="0">
                <a:latin typeface="Times New Roman" panose="02020603050405020304" pitchFamily="18" charset="0"/>
                <a:cs typeface="Times New Roman" panose="02020603050405020304" pitchFamily="18" charset="0"/>
              </a:rPr>
              <a:t>這篇論文介紹</a:t>
            </a:r>
            <a:r>
              <a:rPr lang="en-US" altLang="zh-TW" sz="1200" dirty="0" smtClean="0">
                <a:latin typeface="Times New Roman" panose="02020603050405020304" pitchFamily="18" charset="0"/>
                <a:cs typeface="Times New Roman" panose="02020603050405020304" pitchFamily="18" charset="0"/>
              </a:rPr>
              <a:t>NFV</a:t>
            </a:r>
            <a:r>
              <a:rPr lang="zh-TW" altLang="en-US" sz="1200" dirty="0" smtClean="0">
                <a:latin typeface="Times New Roman" panose="02020603050405020304" pitchFamily="18" charset="0"/>
                <a:cs typeface="Times New Roman" panose="02020603050405020304" pitchFamily="18" charset="0"/>
              </a:rPr>
              <a:t>這個新技術，還有他需要面臨的挑戰，以及如何用在</a:t>
            </a:r>
            <a:r>
              <a:rPr lang="en-US" altLang="zh-TW" sz="1200" dirty="0" smtClean="0">
                <a:latin typeface="Times New Roman" panose="02020603050405020304" pitchFamily="18" charset="0"/>
                <a:cs typeface="Times New Roman" panose="02020603050405020304" pitchFamily="18" charset="0"/>
              </a:rPr>
              <a:t>EPC</a:t>
            </a:r>
            <a:r>
              <a:rPr lang="zh-TW" altLang="en-US" sz="1200" dirty="0" smtClean="0">
                <a:latin typeface="Times New Roman" panose="02020603050405020304" pitchFamily="18" charset="0"/>
                <a:cs typeface="Times New Roman" panose="02020603050405020304" pitchFamily="18" charset="0"/>
              </a:rPr>
              <a:t>上</a:t>
            </a:r>
            <a:endParaRPr lang="en-US" altLang="zh-TW" sz="1200" dirty="0" smtClean="0">
              <a:latin typeface="Times New Roman" panose="02020603050405020304" pitchFamily="18" charset="0"/>
              <a:cs typeface="Times New Roman" panose="02020603050405020304" pitchFamily="18" charset="0"/>
            </a:endParaRPr>
          </a:p>
          <a:p>
            <a:endParaRPr lang="en-US" altLang="zh-TW" sz="1200" dirty="0" smtClean="0">
              <a:latin typeface="Times New Roman" panose="02020603050405020304" pitchFamily="18" charset="0"/>
              <a:cs typeface="Times New Roman" panose="02020603050405020304" pitchFamily="18" charset="0"/>
            </a:endParaRPr>
          </a:p>
          <a:p>
            <a:endParaRPr lang="en-US" altLang="zh-TW" sz="1200" dirty="0" smtClean="0">
              <a:latin typeface="Times New Roman" panose="02020603050405020304" pitchFamily="18" charset="0"/>
              <a:cs typeface="Times New Roman" panose="02020603050405020304" pitchFamily="18" charset="0"/>
            </a:endParaRPr>
          </a:p>
          <a:p>
            <a:endParaRPr lang="en-US" altLang="zh-TW" sz="1200" dirty="0" smtClean="0">
              <a:latin typeface="Times New Roman" panose="02020603050405020304" pitchFamily="18" charset="0"/>
              <a:cs typeface="Times New Roman" panose="02020603050405020304" pitchFamily="18" charset="0"/>
            </a:endParaRPr>
          </a:p>
          <a:p>
            <a:r>
              <a:rPr lang="en-US" altLang="zh-TW" sz="1200" dirty="0" smtClean="0">
                <a:latin typeface="Times New Roman" panose="02020603050405020304" pitchFamily="18" charset="0"/>
                <a:cs typeface="Times New Roman" panose="02020603050405020304" pitchFamily="18" charset="0"/>
              </a:rPr>
              <a:t>State of the Art:</a:t>
            </a:r>
            <a:r>
              <a:rPr lang="zh-TW" altLang="en-US" sz="1200" dirty="0" smtClean="0">
                <a:latin typeface="Times New Roman" panose="02020603050405020304" pitchFamily="18" charset="0"/>
                <a:cs typeface="Times New Roman" panose="02020603050405020304" pitchFamily="18" charset="0"/>
              </a:rPr>
              <a:t>最新</a:t>
            </a:r>
            <a:r>
              <a:rPr lang="en-US" altLang="zh-TW" sz="1200" dirty="0" smtClean="0">
                <a:latin typeface="Times New Roman" panose="02020603050405020304" pitchFamily="18" charset="0"/>
                <a:cs typeface="Times New Roman" panose="02020603050405020304" pitchFamily="18" charset="0"/>
              </a:rPr>
              <a:t>(</a:t>
            </a:r>
            <a:r>
              <a:rPr lang="zh-TW" altLang="en-US" sz="1200" dirty="0" smtClean="0">
                <a:latin typeface="Times New Roman" panose="02020603050405020304" pitchFamily="18" charset="0"/>
                <a:cs typeface="Times New Roman" panose="02020603050405020304" pitchFamily="18" charset="0"/>
              </a:rPr>
              <a:t>先進</a:t>
            </a:r>
            <a:r>
              <a:rPr lang="en-US" altLang="zh-TW" sz="1200" dirty="0" smtClean="0">
                <a:latin typeface="Times New Roman" panose="02020603050405020304" pitchFamily="18" charset="0"/>
                <a:cs typeface="Times New Roman" panose="02020603050405020304" pitchFamily="18" charset="0"/>
              </a:rPr>
              <a:t>)</a:t>
            </a:r>
            <a:r>
              <a:rPr lang="zh-TW" altLang="en-US" sz="1200" dirty="0" smtClean="0">
                <a:latin typeface="Times New Roman" panose="02020603050405020304" pitchFamily="18" charset="0"/>
                <a:cs typeface="Times New Roman" panose="02020603050405020304" pitchFamily="18" charset="0"/>
              </a:rPr>
              <a:t>的</a:t>
            </a:r>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0189526-CA5A-4B5A-AFE6-F348BDBE0B21}"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1" lang="zh-TW" altLang="en-US" sz="1200" b="0" i="0" u="none" strike="noStrike" kern="1200" cap="none" spc="0" normalizeH="0" baseline="0" noProof="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93390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smtClean="0">
                <a:solidFill>
                  <a:schemeClr val="tx1"/>
                </a:solidFill>
                <a:effectLst/>
                <a:latin typeface="+mn-lt"/>
                <a:ea typeface="+mn-ea"/>
                <a:cs typeface="+mn-cs"/>
              </a:rPr>
              <a:t>原來的網路功能由專屬的硬體做，虛擬化後可以由標準的</a:t>
            </a:r>
            <a:r>
              <a:rPr lang="en-US" altLang="zh-TW" sz="1200" b="0" i="0" kern="1200" dirty="0" smtClean="0">
                <a:solidFill>
                  <a:schemeClr val="tx1"/>
                </a:solidFill>
                <a:effectLst/>
                <a:latin typeface="+mn-lt"/>
                <a:ea typeface="+mn-ea"/>
                <a:cs typeface="+mn-cs"/>
              </a:rPr>
              <a:t>IT</a:t>
            </a:r>
            <a:r>
              <a:rPr lang="zh-TW" altLang="en-US" sz="1200" b="0" i="0" kern="1200" dirty="0" smtClean="0">
                <a:solidFill>
                  <a:schemeClr val="tx1"/>
                </a:solidFill>
                <a:effectLst/>
                <a:latin typeface="+mn-lt"/>
                <a:ea typeface="+mn-ea"/>
                <a:cs typeface="+mn-cs"/>
              </a:rPr>
              <a:t>設備運行</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並透過編排器做管理</a:t>
            </a:r>
            <a:endParaRPr lang="en-US" altLang="zh-TW"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SDN</a:t>
            </a:r>
            <a:r>
              <a:rPr lang="zh-TW" altLang="en-US" sz="1200" b="0" i="0" kern="1200" dirty="0" smtClean="0">
                <a:solidFill>
                  <a:schemeClr val="tx1"/>
                </a:solidFill>
                <a:effectLst/>
                <a:latin typeface="+mn-lt"/>
                <a:ea typeface="+mn-ea"/>
                <a:cs typeface="+mn-cs"/>
              </a:rPr>
              <a:t>和</a:t>
            </a:r>
            <a:r>
              <a:rPr lang="en-US" altLang="zh-TW" sz="1200" b="0" i="0" kern="1200" dirty="0" smtClean="0">
                <a:solidFill>
                  <a:schemeClr val="tx1"/>
                </a:solidFill>
                <a:effectLst/>
                <a:latin typeface="+mn-lt"/>
                <a:ea typeface="+mn-ea"/>
                <a:cs typeface="+mn-cs"/>
              </a:rPr>
              <a:t>NFV</a:t>
            </a:r>
            <a:r>
              <a:rPr lang="zh-TW" altLang="en-US" sz="1200" b="0" i="0" kern="1200" dirty="0" smtClean="0">
                <a:solidFill>
                  <a:schemeClr val="tx1"/>
                </a:solidFill>
                <a:effectLst/>
                <a:latin typeface="+mn-lt"/>
                <a:ea typeface="+mn-ea"/>
                <a:cs typeface="+mn-cs"/>
              </a:rPr>
              <a:t>是兩個獨立的技術，但是他們的功能可以互補</a:t>
            </a:r>
            <a:endParaRPr lang="en-US" altLang="zh-TW"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NFV</a:t>
            </a:r>
            <a:endParaRPr lang="en-US" altLang="zh-TW"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(1)</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NFV</a:t>
            </a:r>
            <a:r>
              <a:rPr lang="zh-TW" altLang="en-US" sz="1200" b="0" i="0" kern="1200" dirty="0" smtClean="0">
                <a:solidFill>
                  <a:schemeClr val="tx1"/>
                </a:solidFill>
                <a:effectLst/>
                <a:latin typeface="+mn-lt"/>
                <a:ea typeface="+mn-ea"/>
                <a:cs typeface="+mn-cs"/>
              </a:rPr>
              <a:t>的概念是將網絡功能從專用硬體設備轉移到軟體應用程序。</a:t>
            </a:r>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(2)</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NFV</a:t>
            </a:r>
            <a:r>
              <a:rPr lang="zh-TW" altLang="en-US" sz="1200" b="0" i="0" kern="1200" dirty="0" smtClean="0">
                <a:solidFill>
                  <a:schemeClr val="tx1"/>
                </a:solidFill>
                <a:effectLst/>
                <a:latin typeface="+mn-lt"/>
                <a:ea typeface="+mn-ea"/>
                <a:cs typeface="+mn-cs"/>
              </a:rPr>
              <a:t>使網絡功能與專有硬體分離，而不會影響功能</a:t>
            </a:r>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SDN</a:t>
            </a:r>
          </a:p>
          <a:p>
            <a:r>
              <a:rPr lang="en-US" altLang="zh-TW" sz="1200" b="0" i="0" kern="1200" dirty="0" smtClean="0">
                <a:solidFill>
                  <a:schemeClr val="tx1"/>
                </a:solidFill>
                <a:effectLst/>
                <a:latin typeface="+mn-lt"/>
                <a:ea typeface="+mn-ea"/>
                <a:cs typeface="+mn-cs"/>
              </a:rPr>
              <a:t>(1)</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SDN</a:t>
            </a:r>
            <a:r>
              <a:rPr lang="zh-TW" altLang="en-US" sz="1200" b="0" i="0" kern="1200" dirty="0" smtClean="0">
                <a:solidFill>
                  <a:schemeClr val="tx1"/>
                </a:solidFill>
                <a:effectLst/>
                <a:latin typeface="+mn-lt"/>
                <a:ea typeface="+mn-ea"/>
                <a:cs typeface="+mn-cs"/>
              </a:rPr>
              <a:t>關注於網絡功能，把它的</a:t>
            </a:r>
            <a:r>
              <a:rPr lang="en-US" altLang="zh-TW" sz="1200" b="0" i="0" kern="1200" dirty="0" smtClean="0">
                <a:solidFill>
                  <a:schemeClr val="tx1"/>
                </a:solidFill>
                <a:effectLst/>
                <a:latin typeface="+mn-lt"/>
                <a:ea typeface="+mn-ea"/>
                <a:cs typeface="+mn-cs"/>
              </a:rPr>
              <a:t>control</a:t>
            </a:r>
            <a:r>
              <a:rPr lang="en-US" altLang="zh-TW" sz="1200" b="0" i="0" kern="1200" baseline="0" dirty="0" smtClean="0">
                <a:solidFill>
                  <a:schemeClr val="tx1"/>
                </a:solidFill>
                <a:effectLst/>
                <a:latin typeface="+mn-lt"/>
                <a:ea typeface="+mn-ea"/>
                <a:cs typeface="+mn-cs"/>
              </a:rPr>
              <a:t> plane</a:t>
            </a:r>
            <a:r>
              <a:rPr lang="zh-TW" altLang="en-US" sz="1200" b="0" i="0" kern="1200" dirty="0" smtClean="0">
                <a:solidFill>
                  <a:schemeClr val="tx1"/>
                </a:solidFill>
                <a:effectLst/>
                <a:latin typeface="+mn-lt"/>
                <a:ea typeface="+mn-ea"/>
                <a:cs typeface="+mn-cs"/>
              </a:rPr>
              <a:t>和</a:t>
            </a:r>
            <a:r>
              <a:rPr lang="en-US" altLang="zh-TW" sz="1200" b="0" i="0" kern="1200" dirty="0" smtClean="0">
                <a:solidFill>
                  <a:schemeClr val="tx1"/>
                </a:solidFill>
                <a:effectLst/>
                <a:latin typeface="+mn-lt"/>
                <a:ea typeface="+mn-ea"/>
                <a:cs typeface="+mn-cs"/>
              </a:rPr>
              <a:t>data</a:t>
            </a:r>
            <a:r>
              <a:rPr lang="en-US" altLang="zh-TW" sz="1200" b="0" i="0" kern="1200" baseline="0" dirty="0" smtClean="0">
                <a:solidFill>
                  <a:schemeClr val="tx1"/>
                </a:solidFill>
                <a:effectLst/>
                <a:latin typeface="+mn-lt"/>
                <a:ea typeface="+mn-ea"/>
                <a:cs typeface="+mn-cs"/>
              </a:rPr>
              <a:t> plane</a:t>
            </a:r>
            <a:r>
              <a:rPr lang="zh-TW" altLang="en-US" sz="1200" b="0" i="0" kern="1200" dirty="0" smtClean="0">
                <a:solidFill>
                  <a:schemeClr val="tx1"/>
                </a:solidFill>
                <a:effectLst/>
                <a:latin typeface="+mn-lt"/>
                <a:ea typeface="+mn-ea"/>
                <a:cs typeface="+mn-cs"/>
              </a:rPr>
              <a:t>分離</a:t>
            </a:r>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(2)</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SDN</a:t>
            </a:r>
            <a:r>
              <a:rPr lang="zh-TW" altLang="en-US" sz="1200" b="0" i="0" kern="1200" dirty="0" smtClean="0">
                <a:solidFill>
                  <a:schemeClr val="tx1"/>
                </a:solidFill>
                <a:effectLst/>
                <a:latin typeface="+mn-lt"/>
                <a:ea typeface="+mn-ea"/>
                <a:cs typeface="+mn-cs"/>
              </a:rPr>
              <a:t>提供集中的控制器和可程式控制網路</a:t>
            </a:r>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NFV+SDN</a:t>
            </a:r>
          </a:p>
          <a:p>
            <a:pPr marL="228600" indent="-228600">
              <a:buAutoNum type="arabicParenBoth"/>
            </a:pPr>
            <a:r>
              <a:rPr lang="en-US" altLang="zh-TW" sz="1200" b="0" i="0" kern="1200" dirty="0" smtClean="0">
                <a:solidFill>
                  <a:schemeClr val="tx1"/>
                </a:solidFill>
                <a:effectLst/>
                <a:latin typeface="+mn-lt"/>
                <a:ea typeface="+mn-ea"/>
                <a:cs typeface="+mn-cs"/>
              </a:rPr>
              <a:t>SDN</a:t>
            </a:r>
            <a:r>
              <a:rPr lang="zh-TW" altLang="en-US" sz="1200" b="0" i="0" kern="1200" dirty="0" smtClean="0">
                <a:solidFill>
                  <a:schemeClr val="tx1"/>
                </a:solidFill>
                <a:effectLst/>
                <a:latin typeface="+mn-lt"/>
                <a:ea typeface="+mn-ea"/>
                <a:cs typeface="+mn-cs"/>
              </a:rPr>
              <a:t>透過在</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之間提供程式控制連線來為</a:t>
            </a:r>
            <a:r>
              <a:rPr lang="en-US" altLang="zh-TW" sz="1200" b="0" i="0" kern="1200" dirty="0" smtClean="0">
                <a:solidFill>
                  <a:schemeClr val="tx1"/>
                </a:solidFill>
                <a:effectLst/>
                <a:latin typeface="+mn-lt"/>
                <a:ea typeface="+mn-ea"/>
                <a:cs typeface="+mn-cs"/>
              </a:rPr>
              <a:t>NFV</a:t>
            </a:r>
            <a:r>
              <a:rPr lang="zh-TW" altLang="en-US" sz="1200" b="0" i="0" kern="1200" dirty="0" smtClean="0">
                <a:solidFill>
                  <a:schemeClr val="tx1"/>
                </a:solidFill>
                <a:effectLst/>
                <a:latin typeface="+mn-lt"/>
                <a:ea typeface="+mn-ea"/>
                <a:cs typeface="+mn-cs"/>
              </a:rPr>
              <a:t>服務。 這些連線可以由</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的協調器來管理，這將模仿</a:t>
            </a:r>
            <a:r>
              <a:rPr lang="en-US" altLang="zh-TW" sz="1200" b="0" i="0" kern="1200" dirty="0" smtClean="0">
                <a:solidFill>
                  <a:schemeClr val="tx1"/>
                </a:solidFill>
                <a:effectLst/>
                <a:latin typeface="+mn-lt"/>
                <a:ea typeface="+mn-ea"/>
                <a:cs typeface="+mn-cs"/>
              </a:rPr>
              <a:t>SDN</a:t>
            </a:r>
            <a:r>
              <a:rPr lang="zh-TW" altLang="en-US" sz="1200" b="0" i="0" kern="1200" dirty="0" smtClean="0">
                <a:solidFill>
                  <a:schemeClr val="tx1"/>
                </a:solidFill>
                <a:effectLst/>
                <a:latin typeface="+mn-lt"/>
                <a:ea typeface="+mn-ea"/>
                <a:cs typeface="+mn-cs"/>
              </a:rPr>
              <a:t>控制器的角色</a:t>
            </a:r>
            <a:endParaRPr lang="en-US" altLang="zh-TW" sz="1200" b="0" i="0" kern="1200" dirty="0" smtClean="0">
              <a:solidFill>
                <a:schemeClr val="tx1"/>
              </a:solidFill>
              <a:effectLst/>
              <a:latin typeface="+mn-lt"/>
              <a:ea typeface="+mn-ea"/>
              <a:cs typeface="+mn-cs"/>
            </a:endParaRPr>
          </a:p>
          <a:p>
            <a:pPr marL="228600" indent="-228600">
              <a:buAutoNum type="arabicParenBoth"/>
            </a:pPr>
            <a:r>
              <a:rPr lang="en-US" altLang="zh-TW" sz="1200" b="0" i="0" kern="1200" dirty="0" smtClean="0">
                <a:solidFill>
                  <a:schemeClr val="tx1"/>
                </a:solidFill>
                <a:effectLst/>
                <a:latin typeface="+mn-lt"/>
                <a:ea typeface="+mn-ea"/>
                <a:cs typeface="+mn-cs"/>
              </a:rPr>
              <a:t>NFV</a:t>
            </a:r>
            <a:r>
              <a:rPr lang="zh-TW" altLang="en-US" sz="1200" b="0" i="0" kern="1200" dirty="0" smtClean="0">
                <a:solidFill>
                  <a:schemeClr val="tx1"/>
                </a:solidFill>
                <a:effectLst/>
                <a:latin typeface="+mn-lt"/>
                <a:ea typeface="+mn-ea"/>
                <a:cs typeface="+mn-cs"/>
              </a:rPr>
              <a:t>通過在一般商用</a:t>
            </a:r>
            <a:r>
              <a:rPr lang="en-US" altLang="zh-TW" sz="1200" b="0" i="0" kern="1200" dirty="0" smtClean="0">
                <a:solidFill>
                  <a:schemeClr val="tx1"/>
                </a:solidFill>
                <a:effectLst/>
                <a:latin typeface="+mn-lt"/>
                <a:ea typeface="+mn-ea"/>
                <a:cs typeface="+mn-cs"/>
              </a:rPr>
              <a:t>server</a:t>
            </a:r>
            <a:r>
              <a:rPr lang="zh-TW" altLang="en-US" sz="1200" b="0" i="0" kern="1200" dirty="0" smtClean="0">
                <a:solidFill>
                  <a:schemeClr val="tx1"/>
                </a:solidFill>
                <a:effectLst/>
                <a:latin typeface="+mn-lt"/>
                <a:ea typeface="+mn-ea"/>
                <a:cs typeface="+mn-cs"/>
              </a:rPr>
              <a:t>上以軟體方式實現網絡功能來為</a:t>
            </a:r>
            <a:r>
              <a:rPr lang="en-US" altLang="zh-TW" sz="1200" b="0" i="0" kern="1200" dirty="0" smtClean="0">
                <a:solidFill>
                  <a:schemeClr val="tx1"/>
                </a:solidFill>
                <a:effectLst/>
                <a:latin typeface="+mn-lt"/>
                <a:ea typeface="+mn-ea"/>
                <a:cs typeface="+mn-cs"/>
              </a:rPr>
              <a:t>SDN</a:t>
            </a:r>
            <a:r>
              <a:rPr lang="zh-TW" altLang="en-US" sz="1200" b="0" i="0" kern="1200" dirty="0" smtClean="0">
                <a:solidFill>
                  <a:schemeClr val="tx1"/>
                </a:solidFill>
                <a:effectLst/>
                <a:latin typeface="+mn-lt"/>
                <a:ea typeface="+mn-ea"/>
                <a:cs typeface="+mn-cs"/>
              </a:rPr>
              <a:t>服務。 它可以虛擬化</a:t>
            </a:r>
            <a:r>
              <a:rPr lang="en-US" altLang="zh-TW" sz="1200" b="0" i="0" kern="1200" dirty="0" smtClean="0">
                <a:solidFill>
                  <a:schemeClr val="tx1"/>
                </a:solidFill>
                <a:effectLst/>
                <a:latin typeface="+mn-lt"/>
                <a:ea typeface="+mn-ea"/>
                <a:cs typeface="+mn-cs"/>
              </a:rPr>
              <a:t>SDN</a:t>
            </a:r>
            <a:r>
              <a:rPr lang="zh-TW" altLang="en-US" sz="1200" b="0" i="0" kern="1200" dirty="0" smtClean="0">
                <a:solidFill>
                  <a:schemeClr val="tx1"/>
                </a:solidFill>
                <a:effectLst/>
                <a:latin typeface="+mn-lt"/>
                <a:ea typeface="+mn-ea"/>
                <a:cs typeface="+mn-cs"/>
              </a:rPr>
              <a:t>控制器在雲端上運行，可以根據網絡需求遷移到最合適的位置</a:t>
            </a:r>
            <a:endParaRPr lang="en-US" altLang="zh-TW" sz="1200" b="0" i="0" kern="1200" dirty="0" smtClean="0">
              <a:solidFill>
                <a:schemeClr val="tx1"/>
              </a:solidFill>
              <a:effectLst/>
              <a:latin typeface="+mn-lt"/>
              <a:ea typeface="+mn-ea"/>
              <a:cs typeface="+mn-cs"/>
            </a:endParaRPr>
          </a:p>
          <a:p>
            <a:pPr marL="228600" indent="-228600">
              <a:buAutoNum type="arabicParenBoth"/>
            </a:pPr>
            <a:endParaRPr lang="en-US" altLang="zh-TW" sz="1200" b="0" i="0" kern="1200" dirty="0" smtClean="0">
              <a:solidFill>
                <a:schemeClr val="tx1"/>
              </a:solidFill>
              <a:effectLst/>
              <a:latin typeface="+mn-lt"/>
              <a:ea typeface="+mn-ea"/>
              <a:cs typeface="+mn-cs"/>
            </a:endParaRPr>
          </a:p>
          <a:p>
            <a:pPr marL="228600" indent="-228600">
              <a:buAutoNum type="arabicParenBoth"/>
            </a:pPr>
            <a:endParaRPr lang="en-US" altLang="zh-TW" sz="1200" b="0" i="0" kern="1200" dirty="0" smtClean="0">
              <a:solidFill>
                <a:schemeClr val="tx1"/>
              </a:solidFill>
              <a:effectLst/>
              <a:latin typeface="+mn-lt"/>
              <a:ea typeface="+mn-ea"/>
              <a:cs typeface="+mn-cs"/>
            </a:endParaRPr>
          </a:p>
          <a:p>
            <a:pPr marL="228600" indent="-228600">
              <a:buAutoNum type="arabicParenBoth"/>
            </a:pPr>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mimic</a:t>
            </a:r>
            <a:r>
              <a:rPr lang="en-US" altLang="zh-TW" dirty="0" smtClean="0"/>
              <a:t> </a:t>
            </a:r>
            <a:r>
              <a:rPr lang="zh-TW" altLang="en-US" dirty="0" smtClean="0"/>
              <a:t>模仿</a:t>
            </a:r>
            <a:endParaRPr lang="en-US" altLang="zh-TW" sz="1200" b="1" i="0" kern="1200" dirty="0" smtClean="0">
              <a:solidFill>
                <a:schemeClr val="tx1"/>
              </a:solidFill>
              <a:effectLst/>
              <a:latin typeface="+mn-lt"/>
              <a:ea typeface="+mn-ea"/>
              <a:cs typeface="+mn-cs"/>
            </a:endParaRPr>
          </a:p>
          <a:p>
            <a:r>
              <a:rPr lang="zh-TW" altLang="en-US" sz="1200" b="1" i="0" kern="1200" dirty="0" smtClean="0">
                <a:solidFill>
                  <a:schemeClr val="tx1"/>
                </a:solidFill>
                <a:effectLst/>
                <a:latin typeface="+mn-lt"/>
                <a:ea typeface="+mn-ea"/>
                <a:cs typeface="+mn-cs"/>
              </a:rPr>
              <a:t>深度封包檢測</a:t>
            </a:r>
            <a:r>
              <a:rPr lang="zh-TW" altLang="en-US" sz="1200" b="0" i="0" kern="1200" dirty="0" smtClean="0">
                <a:solidFill>
                  <a:schemeClr val="tx1"/>
                </a:solidFill>
                <a:effectLst/>
                <a:latin typeface="+mn-lt"/>
                <a:ea typeface="+mn-ea"/>
                <a:cs typeface="+mn-cs"/>
              </a:rPr>
              <a:t>（英語：</a:t>
            </a:r>
            <a:r>
              <a:rPr lang="en-US" altLang="zh-TW" sz="1200" b="0" i="0" kern="1200" dirty="0" smtClean="0">
                <a:solidFill>
                  <a:schemeClr val="tx1"/>
                </a:solidFill>
                <a:effectLst/>
                <a:latin typeface="+mn-lt"/>
                <a:ea typeface="+mn-ea"/>
                <a:cs typeface="+mn-cs"/>
              </a:rPr>
              <a:t>Deep packet inspection</a:t>
            </a:r>
            <a:r>
              <a:rPr lang="zh-TW" altLang="en-US" sz="1200" b="0" i="0" kern="1200" dirty="0" smtClean="0">
                <a:solidFill>
                  <a:schemeClr val="tx1"/>
                </a:solidFill>
                <a:effectLst/>
                <a:latin typeface="+mn-lt"/>
                <a:ea typeface="+mn-ea"/>
                <a:cs typeface="+mn-cs"/>
              </a:rPr>
              <a:t>，縮寫為 </a:t>
            </a:r>
            <a:r>
              <a:rPr lang="en-US" altLang="zh-TW" sz="1200" b="0" i="0" kern="1200" dirty="0" smtClean="0">
                <a:solidFill>
                  <a:schemeClr val="tx1"/>
                </a:solidFill>
                <a:effectLst/>
                <a:latin typeface="+mn-lt"/>
                <a:ea typeface="+mn-ea"/>
                <a:cs typeface="+mn-cs"/>
              </a:rPr>
              <a:t>DPI</a:t>
            </a:r>
            <a:r>
              <a:rPr lang="zh-TW" altLang="en-US" sz="1200" b="0" i="0" kern="1200" dirty="0" smtClean="0">
                <a:solidFill>
                  <a:schemeClr val="tx1"/>
                </a:solidFill>
                <a:effectLst/>
                <a:latin typeface="+mn-lt"/>
                <a:ea typeface="+mn-ea"/>
                <a:cs typeface="+mn-cs"/>
              </a:rPr>
              <a:t>）</a:t>
            </a:r>
            <a:r>
              <a:rPr lang="zh-TW" altLang="en-US" dirty="0" smtClean="0"/>
              <a:t>用來檢查通過檢測點封包的資料部分（也可能包含其標頭），以搜尋不符合規範的協定、病毒、垃圾郵件、入侵，或以預定準則來決定封包是否可通過或需被路由至其他不同目的地，或是為了收集統計資料。</a:t>
            </a:r>
            <a:endParaRPr lang="en-US" altLang="zh-TW" dirty="0" smtClean="0"/>
          </a:p>
          <a:p>
            <a:r>
              <a:rPr lang="en-US" altLang="zh-TW" sz="1200" b="0" i="0" kern="1200" dirty="0" smtClean="0">
                <a:solidFill>
                  <a:schemeClr val="tx1"/>
                </a:solidFill>
                <a:effectLst/>
                <a:latin typeface="+mn-lt"/>
                <a:ea typeface="+mn-ea"/>
                <a:cs typeface="+mn-cs"/>
              </a:rPr>
              <a:t>S-GW</a:t>
            </a:r>
            <a:r>
              <a:rPr lang="zh-TW" altLang="en-US" sz="1200" b="0" i="0" kern="1200" dirty="0" smtClean="0">
                <a:solidFill>
                  <a:schemeClr val="tx1"/>
                </a:solidFill>
                <a:effectLst/>
                <a:latin typeface="+mn-lt"/>
                <a:ea typeface="+mn-ea"/>
                <a:cs typeface="+mn-cs"/>
              </a:rPr>
              <a:t>管理系統內</a:t>
            </a:r>
            <a:r>
              <a:rPr lang="en-US" altLang="zh-TW" sz="1200" b="0" i="0" kern="1200" dirty="0" smtClean="0">
                <a:solidFill>
                  <a:schemeClr val="tx1"/>
                </a:solidFill>
                <a:effectLst/>
                <a:latin typeface="+mn-lt"/>
                <a:ea typeface="+mn-ea"/>
                <a:cs typeface="+mn-cs"/>
              </a:rPr>
              <a:t>User-Plane</a:t>
            </a:r>
            <a:r>
              <a:rPr lang="zh-TW" altLang="en-US" sz="1200" b="0" i="0" kern="1200" dirty="0" smtClean="0">
                <a:solidFill>
                  <a:schemeClr val="tx1"/>
                </a:solidFill>
                <a:effectLst/>
                <a:latin typeface="+mn-lt"/>
                <a:ea typeface="+mn-ea"/>
                <a:cs typeface="+mn-cs"/>
              </a:rPr>
              <a:t>訊息，例如</a:t>
            </a:r>
            <a:r>
              <a:rPr lang="en-US" altLang="zh-TW" sz="1200" b="0" i="0" kern="1200" dirty="0" smtClean="0">
                <a:solidFill>
                  <a:schemeClr val="tx1"/>
                </a:solidFill>
                <a:effectLst/>
                <a:latin typeface="+mn-lt"/>
                <a:ea typeface="+mn-ea"/>
                <a:cs typeface="+mn-cs"/>
              </a:rPr>
              <a:t>Routing/Forwarding</a:t>
            </a:r>
            <a:r>
              <a:rPr lang="zh-TW" altLang="en-US" sz="1200" b="0" i="0" kern="1200" dirty="0" smtClean="0">
                <a:solidFill>
                  <a:schemeClr val="tx1"/>
                </a:solidFill>
                <a:effectLst/>
                <a:latin typeface="+mn-lt"/>
                <a:ea typeface="+mn-ea"/>
                <a:cs typeface="+mn-cs"/>
              </a:rPr>
              <a:t>資料封包和</a:t>
            </a:r>
            <a:r>
              <a:rPr lang="en-US" altLang="zh-TW" sz="1200" b="0" i="0" kern="1200" dirty="0" smtClean="0">
                <a:solidFill>
                  <a:schemeClr val="tx1"/>
                </a:solidFill>
                <a:effectLst/>
                <a:latin typeface="+mn-lt"/>
                <a:ea typeface="+mn-ea"/>
                <a:cs typeface="+mn-cs"/>
              </a:rPr>
              <a:t>Mobility Anchor(</a:t>
            </a:r>
            <a:r>
              <a:rPr lang="zh-TW" altLang="en-US" sz="1200" b="0" i="0" kern="1200" dirty="0" smtClean="0">
                <a:solidFill>
                  <a:schemeClr val="tx1"/>
                </a:solidFill>
                <a:effectLst/>
                <a:latin typeface="+mn-lt"/>
                <a:ea typeface="+mn-ea"/>
                <a:cs typeface="+mn-cs"/>
              </a:rPr>
              <a:t>處理</a:t>
            </a:r>
            <a:r>
              <a:rPr lang="en-US" altLang="zh-TW" sz="1200" b="0" i="0" kern="1200" dirty="0" err="1" smtClean="0">
                <a:solidFill>
                  <a:schemeClr val="tx1"/>
                </a:solidFill>
                <a:effectLst/>
                <a:latin typeface="+mn-lt"/>
                <a:ea typeface="+mn-ea"/>
                <a:cs typeface="+mn-cs"/>
              </a:rPr>
              <a:t>eNB</a:t>
            </a:r>
            <a:r>
              <a:rPr lang="zh-TW" altLang="en-US" sz="1200" b="0" i="0" kern="1200" dirty="0" smtClean="0">
                <a:solidFill>
                  <a:schemeClr val="tx1"/>
                </a:solidFill>
                <a:effectLst/>
                <a:latin typeface="+mn-lt"/>
                <a:ea typeface="+mn-ea"/>
                <a:cs typeface="+mn-cs"/>
              </a:rPr>
              <a:t>間的換手，即用戶由</a:t>
            </a:r>
            <a:r>
              <a:rPr lang="en-US" altLang="zh-TW" sz="1200" b="0" i="0" kern="1200" dirty="0" smtClean="0">
                <a:solidFill>
                  <a:schemeClr val="tx1"/>
                </a:solidFill>
                <a:effectLst/>
                <a:latin typeface="+mn-lt"/>
                <a:ea typeface="+mn-ea"/>
                <a:cs typeface="+mn-cs"/>
              </a:rPr>
              <a:t>A</a:t>
            </a:r>
            <a:r>
              <a:rPr lang="zh-TW" altLang="en-US" sz="1200" b="0" i="0" kern="1200" dirty="0" smtClean="0">
                <a:solidFill>
                  <a:schemeClr val="tx1"/>
                </a:solidFill>
                <a:effectLst/>
                <a:latin typeface="+mn-lt"/>
                <a:ea typeface="+mn-ea"/>
                <a:cs typeface="+mn-cs"/>
              </a:rPr>
              <a:t>基地台服務範圍移動到</a:t>
            </a:r>
            <a:r>
              <a:rPr lang="en-US" altLang="zh-TW" sz="1200" b="0" i="0" kern="1200" dirty="0" smtClean="0">
                <a:solidFill>
                  <a:schemeClr val="tx1"/>
                </a:solidFill>
                <a:effectLst/>
                <a:latin typeface="+mn-lt"/>
                <a:ea typeface="+mn-ea"/>
                <a:cs typeface="+mn-cs"/>
              </a:rPr>
              <a:t>B</a:t>
            </a:r>
            <a:r>
              <a:rPr lang="zh-TW" altLang="en-US" sz="1200" b="0" i="0" kern="1200" dirty="0" smtClean="0">
                <a:solidFill>
                  <a:schemeClr val="tx1"/>
                </a:solidFill>
                <a:effectLst/>
                <a:latin typeface="+mn-lt"/>
                <a:ea typeface="+mn-ea"/>
                <a:cs typeface="+mn-cs"/>
              </a:rPr>
              <a:t>基地台服務範圍的程序</a:t>
            </a:r>
            <a:r>
              <a:rPr lang="en-US" altLang="zh-TW" sz="1200" b="0" i="0" kern="1200" dirty="0" smtClean="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10</a:t>
            </a:fld>
            <a:endParaRPr lang="zh-TW" altLang="en-US"/>
          </a:p>
        </p:txBody>
      </p:sp>
    </p:spTree>
    <p:extLst>
      <p:ext uri="{BB962C8B-B14F-4D97-AF65-F5344CB8AC3E}">
        <p14:creationId xmlns:p14="http://schemas.microsoft.com/office/powerpoint/2010/main" val="2831947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Times New Roman" panose="02020603050405020304" pitchFamily="18" charset="0"/>
                <a:cs typeface="Times New Roman" panose="02020603050405020304" pitchFamily="18" charset="0"/>
              </a:rPr>
              <a:t>部署</a:t>
            </a:r>
            <a:r>
              <a:rPr lang="en-US" altLang="zh-TW" sz="1200" dirty="0" smtClean="0">
                <a:latin typeface="Times New Roman" panose="02020603050405020304" pitchFamily="18" charset="0"/>
                <a:cs typeface="Times New Roman" panose="02020603050405020304" pitchFamily="18" charset="0"/>
              </a:rPr>
              <a:t>NFV</a:t>
            </a:r>
            <a:r>
              <a:rPr lang="zh-TW" altLang="en-US" sz="1200" dirty="0" smtClean="0">
                <a:latin typeface="Times New Roman" panose="02020603050405020304" pitchFamily="18" charset="0"/>
                <a:cs typeface="Times New Roman" panose="02020603050405020304" pitchFamily="18" charset="0"/>
              </a:rPr>
              <a:t>的虛擬化平台的基本元件有這三個：</a:t>
            </a:r>
            <a:endParaRPr lang="en-US" altLang="zh-TW" sz="12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Times New Roman" panose="02020603050405020304" pitchFamily="18" charset="0"/>
                <a:cs typeface="Times New Roman" panose="02020603050405020304" pitchFamily="18" charset="0"/>
              </a:rPr>
              <a:t>實體</a:t>
            </a:r>
            <a:r>
              <a:rPr lang="en-US" altLang="zh-TW" sz="1200" dirty="0" smtClean="0">
                <a:latin typeface="Times New Roman" panose="02020603050405020304" pitchFamily="18" charset="0"/>
                <a:cs typeface="Times New Roman" panose="02020603050405020304" pitchFamily="18" charset="0"/>
              </a:rPr>
              <a:t>server</a:t>
            </a:r>
            <a:r>
              <a:rPr lang="zh-TW" altLang="en-US" sz="1200" dirty="0" smtClean="0">
                <a:latin typeface="Times New Roman" panose="02020603050405020304" pitchFamily="18" charset="0"/>
                <a:cs typeface="Times New Roman" panose="02020603050405020304" pitchFamily="18" charset="0"/>
              </a:rPr>
              <a:t>：他是具有所有物理資源（如</a:t>
            </a:r>
            <a:r>
              <a:rPr lang="en-US" altLang="zh-TW" sz="1200" dirty="0" smtClean="0">
                <a:latin typeface="Times New Roman" panose="02020603050405020304" pitchFamily="18" charset="0"/>
                <a:cs typeface="Times New Roman" panose="02020603050405020304" pitchFamily="18" charset="0"/>
              </a:rPr>
              <a:t>CPU</a:t>
            </a:r>
            <a:r>
              <a:rPr lang="zh-TW" altLang="en-US" sz="1200" dirty="0" smtClean="0">
                <a:latin typeface="Times New Roman" panose="02020603050405020304" pitchFamily="18" charset="0"/>
                <a:cs typeface="Times New Roman" panose="02020603050405020304" pitchFamily="18" charset="0"/>
              </a:rPr>
              <a:t>，存儲空間和</a:t>
            </a:r>
            <a:r>
              <a:rPr lang="en-US" altLang="zh-TW" sz="1200" dirty="0" smtClean="0">
                <a:latin typeface="Times New Roman" panose="02020603050405020304" pitchFamily="18" charset="0"/>
                <a:cs typeface="Times New Roman" panose="02020603050405020304" pitchFamily="18" charset="0"/>
              </a:rPr>
              <a:t>RAM</a:t>
            </a:r>
            <a:r>
              <a:rPr lang="zh-TW" altLang="en-US" sz="1200" dirty="0" smtClean="0">
                <a:latin typeface="Times New Roman" panose="02020603050405020304" pitchFamily="18" charset="0"/>
                <a:cs typeface="Times New Roman" panose="02020603050405020304" pitchFamily="18" charset="0"/>
              </a:rPr>
              <a:t>）的實體機器。</a:t>
            </a:r>
            <a:endParaRPr lang="en-US" altLang="zh-TW" sz="12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latin typeface="Times New Roman" panose="02020603050405020304" pitchFamily="18" charset="0"/>
                <a:cs typeface="Times New Roman" panose="02020603050405020304" pitchFamily="18" charset="0"/>
              </a:rPr>
              <a:t>Hypervisor</a:t>
            </a:r>
            <a:r>
              <a:rPr lang="zh-TW" altLang="en-US" sz="1200" dirty="0" smtClean="0">
                <a:latin typeface="Times New Roman" panose="02020603050405020304" pitchFamily="18" charset="0"/>
                <a:cs typeface="Times New Roman" panose="02020603050405020304" pitchFamily="18" charset="0"/>
              </a:rPr>
              <a:t>：</a:t>
            </a:r>
            <a:r>
              <a:rPr lang="en-US" altLang="zh-TW" dirty="0" smtClean="0">
                <a:latin typeface="Times New Roman" panose="02020603050405020304" pitchFamily="18" charset="0"/>
                <a:cs typeface="Times New Roman" panose="02020603050405020304" pitchFamily="18" charset="0"/>
              </a:rPr>
              <a:t>Hypervisor</a:t>
            </a:r>
            <a:r>
              <a:rPr lang="zh-TW" altLang="en-US" sz="1200" dirty="0" smtClean="0">
                <a:latin typeface="Times New Roman" panose="02020603050405020304" pitchFamily="18" charset="0"/>
                <a:cs typeface="Times New Roman" panose="02020603050405020304" pitchFamily="18" charset="0"/>
              </a:rPr>
              <a:t>或</a:t>
            </a:r>
            <a:r>
              <a:rPr lang="en-US" altLang="zh-TW" sz="1200" dirty="0" smtClean="0">
                <a:latin typeface="Times New Roman" panose="02020603050405020304" pitchFamily="18" charset="0"/>
                <a:cs typeface="Times New Roman" panose="02020603050405020304" pitchFamily="18" charset="0"/>
              </a:rPr>
              <a:t>VMM</a:t>
            </a:r>
            <a:r>
              <a:rPr lang="zh-TW" altLang="en-US" sz="1200" dirty="0" smtClean="0">
                <a:latin typeface="Times New Roman" panose="02020603050405020304" pitchFamily="18" charset="0"/>
                <a:cs typeface="Times New Roman" panose="02020603050405020304" pitchFamily="18" charset="0"/>
              </a:rPr>
              <a:t>是運行和管理物理資源的軟體。 它提供了讓</a:t>
            </a:r>
            <a:r>
              <a:rPr lang="en-US" altLang="zh-TW" sz="1200" dirty="0" smtClean="0">
                <a:latin typeface="Times New Roman" panose="02020603050405020304" pitchFamily="18" charset="0"/>
                <a:cs typeface="Times New Roman" panose="02020603050405020304" pitchFamily="18" charset="0"/>
              </a:rPr>
              <a:t>VM</a:t>
            </a:r>
            <a:r>
              <a:rPr lang="zh-TW" altLang="en-US" sz="1200" dirty="0" smtClean="0">
                <a:latin typeface="Times New Roman" panose="02020603050405020304" pitchFamily="18" charset="0"/>
                <a:cs typeface="Times New Roman" panose="02020603050405020304" pitchFamily="18" charset="0"/>
              </a:rPr>
              <a:t>執行的虛擬環境。</a:t>
            </a:r>
            <a:endParaRPr lang="en-US" altLang="zh-TW" sz="12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latin typeface="Times New Roman" panose="02020603050405020304" pitchFamily="18" charset="0"/>
                <a:cs typeface="Times New Roman" panose="02020603050405020304" pitchFamily="18" charset="0"/>
              </a:rPr>
              <a:t>The guest virtual machine</a:t>
            </a:r>
            <a:r>
              <a:rPr lang="zh-TW" altLang="en-US" sz="1200" dirty="0" smtClean="0">
                <a:latin typeface="Times New Roman" panose="02020603050405020304" pitchFamily="18" charset="0"/>
                <a:cs typeface="Times New Roman" panose="02020603050405020304" pitchFamily="18" charset="0"/>
              </a:rPr>
              <a:t>：一種軟體，可以模擬物理平台的體系結構和功能來執行所需的應用程序。</a:t>
            </a:r>
            <a:endParaRPr lang="en-US" altLang="zh-TW" sz="12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latin typeface="Times New Roman" panose="02020603050405020304" pitchFamily="18" charset="0"/>
                <a:cs typeface="Times New Roman" panose="02020603050405020304" pitchFamily="18" charset="0"/>
              </a:rPr>
              <a:t>bare metal </a:t>
            </a:r>
            <a:r>
              <a:rPr lang="zh-TW" altLang="en-US" sz="1200" dirty="0" smtClean="0">
                <a:latin typeface="Times New Roman" panose="02020603050405020304" pitchFamily="18" charset="0"/>
                <a:cs typeface="Times New Roman" panose="02020603050405020304" pitchFamily="18" charset="0"/>
              </a:rPr>
              <a:t>裸</a:t>
            </a:r>
            <a:r>
              <a:rPr lang="en-US" altLang="zh-TW" sz="1200" dirty="0" smtClean="0">
                <a:latin typeface="Times New Roman" panose="02020603050405020304" pitchFamily="18" charset="0"/>
                <a:cs typeface="Times New Roman" panose="02020603050405020304" pitchFamily="18" charset="0"/>
              </a:rPr>
              <a:t>(</a:t>
            </a:r>
            <a:r>
              <a:rPr lang="zh-TW" altLang="en-US" sz="1200" dirty="0" smtClean="0">
                <a:latin typeface="Times New Roman" panose="02020603050405020304" pitchFamily="18" charset="0"/>
                <a:cs typeface="Times New Roman" panose="02020603050405020304" pitchFamily="18" charset="0"/>
              </a:rPr>
              <a:t>空</a:t>
            </a:r>
            <a:r>
              <a:rPr lang="en-US" altLang="zh-TW" sz="1200" dirty="0" smtClean="0">
                <a:latin typeface="Times New Roman" panose="02020603050405020304" pitchFamily="18" charset="0"/>
                <a:cs typeface="Times New Roman" panose="02020603050405020304" pitchFamily="18" charset="0"/>
              </a:rPr>
              <a:t>)</a:t>
            </a:r>
            <a:r>
              <a:rPr lang="zh-TW" altLang="en-US" sz="1200" dirty="0" smtClean="0">
                <a:latin typeface="Times New Roman" panose="02020603050405020304" pitchFamily="18" charset="0"/>
                <a:cs typeface="Times New Roman" panose="02020603050405020304" pitchFamily="18" charset="0"/>
              </a:rPr>
              <a:t>機</a:t>
            </a:r>
            <a:r>
              <a:rPr lang="en-US" altLang="zh-TW" sz="1200" dirty="0" smtClean="0">
                <a:latin typeface="Times New Roman" panose="02020603050405020304" pitchFamily="18" charset="0"/>
                <a:cs typeface="Times New Roman" panose="02020603050405020304" pitchFamily="18" charset="0"/>
              </a:rPr>
              <a:t>:</a:t>
            </a:r>
            <a:r>
              <a:rPr lang="zh-TW" altLang="en-US" sz="1200" b="0" i="0" kern="1200" dirty="0" smtClean="0">
                <a:solidFill>
                  <a:schemeClr val="tx1"/>
                </a:solidFill>
                <a:effectLst/>
                <a:latin typeface="+mn-lt"/>
                <a:ea typeface="+mn-ea"/>
                <a:cs typeface="+mn-cs"/>
              </a:rPr>
              <a:t>直接掌控硬體資源，硬體無須先有作業系統，這也是它被稱為「裸機」的原因</a:t>
            </a:r>
            <a:r>
              <a:rPr lang="zh-TW" altLang="en-US" sz="1200" b="0" i="0" kern="1200" dirty="0" smtClean="0">
                <a:solidFill>
                  <a:schemeClr val="tx1"/>
                </a:solidFill>
                <a:effectLst/>
                <a:latin typeface="+mn-lt"/>
                <a:ea typeface="+mn-ea"/>
                <a:cs typeface="+mn-cs"/>
              </a:rPr>
              <a:t>。</a:t>
            </a:r>
            <a:endParaRPr lang="en-US" altLang="zh-TW"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latin typeface="Times New Roman" panose="02020603050405020304" pitchFamily="18" charset="0"/>
                <a:cs typeface="Times New Roman" panose="02020603050405020304" pitchFamily="18" charset="0"/>
              </a:rPr>
              <a:t>Hypervisor:</a:t>
            </a:r>
            <a:r>
              <a:rPr lang="zh-TW" altLang="en-US" dirty="0" smtClean="0">
                <a:latin typeface="Times New Roman" panose="02020603050405020304" pitchFamily="18" charset="0"/>
                <a:cs typeface="Times New Roman" panose="02020603050405020304" pitchFamily="18" charset="0"/>
              </a:rPr>
              <a:t> </a:t>
            </a:r>
            <a:r>
              <a:rPr lang="zh-TW" altLang="en-US" sz="1200" b="0" i="0" kern="1200" dirty="0" smtClean="0">
                <a:solidFill>
                  <a:schemeClr val="tx1"/>
                </a:solidFill>
                <a:effectLst/>
                <a:latin typeface="+mn-lt"/>
                <a:ea typeface="+mn-ea"/>
                <a:cs typeface="+mn-cs"/>
              </a:rPr>
              <a:t>用以建立，並管理、執行虛擬機的模組。</a:t>
            </a:r>
            <a:endParaRPr lang="en-US" altLang="zh-TW" sz="1200" b="0" i="0" kern="1200" dirty="0" smtClean="0">
              <a:solidFill>
                <a:schemeClr val="tx1"/>
              </a:solidFill>
              <a:effectLst/>
              <a:latin typeface="+mn-lt"/>
              <a:ea typeface="+mn-ea"/>
              <a:cs typeface="+mn-cs"/>
            </a:endParaRPr>
          </a:p>
          <a:p>
            <a:r>
              <a:rPr lang="en-US" altLang="zh-TW" sz="1200" b="1" i="0" kern="1200" dirty="0" smtClean="0">
                <a:solidFill>
                  <a:schemeClr val="tx1"/>
                </a:solidFill>
                <a:effectLst/>
                <a:latin typeface="+mn-lt"/>
                <a:ea typeface="+mn-ea"/>
                <a:cs typeface="+mn-cs"/>
              </a:rPr>
              <a:t>BARE-METAL Hypervisor </a:t>
            </a:r>
            <a:r>
              <a:rPr lang="zh-TW" altLang="en-US" sz="1200" b="0" i="0" kern="1200" dirty="0" smtClean="0">
                <a:solidFill>
                  <a:schemeClr val="tx1"/>
                </a:solidFill>
                <a:effectLst/>
                <a:latin typeface="+mn-lt"/>
                <a:ea typeface="+mn-ea"/>
                <a:cs typeface="+mn-cs"/>
              </a:rPr>
              <a:t>需要硬體支持、</a:t>
            </a:r>
            <a:r>
              <a:rPr lang="en-US" altLang="zh-TW" sz="1200" b="0" i="0" kern="1200" dirty="0" smtClean="0">
                <a:solidFill>
                  <a:schemeClr val="tx1"/>
                </a:solidFill>
                <a:effectLst/>
                <a:latin typeface="+mn-lt"/>
                <a:ea typeface="+mn-ea"/>
                <a:cs typeface="+mn-cs"/>
              </a:rPr>
              <a:t>VMM </a:t>
            </a:r>
            <a:r>
              <a:rPr lang="zh-TW" altLang="en-US" sz="1200" b="0" i="0" kern="1200" dirty="0" smtClean="0">
                <a:solidFill>
                  <a:schemeClr val="tx1"/>
                </a:solidFill>
                <a:effectLst/>
                <a:latin typeface="+mn-lt"/>
                <a:ea typeface="+mn-ea"/>
                <a:cs typeface="+mn-cs"/>
              </a:rPr>
              <a:t>直接作為主作業系統、運行效率高。 </a:t>
            </a:r>
            <a:r>
              <a:rPr lang="en-US" altLang="zh-TW" sz="1200" b="0" i="0" kern="1200" dirty="0" smtClean="0">
                <a:solidFill>
                  <a:schemeClr val="tx1"/>
                </a:solidFill>
                <a:effectLst/>
                <a:latin typeface="+mn-lt"/>
                <a:ea typeface="+mn-ea"/>
                <a:cs typeface="+mn-cs"/>
              </a:rPr>
              <a:t>Bare-Metal Hypervisor </a:t>
            </a:r>
            <a:r>
              <a:rPr lang="zh-TW" altLang="en-US" sz="1200" b="0" i="0" kern="1200" dirty="0" smtClean="0">
                <a:solidFill>
                  <a:schemeClr val="tx1"/>
                </a:solidFill>
                <a:effectLst/>
                <a:latin typeface="+mn-lt"/>
                <a:ea typeface="+mn-ea"/>
                <a:cs typeface="+mn-cs"/>
              </a:rPr>
              <a:t>在效能、穩定度、安全性優於 </a:t>
            </a:r>
            <a:r>
              <a:rPr lang="en-US" altLang="zh-TW" sz="1200" b="0" i="0" kern="1200" dirty="0" smtClean="0">
                <a:solidFill>
                  <a:schemeClr val="tx1"/>
                </a:solidFill>
                <a:effectLst/>
                <a:latin typeface="+mn-lt"/>
                <a:ea typeface="+mn-ea"/>
                <a:cs typeface="+mn-cs"/>
              </a:rPr>
              <a:t>Hosted</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Hypervisor</a:t>
            </a:r>
          </a:p>
          <a:p>
            <a:r>
              <a:rPr lang="en-US" altLang="zh-TW" sz="1200" b="1" i="0" kern="1200" dirty="0" smtClean="0">
                <a:solidFill>
                  <a:schemeClr val="tx1"/>
                </a:solidFill>
                <a:effectLst/>
                <a:latin typeface="+mn-lt"/>
                <a:ea typeface="+mn-ea"/>
                <a:cs typeface="+mn-cs"/>
              </a:rPr>
              <a:t>HOSTED Hypervisor</a:t>
            </a:r>
            <a:r>
              <a:rPr lang="zh-TW" altLang="en-US" sz="1200" b="1"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VMM </a:t>
            </a:r>
            <a:r>
              <a:rPr lang="zh-TW" altLang="en-US" sz="1200" b="0" i="0" kern="1200" dirty="0" smtClean="0">
                <a:solidFill>
                  <a:schemeClr val="tx1"/>
                </a:solidFill>
                <a:effectLst/>
                <a:latin typeface="+mn-lt"/>
                <a:ea typeface="+mn-ea"/>
                <a:cs typeface="+mn-cs"/>
              </a:rPr>
              <a:t>作為應用程式運行在主作業系統環境內，運行效率一般較 </a:t>
            </a:r>
            <a:r>
              <a:rPr lang="en-US" altLang="zh-TW" sz="1200" b="0" i="0" kern="1200" dirty="0" smtClean="0">
                <a:solidFill>
                  <a:schemeClr val="tx1"/>
                </a:solidFill>
                <a:effectLst/>
                <a:latin typeface="+mn-lt"/>
                <a:ea typeface="+mn-ea"/>
                <a:cs typeface="+mn-cs"/>
              </a:rPr>
              <a:t>Type 1 </a:t>
            </a:r>
            <a:r>
              <a:rPr lang="zh-TW" altLang="en-US" sz="1200" b="0" i="0" kern="1200" dirty="0" smtClean="0">
                <a:solidFill>
                  <a:schemeClr val="tx1"/>
                </a:solidFill>
                <a:effectLst/>
                <a:latin typeface="+mn-lt"/>
                <a:ea typeface="+mn-ea"/>
                <a:cs typeface="+mn-cs"/>
              </a:rPr>
              <a:t>還低。</a:t>
            </a:r>
            <a:endParaRPr lang="zh-TW"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11</a:t>
            </a:fld>
            <a:endParaRPr lang="zh-TW" altLang="en-US"/>
          </a:p>
        </p:txBody>
      </p:sp>
    </p:spTree>
    <p:extLst>
      <p:ext uri="{BB962C8B-B14F-4D97-AF65-F5344CB8AC3E}">
        <p14:creationId xmlns:p14="http://schemas.microsoft.com/office/powerpoint/2010/main" val="2649852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latin typeface="Times New Roman" panose="02020603050405020304" pitchFamily="18" charset="0"/>
                <a:cs typeface="Times New Roman" panose="02020603050405020304" pitchFamily="18" charset="0"/>
              </a:rPr>
              <a:t>NFV</a:t>
            </a:r>
            <a:r>
              <a:rPr lang="zh-TW" altLang="en-US" dirty="0" smtClean="0">
                <a:latin typeface="Times New Roman" panose="02020603050405020304" pitchFamily="18" charset="0"/>
                <a:cs typeface="Times New Roman" panose="02020603050405020304" pitchFamily="18" charset="0"/>
              </a:rPr>
              <a:t>技術利用基礎建設和網絡服務（</a:t>
            </a:r>
            <a:r>
              <a:rPr lang="en-US" altLang="zh-TW" dirty="0" smtClean="0">
                <a:latin typeface="Times New Roman" panose="02020603050405020304" pitchFamily="18" charset="0"/>
                <a:cs typeface="Times New Roman" panose="02020603050405020304" pitchFamily="18" charset="0"/>
              </a:rPr>
              <a:t>IaaS</a:t>
            </a:r>
            <a:r>
              <a:rPr lang="zh-TW" altLang="en-US" dirty="0" smtClean="0">
                <a:latin typeface="Times New Roman" panose="02020603050405020304" pitchFamily="18" charset="0"/>
                <a:cs typeface="Times New Roman" panose="02020603050405020304" pitchFamily="18" charset="0"/>
              </a:rPr>
              <a:t>和</a:t>
            </a:r>
            <a:r>
              <a:rPr lang="en-US" altLang="zh-TW" dirty="0" err="1" smtClean="0">
                <a:latin typeface="Times New Roman" panose="02020603050405020304" pitchFamily="18" charset="0"/>
                <a:cs typeface="Times New Roman" panose="02020603050405020304" pitchFamily="18" charset="0"/>
              </a:rPr>
              <a:t>NaaS</a:t>
            </a:r>
            <a:r>
              <a:rPr lang="zh-TW" altLang="en-US" dirty="0" smtClean="0">
                <a:latin typeface="Times New Roman" panose="02020603050405020304" pitchFamily="18" charset="0"/>
                <a:cs typeface="Times New Roman" panose="02020603050405020304" pitchFamily="18" charset="0"/>
              </a:rPr>
              <a:t>）來形成</a:t>
            </a:r>
            <a:r>
              <a:rPr lang="en-US" altLang="zh-TW" dirty="0" smtClean="0">
                <a:latin typeface="Times New Roman" panose="02020603050405020304" pitchFamily="18" charset="0"/>
                <a:cs typeface="Times New Roman" panose="02020603050405020304" pitchFamily="18" charset="0"/>
              </a:rPr>
              <a:t>NFV</a:t>
            </a:r>
            <a:r>
              <a:rPr lang="zh-TW" altLang="en-US" dirty="0" smtClean="0">
                <a:latin typeface="Times New Roman" panose="02020603050405020304" pitchFamily="18" charset="0"/>
                <a:cs typeface="Times New Roman" panose="02020603050405020304" pitchFamily="18" charset="0"/>
              </a:rPr>
              <a:t>基礎建設（</a:t>
            </a:r>
            <a:r>
              <a:rPr lang="en-US" altLang="zh-TW" dirty="0" smtClean="0">
                <a:latin typeface="Times New Roman" panose="02020603050405020304" pitchFamily="18" charset="0"/>
                <a:cs typeface="Times New Roman" panose="02020603050405020304" pitchFamily="18" charset="0"/>
              </a:rPr>
              <a:t>NFVI</a:t>
            </a:r>
            <a:r>
              <a:rPr lang="zh-TW" altLang="en-US" dirty="0" smtClean="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smtClean="0">
                <a:solidFill>
                  <a:schemeClr val="tx1"/>
                </a:solidFill>
                <a:effectLst/>
                <a:latin typeface="+mn-lt"/>
                <a:ea typeface="+mn-ea"/>
                <a:cs typeface="+mn-cs"/>
              </a:rPr>
              <a:t>為了實現</a:t>
            </a:r>
            <a:r>
              <a:rPr lang="en-US" altLang="zh-TW" sz="1200" b="0" i="0" kern="1200" dirty="0" smtClean="0">
                <a:solidFill>
                  <a:schemeClr val="tx1"/>
                </a:solidFill>
                <a:effectLst/>
                <a:latin typeface="+mn-lt"/>
                <a:ea typeface="+mn-ea"/>
                <a:cs typeface="+mn-cs"/>
              </a:rPr>
              <a:t>NFV</a:t>
            </a:r>
            <a:r>
              <a:rPr lang="zh-TW" altLang="en-US" sz="1200" b="0" i="0" kern="1200" dirty="0" smtClean="0">
                <a:solidFill>
                  <a:schemeClr val="tx1"/>
                </a:solidFill>
                <a:effectLst/>
                <a:latin typeface="+mn-lt"/>
                <a:ea typeface="+mn-ea"/>
                <a:cs typeface="+mn-cs"/>
              </a:rPr>
              <a:t>承諾的目標，例如分配</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到硬體的靈活性，快速的服務創新，提高的營運效率，降低功耗以及</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之間開放的標準介面，每個</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應該在一個能夠讓</a:t>
            </a:r>
            <a:r>
              <a:rPr lang="en-US" altLang="zh-TW" sz="1200" b="0" i="0" kern="1200" dirty="0" smtClean="0">
                <a:solidFill>
                  <a:schemeClr val="tx1"/>
                </a:solidFill>
                <a:effectLst/>
                <a:latin typeface="+mn-lt"/>
                <a:ea typeface="+mn-ea"/>
                <a:cs typeface="+mn-cs"/>
              </a:rPr>
              <a:t>VNF instance</a:t>
            </a:r>
            <a:r>
              <a:rPr lang="zh-TW" altLang="en-US" sz="1200" b="0" i="0" kern="1200" dirty="0" smtClean="0">
                <a:solidFill>
                  <a:schemeClr val="tx1"/>
                </a:solidFill>
                <a:effectLst/>
                <a:latin typeface="+mn-lt"/>
                <a:ea typeface="+mn-ea"/>
                <a:cs typeface="+mn-cs"/>
              </a:rPr>
              <a:t>動態啟動和編排的框架上運行</a:t>
            </a:r>
            <a:endParaRPr lang="en-US" altLang="zh-TW" dirty="0" smtClean="0">
              <a:latin typeface="Times New Roman" panose="02020603050405020304" pitchFamily="18" charset="0"/>
              <a:cs typeface="Times New Roman" panose="02020603050405020304" pitchFamily="18" charset="0"/>
            </a:endParaRPr>
          </a:p>
          <a:p>
            <a:endParaRPr lang="en-US" altLang="zh-TW" dirty="0" smtClean="0">
              <a:latin typeface="Times New Roman" panose="02020603050405020304" pitchFamily="18" charset="0"/>
              <a:cs typeface="Times New Roman" panose="02020603050405020304" pitchFamily="18" charset="0"/>
            </a:endParaRPr>
          </a:p>
          <a:p>
            <a:endParaRPr lang="en-US" altLang="zh-TW" dirty="0" smtClean="0">
              <a:latin typeface="Times New Roman" panose="02020603050405020304" pitchFamily="18" charset="0"/>
              <a:cs typeface="Times New Roman" panose="02020603050405020304" pitchFamily="18" charset="0"/>
            </a:endParaRPr>
          </a:p>
          <a:p>
            <a:endParaRPr lang="en-US" altLang="zh-TW" dirty="0" smtClean="0">
              <a:latin typeface="Times New Roman" panose="02020603050405020304" pitchFamily="18" charset="0"/>
              <a:cs typeface="Times New Roman" panose="02020603050405020304" pitchFamily="18" charset="0"/>
            </a:endParaRPr>
          </a:p>
          <a:p>
            <a:r>
              <a:rPr lang="en-US" altLang="zh-TW" dirty="0" smtClean="0">
                <a:latin typeface="Times New Roman" panose="02020603050405020304" pitchFamily="18" charset="0"/>
                <a:cs typeface="Times New Roman" panose="02020603050405020304" pitchFamily="18" charset="0"/>
              </a:rPr>
              <a:t>Assigning</a:t>
            </a:r>
            <a:r>
              <a:rPr lang="zh-TW" altLang="en-US" dirty="0" smtClean="0">
                <a:latin typeface="Times New Roman" panose="02020603050405020304" pitchFamily="18" charset="0"/>
                <a:cs typeface="Times New Roman" panose="02020603050405020304" pitchFamily="18" charset="0"/>
              </a:rPr>
              <a:t>分配</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12</a:t>
            </a:fld>
            <a:endParaRPr lang="zh-TW" altLang="en-US"/>
          </a:p>
        </p:txBody>
      </p:sp>
    </p:spTree>
    <p:extLst>
      <p:ext uri="{BB962C8B-B14F-4D97-AF65-F5344CB8AC3E}">
        <p14:creationId xmlns:p14="http://schemas.microsoft.com/office/powerpoint/2010/main" val="3291116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此外，它還應在</a:t>
            </a:r>
            <a:r>
              <a:rPr lang="en-US" altLang="zh-TW" dirty="0" smtClean="0"/>
              <a:t>IT</a:t>
            </a:r>
            <a:r>
              <a:rPr lang="zh-TW" altLang="en-US" dirty="0" smtClean="0"/>
              <a:t>虛擬化技術上管理</a:t>
            </a:r>
            <a:r>
              <a:rPr lang="en-US" altLang="zh-TW" dirty="0" smtClean="0"/>
              <a:t>NFVI</a:t>
            </a:r>
            <a:r>
              <a:rPr lang="zh-TW" altLang="en-US" dirty="0" smtClean="0"/>
              <a:t>的</a:t>
            </a:r>
            <a:r>
              <a:rPr lang="en-US" altLang="zh-TW" dirty="0" smtClean="0"/>
              <a:t>hosting</a:t>
            </a:r>
            <a:r>
              <a:rPr lang="zh-TW" altLang="en-US" dirty="0" smtClean="0"/>
              <a:t>環境，以滿足有關資料，資源分配，依賴關係，可用性和其他的所有</a:t>
            </a:r>
            <a:r>
              <a:rPr lang="en-US" altLang="zh-TW" dirty="0" smtClean="0"/>
              <a:t>VNF</a:t>
            </a:r>
            <a:r>
              <a:rPr lang="zh-TW" altLang="en-US" dirty="0" smtClean="0"/>
              <a:t>要求。</a:t>
            </a:r>
            <a:endParaRPr lang="en-US" altLang="zh-TW" dirty="0" smtClean="0"/>
          </a:p>
          <a:p>
            <a:r>
              <a:rPr lang="en-US" altLang="zh-TW" dirty="0" smtClean="0"/>
              <a:t>[5]</a:t>
            </a:r>
            <a:r>
              <a:rPr lang="zh-TW" altLang="en-US" dirty="0" smtClean="0"/>
              <a:t>中列出並定義了框架的功能元件和參考點，如圖</a:t>
            </a:r>
            <a:r>
              <a:rPr lang="en-US" altLang="zh-TW" dirty="0" smtClean="0"/>
              <a:t>2</a:t>
            </a:r>
            <a:r>
              <a:rPr lang="zh-TW" altLang="en-US" dirty="0" smtClean="0"/>
              <a:t>所示。</a:t>
            </a:r>
            <a:endParaRPr lang="en-US" altLang="zh-TW" dirty="0" smtClean="0"/>
          </a:p>
          <a:p>
            <a:endParaRPr lang="en-US" altLang="zh-TW" dirty="0" smtClean="0"/>
          </a:p>
          <a:p>
            <a:r>
              <a:rPr lang="zh-TW" altLang="en-US" dirty="0" smtClean="0"/>
              <a:t>*參考點</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13</a:t>
            </a:fld>
            <a:endParaRPr lang="zh-TW" altLang="en-US"/>
          </a:p>
        </p:txBody>
      </p:sp>
    </p:spTree>
    <p:extLst>
      <p:ext uri="{BB962C8B-B14F-4D97-AF65-F5344CB8AC3E}">
        <p14:creationId xmlns:p14="http://schemas.microsoft.com/office/powerpoint/2010/main" val="3297361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NFV</a:t>
            </a:r>
            <a:r>
              <a:rPr lang="zh-TW" altLang="en-US" sz="1200" b="0" i="0" kern="1200" dirty="0" smtClean="0">
                <a:solidFill>
                  <a:schemeClr val="tx1"/>
                </a:solidFill>
                <a:effectLst/>
                <a:latin typeface="+mn-lt"/>
                <a:ea typeface="+mn-ea"/>
                <a:cs typeface="+mn-cs"/>
              </a:rPr>
              <a:t>技術主要由</a:t>
            </a:r>
            <a:r>
              <a:rPr lang="en-US" altLang="zh-TW" sz="1200" b="0" i="0" kern="1200" dirty="0" smtClean="0">
                <a:solidFill>
                  <a:schemeClr val="tx1"/>
                </a:solidFill>
                <a:effectLst/>
                <a:latin typeface="+mn-lt"/>
                <a:ea typeface="+mn-ea"/>
                <a:cs typeface="+mn-cs"/>
              </a:rPr>
              <a:t>3</a:t>
            </a:r>
            <a:r>
              <a:rPr lang="zh-TW" altLang="en-US" sz="1200" b="0" i="0" kern="1200" dirty="0" smtClean="0">
                <a:solidFill>
                  <a:schemeClr val="tx1"/>
                </a:solidFill>
                <a:effectLst/>
                <a:latin typeface="+mn-lt"/>
                <a:ea typeface="+mn-ea"/>
                <a:cs typeface="+mn-cs"/>
              </a:rPr>
              <a:t>個部分構成：</a:t>
            </a:r>
            <a:r>
              <a:rPr lang="en-US" altLang="zh-TW" sz="1200" b="0" i="0" kern="1200" dirty="0" smtClean="0">
                <a:solidFill>
                  <a:schemeClr val="tx1"/>
                </a:solidFill>
                <a:effectLst/>
                <a:latin typeface="+mn-lt"/>
                <a:ea typeface="+mn-ea"/>
                <a:cs typeface="+mn-cs"/>
              </a:rPr>
              <a:t>NFVI</a:t>
            </a:r>
            <a:r>
              <a:rPr lang="zh-TW" altLang="en-US" sz="1200" b="0" i="0" kern="1200" dirty="0" smtClean="0">
                <a:solidFill>
                  <a:schemeClr val="tx1"/>
                </a:solidFill>
                <a:effectLst/>
                <a:latin typeface="+mn-lt"/>
                <a:ea typeface="+mn-ea"/>
                <a:cs typeface="+mn-cs"/>
              </a:rPr>
              <a:t>（網絡功能虛擬化基礎設施</a:t>
            </a:r>
            <a:r>
              <a:rPr lang="en-US" altLang="zh-TW" sz="1200" b="0" i="0" kern="1200" dirty="0" smtClean="0">
                <a:solidFill>
                  <a:schemeClr val="tx1"/>
                </a:solidFill>
                <a:effectLst/>
                <a:latin typeface="+mn-lt"/>
                <a:ea typeface="+mn-ea"/>
                <a:cs typeface="+mn-cs"/>
              </a:rPr>
              <a:t>NFVI</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NFV Infrastructure)</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（虛擬網絡層，</a:t>
            </a:r>
            <a:r>
              <a:rPr lang="en-US" altLang="zh-TW" sz="1200" b="0" i="0" kern="1200" dirty="0" smtClean="0">
                <a:solidFill>
                  <a:schemeClr val="tx1"/>
                </a:solidFill>
                <a:effectLst/>
                <a:latin typeface="+mn-lt"/>
                <a:ea typeface="+mn-ea"/>
                <a:cs typeface="+mn-cs"/>
              </a:rPr>
              <a:t>Virtualized Network Function</a:t>
            </a:r>
            <a:r>
              <a:rPr lang="zh-TW" altLang="en-US" sz="1200" b="0" i="0" kern="1200" dirty="0" smtClean="0">
                <a:solidFill>
                  <a:schemeClr val="tx1"/>
                </a:solidFill>
                <a:effectLst/>
                <a:latin typeface="+mn-lt"/>
                <a:ea typeface="+mn-ea"/>
                <a:cs typeface="+mn-cs"/>
              </a:rPr>
              <a:t>）和</a:t>
            </a:r>
            <a:r>
              <a:rPr lang="en-US" altLang="zh-TW" sz="1200" b="0" i="0" kern="1200" dirty="0" smtClean="0">
                <a:solidFill>
                  <a:schemeClr val="tx1"/>
                </a:solidFill>
                <a:effectLst/>
                <a:latin typeface="+mn-lt"/>
                <a:ea typeface="+mn-ea"/>
                <a:cs typeface="+mn-cs"/>
              </a:rPr>
              <a:t>MANO</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NFV</a:t>
            </a:r>
            <a:r>
              <a:rPr lang="zh-TW" altLang="en-US" sz="1200" b="0" i="0" kern="1200" dirty="0" smtClean="0">
                <a:solidFill>
                  <a:schemeClr val="tx1"/>
                </a:solidFill>
                <a:effectLst/>
                <a:latin typeface="+mn-lt"/>
                <a:ea typeface="+mn-ea"/>
                <a:cs typeface="+mn-cs"/>
              </a:rPr>
              <a:t>管理與編排，</a:t>
            </a:r>
            <a:r>
              <a:rPr lang="en-US" altLang="zh-TW" sz="1200" b="0" i="0" kern="1200" dirty="0" smtClean="0">
                <a:solidFill>
                  <a:schemeClr val="tx1"/>
                </a:solidFill>
                <a:effectLst/>
                <a:latin typeface="+mn-lt"/>
                <a:ea typeface="+mn-ea"/>
                <a:cs typeface="+mn-cs"/>
              </a:rPr>
              <a:t>Management and Orchestration)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1.</a:t>
            </a:r>
            <a:r>
              <a:rPr lang="zh-TW" altLang="en-US" dirty="0" smtClean="0"/>
              <a:t>虛擬網絡功能（</a:t>
            </a:r>
            <a:r>
              <a:rPr lang="en-US" altLang="zh-TW" dirty="0" smtClean="0"/>
              <a:t>VNF</a:t>
            </a:r>
            <a:r>
              <a:rPr lang="zh-TW" altLang="en-US" dirty="0" smtClean="0"/>
              <a:t>），能夠在</a:t>
            </a:r>
            <a:r>
              <a:rPr lang="en-US" altLang="zh-TW" dirty="0" smtClean="0"/>
              <a:t>NFVI</a:t>
            </a:r>
            <a:r>
              <a:rPr lang="zh-TW" altLang="en-US" dirty="0" smtClean="0"/>
              <a:t>上以軟體運行的虛擬化傳統網絡功能。</a:t>
            </a:r>
            <a:r>
              <a:rPr lang="zh-TW" altLang="en-US" sz="1200" dirty="0" smtClean="0"/>
              <a:t>如防火牆</a:t>
            </a:r>
            <a:r>
              <a:rPr lang="en-US" altLang="zh-TW" sz="1200" dirty="0" smtClean="0"/>
              <a:t>,NAT</a:t>
            </a:r>
            <a:r>
              <a:rPr lang="zh-TW" altLang="en-US" sz="1200" dirty="0" smtClean="0"/>
              <a:t>等</a:t>
            </a:r>
            <a:endParaRPr lang="en-US" altLang="zh-TW" dirty="0" smtClean="0"/>
          </a:p>
          <a:p>
            <a:r>
              <a:rPr lang="en-US" altLang="zh-TW" dirty="0" smtClean="0"/>
              <a:t>2.NFV</a:t>
            </a:r>
            <a:r>
              <a:rPr lang="zh-TW" altLang="en-US" dirty="0" smtClean="0"/>
              <a:t>基礎架構（</a:t>
            </a:r>
            <a:r>
              <a:rPr lang="en-US" altLang="zh-TW" dirty="0" smtClean="0"/>
              <a:t>NFVI</a:t>
            </a:r>
            <a:r>
              <a:rPr lang="zh-TW" altLang="en-US" dirty="0" smtClean="0"/>
              <a:t>），有多樣的物理資源並對其進行虛擬化。</a:t>
            </a:r>
            <a:endParaRPr lang="en-US" altLang="zh-TW" dirty="0" smtClean="0"/>
          </a:p>
          <a:p>
            <a:r>
              <a:rPr lang="en-US" altLang="zh-TW" dirty="0" smtClean="0"/>
              <a:t>3.NFV</a:t>
            </a:r>
            <a:r>
              <a:rPr lang="zh-TW" altLang="en-US" dirty="0" smtClean="0"/>
              <a:t>管理和編排（</a:t>
            </a:r>
            <a:r>
              <a:rPr lang="en-US" altLang="zh-TW" dirty="0" smtClean="0"/>
              <a:t>NFV MANO</a:t>
            </a:r>
            <a:r>
              <a:rPr lang="zh-TW" altLang="en-US" dirty="0" smtClean="0"/>
              <a:t>），涵蓋支持基礎設施虛擬化的物理和</a:t>
            </a:r>
            <a:r>
              <a:rPr lang="en-US" altLang="zh-TW" dirty="0" smtClean="0"/>
              <a:t>/</a:t>
            </a:r>
            <a:r>
              <a:rPr lang="zh-TW" altLang="en-US" dirty="0" smtClean="0"/>
              <a:t>或軟件資源的編排協調和生命週期管理</a:t>
            </a:r>
            <a:r>
              <a:rPr lang="en-US" altLang="zh-TW" dirty="0" smtClean="0"/>
              <a:t>(VIM)</a:t>
            </a:r>
            <a:r>
              <a:rPr lang="zh-TW" altLang="en-US" dirty="0" smtClean="0"/>
              <a:t>，</a:t>
            </a:r>
            <a:endParaRPr lang="en-US" altLang="zh-TW" dirty="0" smtClean="0"/>
          </a:p>
          <a:p>
            <a:r>
              <a:rPr lang="zh-TW" altLang="en-US" dirty="0" smtClean="0"/>
              <a:t>以及</a:t>
            </a:r>
            <a:r>
              <a:rPr lang="en-US" altLang="zh-TW" dirty="0" smtClean="0"/>
              <a:t>VNF</a:t>
            </a:r>
            <a:r>
              <a:rPr lang="zh-TW" altLang="en-US" dirty="0" smtClean="0"/>
              <a:t>的生命週期管理</a:t>
            </a:r>
            <a:r>
              <a:rPr lang="en-US" altLang="zh-TW" dirty="0" smtClean="0"/>
              <a:t>(VNFM)</a:t>
            </a:r>
            <a:r>
              <a:rPr lang="zh-TW" altLang="en-US" dirty="0" smtClean="0"/>
              <a:t>。</a:t>
            </a:r>
            <a:endParaRPr lang="en-US" altLang="zh-TW" dirty="0" smtClean="0"/>
          </a:p>
          <a:p>
            <a:r>
              <a:rPr lang="en-US" altLang="zh-TW" dirty="0" smtClean="0"/>
              <a:t>NFVO</a:t>
            </a:r>
            <a:r>
              <a:rPr lang="zh-TW" altLang="en-US" sz="1200" dirty="0" smtClean="0"/>
              <a:t>用於接收</a:t>
            </a:r>
            <a:r>
              <a:rPr lang="en-US" altLang="zh-TW" sz="1200" dirty="0" smtClean="0"/>
              <a:t>VNF</a:t>
            </a:r>
            <a:r>
              <a:rPr lang="zh-TW" altLang="en-US" sz="1200" dirty="0" smtClean="0"/>
              <a:t>實例化相關資源描述，並管理和編排</a:t>
            </a:r>
            <a:r>
              <a:rPr lang="en-US" altLang="zh-TW" sz="1200" dirty="0" smtClean="0"/>
              <a:t>VNF</a:t>
            </a:r>
            <a:r>
              <a:rPr lang="zh-TW" altLang="en-US" sz="1200" dirty="0" smtClean="0"/>
              <a:t>相關資源 </a:t>
            </a:r>
            <a:endParaRPr lang="en-US" altLang="zh-TW" sz="1200" dirty="0" smtClean="0"/>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OSS</a:t>
            </a:r>
            <a:r>
              <a:rPr lang="zh-TW" altLang="en-US" sz="1200" b="0" i="0" kern="1200" dirty="0" smtClean="0">
                <a:solidFill>
                  <a:schemeClr val="tx1"/>
                </a:solidFill>
                <a:effectLst/>
                <a:latin typeface="+mn-lt"/>
                <a:ea typeface="+mn-ea"/>
                <a:cs typeface="+mn-cs"/>
              </a:rPr>
              <a:t>，運營支撐系統，主要由網絡管理、系統管理、計費、營業、賬務和客戶服務等部分組成</a:t>
            </a:r>
            <a:r>
              <a:rPr lang="zh-TW" altLang="en-US" dirty="0" smtClean="0"/>
              <a:t/>
            </a:r>
            <a:br>
              <a:rPr lang="zh-TW" altLang="en-US" dirty="0" smtClean="0"/>
            </a:br>
            <a:r>
              <a:rPr lang="en-US" altLang="zh-TW" sz="1200" b="0" i="0" kern="1200" dirty="0" smtClean="0">
                <a:solidFill>
                  <a:schemeClr val="tx1"/>
                </a:solidFill>
                <a:effectLst/>
                <a:latin typeface="+mn-lt"/>
                <a:ea typeface="+mn-ea"/>
                <a:cs typeface="+mn-cs"/>
              </a:rPr>
              <a:t>BSS</a:t>
            </a:r>
            <a:r>
              <a:rPr lang="zh-TW" altLang="en-US" sz="1200" b="0" i="0" kern="1200" dirty="0" smtClean="0">
                <a:solidFill>
                  <a:schemeClr val="tx1"/>
                </a:solidFill>
                <a:effectLst/>
                <a:latin typeface="+mn-lt"/>
                <a:ea typeface="+mn-ea"/>
                <a:cs typeface="+mn-cs"/>
              </a:rPr>
              <a:t>（電信術語），系統包括客戶關系管理、數據采集系統、計費帳務、綜合結算、營銷支撐這些功能模塊</a:t>
            </a:r>
            <a:endParaRPr lang="en-US" altLang="zh-TW" b="1" dirty="0" smtClean="0"/>
          </a:p>
          <a:p>
            <a:r>
              <a:rPr lang="en-US" altLang="zh-TW" sz="1200" b="0" i="0" kern="1200" dirty="0" smtClean="0">
                <a:solidFill>
                  <a:schemeClr val="tx1"/>
                </a:solidFill>
                <a:effectLst/>
                <a:latin typeface="+mn-lt"/>
                <a:ea typeface="+mn-ea"/>
                <a:cs typeface="+mn-cs"/>
              </a:rPr>
              <a:t>EMS</a:t>
            </a:r>
            <a:r>
              <a:rPr lang="zh-TW" altLang="en-US" sz="1200" b="0" i="0" kern="1200" dirty="0" smtClean="0">
                <a:solidFill>
                  <a:schemeClr val="tx1"/>
                </a:solidFill>
                <a:effectLst/>
                <a:latin typeface="+mn-lt"/>
                <a:ea typeface="+mn-ea"/>
                <a:cs typeface="+mn-cs"/>
              </a:rPr>
              <a:t>為元件管理</a:t>
            </a:r>
            <a:r>
              <a:rPr lang="zh-TW" altLang="en-US" sz="1200" b="0" i="0" kern="1200" dirty="0" smtClean="0">
                <a:solidFill>
                  <a:schemeClr val="tx1"/>
                </a:solidFill>
                <a:effectLst/>
                <a:latin typeface="+mn-lt"/>
                <a:ea typeface="+mn-ea"/>
                <a:cs typeface="+mn-cs"/>
              </a:rPr>
              <a:t>系統，對</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的功能進行配置和管理</a:t>
            </a:r>
            <a:endParaRPr lang="en-US" altLang="zh-TW" dirty="0" smtClean="0"/>
          </a:p>
          <a:p>
            <a:r>
              <a:rPr lang="zh-TW" altLang="en-US" dirty="0" smtClean="0"/>
              <a:t/>
            </a:r>
            <a:br>
              <a:rPr lang="zh-TW" altLang="en-US" dirty="0" smtClean="0"/>
            </a:br>
            <a:r>
              <a:rPr lang="en-US" altLang="zh-TW" sz="1200" b="0" i="0" kern="1200" dirty="0" smtClean="0">
                <a:solidFill>
                  <a:schemeClr val="tx1"/>
                </a:solidFill>
                <a:effectLst/>
                <a:latin typeface="+mn-lt"/>
                <a:ea typeface="+mn-ea"/>
                <a:cs typeface="+mn-cs"/>
              </a:rPr>
              <a:t>NFVI</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NFV Infrastructure</a:t>
            </a:r>
            <a:r>
              <a:rPr lang="zh-TW" altLang="en-US" sz="1200" b="0" i="0" kern="1200" dirty="0" smtClean="0">
                <a:solidFill>
                  <a:schemeClr val="tx1"/>
                </a:solidFill>
                <a:effectLst/>
                <a:latin typeface="+mn-lt"/>
                <a:ea typeface="+mn-ea"/>
                <a:cs typeface="+mn-cs"/>
              </a:rPr>
              <a:t>）包含了虛擬化層（</a:t>
            </a:r>
            <a:r>
              <a:rPr lang="en-US" altLang="zh-TW" sz="1200" b="0" i="0" kern="1200" dirty="0" smtClean="0">
                <a:solidFill>
                  <a:schemeClr val="tx1"/>
                </a:solidFill>
                <a:effectLst/>
                <a:latin typeface="+mn-lt"/>
                <a:ea typeface="+mn-ea"/>
                <a:cs typeface="+mn-cs"/>
              </a:rPr>
              <a:t>hypervisor</a:t>
            </a:r>
            <a:r>
              <a:rPr lang="zh-TW" altLang="en-US" sz="1200" b="0" i="0" kern="1200" dirty="0" smtClean="0">
                <a:solidFill>
                  <a:schemeClr val="tx1"/>
                </a:solidFill>
                <a:effectLst/>
                <a:latin typeface="+mn-lt"/>
                <a:ea typeface="+mn-ea"/>
                <a:cs typeface="+mn-cs"/>
              </a:rPr>
              <a:t>或者容器管理系統，如</a:t>
            </a:r>
            <a:r>
              <a:rPr lang="en-US" altLang="zh-TW" sz="1200" b="0" i="0" kern="1200" dirty="0" smtClean="0">
                <a:solidFill>
                  <a:schemeClr val="tx1"/>
                </a:solidFill>
                <a:effectLst/>
                <a:latin typeface="+mn-lt"/>
                <a:ea typeface="+mn-ea"/>
                <a:cs typeface="+mn-cs"/>
              </a:rPr>
              <a:t>Docker</a:t>
            </a:r>
            <a:r>
              <a:rPr lang="zh-TW" altLang="en-US" sz="1200" b="0" i="0" kern="1200" dirty="0" smtClean="0">
                <a:solidFill>
                  <a:schemeClr val="tx1"/>
                </a:solidFill>
                <a:effectLst/>
                <a:latin typeface="+mn-lt"/>
                <a:ea typeface="+mn-ea"/>
                <a:cs typeface="+mn-cs"/>
              </a:rPr>
              <a:t>，以及</a:t>
            </a:r>
            <a:r>
              <a:rPr lang="en-US" altLang="zh-TW" sz="1200" b="0" i="0" kern="1200" dirty="0" err="1" smtClean="0">
                <a:solidFill>
                  <a:schemeClr val="tx1"/>
                </a:solidFill>
                <a:effectLst/>
                <a:latin typeface="+mn-lt"/>
                <a:ea typeface="+mn-ea"/>
                <a:cs typeface="+mn-cs"/>
              </a:rPr>
              <a:t>vSwitch</a:t>
            </a:r>
            <a:r>
              <a:rPr lang="zh-TW" altLang="en-US" sz="1200" b="0" i="0" kern="1200" dirty="0" smtClean="0">
                <a:solidFill>
                  <a:schemeClr val="tx1"/>
                </a:solidFill>
                <a:effectLst/>
                <a:latin typeface="+mn-lt"/>
                <a:ea typeface="+mn-ea"/>
                <a:cs typeface="+mn-cs"/>
              </a:rPr>
              <a:t>）以及物理資源，如</a:t>
            </a:r>
            <a:r>
              <a:rPr lang="en-US" altLang="zh-TW" sz="1200" b="0" i="0" kern="1200" dirty="0" smtClean="0">
                <a:solidFill>
                  <a:schemeClr val="tx1"/>
                </a:solidFill>
                <a:effectLst/>
                <a:latin typeface="+mn-lt"/>
                <a:ea typeface="+mn-ea"/>
                <a:cs typeface="+mn-cs"/>
              </a:rPr>
              <a:t>COTS</a:t>
            </a:r>
            <a:r>
              <a:rPr lang="zh-TW" altLang="en-US" sz="1200" b="0" i="0" kern="1200" dirty="0" smtClean="0">
                <a:solidFill>
                  <a:schemeClr val="tx1"/>
                </a:solidFill>
                <a:effectLst/>
                <a:latin typeface="+mn-lt"/>
                <a:ea typeface="+mn-ea"/>
                <a:cs typeface="+mn-cs"/>
              </a:rPr>
              <a:t>服務器、交換機、存儲設備等。</a:t>
            </a:r>
            <a:r>
              <a:rPr lang="en-US" altLang="zh-TW" sz="1200" b="0" i="0" kern="1200" dirty="0" smtClean="0">
                <a:solidFill>
                  <a:schemeClr val="tx1"/>
                </a:solidFill>
                <a:effectLst/>
                <a:latin typeface="+mn-lt"/>
                <a:ea typeface="+mn-ea"/>
                <a:cs typeface="+mn-cs"/>
              </a:rPr>
              <a:t>NFVI</a:t>
            </a:r>
            <a:r>
              <a:rPr lang="zh-TW" altLang="en-US" sz="1200" b="0" i="0" kern="1200" dirty="0" smtClean="0">
                <a:solidFill>
                  <a:schemeClr val="tx1"/>
                </a:solidFill>
                <a:effectLst/>
                <a:latin typeface="+mn-lt"/>
                <a:ea typeface="+mn-ea"/>
                <a:cs typeface="+mn-cs"/>
              </a:rPr>
              <a:t>可以跨越若幹個物理位置進行部署，此時，為這些物理站點提供數據連接的網絡也稱為</a:t>
            </a:r>
            <a:r>
              <a:rPr lang="en-US" altLang="zh-TW" sz="1200" b="0" i="0" kern="1200" dirty="0" smtClean="0">
                <a:solidFill>
                  <a:schemeClr val="tx1"/>
                </a:solidFill>
                <a:effectLst/>
                <a:latin typeface="+mn-lt"/>
                <a:ea typeface="+mn-ea"/>
                <a:cs typeface="+mn-cs"/>
              </a:rPr>
              <a:t>NFVI</a:t>
            </a:r>
            <a:r>
              <a:rPr lang="zh-TW" altLang="en-US" sz="1200" b="0" i="0" kern="1200" dirty="0" smtClean="0">
                <a:solidFill>
                  <a:schemeClr val="tx1"/>
                </a:solidFill>
                <a:effectLst/>
                <a:latin typeface="+mn-lt"/>
                <a:ea typeface="+mn-ea"/>
                <a:cs typeface="+mn-cs"/>
              </a:rPr>
              <a:t>的一部分。為了兼容基於現有的網絡架構，</a:t>
            </a:r>
            <a:r>
              <a:rPr lang="en-US" altLang="zh-TW" sz="1200" b="0" i="0" kern="1200" dirty="0" smtClean="0">
                <a:solidFill>
                  <a:schemeClr val="tx1"/>
                </a:solidFill>
                <a:effectLst/>
                <a:latin typeface="+mn-lt"/>
                <a:ea typeface="+mn-ea"/>
                <a:cs typeface="+mn-cs"/>
              </a:rPr>
              <a:t>NFVI</a:t>
            </a:r>
            <a:r>
              <a:rPr lang="zh-TW" altLang="en-US" sz="1200" b="0" i="0" kern="1200" dirty="0" smtClean="0">
                <a:solidFill>
                  <a:schemeClr val="tx1"/>
                </a:solidFill>
                <a:effectLst/>
                <a:latin typeface="+mn-lt"/>
                <a:ea typeface="+mn-ea"/>
                <a:cs typeface="+mn-cs"/>
              </a:rPr>
              <a:t>的網絡接入點要能夠跟其它物理網絡互聯互通。</a:t>
            </a:r>
            <a:r>
              <a:rPr lang="en-US" altLang="zh-TW" sz="1200" b="0" i="0" kern="1200" dirty="0" smtClean="0">
                <a:solidFill>
                  <a:schemeClr val="tx1"/>
                </a:solidFill>
                <a:effectLst/>
                <a:latin typeface="+mn-lt"/>
                <a:ea typeface="+mn-ea"/>
                <a:cs typeface="+mn-cs"/>
              </a:rPr>
              <a:t>NFV</a:t>
            </a:r>
            <a:r>
              <a:rPr lang="zh-TW" altLang="en-US" sz="1200" b="0" i="0" kern="1200" dirty="0" smtClean="0">
                <a:solidFill>
                  <a:schemeClr val="tx1"/>
                </a:solidFill>
                <a:effectLst/>
                <a:latin typeface="+mn-lt"/>
                <a:ea typeface="+mn-ea"/>
                <a:cs typeface="+mn-cs"/>
              </a:rPr>
              <a:t>支持多</a:t>
            </a:r>
            <a:r>
              <a:rPr lang="en-US" altLang="zh-TW" sz="1200" b="0" i="0" kern="1200" dirty="0" smtClean="0">
                <a:solidFill>
                  <a:schemeClr val="tx1"/>
                </a:solidFill>
                <a:effectLst/>
                <a:latin typeface="+mn-lt"/>
                <a:ea typeface="+mn-ea"/>
                <a:cs typeface="+mn-cs"/>
              </a:rPr>
              <a:t>vendor</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NFVI</a:t>
            </a:r>
            <a:r>
              <a:rPr lang="zh-TW" altLang="en-US" sz="1200" b="0" i="0" kern="1200" dirty="0" smtClean="0">
                <a:solidFill>
                  <a:schemeClr val="tx1"/>
                </a:solidFill>
                <a:effectLst/>
                <a:latin typeface="+mn-lt"/>
                <a:ea typeface="+mn-ea"/>
                <a:cs typeface="+mn-cs"/>
              </a:rPr>
              <a:t>是一種通用的虛擬化層，所有虛擬資源應該是在一個統一共享的資源池中，不應該受制或者特殊對待某些運行其上的</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a:t>
            </a:r>
            <a:r>
              <a:rPr lang="zh-TW" altLang="en-US" dirty="0" smtClean="0"/>
              <a:t/>
            </a:r>
            <a:br>
              <a:rPr lang="zh-TW" altLang="en-US" dirty="0" smtClean="0"/>
            </a:br>
            <a:r>
              <a:rPr lang="en-US" altLang="zh-TW" sz="1200" b="0" i="0" kern="1200" dirty="0" smtClean="0">
                <a:solidFill>
                  <a:schemeClr val="tx1"/>
                </a:solidFill>
                <a:effectLst/>
                <a:latin typeface="+mn-lt"/>
                <a:ea typeface="+mn-ea"/>
                <a:cs typeface="+mn-cs"/>
              </a:rPr>
              <a:t>NFV</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三個同樣的字母調換了順序，含義截然不同。</a:t>
            </a:r>
            <a:r>
              <a:rPr lang="en-US" altLang="zh-TW" sz="1200" b="0" i="0" kern="1200" dirty="0" smtClean="0">
                <a:solidFill>
                  <a:schemeClr val="tx1"/>
                </a:solidFill>
                <a:effectLst/>
                <a:latin typeface="+mn-lt"/>
                <a:ea typeface="+mn-ea"/>
                <a:cs typeface="+mn-cs"/>
              </a:rPr>
              <a:t>NFV</a:t>
            </a:r>
            <a:r>
              <a:rPr lang="zh-TW" altLang="en-US" sz="1200" b="0" i="0" kern="1200" dirty="0" smtClean="0">
                <a:solidFill>
                  <a:schemeClr val="tx1"/>
                </a:solidFill>
                <a:effectLst/>
                <a:latin typeface="+mn-lt"/>
                <a:ea typeface="+mn-ea"/>
                <a:cs typeface="+mn-cs"/>
              </a:rPr>
              <a:t>是一種虛擬化技術或概念，解決了將網絡功能部署在通用硬件上的問題；而</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指的是具體的虛擬網絡功能，提供某種網絡服務，是軟件，利用</a:t>
            </a:r>
            <a:r>
              <a:rPr lang="en-US" altLang="zh-TW" sz="1200" b="0" i="0" kern="1200" dirty="0" smtClean="0">
                <a:solidFill>
                  <a:schemeClr val="tx1"/>
                </a:solidFill>
                <a:effectLst/>
                <a:latin typeface="+mn-lt"/>
                <a:ea typeface="+mn-ea"/>
                <a:cs typeface="+mn-cs"/>
              </a:rPr>
              <a:t>NFVI</a:t>
            </a:r>
            <a:r>
              <a:rPr lang="zh-TW" altLang="en-US" sz="1200" b="0" i="0" kern="1200" dirty="0" smtClean="0">
                <a:solidFill>
                  <a:schemeClr val="tx1"/>
                </a:solidFill>
                <a:effectLst/>
                <a:latin typeface="+mn-lt"/>
                <a:ea typeface="+mn-ea"/>
                <a:cs typeface="+mn-cs"/>
              </a:rPr>
              <a:t>提供的基礎設施部署在虛擬機、容器或者</a:t>
            </a:r>
            <a:r>
              <a:rPr lang="en-US" altLang="zh-TW" sz="1200" b="0" i="0" kern="1200" dirty="0" smtClean="0">
                <a:solidFill>
                  <a:schemeClr val="tx1"/>
                </a:solidFill>
                <a:effectLst/>
                <a:latin typeface="+mn-lt"/>
                <a:ea typeface="+mn-ea"/>
                <a:cs typeface="+mn-cs"/>
              </a:rPr>
              <a:t>bare-metal</a:t>
            </a:r>
            <a:r>
              <a:rPr lang="zh-TW" altLang="en-US" sz="1200" b="0" i="0" kern="1200" dirty="0" smtClean="0">
                <a:solidFill>
                  <a:schemeClr val="tx1"/>
                </a:solidFill>
                <a:effectLst/>
                <a:latin typeface="+mn-lt"/>
                <a:ea typeface="+mn-ea"/>
                <a:cs typeface="+mn-cs"/>
              </a:rPr>
              <a:t>物理機中。相對於</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，傳統的基於硬件的網元可以稱為</a:t>
            </a:r>
            <a:r>
              <a:rPr lang="en-US" altLang="zh-TW" sz="1200" b="0" i="0" kern="1200" dirty="0" smtClean="0">
                <a:solidFill>
                  <a:schemeClr val="tx1"/>
                </a:solidFill>
                <a:effectLst/>
                <a:latin typeface="+mn-lt"/>
                <a:ea typeface="+mn-ea"/>
                <a:cs typeface="+mn-cs"/>
              </a:rPr>
              <a:t>PNF</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和</a:t>
            </a:r>
            <a:r>
              <a:rPr lang="en-US" altLang="zh-TW" sz="1200" b="0" i="0" kern="1200" dirty="0" smtClean="0">
                <a:solidFill>
                  <a:schemeClr val="tx1"/>
                </a:solidFill>
                <a:effectLst/>
                <a:latin typeface="+mn-lt"/>
                <a:ea typeface="+mn-ea"/>
                <a:cs typeface="+mn-cs"/>
              </a:rPr>
              <a:t>PNF</a:t>
            </a:r>
            <a:r>
              <a:rPr lang="zh-TW" altLang="en-US" sz="1200" b="0" i="0" kern="1200" dirty="0" smtClean="0">
                <a:solidFill>
                  <a:schemeClr val="tx1"/>
                </a:solidFill>
                <a:effectLst/>
                <a:latin typeface="+mn-lt"/>
                <a:ea typeface="+mn-ea"/>
                <a:cs typeface="+mn-cs"/>
              </a:rPr>
              <a:t>能夠單獨或者混合組網，形成所謂的</a:t>
            </a:r>
            <a:r>
              <a:rPr lang="en-US" altLang="zh-TW" sz="1200" b="0" i="0" kern="1200" dirty="0" smtClean="0">
                <a:solidFill>
                  <a:schemeClr val="tx1"/>
                </a:solidFill>
                <a:effectLst/>
                <a:latin typeface="+mn-lt"/>
                <a:ea typeface="+mn-ea"/>
                <a:cs typeface="+mn-cs"/>
              </a:rPr>
              <a:t>service chain</a:t>
            </a:r>
            <a:r>
              <a:rPr lang="zh-TW" altLang="en-US" sz="1200" b="0" i="0" kern="1200" dirty="0" smtClean="0">
                <a:solidFill>
                  <a:schemeClr val="tx1"/>
                </a:solidFill>
                <a:effectLst/>
                <a:latin typeface="+mn-lt"/>
                <a:ea typeface="+mn-ea"/>
                <a:cs typeface="+mn-cs"/>
              </a:rPr>
              <a:t>，提供特定場景下所需的端到端網絡服務。</a:t>
            </a:r>
            <a:r>
              <a:rPr lang="zh-TW" altLang="en-US" dirty="0" smtClean="0"/>
              <a:t/>
            </a:r>
            <a:br>
              <a:rPr lang="zh-TW" altLang="en-US" dirty="0" smtClean="0"/>
            </a:br>
            <a:r>
              <a:rPr lang="en-US" altLang="zh-TW" sz="1200" b="0" i="0" kern="1200" dirty="0" smtClean="0">
                <a:solidFill>
                  <a:schemeClr val="tx1"/>
                </a:solidFill>
                <a:effectLst/>
                <a:latin typeface="+mn-lt"/>
                <a:ea typeface="+mn-ea"/>
                <a:cs typeface="+mn-cs"/>
              </a:rPr>
              <a:t>MANO</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Management and Orchestration</a:t>
            </a:r>
            <a:r>
              <a:rPr lang="zh-TW" altLang="en-US" sz="1200" b="0" i="0" kern="1200" dirty="0" smtClean="0">
                <a:solidFill>
                  <a:schemeClr val="tx1"/>
                </a:solidFill>
                <a:effectLst/>
                <a:latin typeface="+mn-lt"/>
                <a:ea typeface="+mn-ea"/>
                <a:cs typeface="+mn-cs"/>
              </a:rPr>
              <a:t>）提供了</a:t>
            </a:r>
            <a:r>
              <a:rPr lang="en-US" altLang="zh-TW" sz="1200" b="0" i="0" kern="1200" dirty="0" smtClean="0">
                <a:solidFill>
                  <a:schemeClr val="tx1"/>
                </a:solidFill>
                <a:effectLst/>
                <a:latin typeface="+mn-lt"/>
                <a:ea typeface="+mn-ea"/>
                <a:cs typeface="+mn-cs"/>
              </a:rPr>
              <a:t>NFV</a:t>
            </a:r>
            <a:r>
              <a:rPr lang="zh-TW" altLang="en-US" sz="1200" b="0" i="0" kern="1200" dirty="0" smtClean="0">
                <a:solidFill>
                  <a:schemeClr val="tx1"/>
                </a:solidFill>
                <a:effectLst/>
                <a:latin typeface="+mn-lt"/>
                <a:ea typeface="+mn-ea"/>
                <a:cs typeface="+mn-cs"/>
              </a:rPr>
              <a:t>的整體管理和編排，向上接入</a:t>
            </a:r>
            <a:r>
              <a:rPr lang="en-US" altLang="zh-TW" sz="1200" b="0" i="0" kern="1200" dirty="0" smtClean="0">
                <a:solidFill>
                  <a:schemeClr val="tx1"/>
                </a:solidFill>
                <a:effectLst/>
                <a:latin typeface="+mn-lt"/>
                <a:ea typeface="+mn-ea"/>
                <a:cs typeface="+mn-cs"/>
              </a:rPr>
              <a:t>OSS/BSS</a:t>
            </a:r>
            <a:r>
              <a:rPr lang="zh-TW" altLang="en-US" sz="1200" b="0" i="0" kern="1200" dirty="0" smtClean="0">
                <a:solidFill>
                  <a:schemeClr val="tx1"/>
                </a:solidFill>
                <a:effectLst/>
                <a:latin typeface="+mn-lt"/>
                <a:ea typeface="+mn-ea"/>
                <a:cs typeface="+mn-cs"/>
              </a:rPr>
              <a:t>，由</a:t>
            </a:r>
            <a:r>
              <a:rPr lang="en-US" altLang="zh-TW" sz="1200" b="0" i="0" kern="1200" dirty="0" smtClean="0">
                <a:solidFill>
                  <a:schemeClr val="tx1"/>
                </a:solidFill>
                <a:effectLst/>
                <a:latin typeface="+mn-lt"/>
                <a:ea typeface="+mn-ea"/>
                <a:cs typeface="+mn-cs"/>
              </a:rPr>
              <a:t>NFVO</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NFV Orchestrator</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VNFM</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VNF Manager</a:t>
            </a:r>
            <a:r>
              <a:rPr lang="zh-TW" altLang="en-US" sz="1200" b="0" i="0" kern="1200" dirty="0" smtClean="0">
                <a:solidFill>
                  <a:schemeClr val="tx1"/>
                </a:solidFill>
                <a:effectLst/>
                <a:latin typeface="+mn-lt"/>
                <a:ea typeface="+mn-ea"/>
                <a:cs typeface="+mn-cs"/>
              </a:rPr>
              <a:t>）以及</a:t>
            </a:r>
            <a:r>
              <a:rPr lang="en-US" altLang="zh-TW" sz="1200" b="0" i="0" kern="1200" dirty="0" smtClean="0">
                <a:solidFill>
                  <a:schemeClr val="tx1"/>
                </a:solidFill>
                <a:effectLst/>
                <a:latin typeface="+mn-lt"/>
                <a:ea typeface="+mn-ea"/>
                <a:cs typeface="+mn-cs"/>
              </a:rPr>
              <a:t>VIM</a:t>
            </a:r>
            <a:r>
              <a:rPr lang="zh-TW" altLang="en-US" sz="1200" b="0" i="0" kern="1200" dirty="0" smtClean="0">
                <a:solidFill>
                  <a:schemeClr val="tx1"/>
                </a:solidFill>
                <a:effectLst/>
                <a:latin typeface="+mn-lt"/>
                <a:ea typeface="+mn-ea"/>
                <a:cs typeface="+mn-cs"/>
              </a:rPr>
              <a:t>（</a:t>
            </a:r>
            <a:r>
              <a:rPr lang="en-US" altLang="zh-TW" sz="1200" b="0" i="0" kern="1200" dirty="0" err="1" smtClean="0">
                <a:solidFill>
                  <a:schemeClr val="tx1"/>
                </a:solidFill>
                <a:effectLst/>
                <a:latin typeface="+mn-lt"/>
                <a:ea typeface="+mn-ea"/>
                <a:cs typeface="+mn-cs"/>
              </a:rPr>
              <a:t>Virtualised</a:t>
            </a:r>
            <a:r>
              <a:rPr lang="en-US" altLang="zh-TW" sz="1200" b="0" i="0" kern="1200" dirty="0" smtClean="0">
                <a:solidFill>
                  <a:schemeClr val="tx1"/>
                </a:solidFill>
                <a:effectLst/>
                <a:latin typeface="+mn-lt"/>
                <a:ea typeface="+mn-ea"/>
                <a:cs typeface="+mn-cs"/>
              </a:rPr>
              <a:t> infrastructure manager</a:t>
            </a:r>
            <a:r>
              <a:rPr lang="zh-TW" altLang="en-US" sz="1200" b="0" i="0" kern="1200" dirty="0" smtClean="0">
                <a:solidFill>
                  <a:schemeClr val="tx1"/>
                </a:solidFill>
                <a:effectLst/>
                <a:latin typeface="+mn-lt"/>
                <a:ea typeface="+mn-ea"/>
                <a:cs typeface="+mn-cs"/>
              </a:rPr>
              <a:t>）虛擬化基礎設施管理器三者共同組成。</a:t>
            </a:r>
            <a:r>
              <a:rPr lang="en-US" altLang="zh-TW" sz="1200" b="0" i="0" kern="1200" dirty="0" smtClean="0">
                <a:solidFill>
                  <a:schemeClr val="tx1"/>
                </a:solidFill>
                <a:effectLst/>
                <a:latin typeface="+mn-lt"/>
                <a:ea typeface="+mn-ea"/>
                <a:cs typeface="+mn-cs"/>
              </a:rPr>
              <a:t>Orchestration</a:t>
            </a:r>
            <a:r>
              <a:rPr lang="zh-TW" altLang="en-US" sz="1200" b="0" i="0" kern="1200" dirty="0" smtClean="0">
                <a:solidFill>
                  <a:schemeClr val="tx1"/>
                </a:solidFill>
                <a:effectLst/>
                <a:latin typeface="+mn-lt"/>
                <a:ea typeface="+mn-ea"/>
                <a:cs typeface="+mn-cs"/>
              </a:rPr>
              <a:t>，本意是管弦樂團，在</a:t>
            </a:r>
            <a:r>
              <a:rPr lang="en-US" altLang="zh-TW" sz="1200" b="0" i="0" kern="1200" dirty="0" smtClean="0">
                <a:solidFill>
                  <a:schemeClr val="tx1"/>
                </a:solidFill>
                <a:effectLst/>
                <a:latin typeface="+mn-lt"/>
                <a:ea typeface="+mn-ea"/>
                <a:cs typeface="+mn-cs"/>
              </a:rPr>
              <a:t>NFV</a:t>
            </a:r>
            <a:r>
              <a:rPr lang="zh-TW" altLang="en-US" sz="1200" b="0" i="0" kern="1200" dirty="0" smtClean="0">
                <a:solidFill>
                  <a:schemeClr val="tx1"/>
                </a:solidFill>
                <a:effectLst/>
                <a:latin typeface="+mn-lt"/>
                <a:ea typeface="+mn-ea"/>
                <a:cs typeface="+mn-cs"/>
              </a:rPr>
              <a:t>架構中，凡是帶’</a:t>
            </a:r>
            <a:r>
              <a:rPr lang="en-US" altLang="zh-TW" sz="1200" b="0" i="0" kern="1200" dirty="0" smtClean="0">
                <a:solidFill>
                  <a:schemeClr val="tx1"/>
                </a:solidFill>
                <a:effectLst/>
                <a:latin typeface="+mn-lt"/>
                <a:ea typeface="+mn-ea"/>
                <a:cs typeface="+mn-cs"/>
              </a:rPr>
              <a:t>O’</a:t>
            </a:r>
            <a:r>
              <a:rPr lang="zh-TW" altLang="en-US" sz="1200" b="0" i="0" kern="1200" dirty="0" smtClean="0">
                <a:solidFill>
                  <a:schemeClr val="tx1"/>
                </a:solidFill>
                <a:effectLst/>
                <a:latin typeface="+mn-lt"/>
                <a:ea typeface="+mn-ea"/>
                <a:cs typeface="+mn-cs"/>
              </a:rPr>
              <a:t>的組件都有一定的編排作用，各個</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PNF</a:t>
            </a:r>
            <a:r>
              <a:rPr lang="zh-TW" altLang="en-US" sz="1200" b="0" i="0" kern="1200" dirty="0" smtClean="0">
                <a:solidFill>
                  <a:schemeClr val="tx1"/>
                </a:solidFill>
                <a:effectLst/>
                <a:latin typeface="+mn-lt"/>
                <a:ea typeface="+mn-ea"/>
                <a:cs typeface="+mn-cs"/>
              </a:rPr>
              <a:t>、及其它各類資源只有合理編排下，在正確的時間做正確的事情，整個系統才能發揮應有的作用。</a:t>
            </a:r>
            <a:r>
              <a:rPr lang="zh-TW" altLang="en-US" dirty="0" smtClean="0"/>
              <a:t/>
            </a:r>
            <a:br>
              <a:rPr lang="zh-TW" altLang="en-US" dirty="0" smtClean="0"/>
            </a:br>
            <a:r>
              <a:rPr lang="en-US" altLang="zh-TW" sz="1200" b="0" i="0" kern="1200" dirty="0" smtClean="0">
                <a:solidFill>
                  <a:schemeClr val="tx1"/>
                </a:solidFill>
                <a:effectLst/>
                <a:latin typeface="+mn-lt"/>
                <a:ea typeface="+mn-ea"/>
                <a:cs typeface="+mn-cs"/>
              </a:rPr>
              <a:t>VIM</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NFVI</a:t>
            </a:r>
            <a:r>
              <a:rPr lang="zh-TW" altLang="en-US" sz="1200" b="0" i="0" kern="1200" dirty="0" smtClean="0">
                <a:solidFill>
                  <a:schemeClr val="tx1"/>
                </a:solidFill>
                <a:effectLst/>
                <a:latin typeface="+mn-lt"/>
                <a:ea typeface="+mn-ea"/>
                <a:cs typeface="+mn-cs"/>
              </a:rPr>
              <a:t>被</a:t>
            </a:r>
            <a:r>
              <a:rPr lang="en-US" altLang="zh-TW" sz="1200" b="0" i="0" kern="1200" dirty="0" smtClean="0">
                <a:solidFill>
                  <a:schemeClr val="tx1"/>
                </a:solidFill>
                <a:effectLst/>
                <a:latin typeface="+mn-lt"/>
                <a:ea typeface="+mn-ea"/>
                <a:cs typeface="+mn-cs"/>
              </a:rPr>
              <a:t>VIM</a:t>
            </a:r>
            <a:r>
              <a:rPr lang="zh-TW" altLang="en-US" sz="1200" b="0" i="0" kern="1200" dirty="0" smtClean="0">
                <a:solidFill>
                  <a:schemeClr val="tx1"/>
                </a:solidFill>
                <a:effectLst/>
                <a:latin typeface="+mn-lt"/>
                <a:ea typeface="+mn-ea"/>
                <a:cs typeface="+mn-cs"/>
              </a:rPr>
              <a:t>管理，</a:t>
            </a:r>
            <a:r>
              <a:rPr lang="en-US" altLang="zh-TW" sz="1200" b="0" i="0" kern="1200" dirty="0" smtClean="0">
                <a:solidFill>
                  <a:schemeClr val="tx1"/>
                </a:solidFill>
                <a:effectLst/>
                <a:latin typeface="+mn-lt"/>
                <a:ea typeface="+mn-ea"/>
                <a:cs typeface="+mn-cs"/>
              </a:rPr>
              <a:t>VIM</a:t>
            </a:r>
            <a:r>
              <a:rPr lang="zh-TW" altLang="en-US" sz="1200" b="0" i="0" kern="1200" dirty="0" smtClean="0">
                <a:solidFill>
                  <a:schemeClr val="tx1"/>
                </a:solidFill>
                <a:effectLst/>
                <a:latin typeface="+mn-lt"/>
                <a:ea typeface="+mn-ea"/>
                <a:cs typeface="+mn-cs"/>
              </a:rPr>
              <a:t>控制著</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的虛擬資源分配，如虛擬計算，虛擬存儲和虛擬網絡。</a:t>
            </a:r>
            <a:r>
              <a:rPr lang="en-US" altLang="zh-TW" sz="1200" b="0" i="0" kern="1200" dirty="0" err="1" smtClean="0">
                <a:solidFill>
                  <a:schemeClr val="tx1"/>
                </a:solidFill>
                <a:effectLst/>
                <a:latin typeface="+mn-lt"/>
                <a:ea typeface="+mn-ea"/>
                <a:cs typeface="+mn-cs"/>
              </a:rPr>
              <a:t>Openstack</a:t>
            </a:r>
            <a:r>
              <a:rPr lang="zh-TW" altLang="en-US" sz="1200" b="0" i="0" kern="1200" dirty="0" smtClean="0">
                <a:solidFill>
                  <a:schemeClr val="tx1"/>
                </a:solidFill>
                <a:effectLst/>
                <a:latin typeface="+mn-lt"/>
                <a:ea typeface="+mn-ea"/>
                <a:cs typeface="+mn-cs"/>
              </a:rPr>
              <a:t>和</a:t>
            </a:r>
            <a:r>
              <a:rPr lang="en-US" altLang="zh-TW" sz="1200" b="0" i="0" kern="1200" dirty="0" smtClean="0">
                <a:solidFill>
                  <a:schemeClr val="tx1"/>
                </a:solidFill>
                <a:effectLst/>
                <a:latin typeface="+mn-lt"/>
                <a:ea typeface="+mn-ea"/>
                <a:cs typeface="+mn-cs"/>
              </a:rPr>
              <a:t>VMWare</a:t>
            </a:r>
            <a:r>
              <a:rPr lang="zh-TW" altLang="en-US" sz="1200" b="0" i="0" kern="1200" dirty="0" smtClean="0">
                <a:solidFill>
                  <a:schemeClr val="tx1"/>
                </a:solidFill>
                <a:effectLst/>
                <a:latin typeface="+mn-lt"/>
                <a:ea typeface="+mn-ea"/>
                <a:cs typeface="+mn-cs"/>
              </a:rPr>
              <a:t>都可以作為</a:t>
            </a:r>
            <a:r>
              <a:rPr lang="en-US" altLang="zh-TW" sz="1200" b="0" i="0" kern="1200" dirty="0" smtClean="0">
                <a:solidFill>
                  <a:schemeClr val="tx1"/>
                </a:solidFill>
                <a:effectLst/>
                <a:latin typeface="+mn-lt"/>
                <a:ea typeface="+mn-ea"/>
                <a:cs typeface="+mn-cs"/>
              </a:rPr>
              <a:t>VIM</a:t>
            </a:r>
            <a:r>
              <a:rPr lang="zh-TW" altLang="en-US" sz="1200" b="0" i="0" kern="1200" dirty="0" smtClean="0">
                <a:solidFill>
                  <a:schemeClr val="tx1"/>
                </a:solidFill>
                <a:effectLst/>
                <a:latin typeface="+mn-lt"/>
                <a:ea typeface="+mn-ea"/>
                <a:cs typeface="+mn-cs"/>
              </a:rPr>
              <a:t>，前者是開源的，後者是商業的。</a:t>
            </a:r>
            <a:r>
              <a:rPr lang="zh-TW" altLang="en-US" dirty="0" smtClean="0"/>
              <a:t/>
            </a:r>
            <a:br>
              <a:rPr lang="zh-TW" altLang="en-US" dirty="0" smtClean="0"/>
            </a:br>
            <a:r>
              <a:rPr lang="en-US" altLang="zh-TW" sz="1200" b="0" i="0" kern="1200" dirty="0" smtClean="0">
                <a:solidFill>
                  <a:schemeClr val="tx1"/>
                </a:solidFill>
                <a:effectLst/>
                <a:latin typeface="+mn-lt"/>
                <a:ea typeface="+mn-ea"/>
                <a:cs typeface="+mn-cs"/>
              </a:rPr>
              <a:t>VNFM</a:t>
            </a:r>
            <a:r>
              <a:rPr lang="zh-TW" altLang="en-US" sz="1200" b="0" i="0" kern="1200" dirty="0" smtClean="0">
                <a:solidFill>
                  <a:schemeClr val="tx1"/>
                </a:solidFill>
                <a:effectLst/>
                <a:latin typeface="+mn-lt"/>
                <a:ea typeface="+mn-ea"/>
                <a:cs typeface="+mn-cs"/>
              </a:rPr>
              <a:t>：管理</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的生命周期，如上線、下線，進行狀態監控、</a:t>
            </a:r>
            <a:r>
              <a:rPr lang="en-US" altLang="zh-TW" sz="1200" b="0" i="0" kern="1200" dirty="0" smtClean="0">
                <a:solidFill>
                  <a:schemeClr val="tx1"/>
                </a:solidFill>
                <a:effectLst/>
                <a:latin typeface="+mn-lt"/>
                <a:ea typeface="+mn-ea"/>
                <a:cs typeface="+mn-cs"/>
              </a:rPr>
              <a:t>image onboard</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VNFM</a:t>
            </a:r>
            <a:r>
              <a:rPr lang="zh-TW" altLang="en-US" sz="1200" b="0" i="0" kern="1200" dirty="0" smtClean="0">
                <a:solidFill>
                  <a:schemeClr val="tx1"/>
                </a:solidFill>
                <a:effectLst/>
                <a:latin typeface="+mn-lt"/>
                <a:ea typeface="+mn-ea"/>
                <a:cs typeface="+mn-cs"/>
              </a:rPr>
              <a:t>基於</a:t>
            </a:r>
            <a:r>
              <a:rPr lang="en-US" altLang="zh-TW" sz="1200" b="0" i="0" kern="1200" dirty="0" smtClean="0">
                <a:solidFill>
                  <a:schemeClr val="tx1"/>
                </a:solidFill>
                <a:effectLst/>
                <a:latin typeface="+mn-lt"/>
                <a:ea typeface="+mn-ea"/>
                <a:cs typeface="+mn-cs"/>
              </a:rPr>
              <a:t>VNFD</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描述）來管理</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a:t>
            </a:r>
            <a:r>
              <a:rPr lang="zh-TW" altLang="en-US" dirty="0" smtClean="0"/>
              <a:t/>
            </a:r>
            <a:br>
              <a:rPr lang="zh-TW" altLang="en-US" dirty="0" smtClean="0"/>
            </a:br>
            <a:r>
              <a:rPr lang="en-US" altLang="zh-TW" sz="1200" b="0" i="0" kern="1200" dirty="0" smtClean="0">
                <a:solidFill>
                  <a:schemeClr val="tx1"/>
                </a:solidFill>
                <a:effectLst/>
                <a:latin typeface="+mn-lt"/>
                <a:ea typeface="+mn-ea"/>
                <a:cs typeface="+mn-cs"/>
              </a:rPr>
              <a:t>NFVO</a:t>
            </a:r>
            <a:r>
              <a:rPr lang="zh-TW" altLang="en-US" sz="1200" b="0" i="0" kern="1200" dirty="0" smtClean="0">
                <a:solidFill>
                  <a:schemeClr val="tx1"/>
                </a:solidFill>
                <a:effectLst/>
                <a:latin typeface="+mn-lt"/>
                <a:ea typeface="+mn-ea"/>
                <a:cs typeface="+mn-cs"/>
              </a:rPr>
              <a:t>：用以管理</a:t>
            </a:r>
            <a:r>
              <a:rPr lang="en-US" altLang="zh-TW" sz="1200" b="0" i="0" kern="1200" dirty="0" smtClean="0">
                <a:solidFill>
                  <a:schemeClr val="tx1"/>
                </a:solidFill>
                <a:effectLst/>
                <a:latin typeface="+mn-lt"/>
                <a:ea typeface="+mn-ea"/>
                <a:cs typeface="+mn-cs"/>
              </a:rPr>
              <a:t>NS</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Network Service</a:t>
            </a:r>
            <a:r>
              <a:rPr lang="zh-TW" altLang="en-US" sz="1200" b="0" i="0" kern="1200" dirty="0" smtClean="0">
                <a:solidFill>
                  <a:schemeClr val="tx1"/>
                </a:solidFill>
                <a:effectLst/>
                <a:latin typeface="+mn-lt"/>
                <a:ea typeface="+mn-ea"/>
                <a:cs typeface="+mn-cs"/>
              </a:rPr>
              <a:t>，網絡業務）生命周期，並協調</a:t>
            </a:r>
            <a:r>
              <a:rPr lang="en-US" altLang="zh-TW" sz="1200" b="0" i="0" kern="1200" dirty="0" smtClean="0">
                <a:solidFill>
                  <a:schemeClr val="tx1"/>
                </a:solidFill>
                <a:effectLst/>
                <a:latin typeface="+mn-lt"/>
                <a:ea typeface="+mn-ea"/>
                <a:cs typeface="+mn-cs"/>
              </a:rPr>
              <a:t>NS</a:t>
            </a:r>
            <a:r>
              <a:rPr lang="zh-TW" altLang="en-US" sz="1200" b="0" i="0" kern="1200" dirty="0" smtClean="0">
                <a:solidFill>
                  <a:schemeClr val="tx1"/>
                </a:solidFill>
                <a:effectLst/>
                <a:latin typeface="+mn-lt"/>
                <a:ea typeface="+mn-ea"/>
                <a:cs typeface="+mn-cs"/>
              </a:rPr>
              <a:t>生命周期的管理、協調</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生命周期的管理（需要得到</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管理器</a:t>
            </a:r>
            <a:r>
              <a:rPr lang="en-US" altLang="zh-TW" sz="1200" b="0" i="0" kern="1200" dirty="0" smtClean="0">
                <a:solidFill>
                  <a:schemeClr val="tx1"/>
                </a:solidFill>
                <a:effectLst/>
                <a:latin typeface="+mn-lt"/>
                <a:ea typeface="+mn-ea"/>
                <a:cs typeface="+mn-cs"/>
              </a:rPr>
              <a:t>VNFM</a:t>
            </a:r>
            <a:r>
              <a:rPr lang="zh-TW" altLang="en-US" sz="1200" b="0" i="0" kern="1200" dirty="0" smtClean="0">
                <a:solidFill>
                  <a:schemeClr val="tx1"/>
                </a:solidFill>
                <a:effectLst/>
                <a:latin typeface="+mn-lt"/>
                <a:ea typeface="+mn-ea"/>
                <a:cs typeface="+mn-cs"/>
              </a:rPr>
              <a:t>的支持）、協調</a:t>
            </a:r>
            <a:r>
              <a:rPr lang="en-US" altLang="zh-TW" sz="1200" b="0" i="0" kern="1200" dirty="0" smtClean="0">
                <a:solidFill>
                  <a:schemeClr val="tx1"/>
                </a:solidFill>
                <a:effectLst/>
                <a:latin typeface="+mn-lt"/>
                <a:ea typeface="+mn-ea"/>
                <a:cs typeface="+mn-cs"/>
              </a:rPr>
              <a:t>NFVI</a:t>
            </a:r>
            <a:r>
              <a:rPr lang="zh-TW" altLang="en-US" sz="1200" b="0" i="0" kern="1200" dirty="0" smtClean="0">
                <a:solidFill>
                  <a:schemeClr val="tx1"/>
                </a:solidFill>
                <a:effectLst/>
                <a:latin typeface="+mn-lt"/>
                <a:ea typeface="+mn-ea"/>
                <a:cs typeface="+mn-cs"/>
              </a:rPr>
              <a:t>各類資源的管理（需要得到虛擬化基礎設施管理器</a:t>
            </a:r>
            <a:r>
              <a:rPr lang="en-US" altLang="zh-TW" sz="1200" b="0" i="0" kern="1200" dirty="0" smtClean="0">
                <a:solidFill>
                  <a:schemeClr val="tx1"/>
                </a:solidFill>
                <a:effectLst/>
                <a:latin typeface="+mn-lt"/>
                <a:ea typeface="+mn-ea"/>
                <a:cs typeface="+mn-cs"/>
              </a:rPr>
              <a:t>VIM</a:t>
            </a:r>
            <a:r>
              <a:rPr lang="zh-TW" altLang="en-US" sz="1200" b="0" i="0" kern="1200" dirty="0" smtClean="0">
                <a:solidFill>
                  <a:schemeClr val="tx1"/>
                </a:solidFill>
                <a:effectLst/>
                <a:latin typeface="+mn-lt"/>
                <a:ea typeface="+mn-ea"/>
                <a:cs typeface="+mn-cs"/>
              </a:rPr>
              <a:t>的支持），以此確保所需各類資源與連接的優化配置。</a:t>
            </a:r>
            <a:r>
              <a:rPr lang="en-US" altLang="zh-TW" sz="1200" b="0" i="0" kern="1200" dirty="0" smtClean="0">
                <a:solidFill>
                  <a:schemeClr val="tx1"/>
                </a:solidFill>
                <a:effectLst/>
                <a:latin typeface="+mn-lt"/>
                <a:ea typeface="+mn-ea"/>
                <a:cs typeface="+mn-cs"/>
              </a:rPr>
              <a:t>onboard</a:t>
            </a:r>
            <a:r>
              <a:rPr lang="zh-TW" altLang="en-US" sz="1200" b="0" i="0" kern="1200" dirty="0" smtClean="0">
                <a:solidFill>
                  <a:schemeClr val="tx1"/>
                </a:solidFill>
                <a:effectLst/>
                <a:latin typeface="+mn-lt"/>
                <a:ea typeface="+mn-ea"/>
                <a:cs typeface="+mn-cs"/>
              </a:rPr>
              <a:t>新的網絡業務，</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轉發表，</a:t>
            </a:r>
            <a:r>
              <a:rPr lang="en-US" altLang="zh-TW" sz="1200" b="0" i="0" kern="1200" dirty="0" smtClean="0">
                <a:solidFill>
                  <a:schemeClr val="tx1"/>
                </a:solidFill>
                <a:effectLst/>
                <a:latin typeface="+mn-lt"/>
                <a:ea typeface="+mn-ea"/>
                <a:cs typeface="+mn-cs"/>
              </a:rPr>
              <a:t>VNF package</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NFVO</a:t>
            </a:r>
            <a:r>
              <a:rPr lang="zh-TW" altLang="en-US" sz="1200" b="0" i="0" kern="1200" dirty="0" smtClean="0">
                <a:solidFill>
                  <a:schemeClr val="tx1"/>
                </a:solidFill>
                <a:effectLst/>
                <a:latin typeface="+mn-lt"/>
                <a:ea typeface="+mn-ea"/>
                <a:cs typeface="+mn-cs"/>
              </a:rPr>
              <a:t>基於</a:t>
            </a:r>
            <a:r>
              <a:rPr lang="en-US" altLang="zh-TW" sz="1200" b="0" i="0" kern="1200" dirty="0" smtClean="0">
                <a:solidFill>
                  <a:schemeClr val="tx1"/>
                </a:solidFill>
                <a:effectLst/>
                <a:latin typeface="+mn-lt"/>
                <a:ea typeface="+mn-ea"/>
                <a:cs typeface="+mn-cs"/>
              </a:rPr>
              <a:t>NSD</a:t>
            </a:r>
            <a:r>
              <a:rPr lang="zh-TW" altLang="en-US" sz="1200" b="0" i="0" kern="1200" dirty="0" smtClean="0">
                <a:solidFill>
                  <a:schemeClr val="tx1"/>
                </a:solidFill>
                <a:effectLst/>
                <a:latin typeface="+mn-lt"/>
                <a:ea typeface="+mn-ea"/>
                <a:cs typeface="+mn-cs"/>
              </a:rPr>
              <a:t>（網絡服務描述）運行，</a:t>
            </a:r>
            <a:r>
              <a:rPr lang="en-US" altLang="zh-TW" sz="1200" b="0" i="0" kern="1200" dirty="0" smtClean="0">
                <a:solidFill>
                  <a:schemeClr val="tx1"/>
                </a:solidFill>
                <a:effectLst/>
                <a:latin typeface="+mn-lt"/>
                <a:ea typeface="+mn-ea"/>
                <a:cs typeface="+mn-cs"/>
              </a:rPr>
              <a:t>NSD</a:t>
            </a:r>
            <a:r>
              <a:rPr lang="zh-TW" altLang="en-US" sz="1200" b="0" i="0" kern="1200" dirty="0" smtClean="0">
                <a:solidFill>
                  <a:schemeClr val="tx1"/>
                </a:solidFill>
                <a:effectLst/>
                <a:latin typeface="+mn-lt"/>
                <a:ea typeface="+mn-ea"/>
                <a:cs typeface="+mn-cs"/>
              </a:rPr>
              <a:t>中包含</a:t>
            </a:r>
            <a:r>
              <a:rPr lang="en-US" altLang="zh-TW" sz="1200" b="0" i="0" kern="1200" dirty="0" smtClean="0">
                <a:solidFill>
                  <a:schemeClr val="tx1"/>
                </a:solidFill>
                <a:effectLst/>
                <a:latin typeface="+mn-lt"/>
                <a:ea typeface="+mn-ea"/>
                <a:cs typeface="+mn-cs"/>
              </a:rPr>
              <a:t>Service chain</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NFV</a:t>
            </a:r>
            <a:r>
              <a:rPr lang="zh-TW" altLang="en-US" sz="1200" b="0" i="0" kern="1200" dirty="0" smtClean="0">
                <a:solidFill>
                  <a:schemeClr val="tx1"/>
                </a:solidFill>
                <a:effectLst/>
                <a:latin typeface="+mn-lt"/>
                <a:ea typeface="+mn-ea"/>
                <a:cs typeface="+mn-cs"/>
              </a:rPr>
              <a:t>以及</a:t>
            </a:r>
            <a:r>
              <a:rPr lang="en-US" altLang="zh-TW" sz="1200" b="0" i="0" kern="1200" dirty="0" err="1" smtClean="0">
                <a:solidFill>
                  <a:schemeClr val="tx1"/>
                </a:solidFill>
                <a:effectLst/>
                <a:latin typeface="+mn-lt"/>
                <a:ea typeface="+mn-ea"/>
                <a:cs typeface="+mn-cs"/>
              </a:rPr>
              <a:t>perfomance</a:t>
            </a:r>
            <a:r>
              <a:rPr lang="en-US" altLang="zh-TW" sz="1200" b="0" i="0" kern="1200" dirty="0" smtClean="0">
                <a:solidFill>
                  <a:schemeClr val="tx1"/>
                </a:solidFill>
                <a:effectLst/>
                <a:latin typeface="+mn-lt"/>
                <a:ea typeface="+mn-ea"/>
                <a:cs typeface="+mn-cs"/>
              </a:rPr>
              <a:t> goal</a:t>
            </a:r>
            <a:r>
              <a:rPr lang="zh-TW" altLang="en-US" sz="1200" b="0" i="0" kern="1200" dirty="0" smtClean="0">
                <a:solidFill>
                  <a:schemeClr val="tx1"/>
                </a:solidFill>
                <a:effectLst/>
                <a:latin typeface="+mn-lt"/>
                <a:ea typeface="+mn-ea"/>
                <a:cs typeface="+mn-cs"/>
              </a:rPr>
              <a:t>等。</a:t>
            </a:r>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 參考點 </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14</a:t>
            </a:fld>
            <a:endParaRPr lang="zh-TW" altLang="en-US"/>
          </a:p>
        </p:txBody>
      </p:sp>
    </p:spTree>
    <p:extLst>
      <p:ext uri="{BB962C8B-B14F-4D97-AF65-F5344CB8AC3E}">
        <p14:creationId xmlns:p14="http://schemas.microsoft.com/office/powerpoint/2010/main" val="2594270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建議的放置就是把</a:t>
            </a:r>
            <a:r>
              <a:rPr lang="en-US" altLang="zh-TW" sz="1200" b="0" i="0" kern="1200" dirty="0" smtClean="0">
                <a:solidFill>
                  <a:schemeClr val="tx1"/>
                </a:solidFill>
                <a:effectLst/>
                <a:latin typeface="+mn-lt"/>
                <a:ea typeface="+mn-ea"/>
                <a:cs typeface="+mn-cs"/>
              </a:rPr>
              <a:t>NFV</a:t>
            </a:r>
            <a:r>
              <a:rPr lang="zh-TW" altLang="en-US" sz="1200" b="0" i="0" kern="1200" dirty="0" smtClean="0">
                <a:solidFill>
                  <a:schemeClr val="tx1"/>
                </a:solidFill>
                <a:effectLst/>
                <a:latin typeface="+mn-lt"/>
                <a:ea typeface="+mn-ea"/>
                <a:cs typeface="+mn-cs"/>
              </a:rPr>
              <a:t>框架元件對應</a:t>
            </a:r>
            <a:r>
              <a:rPr lang="zh-TW" altLang="en-US" sz="1200" b="0" i="0" kern="1200" dirty="0" smtClean="0">
                <a:solidFill>
                  <a:schemeClr val="tx1"/>
                </a:solidFill>
                <a:effectLst/>
                <a:latin typeface="+mn-lt"/>
                <a:ea typeface="+mn-ea"/>
                <a:cs typeface="+mn-cs"/>
              </a:rPr>
              <a:t>到虛擬環境中最適合的位置</a:t>
            </a:r>
            <a:r>
              <a:rPr lang="zh-TW" altLang="en-US" sz="1200" b="0" i="0" kern="1200" dirty="0" smtClean="0">
                <a:solidFill>
                  <a:schemeClr val="tx1"/>
                </a:solidFill>
                <a:effectLst/>
                <a:latin typeface="+mn-lt"/>
                <a:ea typeface="+mn-ea"/>
                <a:cs typeface="+mn-cs"/>
              </a:rPr>
              <a:t>。</a:t>
            </a:r>
            <a:endParaRPr lang="en-US" altLang="zh-TW" sz="1200" b="0" i="0" kern="1200" dirty="0" smtClean="0">
              <a:solidFill>
                <a:schemeClr val="tx1"/>
              </a:solidFill>
              <a:effectLst/>
              <a:latin typeface="+mn-lt"/>
              <a:ea typeface="+mn-ea"/>
              <a:cs typeface="+mn-cs"/>
            </a:endParaRPr>
          </a:p>
          <a:p>
            <a:r>
              <a:rPr lang="en-US" altLang="zh-TW" dirty="0" smtClean="0">
                <a:latin typeface="Times New Roman" panose="02020603050405020304" pitchFamily="18" charset="0"/>
                <a:cs typeface="Times New Roman" panose="02020603050405020304" pitchFamily="18" charset="0"/>
              </a:rPr>
              <a:t>The Virtual Resources Manager, the VNF Manager, and the Orchestrator </a:t>
            </a:r>
            <a:r>
              <a:rPr lang="zh-TW" altLang="en-US" dirty="0" smtClean="0">
                <a:latin typeface="Times New Roman" panose="02020603050405020304" pitchFamily="18" charset="0"/>
                <a:cs typeface="Times New Roman" panose="02020603050405020304" pitchFamily="18" charset="0"/>
              </a:rPr>
              <a:t>被組合放在</a:t>
            </a:r>
            <a:r>
              <a:rPr lang="en-US" altLang="zh-TW" dirty="0" smtClean="0">
                <a:latin typeface="Times New Roman" panose="02020603050405020304" pitchFamily="18" charset="0"/>
                <a:cs typeface="Times New Roman" panose="02020603050405020304" pitchFamily="18" charset="0"/>
              </a:rPr>
              <a:t>hypervisor level</a:t>
            </a:r>
          </a:p>
          <a:p>
            <a:pPr rtl="0"/>
            <a:r>
              <a:rPr lang="en-US" altLang="zh-TW" dirty="0" smtClean="0">
                <a:latin typeface="Times New Roman" panose="02020603050405020304" pitchFamily="18" charset="0"/>
                <a:cs typeface="Times New Roman" panose="02020603050405020304" pitchFamily="18" charset="0"/>
              </a:rPr>
              <a:t>hypervisor</a:t>
            </a:r>
            <a:r>
              <a:rPr lang="zh-TW" altLang="en-US" sz="1200" b="0" i="0" kern="1200" dirty="0" smtClean="0">
                <a:solidFill>
                  <a:schemeClr val="tx1"/>
                </a:solidFill>
                <a:effectLst/>
                <a:latin typeface="+mn-lt"/>
                <a:ea typeface="+mn-ea"/>
                <a:cs typeface="+mn-cs"/>
              </a:rPr>
              <a:t>知道虛擬機正在使用的底層硬體，並更有效地管理資源調度和決策（例如遷移，資源擴展以及容錯和故障恢復），從而滿足</a:t>
            </a:r>
            <a:r>
              <a:rPr lang="en-US" altLang="zh-TW" sz="1200" b="0" i="0" kern="1200" dirty="0" smtClean="0">
                <a:solidFill>
                  <a:schemeClr val="tx1"/>
                </a:solidFill>
                <a:effectLst/>
                <a:latin typeface="+mn-lt"/>
                <a:ea typeface="+mn-ea"/>
                <a:cs typeface="+mn-cs"/>
              </a:rPr>
              <a:t>VM</a:t>
            </a:r>
            <a:r>
              <a:rPr lang="zh-TW" altLang="en-US" sz="1200" b="0" i="0" kern="1200" dirty="0" smtClean="0">
                <a:solidFill>
                  <a:schemeClr val="tx1"/>
                </a:solidFill>
                <a:effectLst/>
                <a:latin typeface="+mn-lt"/>
                <a:ea typeface="+mn-ea"/>
                <a:cs typeface="+mn-cs"/>
              </a:rPr>
              <a:t>的特定服務品質需求。</a:t>
            </a: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latin typeface="Times New Roman" panose="02020603050405020304" pitchFamily="18" charset="0"/>
                <a:cs typeface="Times New Roman" panose="02020603050405020304" pitchFamily="18" charset="0"/>
              </a:rPr>
              <a:t>Hypervisor:</a:t>
            </a:r>
            <a:r>
              <a:rPr lang="zh-TW" altLang="en-US" dirty="0" smtClean="0">
                <a:latin typeface="Times New Roman" panose="02020603050405020304" pitchFamily="18" charset="0"/>
                <a:cs typeface="Times New Roman" panose="02020603050405020304" pitchFamily="18" charset="0"/>
              </a:rPr>
              <a:t> </a:t>
            </a:r>
            <a:r>
              <a:rPr lang="zh-TW" altLang="en-US" sz="1200" b="0" i="0" kern="1200" dirty="0" smtClean="0">
                <a:solidFill>
                  <a:schemeClr val="tx1"/>
                </a:solidFill>
                <a:effectLst/>
                <a:latin typeface="+mn-lt"/>
                <a:ea typeface="+mn-ea"/>
                <a:cs typeface="+mn-cs"/>
              </a:rPr>
              <a:t>用以建立，並管理、執行虛擬機的模組。</a:t>
            </a:r>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Live migration</a:t>
            </a:r>
            <a:r>
              <a:rPr lang="en-US" altLang="zh-TW" sz="1200" b="0" i="0" kern="1200" baseline="0" dirty="0" smtClean="0">
                <a:solidFill>
                  <a:schemeClr val="tx1"/>
                </a:solidFill>
                <a:effectLst/>
                <a:latin typeface="+mn-lt"/>
                <a:ea typeface="+mn-ea"/>
                <a:cs typeface="+mn-cs"/>
              </a:rPr>
              <a:t> </a:t>
            </a:r>
            <a:r>
              <a:rPr lang="zh-TW" altLang="en-US" sz="1200" b="0" i="0" kern="1200" dirty="0" smtClean="0">
                <a:solidFill>
                  <a:schemeClr val="tx1"/>
                </a:solidFill>
                <a:effectLst/>
                <a:latin typeface="+mn-lt"/>
                <a:ea typeface="+mn-ea"/>
                <a:cs typeface="+mn-cs"/>
              </a:rPr>
              <a:t>當某一台實體主機需要停機維護時，就可以利用</a:t>
            </a:r>
            <a:r>
              <a:rPr lang="en-US" altLang="zh-TW" sz="1200" b="0" i="0" kern="1200" dirty="0" smtClean="0">
                <a:solidFill>
                  <a:schemeClr val="tx1"/>
                </a:solidFill>
                <a:effectLst/>
                <a:latin typeface="+mn-lt"/>
                <a:ea typeface="+mn-ea"/>
                <a:cs typeface="+mn-cs"/>
              </a:rPr>
              <a:t>Live migration</a:t>
            </a:r>
            <a:r>
              <a:rPr lang="zh-TW" altLang="en-US" sz="1200" b="0" i="0" kern="1200" dirty="0" smtClean="0">
                <a:solidFill>
                  <a:schemeClr val="tx1"/>
                </a:solidFill>
                <a:effectLst/>
                <a:latin typeface="+mn-lt"/>
                <a:ea typeface="+mn-ea"/>
                <a:cs typeface="+mn-cs"/>
              </a:rPr>
              <a:t>的功能將虛擬機器移至另一台實體主機中繼續執行，遷移期間不會有</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很少</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停機時間產生</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15</a:t>
            </a:fld>
            <a:endParaRPr lang="zh-TW" altLang="en-US"/>
          </a:p>
        </p:txBody>
      </p:sp>
    </p:spTree>
    <p:extLst>
      <p:ext uri="{BB962C8B-B14F-4D97-AF65-F5344CB8AC3E}">
        <p14:creationId xmlns:p14="http://schemas.microsoft.com/office/powerpoint/2010/main" val="2652099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The virtualization layer consists of a cross-platform virtual resource manager that runs on top of the hypervisor to ensure</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the portability and flexibility of VNF independently of the</a:t>
            </a:r>
            <a:r>
              <a:rPr lang="en-US" altLang="zh-TW" dirty="0" smtClean="0"/>
              <a:t> </a:t>
            </a:r>
            <a:r>
              <a:rPr lang="en-US" altLang="zh-TW" sz="1200" b="0" i="0" kern="1200" dirty="0" smtClean="0">
                <a:solidFill>
                  <a:schemeClr val="tx1"/>
                </a:solidFill>
                <a:effectLst/>
                <a:latin typeface="+mn-lt"/>
                <a:ea typeface="+mn-ea"/>
                <a:cs typeface="+mn-cs"/>
              </a:rPr>
              <a:t>hypervisor. </a:t>
            </a:r>
          </a:p>
          <a:p>
            <a:r>
              <a:rPr lang="zh-TW" altLang="en-US" sz="1200" b="0" i="0" kern="1200" dirty="0" smtClean="0">
                <a:solidFill>
                  <a:schemeClr val="tx1"/>
                </a:solidFill>
                <a:effectLst/>
                <a:latin typeface="+mn-lt"/>
                <a:ea typeface="+mn-ea"/>
                <a:cs typeface="+mn-cs"/>
              </a:rPr>
              <a:t>虛擬化層由一個跨平台的虛擬資源管理器組成，管理器在</a:t>
            </a:r>
            <a:r>
              <a:rPr lang="en-US" altLang="zh-TW" sz="1200" b="0" i="0" kern="1200" dirty="0" smtClean="0">
                <a:solidFill>
                  <a:schemeClr val="tx1"/>
                </a:solidFill>
                <a:effectLst/>
                <a:latin typeface="+mn-lt"/>
                <a:ea typeface="+mn-ea"/>
                <a:cs typeface="+mn-cs"/>
              </a:rPr>
              <a:t>hypervisor</a:t>
            </a:r>
            <a:r>
              <a:rPr lang="zh-TW" altLang="en-US" sz="1200" b="0" i="0" kern="1200" dirty="0" smtClean="0">
                <a:solidFill>
                  <a:schemeClr val="tx1"/>
                </a:solidFill>
                <a:effectLst/>
                <a:latin typeface="+mn-lt"/>
                <a:ea typeface="+mn-ea"/>
                <a:cs typeface="+mn-cs"/>
              </a:rPr>
              <a:t>上運行，確保</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的可移植性和靈活性獨立於</a:t>
            </a:r>
            <a:r>
              <a:rPr lang="en-US" altLang="zh-TW" sz="1200" b="0" i="0" kern="1200" dirty="0" smtClean="0">
                <a:solidFill>
                  <a:schemeClr val="tx1"/>
                </a:solidFill>
                <a:effectLst/>
                <a:latin typeface="+mn-lt"/>
                <a:ea typeface="+mn-ea"/>
                <a:cs typeface="+mn-cs"/>
              </a:rPr>
              <a:t>hypervisor</a:t>
            </a:r>
            <a:r>
              <a:rPr lang="zh-TW" altLang="en-US" sz="1200" b="0" i="0" kern="1200" dirty="0" smtClean="0">
                <a:solidFill>
                  <a:schemeClr val="tx1"/>
                </a:solidFill>
                <a:effectLst/>
                <a:latin typeface="+mn-lt"/>
                <a:ea typeface="+mn-ea"/>
                <a:cs typeface="+mn-cs"/>
              </a:rPr>
              <a:t>。</a:t>
            </a:r>
            <a:endParaRPr lang="en-US" altLang="zh-TW" sz="1200" b="0" i="0" kern="1200" dirty="0" smtClean="0">
              <a:solidFill>
                <a:schemeClr val="tx1"/>
              </a:solidFill>
              <a:effectLst/>
              <a:latin typeface="+mn-lt"/>
              <a:ea typeface="+mn-ea"/>
              <a:cs typeface="+mn-cs"/>
            </a:endParaRPr>
          </a:p>
          <a:p>
            <a:r>
              <a:rPr lang="en-US" altLang="zh-TW" dirty="0" smtClean="0"/>
              <a:t/>
            </a:r>
            <a:br>
              <a:rPr lang="en-US" altLang="zh-TW" dirty="0" smtClean="0"/>
            </a:br>
            <a:r>
              <a:rPr lang="en-US" altLang="zh-TW" sz="1200" b="0" i="0" kern="1200" dirty="0" smtClean="0">
                <a:solidFill>
                  <a:schemeClr val="tx1"/>
                </a:solidFill>
                <a:effectLst/>
                <a:latin typeface="+mn-lt"/>
                <a:ea typeface="+mn-ea"/>
                <a:cs typeface="+mn-cs"/>
              </a:rPr>
              <a:t>The virtual machine hosts a VNF and its element management system (EMS). Each VNF instance has its own private</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EMS to reduce complexity when migrating an existing VNF or initiating a new one.</a:t>
            </a:r>
            <a:r>
              <a:rPr lang="en-US" altLang="zh-TW" dirty="0" smtClean="0"/>
              <a:t> </a:t>
            </a:r>
          </a:p>
          <a:p>
            <a:r>
              <a:rPr lang="zh-TW" altLang="en-US" dirty="0" smtClean="0"/>
              <a:t>虛擬機</a:t>
            </a:r>
            <a:r>
              <a:rPr lang="en-US" altLang="zh-TW" dirty="0" smtClean="0"/>
              <a:t>host</a:t>
            </a:r>
            <a:r>
              <a:rPr lang="zh-TW" altLang="en-US" dirty="0" smtClean="0"/>
              <a:t>一個</a:t>
            </a:r>
            <a:r>
              <a:rPr lang="en-US" altLang="zh-TW" dirty="0" smtClean="0"/>
              <a:t>VNF</a:t>
            </a:r>
            <a:r>
              <a:rPr lang="zh-TW" altLang="en-US" dirty="0" smtClean="0"/>
              <a:t>及其元件管理系統（</a:t>
            </a:r>
            <a:r>
              <a:rPr lang="en-US" altLang="zh-TW" dirty="0" smtClean="0"/>
              <a:t>EMS</a:t>
            </a:r>
            <a:r>
              <a:rPr lang="zh-TW" altLang="en-US" dirty="0" smtClean="0"/>
              <a:t>）。 每個</a:t>
            </a:r>
            <a:r>
              <a:rPr lang="en-US" altLang="zh-TW" dirty="0" smtClean="0"/>
              <a:t>VNF</a:t>
            </a:r>
            <a:r>
              <a:rPr lang="zh-TW" altLang="en-US" dirty="0" smtClean="0"/>
              <a:t>實例都有自己的專用</a:t>
            </a:r>
            <a:r>
              <a:rPr lang="en-US" altLang="zh-TW" dirty="0" smtClean="0"/>
              <a:t>EMS</a:t>
            </a:r>
            <a:r>
              <a:rPr lang="zh-TW" altLang="en-US" dirty="0" smtClean="0"/>
              <a:t>，可以降低遷移現有</a:t>
            </a:r>
            <a:r>
              <a:rPr lang="en-US" altLang="zh-TW" dirty="0" smtClean="0"/>
              <a:t>VNF</a:t>
            </a:r>
            <a:r>
              <a:rPr lang="zh-TW" altLang="en-US" dirty="0" smtClean="0"/>
              <a:t>或啟動新</a:t>
            </a:r>
            <a:r>
              <a:rPr lang="en-US" altLang="zh-TW" dirty="0" smtClean="0"/>
              <a:t>VNF</a:t>
            </a:r>
            <a:r>
              <a:rPr lang="zh-TW" altLang="en-US" dirty="0" smtClean="0"/>
              <a:t>時的複雜性。</a:t>
            </a:r>
            <a:endParaRPr lang="en-US" altLang="zh-TW" dirty="0" smtClean="0"/>
          </a:p>
          <a:p>
            <a:r>
              <a:rPr lang="en-US" altLang="zh-TW" dirty="0" smtClean="0"/>
              <a:t/>
            </a:r>
            <a:br>
              <a:rPr lang="en-US" altLang="zh-TW" dirty="0" smtClean="0"/>
            </a:br>
            <a:endParaRPr lang="en-US" altLang="zh-TW" dirty="0" smtClean="0"/>
          </a:p>
          <a:p>
            <a:endParaRPr lang="en-US" altLang="zh-TW" dirty="0" smtClean="0"/>
          </a:p>
          <a:p>
            <a:r>
              <a:rPr lang="en-US" altLang="zh-TW" sz="1200" b="0" i="0" kern="1200" dirty="0" smtClean="0">
                <a:solidFill>
                  <a:schemeClr val="tx1"/>
                </a:solidFill>
                <a:effectLst/>
                <a:latin typeface="+mn-lt"/>
                <a:ea typeface="+mn-ea"/>
                <a:cs typeface="+mn-cs"/>
              </a:rPr>
              <a:t>Operations and business support systems with VNF infrastructure description entities are deployed in a centralized</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form, which provides uniformity of VNF software images and minimizes database fragmentation. </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OSS/BSS</a:t>
            </a:r>
            <a:r>
              <a:rPr lang="zh-TW" altLang="en-US" dirty="0" smtClean="0"/>
              <a:t>和</a:t>
            </a:r>
            <a:r>
              <a:rPr lang="en-US" altLang="zh-TW" sz="1200" b="0" i="0" kern="1200" dirty="0" smtClean="0">
                <a:solidFill>
                  <a:schemeClr val="tx1"/>
                </a:solidFill>
                <a:effectLst/>
                <a:latin typeface="+mn-lt"/>
                <a:ea typeface="+mn-ea"/>
                <a:cs typeface="+mn-cs"/>
              </a:rPr>
              <a:t>VNF infrastructure description entities</a:t>
            </a:r>
            <a:r>
              <a:rPr lang="zh-TW" altLang="en-US" sz="1200" b="0" i="0" kern="1200" dirty="0" smtClean="0">
                <a:solidFill>
                  <a:schemeClr val="tx1"/>
                </a:solidFill>
                <a:effectLst/>
                <a:latin typeface="+mn-lt"/>
                <a:ea typeface="+mn-ea"/>
                <a:cs typeface="+mn-cs"/>
              </a:rPr>
              <a:t>以集中形式部屬，</a:t>
            </a:r>
            <a:r>
              <a:rPr lang="zh-TW" altLang="en-US" dirty="0" smtClean="0"/>
              <a:t>提供了</a:t>
            </a:r>
            <a:r>
              <a:rPr lang="en-US" altLang="zh-TW" dirty="0" smtClean="0"/>
              <a:t>VNF</a:t>
            </a:r>
            <a:r>
              <a:rPr lang="zh-TW" altLang="en-US" dirty="0" smtClean="0"/>
              <a:t>軟體映像檔的統一性並最大程度地減少了資料庫資料分散。</a:t>
            </a:r>
            <a:endParaRPr lang="en-US" altLang="zh-TW" dirty="0" smtClean="0"/>
          </a:p>
          <a:p>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smtClean="0">
                <a:solidFill>
                  <a:schemeClr val="tx1"/>
                </a:solidFill>
                <a:effectLst/>
                <a:latin typeface="+mn-lt"/>
                <a:ea typeface="+mn-ea"/>
                <a:cs typeface="+mn-cs"/>
              </a:rPr>
              <a:t>跨平台虛擬化</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 允許針對特定</a:t>
            </a:r>
            <a:r>
              <a:rPr lang="en-US" altLang="zh-TW" sz="1200" b="0" i="0" kern="1200" dirty="0" smtClean="0">
                <a:solidFill>
                  <a:schemeClr val="tx1"/>
                </a:solidFill>
                <a:effectLst/>
                <a:latin typeface="+mn-lt"/>
                <a:ea typeface="+mn-ea"/>
                <a:cs typeface="+mn-cs"/>
              </a:rPr>
              <a:t>CPU</a:t>
            </a:r>
            <a:r>
              <a:rPr lang="zh-TW" altLang="en-US" sz="1200" b="0" i="0" kern="1200" dirty="0" smtClean="0">
                <a:solidFill>
                  <a:schemeClr val="tx1"/>
                </a:solidFill>
                <a:effectLst/>
                <a:latin typeface="+mn-lt"/>
                <a:ea typeface="+mn-ea"/>
                <a:cs typeface="+mn-cs"/>
              </a:rPr>
              <a:t>或者作業系統的軟體不做修改就能執行在其他平台上</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r>
              <a:rPr lang="en-US" altLang="zh-TW" sz="1200" b="0" i="0" kern="1200" dirty="0" smtClean="0">
                <a:solidFill>
                  <a:schemeClr val="tx1"/>
                </a:solidFill>
                <a:effectLst/>
                <a:latin typeface="+mn-lt"/>
                <a:ea typeface="+mn-ea"/>
                <a:cs typeface="+mn-cs"/>
              </a:rPr>
              <a:t>OSS</a:t>
            </a:r>
            <a:r>
              <a:rPr lang="zh-TW" altLang="en-US" sz="1200" b="0" i="0" kern="1200" dirty="0" smtClean="0">
                <a:solidFill>
                  <a:schemeClr val="tx1"/>
                </a:solidFill>
                <a:effectLst/>
                <a:latin typeface="+mn-lt"/>
                <a:ea typeface="+mn-ea"/>
                <a:cs typeface="+mn-cs"/>
              </a:rPr>
              <a:t>，運營支撐系統，主要由網絡管理、系統管理、計費、營業、賬務和客戶服務等部分組成</a:t>
            </a:r>
            <a:r>
              <a:rPr lang="zh-TW" altLang="en-US" dirty="0" smtClean="0"/>
              <a:t/>
            </a:r>
            <a:br>
              <a:rPr lang="zh-TW" altLang="en-US" dirty="0" smtClean="0"/>
            </a:br>
            <a:r>
              <a:rPr lang="en-US" altLang="zh-TW" sz="1200" b="0" i="0" kern="1200" dirty="0" smtClean="0">
                <a:solidFill>
                  <a:schemeClr val="tx1"/>
                </a:solidFill>
                <a:effectLst/>
                <a:latin typeface="+mn-lt"/>
                <a:ea typeface="+mn-ea"/>
                <a:cs typeface="+mn-cs"/>
              </a:rPr>
              <a:t>BSS</a:t>
            </a:r>
            <a:r>
              <a:rPr lang="zh-TW" altLang="en-US" sz="1200" b="0" i="0" kern="1200" dirty="0" smtClean="0">
                <a:solidFill>
                  <a:schemeClr val="tx1"/>
                </a:solidFill>
                <a:effectLst/>
                <a:latin typeface="+mn-lt"/>
                <a:ea typeface="+mn-ea"/>
                <a:cs typeface="+mn-cs"/>
              </a:rPr>
              <a:t>（電信術語），系統包括客戶關系管理、數據采集系統、計費帳務、綜合結算、營銷支撐這些功能模塊</a:t>
            </a:r>
            <a:endParaRPr lang="en-US" altLang="zh-TW" b="1" dirty="0" smtClean="0"/>
          </a:p>
          <a:p>
            <a:r>
              <a:rPr lang="en-US" altLang="zh-TW" sz="1200" b="0" i="0" kern="1200" dirty="0" smtClean="0">
                <a:solidFill>
                  <a:schemeClr val="tx1"/>
                </a:solidFill>
                <a:effectLst/>
                <a:latin typeface="+mn-lt"/>
                <a:ea typeface="+mn-ea"/>
                <a:cs typeface="+mn-cs"/>
              </a:rPr>
              <a:t>EMS</a:t>
            </a:r>
            <a:r>
              <a:rPr lang="zh-TW" altLang="en-US" sz="1200" b="0" i="0" kern="1200" dirty="0" smtClean="0">
                <a:solidFill>
                  <a:schemeClr val="tx1"/>
                </a:solidFill>
                <a:effectLst/>
                <a:latin typeface="+mn-lt"/>
                <a:ea typeface="+mn-ea"/>
                <a:cs typeface="+mn-cs"/>
              </a:rPr>
              <a:t>為單元管理系統，對</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的功能進行配置和管理</a:t>
            </a:r>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NMS(Network</a:t>
            </a:r>
            <a:r>
              <a:rPr lang="en-US" altLang="zh-TW" sz="1200" b="0" i="0" kern="1200" baseline="0" dirty="0" smtClean="0">
                <a:solidFill>
                  <a:schemeClr val="tx1"/>
                </a:solidFill>
                <a:effectLst/>
                <a:latin typeface="+mn-lt"/>
                <a:ea typeface="+mn-ea"/>
                <a:cs typeface="+mn-cs"/>
              </a:rPr>
              <a:t> management system)</a:t>
            </a:r>
            <a:endParaRPr lang="en-US" altLang="zh-TW"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1.</a:t>
            </a:r>
            <a:r>
              <a:rPr lang="zh-TW" altLang="en-US" dirty="0" smtClean="0"/>
              <a:t>虛擬網絡功能（</a:t>
            </a:r>
            <a:r>
              <a:rPr lang="en-US" altLang="zh-TW" dirty="0" smtClean="0"/>
              <a:t>VNF</a:t>
            </a:r>
            <a:r>
              <a:rPr lang="zh-TW" altLang="en-US" dirty="0" smtClean="0"/>
              <a:t>），能夠在</a:t>
            </a:r>
            <a:r>
              <a:rPr lang="en-US" altLang="zh-TW" dirty="0" smtClean="0"/>
              <a:t>NFVI</a:t>
            </a:r>
            <a:r>
              <a:rPr lang="zh-TW" altLang="en-US" dirty="0" smtClean="0"/>
              <a:t>上以軟體運行的虛擬化傳統網絡功能。</a:t>
            </a:r>
            <a:r>
              <a:rPr lang="zh-TW" altLang="en-US" sz="1200" dirty="0" smtClean="0"/>
              <a:t>如防火牆</a:t>
            </a:r>
            <a:r>
              <a:rPr lang="en-US" altLang="zh-TW" sz="1200" dirty="0" smtClean="0"/>
              <a:t>,NAT</a:t>
            </a:r>
            <a:r>
              <a:rPr lang="zh-TW" altLang="en-US" sz="1200" dirty="0" smtClean="0"/>
              <a:t>等</a:t>
            </a:r>
            <a:endParaRPr lang="en-US" altLang="zh-TW" dirty="0" smtClean="0"/>
          </a:p>
          <a:p>
            <a:r>
              <a:rPr lang="en-US" altLang="zh-TW" dirty="0" smtClean="0"/>
              <a:t>2.NFV</a:t>
            </a:r>
            <a:r>
              <a:rPr lang="zh-TW" altLang="en-US" dirty="0" smtClean="0"/>
              <a:t>基礎架構（</a:t>
            </a:r>
            <a:r>
              <a:rPr lang="en-US" altLang="zh-TW" dirty="0" smtClean="0"/>
              <a:t>NFVI</a:t>
            </a:r>
            <a:r>
              <a:rPr lang="zh-TW" altLang="en-US" dirty="0" smtClean="0"/>
              <a:t>），有多樣的物理資源並對其進行虛擬化。</a:t>
            </a:r>
            <a:endParaRPr lang="en-US" altLang="zh-TW" dirty="0" smtClean="0"/>
          </a:p>
          <a:p>
            <a:r>
              <a:rPr lang="en-US" altLang="zh-TW" dirty="0" smtClean="0"/>
              <a:t>3.NFV</a:t>
            </a:r>
            <a:r>
              <a:rPr lang="zh-TW" altLang="en-US" dirty="0" smtClean="0"/>
              <a:t>管理和編排（</a:t>
            </a:r>
            <a:r>
              <a:rPr lang="en-US" altLang="zh-TW" dirty="0" smtClean="0"/>
              <a:t>NFV MANO</a:t>
            </a:r>
            <a:r>
              <a:rPr lang="zh-TW" altLang="en-US" dirty="0" smtClean="0"/>
              <a:t>），涵蓋支持基礎設施虛擬化的物理和</a:t>
            </a:r>
            <a:r>
              <a:rPr lang="en-US" altLang="zh-TW" dirty="0" smtClean="0"/>
              <a:t>/</a:t>
            </a:r>
            <a:r>
              <a:rPr lang="zh-TW" altLang="en-US" dirty="0" smtClean="0"/>
              <a:t>或軟件資源的編排協調和生命週期管理</a:t>
            </a:r>
            <a:r>
              <a:rPr lang="en-US" altLang="zh-TW" dirty="0" smtClean="0"/>
              <a:t>(VIM)</a:t>
            </a:r>
            <a:r>
              <a:rPr lang="zh-TW" altLang="en-US" dirty="0" smtClean="0"/>
              <a:t>，</a:t>
            </a:r>
            <a:endParaRPr lang="en-US" altLang="zh-TW" dirty="0" smtClean="0"/>
          </a:p>
          <a:p>
            <a:r>
              <a:rPr lang="zh-TW" altLang="en-US" dirty="0" smtClean="0"/>
              <a:t>以及</a:t>
            </a:r>
            <a:r>
              <a:rPr lang="en-US" altLang="zh-TW" dirty="0" smtClean="0"/>
              <a:t>VNF</a:t>
            </a:r>
            <a:r>
              <a:rPr lang="zh-TW" altLang="en-US" dirty="0" smtClean="0"/>
              <a:t>的生命週期管理</a:t>
            </a:r>
            <a:r>
              <a:rPr lang="en-US" altLang="zh-TW" dirty="0" smtClean="0"/>
              <a:t>(VNFM)</a:t>
            </a:r>
            <a:r>
              <a:rPr lang="zh-TW" altLang="en-US" dirty="0" smtClean="0"/>
              <a:t>。</a:t>
            </a:r>
            <a:endParaRPr lang="en-US" altLang="zh-TW" dirty="0" smtClean="0"/>
          </a:p>
          <a:p>
            <a:r>
              <a:rPr lang="en-US" altLang="zh-TW" dirty="0" smtClean="0"/>
              <a:t>NFVO</a:t>
            </a:r>
            <a:r>
              <a:rPr lang="zh-TW" altLang="en-US" sz="1200" dirty="0" smtClean="0"/>
              <a:t>用於接收</a:t>
            </a:r>
            <a:r>
              <a:rPr lang="en-US" altLang="zh-TW" sz="1200" dirty="0" smtClean="0"/>
              <a:t>VNF</a:t>
            </a:r>
            <a:r>
              <a:rPr lang="zh-TW" altLang="en-US" sz="1200" dirty="0" smtClean="0"/>
              <a:t>實例化相關資源描述，並管理和編排</a:t>
            </a:r>
            <a:r>
              <a:rPr lang="en-US" altLang="zh-TW" sz="1200" dirty="0" smtClean="0"/>
              <a:t>VNF</a:t>
            </a:r>
            <a:r>
              <a:rPr lang="zh-TW" altLang="en-US" sz="1200" dirty="0" smtClean="0"/>
              <a:t>相關資源 </a:t>
            </a: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
            </a:r>
            <a:br>
              <a:rPr lang="en-US" altLang="zh-TW" dirty="0" smtClean="0"/>
            </a:br>
            <a:r>
              <a:rPr lang="en-US" altLang="zh-TW" sz="1200" b="0" i="0" kern="1200" dirty="0" smtClean="0">
                <a:solidFill>
                  <a:schemeClr val="tx1"/>
                </a:solidFill>
                <a:effectLst/>
                <a:latin typeface="+mn-lt"/>
                <a:ea typeface="+mn-ea"/>
                <a:cs typeface="+mn-cs"/>
              </a:rPr>
              <a:t>NFVI</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NFV Infrastructure</a:t>
            </a:r>
            <a:r>
              <a:rPr lang="zh-TW" altLang="en-US" sz="1200" b="0" i="0" kern="1200" dirty="0" smtClean="0">
                <a:solidFill>
                  <a:schemeClr val="tx1"/>
                </a:solidFill>
                <a:effectLst/>
                <a:latin typeface="+mn-lt"/>
                <a:ea typeface="+mn-ea"/>
                <a:cs typeface="+mn-cs"/>
              </a:rPr>
              <a:t>）包含了虛擬化層（</a:t>
            </a:r>
            <a:r>
              <a:rPr lang="en-US" altLang="zh-TW" sz="1200" b="0" i="0" kern="1200" dirty="0" smtClean="0">
                <a:solidFill>
                  <a:schemeClr val="tx1"/>
                </a:solidFill>
                <a:effectLst/>
                <a:latin typeface="+mn-lt"/>
                <a:ea typeface="+mn-ea"/>
                <a:cs typeface="+mn-cs"/>
              </a:rPr>
              <a:t>hypervisor</a:t>
            </a:r>
            <a:r>
              <a:rPr lang="zh-TW" altLang="en-US" sz="1200" b="0" i="0" kern="1200" dirty="0" smtClean="0">
                <a:solidFill>
                  <a:schemeClr val="tx1"/>
                </a:solidFill>
                <a:effectLst/>
                <a:latin typeface="+mn-lt"/>
                <a:ea typeface="+mn-ea"/>
                <a:cs typeface="+mn-cs"/>
              </a:rPr>
              <a:t>或者容器管理系統，如</a:t>
            </a:r>
            <a:r>
              <a:rPr lang="en-US" altLang="zh-TW" sz="1200" b="0" i="0" kern="1200" dirty="0" smtClean="0">
                <a:solidFill>
                  <a:schemeClr val="tx1"/>
                </a:solidFill>
                <a:effectLst/>
                <a:latin typeface="+mn-lt"/>
                <a:ea typeface="+mn-ea"/>
                <a:cs typeface="+mn-cs"/>
              </a:rPr>
              <a:t>Docker</a:t>
            </a:r>
            <a:r>
              <a:rPr lang="zh-TW" altLang="en-US" sz="1200" b="0" i="0" kern="1200" dirty="0" smtClean="0">
                <a:solidFill>
                  <a:schemeClr val="tx1"/>
                </a:solidFill>
                <a:effectLst/>
                <a:latin typeface="+mn-lt"/>
                <a:ea typeface="+mn-ea"/>
                <a:cs typeface="+mn-cs"/>
              </a:rPr>
              <a:t>，以及</a:t>
            </a:r>
            <a:r>
              <a:rPr lang="en-US" altLang="zh-TW" sz="1200" b="0" i="0" kern="1200" dirty="0" err="1" smtClean="0">
                <a:solidFill>
                  <a:schemeClr val="tx1"/>
                </a:solidFill>
                <a:effectLst/>
                <a:latin typeface="+mn-lt"/>
                <a:ea typeface="+mn-ea"/>
                <a:cs typeface="+mn-cs"/>
              </a:rPr>
              <a:t>vSwitch</a:t>
            </a:r>
            <a:r>
              <a:rPr lang="zh-TW" altLang="en-US" sz="1200" b="0" i="0" kern="1200" dirty="0" smtClean="0">
                <a:solidFill>
                  <a:schemeClr val="tx1"/>
                </a:solidFill>
                <a:effectLst/>
                <a:latin typeface="+mn-lt"/>
                <a:ea typeface="+mn-ea"/>
                <a:cs typeface="+mn-cs"/>
              </a:rPr>
              <a:t>）以及物理資源，如</a:t>
            </a:r>
            <a:r>
              <a:rPr lang="en-US" altLang="zh-TW" sz="1200" b="0" i="0" kern="1200" dirty="0" smtClean="0">
                <a:solidFill>
                  <a:schemeClr val="tx1"/>
                </a:solidFill>
                <a:effectLst/>
                <a:latin typeface="+mn-lt"/>
                <a:ea typeface="+mn-ea"/>
                <a:cs typeface="+mn-cs"/>
              </a:rPr>
              <a:t>COTS</a:t>
            </a:r>
            <a:r>
              <a:rPr lang="zh-TW" altLang="en-US" sz="1200" b="0" i="0" kern="1200" dirty="0" smtClean="0">
                <a:solidFill>
                  <a:schemeClr val="tx1"/>
                </a:solidFill>
                <a:effectLst/>
                <a:latin typeface="+mn-lt"/>
                <a:ea typeface="+mn-ea"/>
                <a:cs typeface="+mn-cs"/>
              </a:rPr>
              <a:t>服務器、交換機、存儲設備等。</a:t>
            </a:r>
            <a:r>
              <a:rPr lang="en-US" altLang="zh-TW" sz="1200" b="0" i="0" kern="1200" dirty="0" smtClean="0">
                <a:solidFill>
                  <a:schemeClr val="tx1"/>
                </a:solidFill>
                <a:effectLst/>
                <a:latin typeface="+mn-lt"/>
                <a:ea typeface="+mn-ea"/>
                <a:cs typeface="+mn-cs"/>
              </a:rPr>
              <a:t>NFVI</a:t>
            </a:r>
            <a:r>
              <a:rPr lang="zh-TW" altLang="en-US" sz="1200" b="0" i="0" kern="1200" dirty="0" smtClean="0">
                <a:solidFill>
                  <a:schemeClr val="tx1"/>
                </a:solidFill>
                <a:effectLst/>
                <a:latin typeface="+mn-lt"/>
                <a:ea typeface="+mn-ea"/>
                <a:cs typeface="+mn-cs"/>
              </a:rPr>
              <a:t>可以跨越若幹個物理位置進行部署，此時，為這些物理站點提供數據連接的網絡也稱為</a:t>
            </a:r>
            <a:r>
              <a:rPr lang="en-US" altLang="zh-TW" sz="1200" b="0" i="0" kern="1200" dirty="0" smtClean="0">
                <a:solidFill>
                  <a:schemeClr val="tx1"/>
                </a:solidFill>
                <a:effectLst/>
                <a:latin typeface="+mn-lt"/>
                <a:ea typeface="+mn-ea"/>
                <a:cs typeface="+mn-cs"/>
              </a:rPr>
              <a:t>NFVI</a:t>
            </a:r>
            <a:r>
              <a:rPr lang="zh-TW" altLang="en-US" sz="1200" b="0" i="0" kern="1200" dirty="0" smtClean="0">
                <a:solidFill>
                  <a:schemeClr val="tx1"/>
                </a:solidFill>
                <a:effectLst/>
                <a:latin typeface="+mn-lt"/>
                <a:ea typeface="+mn-ea"/>
                <a:cs typeface="+mn-cs"/>
              </a:rPr>
              <a:t>的一部分。為了兼容基於現有的網絡架構，</a:t>
            </a:r>
            <a:r>
              <a:rPr lang="en-US" altLang="zh-TW" sz="1200" b="0" i="0" kern="1200" dirty="0" smtClean="0">
                <a:solidFill>
                  <a:schemeClr val="tx1"/>
                </a:solidFill>
                <a:effectLst/>
                <a:latin typeface="+mn-lt"/>
                <a:ea typeface="+mn-ea"/>
                <a:cs typeface="+mn-cs"/>
              </a:rPr>
              <a:t>NFVI</a:t>
            </a:r>
            <a:r>
              <a:rPr lang="zh-TW" altLang="en-US" sz="1200" b="0" i="0" kern="1200" dirty="0" smtClean="0">
                <a:solidFill>
                  <a:schemeClr val="tx1"/>
                </a:solidFill>
                <a:effectLst/>
                <a:latin typeface="+mn-lt"/>
                <a:ea typeface="+mn-ea"/>
                <a:cs typeface="+mn-cs"/>
              </a:rPr>
              <a:t>的網絡接入點要能夠跟其它物理網絡互聯互通。</a:t>
            </a:r>
            <a:r>
              <a:rPr lang="en-US" altLang="zh-TW" sz="1200" b="0" i="0" kern="1200" dirty="0" smtClean="0">
                <a:solidFill>
                  <a:schemeClr val="tx1"/>
                </a:solidFill>
                <a:effectLst/>
                <a:latin typeface="+mn-lt"/>
                <a:ea typeface="+mn-ea"/>
                <a:cs typeface="+mn-cs"/>
              </a:rPr>
              <a:t>NFV</a:t>
            </a:r>
            <a:r>
              <a:rPr lang="zh-TW" altLang="en-US" sz="1200" b="0" i="0" kern="1200" dirty="0" smtClean="0">
                <a:solidFill>
                  <a:schemeClr val="tx1"/>
                </a:solidFill>
                <a:effectLst/>
                <a:latin typeface="+mn-lt"/>
                <a:ea typeface="+mn-ea"/>
                <a:cs typeface="+mn-cs"/>
              </a:rPr>
              <a:t>支持多</a:t>
            </a:r>
            <a:r>
              <a:rPr lang="en-US" altLang="zh-TW" sz="1200" b="0" i="0" kern="1200" dirty="0" smtClean="0">
                <a:solidFill>
                  <a:schemeClr val="tx1"/>
                </a:solidFill>
                <a:effectLst/>
                <a:latin typeface="+mn-lt"/>
                <a:ea typeface="+mn-ea"/>
                <a:cs typeface="+mn-cs"/>
              </a:rPr>
              <a:t>vendor</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NFVI</a:t>
            </a:r>
            <a:r>
              <a:rPr lang="zh-TW" altLang="en-US" sz="1200" b="0" i="0" kern="1200" dirty="0" smtClean="0">
                <a:solidFill>
                  <a:schemeClr val="tx1"/>
                </a:solidFill>
                <a:effectLst/>
                <a:latin typeface="+mn-lt"/>
                <a:ea typeface="+mn-ea"/>
                <a:cs typeface="+mn-cs"/>
              </a:rPr>
              <a:t>是一種通用的虛擬化層，所有虛擬資源應該是在一個統一共享的資源池中，不應該受制或者特殊對待某些運行其上的</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a:t>
            </a:r>
            <a:r>
              <a:rPr lang="zh-TW" altLang="en-US" dirty="0" smtClean="0"/>
              <a:t/>
            </a:r>
            <a:br>
              <a:rPr lang="zh-TW" altLang="en-US" dirty="0" smtClean="0"/>
            </a:br>
            <a:r>
              <a:rPr lang="en-US" altLang="zh-TW" sz="1200" b="0" i="0" kern="1200" dirty="0" smtClean="0">
                <a:solidFill>
                  <a:schemeClr val="tx1"/>
                </a:solidFill>
                <a:effectLst/>
                <a:latin typeface="+mn-lt"/>
                <a:ea typeface="+mn-ea"/>
                <a:cs typeface="+mn-cs"/>
              </a:rPr>
              <a:t>NFV</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三個同樣的字母調換了順序，含義截然不同。</a:t>
            </a:r>
            <a:r>
              <a:rPr lang="en-US" altLang="zh-TW" sz="1200" b="0" i="0" kern="1200" dirty="0" smtClean="0">
                <a:solidFill>
                  <a:schemeClr val="tx1"/>
                </a:solidFill>
                <a:effectLst/>
                <a:latin typeface="+mn-lt"/>
                <a:ea typeface="+mn-ea"/>
                <a:cs typeface="+mn-cs"/>
              </a:rPr>
              <a:t>NFV</a:t>
            </a:r>
            <a:r>
              <a:rPr lang="zh-TW" altLang="en-US" sz="1200" b="0" i="0" kern="1200" dirty="0" smtClean="0">
                <a:solidFill>
                  <a:schemeClr val="tx1"/>
                </a:solidFill>
                <a:effectLst/>
                <a:latin typeface="+mn-lt"/>
                <a:ea typeface="+mn-ea"/>
                <a:cs typeface="+mn-cs"/>
              </a:rPr>
              <a:t>是一種虛擬化技術或概念，解決了將網絡功能部署在通用硬件上的問題；而</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指的是具體的虛擬網絡功能，提供某種網絡服務，是軟件，利用</a:t>
            </a:r>
            <a:r>
              <a:rPr lang="en-US" altLang="zh-TW" sz="1200" b="0" i="0" kern="1200" dirty="0" smtClean="0">
                <a:solidFill>
                  <a:schemeClr val="tx1"/>
                </a:solidFill>
                <a:effectLst/>
                <a:latin typeface="+mn-lt"/>
                <a:ea typeface="+mn-ea"/>
                <a:cs typeface="+mn-cs"/>
              </a:rPr>
              <a:t>NFVI</a:t>
            </a:r>
            <a:r>
              <a:rPr lang="zh-TW" altLang="en-US" sz="1200" b="0" i="0" kern="1200" dirty="0" smtClean="0">
                <a:solidFill>
                  <a:schemeClr val="tx1"/>
                </a:solidFill>
                <a:effectLst/>
                <a:latin typeface="+mn-lt"/>
                <a:ea typeface="+mn-ea"/>
                <a:cs typeface="+mn-cs"/>
              </a:rPr>
              <a:t>提供的基礎設施部署在虛擬機、容器或者</a:t>
            </a:r>
            <a:r>
              <a:rPr lang="en-US" altLang="zh-TW" sz="1200" b="0" i="0" kern="1200" dirty="0" smtClean="0">
                <a:solidFill>
                  <a:schemeClr val="tx1"/>
                </a:solidFill>
                <a:effectLst/>
                <a:latin typeface="+mn-lt"/>
                <a:ea typeface="+mn-ea"/>
                <a:cs typeface="+mn-cs"/>
              </a:rPr>
              <a:t>bare-metal</a:t>
            </a:r>
            <a:r>
              <a:rPr lang="zh-TW" altLang="en-US" sz="1200" b="0" i="0" kern="1200" dirty="0" smtClean="0">
                <a:solidFill>
                  <a:schemeClr val="tx1"/>
                </a:solidFill>
                <a:effectLst/>
                <a:latin typeface="+mn-lt"/>
                <a:ea typeface="+mn-ea"/>
                <a:cs typeface="+mn-cs"/>
              </a:rPr>
              <a:t>物理機中。相對於</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，傳統的基於硬件的網元可以稱為</a:t>
            </a:r>
            <a:r>
              <a:rPr lang="en-US" altLang="zh-TW" sz="1200" b="0" i="0" kern="1200" dirty="0" smtClean="0">
                <a:solidFill>
                  <a:schemeClr val="tx1"/>
                </a:solidFill>
                <a:effectLst/>
                <a:latin typeface="+mn-lt"/>
                <a:ea typeface="+mn-ea"/>
                <a:cs typeface="+mn-cs"/>
              </a:rPr>
              <a:t>PNF</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和</a:t>
            </a:r>
            <a:r>
              <a:rPr lang="en-US" altLang="zh-TW" sz="1200" b="0" i="0" kern="1200" dirty="0" smtClean="0">
                <a:solidFill>
                  <a:schemeClr val="tx1"/>
                </a:solidFill>
                <a:effectLst/>
                <a:latin typeface="+mn-lt"/>
                <a:ea typeface="+mn-ea"/>
                <a:cs typeface="+mn-cs"/>
              </a:rPr>
              <a:t>PNF</a:t>
            </a:r>
            <a:r>
              <a:rPr lang="zh-TW" altLang="en-US" sz="1200" b="0" i="0" kern="1200" dirty="0" smtClean="0">
                <a:solidFill>
                  <a:schemeClr val="tx1"/>
                </a:solidFill>
                <a:effectLst/>
                <a:latin typeface="+mn-lt"/>
                <a:ea typeface="+mn-ea"/>
                <a:cs typeface="+mn-cs"/>
              </a:rPr>
              <a:t>能夠單獨或者混合組網，形成所謂的</a:t>
            </a:r>
            <a:r>
              <a:rPr lang="en-US" altLang="zh-TW" sz="1200" b="0" i="0" kern="1200" dirty="0" smtClean="0">
                <a:solidFill>
                  <a:schemeClr val="tx1"/>
                </a:solidFill>
                <a:effectLst/>
                <a:latin typeface="+mn-lt"/>
                <a:ea typeface="+mn-ea"/>
                <a:cs typeface="+mn-cs"/>
              </a:rPr>
              <a:t>service chain</a:t>
            </a:r>
            <a:r>
              <a:rPr lang="zh-TW" altLang="en-US" sz="1200" b="0" i="0" kern="1200" dirty="0" smtClean="0">
                <a:solidFill>
                  <a:schemeClr val="tx1"/>
                </a:solidFill>
                <a:effectLst/>
                <a:latin typeface="+mn-lt"/>
                <a:ea typeface="+mn-ea"/>
                <a:cs typeface="+mn-cs"/>
              </a:rPr>
              <a:t>，提供特定場景下所需的端到端網絡服務。</a:t>
            </a:r>
            <a:r>
              <a:rPr lang="zh-TW" altLang="en-US" dirty="0" smtClean="0"/>
              <a:t/>
            </a:r>
            <a:br>
              <a:rPr lang="zh-TW" altLang="en-US" dirty="0" smtClean="0"/>
            </a:br>
            <a:r>
              <a:rPr lang="en-US" altLang="zh-TW" sz="1200" b="0" i="0" kern="1200" dirty="0" smtClean="0">
                <a:solidFill>
                  <a:schemeClr val="tx1"/>
                </a:solidFill>
                <a:effectLst/>
                <a:latin typeface="+mn-lt"/>
                <a:ea typeface="+mn-ea"/>
                <a:cs typeface="+mn-cs"/>
              </a:rPr>
              <a:t>MANO</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Management and Orchestration</a:t>
            </a:r>
            <a:r>
              <a:rPr lang="zh-TW" altLang="en-US" sz="1200" b="0" i="0" kern="1200" dirty="0" smtClean="0">
                <a:solidFill>
                  <a:schemeClr val="tx1"/>
                </a:solidFill>
                <a:effectLst/>
                <a:latin typeface="+mn-lt"/>
                <a:ea typeface="+mn-ea"/>
                <a:cs typeface="+mn-cs"/>
              </a:rPr>
              <a:t>）提供了</a:t>
            </a:r>
            <a:r>
              <a:rPr lang="en-US" altLang="zh-TW" sz="1200" b="0" i="0" kern="1200" dirty="0" smtClean="0">
                <a:solidFill>
                  <a:schemeClr val="tx1"/>
                </a:solidFill>
                <a:effectLst/>
                <a:latin typeface="+mn-lt"/>
                <a:ea typeface="+mn-ea"/>
                <a:cs typeface="+mn-cs"/>
              </a:rPr>
              <a:t>NFV</a:t>
            </a:r>
            <a:r>
              <a:rPr lang="zh-TW" altLang="en-US" sz="1200" b="0" i="0" kern="1200" dirty="0" smtClean="0">
                <a:solidFill>
                  <a:schemeClr val="tx1"/>
                </a:solidFill>
                <a:effectLst/>
                <a:latin typeface="+mn-lt"/>
                <a:ea typeface="+mn-ea"/>
                <a:cs typeface="+mn-cs"/>
              </a:rPr>
              <a:t>的整體管理和編排，向上接入</a:t>
            </a:r>
            <a:r>
              <a:rPr lang="en-US" altLang="zh-TW" sz="1200" b="0" i="0" kern="1200" dirty="0" smtClean="0">
                <a:solidFill>
                  <a:schemeClr val="tx1"/>
                </a:solidFill>
                <a:effectLst/>
                <a:latin typeface="+mn-lt"/>
                <a:ea typeface="+mn-ea"/>
                <a:cs typeface="+mn-cs"/>
              </a:rPr>
              <a:t>OSS/BSS</a:t>
            </a:r>
            <a:r>
              <a:rPr lang="zh-TW" altLang="en-US" sz="1200" b="0" i="0" kern="1200" dirty="0" smtClean="0">
                <a:solidFill>
                  <a:schemeClr val="tx1"/>
                </a:solidFill>
                <a:effectLst/>
                <a:latin typeface="+mn-lt"/>
                <a:ea typeface="+mn-ea"/>
                <a:cs typeface="+mn-cs"/>
              </a:rPr>
              <a:t>，由</a:t>
            </a:r>
            <a:r>
              <a:rPr lang="en-US" altLang="zh-TW" sz="1200" b="0" i="0" kern="1200" dirty="0" smtClean="0">
                <a:solidFill>
                  <a:schemeClr val="tx1"/>
                </a:solidFill>
                <a:effectLst/>
                <a:latin typeface="+mn-lt"/>
                <a:ea typeface="+mn-ea"/>
                <a:cs typeface="+mn-cs"/>
              </a:rPr>
              <a:t>NFVO</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NFV Orchestrator</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VNFM</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VNF Manager</a:t>
            </a:r>
            <a:r>
              <a:rPr lang="zh-TW" altLang="en-US" sz="1200" b="0" i="0" kern="1200" dirty="0" smtClean="0">
                <a:solidFill>
                  <a:schemeClr val="tx1"/>
                </a:solidFill>
                <a:effectLst/>
                <a:latin typeface="+mn-lt"/>
                <a:ea typeface="+mn-ea"/>
                <a:cs typeface="+mn-cs"/>
              </a:rPr>
              <a:t>）以及</a:t>
            </a:r>
            <a:r>
              <a:rPr lang="en-US" altLang="zh-TW" sz="1200" b="0" i="0" kern="1200" dirty="0" smtClean="0">
                <a:solidFill>
                  <a:schemeClr val="tx1"/>
                </a:solidFill>
                <a:effectLst/>
                <a:latin typeface="+mn-lt"/>
                <a:ea typeface="+mn-ea"/>
                <a:cs typeface="+mn-cs"/>
              </a:rPr>
              <a:t>VIM</a:t>
            </a:r>
            <a:r>
              <a:rPr lang="zh-TW" altLang="en-US" sz="1200" b="0" i="0" kern="1200" dirty="0" smtClean="0">
                <a:solidFill>
                  <a:schemeClr val="tx1"/>
                </a:solidFill>
                <a:effectLst/>
                <a:latin typeface="+mn-lt"/>
                <a:ea typeface="+mn-ea"/>
                <a:cs typeface="+mn-cs"/>
              </a:rPr>
              <a:t>（</a:t>
            </a:r>
            <a:r>
              <a:rPr lang="en-US" altLang="zh-TW" sz="1200" b="0" i="0" kern="1200" dirty="0" err="1" smtClean="0">
                <a:solidFill>
                  <a:schemeClr val="tx1"/>
                </a:solidFill>
                <a:effectLst/>
                <a:latin typeface="+mn-lt"/>
                <a:ea typeface="+mn-ea"/>
                <a:cs typeface="+mn-cs"/>
              </a:rPr>
              <a:t>Virtualised</a:t>
            </a:r>
            <a:r>
              <a:rPr lang="en-US" altLang="zh-TW" sz="1200" b="0" i="0" kern="1200" dirty="0" smtClean="0">
                <a:solidFill>
                  <a:schemeClr val="tx1"/>
                </a:solidFill>
                <a:effectLst/>
                <a:latin typeface="+mn-lt"/>
                <a:ea typeface="+mn-ea"/>
                <a:cs typeface="+mn-cs"/>
              </a:rPr>
              <a:t> infrastructure manager</a:t>
            </a:r>
            <a:r>
              <a:rPr lang="zh-TW" altLang="en-US" sz="1200" b="0" i="0" kern="1200" dirty="0" smtClean="0">
                <a:solidFill>
                  <a:schemeClr val="tx1"/>
                </a:solidFill>
                <a:effectLst/>
                <a:latin typeface="+mn-lt"/>
                <a:ea typeface="+mn-ea"/>
                <a:cs typeface="+mn-cs"/>
              </a:rPr>
              <a:t>）虛擬化基礎設施管理器三者共同組成。</a:t>
            </a:r>
            <a:r>
              <a:rPr lang="en-US" altLang="zh-TW" sz="1200" b="0" i="0" kern="1200" dirty="0" smtClean="0">
                <a:solidFill>
                  <a:schemeClr val="tx1"/>
                </a:solidFill>
                <a:effectLst/>
                <a:latin typeface="+mn-lt"/>
                <a:ea typeface="+mn-ea"/>
                <a:cs typeface="+mn-cs"/>
              </a:rPr>
              <a:t>Orchestration</a:t>
            </a:r>
            <a:r>
              <a:rPr lang="zh-TW" altLang="en-US" sz="1200" b="0" i="0" kern="1200" dirty="0" smtClean="0">
                <a:solidFill>
                  <a:schemeClr val="tx1"/>
                </a:solidFill>
                <a:effectLst/>
                <a:latin typeface="+mn-lt"/>
                <a:ea typeface="+mn-ea"/>
                <a:cs typeface="+mn-cs"/>
              </a:rPr>
              <a:t>，本意是管弦樂團，在</a:t>
            </a:r>
            <a:r>
              <a:rPr lang="en-US" altLang="zh-TW" sz="1200" b="0" i="0" kern="1200" dirty="0" smtClean="0">
                <a:solidFill>
                  <a:schemeClr val="tx1"/>
                </a:solidFill>
                <a:effectLst/>
                <a:latin typeface="+mn-lt"/>
                <a:ea typeface="+mn-ea"/>
                <a:cs typeface="+mn-cs"/>
              </a:rPr>
              <a:t>NFV</a:t>
            </a:r>
            <a:r>
              <a:rPr lang="zh-TW" altLang="en-US" sz="1200" b="0" i="0" kern="1200" dirty="0" smtClean="0">
                <a:solidFill>
                  <a:schemeClr val="tx1"/>
                </a:solidFill>
                <a:effectLst/>
                <a:latin typeface="+mn-lt"/>
                <a:ea typeface="+mn-ea"/>
                <a:cs typeface="+mn-cs"/>
              </a:rPr>
              <a:t>架構中，凡是帶’</a:t>
            </a:r>
            <a:r>
              <a:rPr lang="en-US" altLang="zh-TW" sz="1200" b="0" i="0" kern="1200" dirty="0" smtClean="0">
                <a:solidFill>
                  <a:schemeClr val="tx1"/>
                </a:solidFill>
                <a:effectLst/>
                <a:latin typeface="+mn-lt"/>
                <a:ea typeface="+mn-ea"/>
                <a:cs typeface="+mn-cs"/>
              </a:rPr>
              <a:t>O’</a:t>
            </a:r>
            <a:r>
              <a:rPr lang="zh-TW" altLang="en-US" sz="1200" b="0" i="0" kern="1200" dirty="0" smtClean="0">
                <a:solidFill>
                  <a:schemeClr val="tx1"/>
                </a:solidFill>
                <a:effectLst/>
                <a:latin typeface="+mn-lt"/>
                <a:ea typeface="+mn-ea"/>
                <a:cs typeface="+mn-cs"/>
              </a:rPr>
              <a:t>的組件都有一定的編排作用，各個</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PNF</a:t>
            </a:r>
            <a:r>
              <a:rPr lang="zh-TW" altLang="en-US" sz="1200" b="0" i="0" kern="1200" dirty="0" smtClean="0">
                <a:solidFill>
                  <a:schemeClr val="tx1"/>
                </a:solidFill>
                <a:effectLst/>
                <a:latin typeface="+mn-lt"/>
                <a:ea typeface="+mn-ea"/>
                <a:cs typeface="+mn-cs"/>
              </a:rPr>
              <a:t>、及其它各類資源只有合理編排下，在正確的時間做正確的事情，整個系統才能發揮應有的作用。</a:t>
            </a:r>
            <a:r>
              <a:rPr lang="zh-TW" altLang="en-US" dirty="0" smtClean="0"/>
              <a:t/>
            </a:r>
            <a:br>
              <a:rPr lang="zh-TW" altLang="en-US" dirty="0" smtClean="0"/>
            </a:br>
            <a:r>
              <a:rPr lang="en-US" altLang="zh-TW" sz="1200" b="0" i="0" kern="1200" dirty="0" smtClean="0">
                <a:solidFill>
                  <a:schemeClr val="tx1"/>
                </a:solidFill>
                <a:effectLst/>
                <a:latin typeface="+mn-lt"/>
                <a:ea typeface="+mn-ea"/>
                <a:cs typeface="+mn-cs"/>
              </a:rPr>
              <a:t>VIM</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NFVI</a:t>
            </a:r>
            <a:r>
              <a:rPr lang="zh-TW" altLang="en-US" sz="1200" b="0" i="0" kern="1200" dirty="0" smtClean="0">
                <a:solidFill>
                  <a:schemeClr val="tx1"/>
                </a:solidFill>
                <a:effectLst/>
                <a:latin typeface="+mn-lt"/>
                <a:ea typeface="+mn-ea"/>
                <a:cs typeface="+mn-cs"/>
              </a:rPr>
              <a:t>被</a:t>
            </a:r>
            <a:r>
              <a:rPr lang="en-US" altLang="zh-TW" sz="1200" b="0" i="0" kern="1200" dirty="0" smtClean="0">
                <a:solidFill>
                  <a:schemeClr val="tx1"/>
                </a:solidFill>
                <a:effectLst/>
                <a:latin typeface="+mn-lt"/>
                <a:ea typeface="+mn-ea"/>
                <a:cs typeface="+mn-cs"/>
              </a:rPr>
              <a:t>VIM</a:t>
            </a:r>
            <a:r>
              <a:rPr lang="zh-TW" altLang="en-US" sz="1200" b="0" i="0" kern="1200" dirty="0" smtClean="0">
                <a:solidFill>
                  <a:schemeClr val="tx1"/>
                </a:solidFill>
                <a:effectLst/>
                <a:latin typeface="+mn-lt"/>
                <a:ea typeface="+mn-ea"/>
                <a:cs typeface="+mn-cs"/>
              </a:rPr>
              <a:t>管理，</a:t>
            </a:r>
            <a:r>
              <a:rPr lang="en-US" altLang="zh-TW" sz="1200" b="0" i="0" kern="1200" dirty="0" smtClean="0">
                <a:solidFill>
                  <a:schemeClr val="tx1"/>
                </a:solidFill>
                <a:effectLst/>
                <a:latin typeface="+mn-lt"/>
                <a:ea typeface="+mn-ea"/>
                <a:cs typeface="+mn-cs"/>
              </a:rPr>
              <a:t>VIM</a:t>
            </a:r>
            <a:r>
              <a:rPr lang="zh-TW" altLang="en-US" sz="1200" b="0" i="0" kern="1200" dirty="0" smtClean="0">
                <a:solidFill>
                  <a:schemeClr val="tx1"/>
                </a:solidFill>
                <a:effectLst/>
                <a:latin typeface="+mn-lt"/>
                <a:ea typeface="+mn-ea"/>
                <a:cs typeface="+mn-cs"/>
              </a:rPr>
              <a:t>控制著</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的虛擬資源分配，如虛擬計算，虛擬存儲和虛擬網絡。</a:t>
            </a:r>
            <a:r>
              <a:rPr lang="en-US" altLang="zh-TW" sz="1200" b="0" i="0" kern="1200" dirty="0" err="1" smtClean="0">
                <a:solidFill>
                  <a:schemeClr val="tx1"/>
                </a:solidFill>
                <a:effectLst/>
                <a:latin typeface="+mn-lt"/>
                <a:ea typeface="+mn-ea"/>
                <a:cs typeface="+mn-cs"/>
              </a:rPr>
              <a:t>Openstack</a:t>
            </a:r>
            <a:r>
              <a:rPr lang="zh-TW" altLang="en-US" sz="1200" b="0" i="0" kern="1200" dirty="0" smtClean="0">
                <a:solidFill>
                  <a:schemeClr val="tx1"/>
                </a:solidFill>
                <a:effectLst/>
                <a:latin typeface="+mn-lt"/>
                <a:ea typeface="+mn-ea"/>
                <a:cs typeface="+mn-cs"/>
              </a:rPr>
              <a:t>和</a:t>
            </a:r>
            <a:r>
              <a:rPr lang="en-US" altLang="zh-TW" sz="1200" b="0" i="0" kern="1200" dirty="0" smtClean="0">
                <a:solidFill>
                  <a:schemeClr val="tx1"/>
                </a:solidFill>
                <a:effectLst/>
                <a:latin typeface="+mn-lt"/>
                <a:ea typeface="+mn-ea"/>
                <a:cs typeface="+mn-cs"/>
              </a:rPr>
              <a:t>VMWare</a:t>
            </a:r>
            <a:r>
              <a:rPr lang="zh-TW" altLang="en-US" sz="1200" b="0" i="0" kern="1200" dirty="0" smtClean="0">
                <a:solidFill>
                  <a:schemeClr val="tx1"/>
                </a:solidFill>
                <a:effectLst/>
                <a:latin typeface="+mn-lt"/>
                <a:ea typeface="+mn-ea"/>
                <a:cs typeface="+mn-cs"/>
              </a:rPr>
              <a:t>都可以作為</a:t>
            </a:r>
            <a:r>
              <a:rPr lang="en-US" altLang="zh-TW" sz="1200" b="0" i="0" kern="1200" dirty="0" smtClean="0">
                <a:solidFill>
                  <a:schemeClr val="tx1"/>
                </a:solidFill>
                <a:effectLst/>
                <a:latin typeface="+mn-lt"/>
                <a:ea typeface="+mn-ea"/>
                <a:cs typeface="+mn-cs"/>
              </a:rPr>
              <a:t>VIM</a:t>
            </a:r>
            <a:r>
              <a:rPr lang="zh-TW" altLang="en-US" sz="1200" b="0" i="0" kern="1200" dirty="0" smtClean="0">
                <a:solidFill>
                  <a:schemeClr val="tx1"/>
                </a:solidFill>
                <a:effectLst/>
                <a:latin typeface="+mn-lt"/>
                <a:ea typeface="+mn-ea"/>
                <a:cs typeface="+mn-cs"/>
              </a:rPr>
              <a:t>，前者是開源的，後者是商業的。</a:t>
            </a:r>
            <a:r>
              <a:rPr lang="zh-TW" altLang="en-US" dirty="0" smtClean="0"/>
              <a:t/>
            </a:r>
            <a:br>
              <a:rPr lang="zh-TW" altLang="en-US" dirty="0" smtClean="0"/>
            </a:br>
            <a:r>
              <a:rPr lang="en-US" altLang="zh-TW" sz="1200" b="0" i="0" kern="1200" dirty="0" smtClean="0">
                <a:solidFill>
                  <a:schemeClr val="tx1"/>
                </a:solidFill>
                <a:effectLst/>
                <a:latin typeface="+mn-lt"/>
                <a:ea typeface="+mn-ea"/>
                <a:cs typeface="+mn-cs"/>
              </a:rPr>
              <a:t>VNFM</a:t>
            </a:r>
            <a:r>
              <a:rPr lang="zh-TW" altLang="en-US" sz="1200" b="0" i="0" kern="1200" dirty="0" smtClean="0">
                <a:solidFill>
                  <a:schemeClr val="tx1"/>
                </a:solidFill>
                <a:effectLst/>
                <a:latin typeface="+mn-lt"/>
                <a:ea typeface="+mn-ea"/>
                <a:cs typeface="+mn-cs"/>
              </a:rPr>
              <a:t>：管理</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的生命周期，如上線、下線，進行狀態監控、</a:t>
            </a:r>
            <a:r>
              <a:rPr lang="en-US" altLang="zh-TW" sz="1200" b="0" i="0" kern="1200" dirty="0" smtClean="0">
                <a:solidFill>
                  <a:schemeClr val="tx1"/>
                </a:solidFill>
                <a:effectLst/>
                <a:latin typeface="+mn-lt"/>
                <a:ea typeface="+mn-ea"/>
                <a:cs typeface="+mn-cs"/>
              </a:rPr>
              <a:t>image onboard</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VNFM</a:t>
            </a:r>
            <a:r>
              <a:rPr lang="zh-TW" altLang="en-US" sz="1200" b="0" i="0" kern="1200" dirty="0" smtClean="0">
                <a:solidFill>
                  <a:schemeClr val="tx1"/>
                </a:solidFill>
                <a:effectLst/>
                <a:latin typeface="+mn-lt"/>
                <a:ea typeface="+mn-ea"/>
                <a:cs typeface="+mn-cs"/>
              </a:rPr>
              <a:t>基於</a:t>
            </a:r>
            <a:r>
              <a:rPr lang="en-US" altLang="zh-TW" sz="1200" b="0" i="0" kern="1200" dirty="0" smtClean="0">
                <a:solidFill>
                  <a:schemeClr val="tx1"/>
                </a:solidFill>
                <a:effectLst/>
                <a:latin typeface="+mn-lt"/>
                <a:ea typeface="+mn-ea"/>
                <a:cs typeface="+mn-cs"/>
              </a:rPr>
              <a:t>VNFD</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描述）來管理</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a:t>
            </a:r>
            <a:r>
              <a:rPr lang="zh-TW" altLang="en-US" dirty="0" smtClean="0"/>
              <a:t/>
            </a:r>
            <a:br>
              <a:rPr lang="zh-TW" altLang="en-US" dirty="0" smtClean="0"/>
            </a:br>
            <a:r>
              <a:rPr lang="en-US" altLang="zh-TW" sz="1200" b="0" i="0" kern="1200" dirty="0" smtClean="0">
                <a:solidFill>
                  <a:schemeClr val="tx1"/>
                </a:solidFill>
                <a:effectLst/>
                <a:latin typeface="+mn-lt"/>
                <a:ea typeface="+mn-ea"/>
                <a:cs typeface="+mn-cs"/>
              </a:rPr>
              <a:t>NFVO</a:t>
            </a:r>
            <a:r>
              <a:rPr lang="zh-TW" altLang="en-US" sz="1200" b="0" i="0" kern="1200" dirty="0" smtClean="0">
                <a:solidFill>
                  <a:schemeClr val="tx1"/>
                </a:solidFill>
                <a:effectLst/>
                <a:latin typeface="+mn-lt"/>
                <a:ea typeface="+mn-ea"/>
                <a:cs typeface="+mn-cs"/>
              </a:rPr>
              <a:t>：用以管理</a:t>
            </a:r>
            <a:r>
              <a:rPr lang="en-US" altLang="zh-TW" sz="1200" b="0" i="0" kern="1200" dirty="0" smtClean="0">
                <a:solidFill>
                  <a:schemeClr val="tx1"/>
                </a:solidFill>
                <a:effectLst/>
                <a:latin typeface="+mn-lt"/>
                <a:ea typeface="+mn-ea"/>
                <a:cs typeface="+mn-cs"/>
              </a:rPr>
              <a:t>NS</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Network Service</a:t>
            </a:r>
            <a:r>
              <a:rPr lang="zh-TW" altLang="en-US" sz="1200" b="0" i="0" kern="1200" dirty="0" smtClean="0">
                <a:solidFill>
                  <a:schemeClr val="tx1"/>
                </a:solidFill>
                <a:effectLst/>
                <a:latin typeface="+mn-lt"/>
                <a:ea typeface="+mn-ea"/>
                <a:cs typeface="+mn-cs"/>
              </a:rPr>
              <a:t>，網絡業務）生命周期，並協調</a:t>
            </a:r>
            <a:r>
              <a:rPr lang="en-US" altLang="zh-TW" sz="1200" b="0" i="0" kern="1200" dirty="0" smtClean="0">
                <a:solidFill>
                  <a:schemeClr val="tx1"/>
                </a:solidFill>
                <a:effectLst/>
                <a:latin typeface="+mn-lt"/>
                <a:ea typeface="+mn-ea"/>
                <a:cs typeface="+mn-cs"/>
              </a:rPr>
              <a:t>NS</a:t>
            </a:r>
            <a:r>
              <a:rPr lang="zh-TW" altLang="en-US" sz="1200" b="0" i="0" kern="1200" dirty="0" smtClean="0">
                <a:solidFill>
                  <a:schemeClr val="tx1"/>
                </a:solidFill>
                <a:effectLst/>
                <a:latin typeface="+mn-lt"/>
                <a:ea typeface="+mn-ea"/>
                <a:cs typeface="+mn-cs"/>
              </a:rPr>
              <a:t>生命周期的管理、協調</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生命周期的管理（需要得到</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管理器</a:t>
            </a:r>
            <a:r>
              <a:rPr lang="en-US" altLang="zh-TW" sz="1200" b="0" i="0" kern="1200" dirty="0" smtClean="0">
                <a:solidFill>
                  <a:schemeClr val="tx1"/>
                </a:solidFill>
                <a:effectLst/>
                <a:latin typeface="+mn-lt"/>
                <a:ea typeface="+mn-ea"/>
                <a:cs typeface="+mn-cs"/>
              </a:rPr>
              <a:t>VNFM</a:t>
            </a:r>
            <a:r>
              <a:rPr lang="zh-TW" altLang="en-US" sz="1200" b="0" i="0" kern="1200" dirty="0" smtClean="0">
                <a:solidFill>
                  <a:schemeClr val="tx1"/>
                </a:solidFill>
                <a:effectLst/>
                <a:latin typeface="+mn-lt"/>
                <a:ea typeface="+mn-ea"/>
                <a:cs typeface="+mn-cs"/>
              </a:rPr>
              <a:t>的支持）、協調</a:t>
            </a:r>
            <a:r>
              <a:rPr lang="en-US" altLang="zh-TW" sz="1200" b="0" i="0" kern="1200" dirty="0" smtClean="0">
                <a:solidFill>
                  <a:schemeClr val="tx1"/>
                </a:solidFill>
                <a:effectLst/>
                <a:latin typeface="+mn-lt"/>
                <a:ea typeface="+mn-ea"/>
                <a:cs typeface="+mn-cs"/>
              </a:rPr>
              <a:t>NFVI</a:t>
            </a:r>
            <a:r>
              <a:rPr lang="zh-TW" altLang="en-US" sz="1200" b="0" i="0" kern="1200" dirty="0" smtClean="0">
                <a:solidFill>
                  <a:schemeClr val="tx1"/>
                </a:solidFill>
                <a:effectLst/>
                <a:latin typeface="+mn-lt"/>
                <a:ea typeface="+mn-ea"/>
                <a:cs typeface="+mn-cs"/>
              </a:rPr>
              <a:t>各類資源的管理（需要得到虛擬化基礎設施管理器</a:t>
            </a:r>
            <a:r>
              <a:rPr lang="en-US" altLang="zh-TW" sz="1200" b="0" i="0" kern="1200" dirty="0" smtClean="0">
                <a:solidFill>
                  <a:schemeClr val="tx1"/>
                </a:solidFill>
                <a:effectLst/>
                <a:latin typeface="+mn-lt"/>
                <a:ea typeface="+mn-ea"/>
                <a:cs typeface="+mn-cs"/>
              </a:rPr>
              <a:t>VIM</a:t>
            </a:r>
            <a:r>
              <a:rPr lang="zh-TW" altLang="en-US" sz="1200" b="0" i="0" kern="1200" dirty="0" smtClean="0">
                <a:solidFill>
                  <a:schemeClr val="tx1"/>
                </a:solidFill>
                <a:effectLst/>
                <a:latin typeface="+mn-lt"/>
                <a:ea typeface="+mn-ea"/>
                <a:cs typeface="+mn-cs"/>
              </a:rPr>
              <a:t>的支持），以此確保所需各類資源與連接的優化配置。</a:t>
            </a:r>
            <a:r>
              <a:rPr lang="en-US" altLang="zh-TW" sz="1200" b="0" i="0" kern="1200" dirty="0" smtClean="0">
                <a:solidFill>
                  <a:schemeClr val="tx1"/>
                </a:solidFill>
                <a:effectLst/>
                <a:latin typeface="+mn-lt"/>
                <a:ea typeface="+mn-ea"/>
                <a:cs typeface="+mn-cs"/>
              </a:rPr>
              <a:t>onboard</a:t>
            </a:r>
            <a:r>
              <a:rPr lang="zh-TW" altLang="en-US" sz="1200" b="0" i="0" kern="1200" dirty="0" smtClean="0">
                <a:solidFill>
                  <a:schemeClr val="tx1"/>
                </a:solidFill>
                <a:effectLst/>
                <a:latin typeface="+mn-lt"/>
                <a:ea typeface="+mn-ea"/>
                <a:cs typeface="+mn-cs"/>
              </a:rPr>
              <a:t>新的網絡業務，</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轉發表，</a:t>
            </a:r>
            <a:r>
              <a:rPr lang="en-US" altLang="zh-TW" sz="1200" b="0" i="0" kern="1200" dirty="0" smtClean="0">
                <a:solidFill>
                  <a:schemeClr val="tx1"/>
                </a:solidFill>
                <a:effectLst/>
                <a:latin typeface="+mn-lt"/>
                <a:ea typeface="+mn-ea"/>
                <a:cs typeface="+mn-cs"/>
              </a:rPr>
              <a:t>VNF package</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NFVO</a:t>
            </a:r>
            <a:r>
              <a:rPr lang="zh-TW" altLang="en-US" sz="1200" b="0" i="0" kern="1200" dirty="0" smtClean="0">
                <a:solidFill>
                  <a:schemeClr val="tx1"/>
                </a:solidFill>
                <a:effectLst/>
                <a:latin typeface="+mn-lt"/>
                <a:ea typeface="+mn-ea"/>
                <a:cs typeface="+mn-cs"/>
              </a:rPr>
              <a:t>基於</a:t>
            </a:r>
            <a:r>
              <a:rPr lang="en-US" altLang="zh-TW" sz="1200" b="0" i="0" kern="1200" dirty="0" smtClean="0">
                <a:solidFill>
                  <a:schemeClr val="tx1"/>
                </a:solidFill>
                <a:effectLst/>
                <a:latin typeface="+mn-lt"/>
                <a:ea typeface="+mn-ea"/>
                <a:cs typeface="+mn-cs"/>
              </a:rPr>
              <a:t>NSD</a:t>
            </a:r>
            <a:r>
              <a:rPr lang="zh-TW" altLang="en-US" sz="1200" b="0" i="0" kern="1200" dirty="0" smtClean="0">
                <a:solidFill>
                  <a:schemeClr val="tx1"/>
                </a:solidFill>
                <a:effectLst/>
                <a:latin typeface="+mn-lt"/>
                <a:ea typeface="+mn-ea"/>
                <a:cs typeface="+mn-cs"/>
              </a:rPr>
              <a:t>（網絡服務描述）運行，</a:t>
            </a:r>
            <a:r>
              <a:rPr lang="en-US" altLang="zh-TW" sz="1200" b="0" i="0" kern="1200" dirty="0" smtClean="0">
                <a:solidFill>
                  <a:schemeClr val="tx1"/>
                </a:solidFill>
                <a:effectLst/>
                <a:latin typeface="+mn-lt"/>
                <a:ea typeface="+mn-ea"/>
                <a:cs typeface="+mn-cs"/>
              </a:rPr>
              <a:t>NSD</a:t>
            </a:r>
            <a:r>
              <a:rPr lang="zh-TW" altLang="en-US" sz="1200" b="0" i="0" kern="1200" dirty="0" smtClean="0">
                <a:solidFill>
                  <a:schemeClr val="tx1"/>
                </a:solidFill>
                <a:effectLst/>
                <a:latin typeface="+mn-lt"/>
                <a:ea typeface="+mn-ea"/>
                <a:cs typeface="+mn-cs"/>
              </a:rPr>
              <a:t>中包含</a:t>
            </a:r>
            <a:r>
              <a:rPr lang="en-US" altLang="zh-TW" sz="1200" b="0" i="0" kern="1200" dirty="0" smtClean="0">
                <a:solidFill>
                  <a:schemeClr val="tx1"/>
                </a:solidFill>
                <a:effectLst/>
                <a:latin typeface="+mn-lt"/>
                <a:ea typeface="+mn-ea"/>
                <a:cs typeface="+mn-cs"/>
              </a:rPr>
              <a:t>Service chain</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NFV</a:t>
            </a:r>
            <a:r>
              <a:rPr lang="zh-TW" altLang="en-US" sz="1200" b="0" i="0" kern="1200" dirty="0" smtClean="0">
                <a:solidFill>
                  <a:schemeClr val="tx1"/>
                </a:solidFill>
                <a:effectLst/>
                <a:latin typeface="+mn-lt"/>
                <a:ea typeface="+mn-ea"/>
                <a:cs typeface="+mn-cs"/>
              </a:rPr>
              <a:t>以及</a:t>
            </a:r>
            <a:r>
              <a:rPr lang="en-US" altLang="zh-TW" sz="1200" b="0" i="0" kern="1200" dirty="0" err="1" smtClean="0">
                <a:solidFill>
                  <a:schemeClr val="tx1"/>
                </a:solidFill>
                <a:effectLst/>
                <a:latin typeface="+mn-lt"/>
                <a:ea typeface="+mn-ea"/>
                <a:cs typeface="+mn-cs"/>
              </a:rPr>
              <a:t>perfomance</a:t>
            </a:r>
            <a:r>
              <a:rPr lang="en-US" altLang="zh-TW" sz="1200" b="0" i="0" kern="1200" dirty="0" smtClean="0">
                <a:solidFill>
                  <a:schemeClr val="tx1"/>
                </a:solidFill>
                <a:effectLst/>
                <a:latin typeface="+mn-lt"/>
                <a:ea typeface="+mn-ea"/>
                <a:cs typeface="+mn-cs"/>
              </a:rPr>
              <a:t> goal</a:t>
            </a:r>
            <a:r>
              <a:rPr lang="zh-TW" altLang="en-US" sz="1200" b="0" i="0" kern="1200" dirty="0" smtClean="0">
                <a:solidFill>
                  <a:schemeClr val="tx1"/>
                </a:solidFill>
                <a:effectLst/>
                <a:latin typeface="+mn-lt"/>
                <a:ea typeface="+mn-ea"/>
                <a:cs typeface="+mn-cs"/>
              </a:rPr>
              <a:t>等。</a:t>
            </a:r>
            <a:endParaRPr lang="en-US" altLang="zh-TW" sz="1200" b="0" i="0" kern="1200" dirty="0" smtClean="0">
              <a:solidFill>
                <a:schemeClr val="tx1"/>
              </a:solidFill>
              <a:effectLst/>
              <a:latin typeface="+mn-lt"/>
              <a:ea typeface="+mn-ea"/>
              <a:cs typeface="+mn-cs"/>
            </a:endParaRPr>
          </a:p>
          <a:p>
            <a:r>
              <a:rPr lang="en-US" altLang="zh-TW" dirty="0" smtClean="0"/>
              <a:t/>
            </a:r>
            <a:br>
              <a:rPr lang="en-US" altLang="zh-TW" dirty="0" smtClean="0"/>
            </a:br>
            <a:r>
              <a:rPr lang="en-US" altLang="zh-TW" dirty="0" smtClean="0"/>
              <a:t/>
            </a:r>
            <a:br>
              <a:rPr lang="en-US" altLang="zh-TW" dirty="0" smtClean="0"/>
            </a:b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16</a:t>
            </a:fld>
            <a:endParaRPr lang="zh-TW" altLang="en-US"/>
          </a:p>
        </p:txBody>
      </p:sp>
    </p:spTree>
    <p:extLst>
      <p:ext uri="{BB962C8B-B14F-4D97-AF65-F5344CB8AC3E}">
        <p14:creationId xmlns:p14="http://schemas.microsoft.com/office/powerpoint/2010/main" val="1738222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NFV</a:t>
            </a:r>
            <a:r>
              <a:rPr lang="zh-TW" altLang="en-US" dirty="0" smtClean="0"/>
              <a:t>被產業接受的情況</a:t>
            </a:r>
            <a:endParaRPr lang="en-US" altLang="zh-TW" dirty="0" smtClean="0"/>
          </a:p>
          <a:p>
            <a:r>
              <a:rPr lang="zh-TW" altLang="en-US" dirty="0" smtClean="0"/>
              <a:t>服務提供商對</a:t>
            </a:r>
            <a:r>
              <a:rPr lang="en-US" altLang="zh-TW" dirty="0" smtClean="0"/>
              <a:t>NFV</a:t>
            </a:r>
            <a:r>
              <a:rPr lang="zh-TW" altLang="en-US" dirty="0" smtClean="0"/>
              <a:t>表現出了濃厚的興趣。</a:t>
            </a:r>
            <a:endParaRPr lang="en-US" altLang="zh-TW" dirty="0" smtClean="0"/>
          </a:p>
          <a:p>
            <a:r>
              <a:rPr lang="zh-TW" altLang="en-US" dirty="0" smtClean="0"/>
              <a:t>領先的電信設備供應商已經開始採用和升級他們的設備來支持</a:t>
            </a:r>
            <a:r>
              <a:rPr lang="en-US" altLang="zh-TW" dirty="0" smtClean="0"/>
              <a:t>NFV</a:t>
            </a:r>
            <a:r>
              <a:rPr lang="zh-TW" altLang="en-US" dirty="0" smtClean="0"/>
              <a:t>。</a:t>
            </a:r>
            <a:endParaRPr lang="en-US" altLang="zh-TW" dirty="0" smtClean="0"/>
          </a:p>
          <a:p>
            <a:r>
              <a:rPr lang="zh-TW" altLang="en-US" dirty="0" smtClean="0"/>
              <a:t>此外，提供電信級軟體的領先</a:t>
            </a:r>
            <a:r>
              <a:rPr lang="en-US" altLang="zh-TW" dirty="0" smtClean="0"/>
              <a:t>IT</a:t>
            </a:r>
            <a:r>
              <a:rPr lang="zh-TW" altLang="en-US" dirty="0" smtClean="0"/>
              <a:t>公司與</a:t>
            </a:r>
            <a:r>
              <a:rPr lang="en-US" altLang="zh-TW" dirty="0" smtClean="0"/>
              <a:t>Intel</a:t>
            </a:r>
            <a:r>
              <a:rPr lang="zh-TW" altLang="en-US" dirty="0" smtClean="0"/>
              <a:t>密切合作，以優化其在</a:t>
            </a:r>
            <a:r>
              <a:rPr lang="en-US" altLang="zh-TW" dirty="0" smtClean="0"/>
              <a:t>Intel</a:t>
            </a:r>
            <a:r>
              <a:rPr lang="zh-TW" altLang="en-US" dirty="0" smtClean="0"/>
              <a:t>處理器上的軟體，從而實現更高的</a:t>
            </a:r>
            <a:r>
              <a:rPr lang="en-US" altLang="zh-TW" dirty="0" smtClean="0"/>
              <a:t>packet</a:t>
            </a:r>
            <a:r>
              <a:rPr lang="zh-TW" altLang="en-US" dirty="0" smtClean="0"/>
              <a:t>處理計算能力，使</a:t>
            </a:r>
            <a:r>
              <a:rPr lang="en-US" altLang="zh-TW" dirty="0" smtClean="0"/>
              <a:t>NFV</a:t>
            </a:r>
            <a:r>
              <a:rPr lang="zh-TW" altLang="en-US" dirty="0" smtClean="0"/>
              <a:t>和</a:t>
            </a:r>
            <a:r>
              <a:rPr lang="en-US" altLang="zh-TW" dirty="0" smtClean="0"/>
              <a:t>SDN</a:t>
            </a:r>
            <a:r>
              <a:rPr lang="zh-TW" altLang="en-US" dirty="0" smtClean="0"/>
              <a:t>能在一般商用平台上使用。 </a:t>
            </a:r>
            <a:endParaRPr lang="en-US" altLang="zh-TW" dirty="0" smtClean="0"/>
          </a:p>
          <a:p>
            <a:endParaRPr lang="en-US" altLang="zh-TW" dirty="0" smtClean="0"/>
          </a:p>
          <a:p>
            <a:endParaRPr lang="en-US" altLang="zh-TW" dirty="0" smtClean="0"/>
          </a:p>
          <a:p>
            <a:endParaRPr lang="en-US" altLang="zh-TW" dirty="0" smtClean="0"/>
          </a:p>
          <a:p>
            <a:r>
              <a:rPr lang="en-US" altLang="zh-TW" baseline="0" dirty="0" smtClean="0"/>
              <a:t>Reception</a:t>
            </a:r>
            <a:r>
              <a:rPr lang="zh-TW" altLang="en-US" baseline="0" dirty="0" smtClean="0"/>
              <a:t>接收、接待</a:t>
            </a:r>
            <a:endParaRPr lang="en-US" altLang="zh-TW"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Keen</a:t>
            </a:r>
            <a:r>
              <a:rPr lang="en-US" altLang="zh-TW" baseline="0" dirty="0" smtClean="0"/>
              <a:t> </a:t>
            </a:r>
            <a:r>
              <a:rPr lang="zh-TW" altLang="en-US" baseline="0" dirty="0" smtClean="0"/>
              <a:t>敏銳</a:t>
            </a:r>
            <a:endParaRPr lang="en-US" altLang="zh-TW" baseline="0" dirty="0" smtClean="0"/>
          </a:p>
          <a:p>
            <a:r>
              <a:rPr lang="en-US" altLang="zh-TW" dirty="0" smtClean="0">
                <a:latin typeface="Times New Roman" panose="02020603050405020304" pitchFamily="18" charset="0"/>
                <a:cs typeface="Times New Roman" panose="02020603050405020304" pitchFamily="18" charset="0"/>
              </a:rPr>
              <a:t>carrier-grade</a:t>
            </a:r>
            <a:r>
              <a:rPr lang="zh-TW" altLang="en-US" dirty="0" smtClean="0">
                <a:latin typeface="Times New Roman" panose="02020603050405020304" pitchFamily="18" charset="0"/>
                <a:cs typeface="Times New Roman" panose="02020603050405020304" pitchFamily="18" charset="0"/>
              </a:rPr>
              <a:t> 電信商等級的，意思是可以提供非常穩定的服務，每天</a:t>
            </a:r>
            <a:r>
              <a:rPr lang="en-US" altLang="zh-TW" dirty="0" smtClean="0">
                <a:latin typeface="Times New Roman" panose="02020603050405020304" pitchFamily="18" charset="0"/>
                <a:cs typeface="Times New Roman" panose="02020603050405020304" pitchFamily="18" charset="0"/>
              </a:rPr>
              <a:t>24</a:t>
            </a:r>
            <a:r>
              <a:rPr lang="zh-TW" altLang="en-US" dirty="0" smtClean="0">
                <a:latin typeface="Times New Roman" panose="02020603050405020304" pitchFamily="18" charset="0"/>
                <a:cs typeface="Times New Roman" panose="02020603050405020304" pitchFamily="18" charset="0"/>
              </a:rPr>
              <a:t>小時運作的穩定服務和品質</a:t>
            </a:r>
            <a:endParaRPr lang="en-US" altLang="zh-TW" dirty="0" smtClean="0">
              <a:latin typeface="Times New Roman" panose="02020603050405020304" pitchFamily="18" charset="0"/>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t>電信商等級服務是指其中的硬體，軟體和系統元件可確保高可用性和可靠性的服務。</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17</a:t>
            </a:fld>
            <a:endParaRPr lang="zh-TW" altLang="en-US"/>
          </a:p>
        </p:txBody>
      </p:sp>
    </p:spTree>
    <p:extLst>
      <p:ext uri="{BB962C8B-B14F-4D97-AF65-F5344CB8AC3E}">
        <p14:creationId xmlns:p14="http://schemas.microsoft.com/office/powerpoint/2010/main" val="2968445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latin typeface="Times New Roman" panose="02020603050405020304" pitchFamily="18" charset="0"/>
                <a:cs typeface="Times New Roman" panose="02020603050405020304" pitchFamily="18" charset="0"/>
              </a:rPr>
              <a:t>Intel</a:t>
            </a:r>
            <a:r>
              <a:rPr lang="zh-TW" altLang="en-US" dirty="0" smtClean="0">
                <a:latin typeface="Times New Roman" panose="02020603050405020304" pitchFamily="18" charset="0"/>
                <a:cs typeface="Times New Roman" panose="02020603050405020304" pitchFamily="18" charset="0"/>
              </a:rPr>
              <a:t>已經發布了</a:t>
            </a:r>
            <a:r>
              <a:rPr lang="en-US" altLang="zh-TW" dirty="0" smtClean="0">
                <a:latin typeface="Times New Roman" panose="02020603050405020304" pitchFamily="18" charset="0"/>
                <a:cs typeface="Times New Roman" panose="02020603050405020304" pitchFamily="18" charset="0"/>
              </a:rPr>
              <a:t>Data Plane Development Kit </a:t>
            </a:r>
            <a:r>
              <a:rPr lang="zh-TW" altLang="en-US" dirty="0" smtClean="0">
                <a:latin typeface="Times New Roman" panose="02020603050405020304" pitchFamily="18" charset="0"/>
                <a:cs typeface="Times New Roman" panose="02020603050405020304" pitchFamily="18" charset="0"/>
              </a:rPr>
              <a:t>（</a:t>
            </a:r>
            <a:r>
              <a:rPr lang="en-US" altLang="zh-TW" dirty="0" smtClean="0">
                <a:latin typeface="Times New Roman" panose="02020603050405020304" pitchFamily="18" charset="0"/>
                <a:cs typeface="Times New Roman" panose="02020603050405020304" pitchFamily="18" charset="0"/>
              </a:rPr>
              <a:t>DPDK</a:t>
            </a:r>
            <a:r>
              <a:rPr lang="zh-TW" altLang="en-US" dirty="0" smtClean="0">
                <a:latin typeface="Times New Roman" panose="02020603050405020304" pitchFamily="18" charset="0"/>
                <a:cs typeface="Times New Roman" panose="02020603050405020304" pitchFamily="18" charset="0"/>
              </a:rPr>
              <a:t>），並計劃在之後發布</a:t>
            </a:r>
            <a:r>
              <a:rPr lang="en-US" altLang="zh-TW" dirty="0" smtClean="0">
                <a:latin typeface="Times New Roman" panose="02020603050405020304" pitchFamily="18" charset="0"/>
                <a:cs typeface="Times New Roman" panose="02020603050405020304" pitchFamily="18" charset="0"/>
              </a:rPr>
              <a:t>signal processing development</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kit</a:t>
            </a:r>
            <a:r>
              <a:rPr lang="zh-TW" altLang="en-US" dirty="0" smtClean="0">
                <a:latin typeface="Times New Roman" panose="02020603050405020304" pitchFamily="18" charset="0"/>
                <a:cs typeface="Times New Roman" panose="02020603050405020304" pitchFamily="18" charset="0"/>
              </a:rPr>
              <a:t>，以擴展和加快</a:t>
            </a:r>
            <a:r>
              <a:rPr lang="en-US" altLang="zh-TW" dirty="0" smtClean="0">
                <a:latin typeface="Times New Roman" panose="02020603050405020304" pitchFamily="18" charset="0"/>
                <a:cs typeface="Times New Roman" panose="02020603050405020304" pitchFamily="18" charset="0"/>
              </a:rPr>
              <a:t>NFV</a:t>
            </a:r>
            <a:r>
              <a:rPr lang="zh-TW" altLang="en-US" dirty="0" smtClean="0">
                <a:latin typeface="Times New Roman" panose="02020603050405020304" pitchFamily="18" charset="0"/>
                <a:cs typeface="Times New Roman" panose="02020603050405020304" pitchFamily="18" charset="0"/>
              </a:rPr>
              <a:t>和</a:t>
            </a:r>
            <a:r>
              <a:rPr lang="en-US" altLang="zh-TW" dirty="0" smtClean="0">
                <a:latin typeface="Times New Roman" panose="02020603050405020304" pitchFamily="18" charset="0"/>
                <a:cs typeface="Times New Roman" panose="02020603050405020304" pitchFamily="18" charset="0"/>
              </a:rPr>
              <a:t>SDN</a:t>
            </a:r>
            <a:r>
              <a:rPr lang="zh-TW" altLang="en-US" dirty="0" smtClean="0">
                <a:latin typeface="Times New Roman" panose="02020603050405020304" pitchFamily="18" charset="0"/>
                <a:cs typeface="Times New Roman" panose="02020603050405020304" pitchFamily="18" charset="0"/>
              </a:rPr>
              <a:t>的採用。</a:t>
            </a:r>
            <a:endParaRPr lang="en-US" altLang="zh-TW" dirty="0" smtClean="0">
              <a:latin typeface="Times New Roman" panose="02020603050405020304" pitchFamily="18" charset="0"/>
              <a:cs typeface="Times New Roman" panose="02020603050405020304" pitchFamily="18" charset="0"/>
            </a:endParaRPr>
          </a:p>
          <a:p>
            <a:r>
              <a:rPr lang="zh-TW" altLang="en-US" dirty="0" smtClean="0">
                <a:latin typeface="Times New Roman" panose="02020603050405020304" pitchFamily="18" charset="0"/>
                <a:cs typeface="Times New Roman" panose="02020603050405020304" pitchFamily="18" charset="0"/>
              </a:rPr>
              <a:t>服務提供商已開始嘗試使用這些</a:t>
            </a:r>
            <a:r>
              <a:rPr lang="en-US" altLang="zh-TW" dirty="0" smtClean="0">
                <a:latin typeface="Times New Roman" panose="02020603050405020304" pitchFamily="18" charset="0"/>
                <a:cs typeface="Times New Roman" panose="02020603050405020304" pitchFamily="18" charset="0"/>
              </a:rPr>
              <a:t>NFV</a:t>
            </a:r>
            <a:r>
              <a:rPr lang="zh-TW" altLang="en-US" dirty="0" smtClean="0">
                <a:latin typeface="Times New Roman" panose="02020603050405020304" pitchFamily="18" charset="0"/>
                <a:cs typeface="Times New Roman" panose="02020603050405020304" pitchFamily="18" charset="0"/>
              </a:rPr>
              <a:t>產品，並對這些設備進行嚴格的測試，以確保它們能夠滿足電信級產品的期望。</a:t>
            </a:r>
            <a:endParaRPr lang="en-US" altLang="zh-TW" dirty="0" smtClean="0">
              <a:latin typeface="Times New Roman" panose="02020603050405020304" pitchFamily="18" charset="0"/>
              <a:cs typeface="Times New Roman" panose="02020603050405020304" pitchFamily="18" charset="0"/>
            </a:endParaRPr>
          </a:p>
          <a:p>
            <a:endParaRPr lang="en-US" altLang="zh-TW" dirty="0" smtClean="0">
              <a:latin typeface="Times New Roman" panose="02020603050405020304" pitchFamily="18" charset="0"/>
              <a:cs typeface="Times New Roman" panose="02020603050405020304" pitchFamily="18" charset="0"/>
            </a:endParaRPr>
          </a:p>
          <a:p>
            <a:r>
              <a:rPr lang="en-US" altLang="zh-TW" dirty="0" smtClean="0">
                <a:latin typeface="Times New Roman" panose="02020603050405020304" pitchFamily="18" charset="0"/>
                <a:cs typeface="Times New Roman" panose="02020603050405020304" pitchFamily="18" charset="0"/>
              </a:rPr>
              <a:t>carrier-grade</a:t>
            </a:r>
            <a:r>
              <a:rPr lang="zh-TW" altLang="en-US" dirty="0" smtClean="0">
                <a:latin typeface="Times New Roman" panose="02020603050405020304" pitchFamily="18" charset="0"/>
                <a:cs typeface="Times New Roman" panose="02020603050405020304" pitchFamily="18" charset="0"/>
              </a:rPr>
              <a:t> 電信商等級的，意思是可以提供非常穩定的服務，每天</a:t>
            </a:r>
            <a:r>
              <a:rPr lang="en-US" altLang="zh-TW" dirty="0" smtClean="0">
                <a:latin typeface="Times New Roman" panose="02020603050405020304" pitchFamily="18" charset="0"/>
                <a:cs typeface="Times New Roman" panose="02020603050405020304" pitchFamily="18" charset="0"/>
              </a:rPr>
              <a:t>24</a:t>
            </a:r>
            <a:r>
              <a:rPr lang="zh-TW" altLang="en-US" dirty="0" smtClean="0">
                <a:latin typeface="Times New Roman" panose="02020603050405020304" pitchFamily="18" charset="0"/>
                <a:cs typeface="Times New Roman" panose="02020603050405020304" pitchFamily="18" charset="0"/>
              </a:rPr>
              <a:t>小時運作的穩定服務和品質</a:t>
            </a:r>
            <a:endParaRPr lang="en-US" altLang="zh-TW" dirty="0" smtClean="0">
              <a:latin typeface="Times New Roman" panose="02020603050405020304" pitchFamily="18" charset="0"/>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t>電信商等級服務是指其中的硬體，軟體和系統元件可確保高可用性和可靠性的服務。</a:t>
            </a:r>
          </a:p>
          <a:p>
            <a:endParaRPr lang="en-US" altLang="zh-TW"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18</a:t>
            </a:fld>
            <a:endParaRPr lang="zh-TW" altLang="en-US"/>
          </a:p>
        </p:txBody>
      </p:sp>
    </p:spTree>
    <p:extLst>
      <p:ext uri="{BB962C8B-B14F-4D97-AF65-F5344CB8AC3E}">
        <p14:creationId xmlns:p14="http://schemas.microsoft.com/office/powerpoint/2010/main" val="1956459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NFV</a:t>
            </a:r>
            <a:r>
              <a:rPr lang="zh-TW" altLang="en-US" dirty="0" smtClean="0"/>
              <a:t>應該與</a:t>
            </a:r>
            <a:r>
              <a:rPr lang="zh-TW" altLang="en-US" dirty="0" smtClean="0"/>
              <a:t>在專用的</a:t>
            </a:r>
            <a:r>
              <a:rPr lang="en-US" altLang="zh-TW" dirty="0" smtClean="0"/>
              <a:t>host</a:t>
            </a:r>
            <a:r>
              <a:rPr lang="zh-TW" altLang="en-US" dirty="0" smtClean="0"/>
              <a:t>環境下執行的網路</a:t>
            </a:r>
            <a:r>
              <a:rPr lang="zh-TW" altLang="en-US" dirty="0" smtClean="0"/>
              <a:t>功能有相近</a:t>
            </a:r>
            <a:r>
              <a:rPr lang="zh-TW" altLang="en-US" dirty="0" smtClean="0"/>
              <a:t>的安全等級。</a:t>
            </a:r>
            <a:endParaRPr lang="en-US" altLang="zh-TW" dirty="0" smtClean="0"/>
          </a:p>
          <a:p>
            <a:r>
              <a:rPr lang="zh-TW" altLang="en-US" dirty="0" smtClean="0"/>
              <a:t>通常，可以根據以下的功能層面定義安全性：</a:t>
            </a:r>
            <a:endParaRPr lang="en-US" altLang="zh-TW" dirty="0" smtClean="0"/>
          </a:p>
          <a:p>
            <a:r>
              <a:rPr lang="zh-TW" altLang="en-US" dirty="0" smtClean="0"/>
              <a:t>虛擬環境</a:t>
            </a:r>
            <a:r>
              <a:rPr lang="en-US" altLang="zh-TW" dirty="0" smtClean="0"/>
              <a:t>(hypervisor)</a:t>
            </a:r>
          </a:p>
          <a:p>
            <a:r>
              <a:rPr lang="zh-TW" altLang="en-US" dirty="0" smtClean="0"/>
              <a:t>計算資源</a:t>
            </a:r>
            <a:endParaRPr lang="en-US" altLang="zh-TW" dirty="0" smtClean="0"/>
          </a:p>
          <a:p>
            <a:r>
              <a:rPr lang="zh-TW" altLang="en-US" dirty="0" smtClean="0"/>
              <a:t>基礎建設</a:t>
            </a:r>
            <a:endParaRPr lang="en-US" altLang="zh-TW" dirty="0" smtClean="0"/>
          </a:p>
          <a:p>
            <a:r>
              <a:rPr lang="zh-TW" altLang="en-US" dirty="0" smtClean="0"/>
              <a:t>應用程式</a:t>
            </a:r>
            <a:endParaRPr lang="en-US" altLang="zh-TW" dirty="0" smtClean="0"/>
          </a:p>
          <a:p>
            <a:endParaRPr lang="en-US" altLang="zh-TW" dirty="0" smtClean="0"/>
          </a:p>
          <a:p>
            <a:endParaRPr lang="en-US" altLang="zh-TW" dirty="0" smtClean="0"/>
          </a:p>
          <a:p>
            <a:endParaRPr lang="en-US" altLang="zh-TW" dirty="0" smtClean="0"/>
          </a:p>
          <a:p>
            <a:r>
              <a:rPr lang="en-US" altLang="zh-TW" dirty="0" smtClean="0"/>
              <a:t>Proprietary</a:t>
            </a:r>
            <a:r>
              <a:rPr lang="zh-TW" altLang="en-US" dirty="0" smtClean="0"/>
              <a:t> 其所有的</a:t>
            </a:r>
            <a:r>
              <a:rPr lang="en-US" altLang="zh-TW" dirty="0" smtClean="0"/>
              <a:t>(</a:t>
            </a:r>
            <a:r>
              <a:rPr lang="zh-TW" altLang="en-US" dirty="0" smtClean="0"/>
              <a:t>專有的</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19</a:t>
            </a:fld>
            <a:endParaRPr lang="zh-TW" altLang="en-US"/>
          </a:p>
        </p:txBody>
      </p:sp>
    </p:spTree>
    <p:extLst>
      <p:ext uri="{BB962C8B-B14F-4D97-AF65-F5344CB8AC3E}">
        <p14:creationId xmlns:p14="http://schemas.microsoft.com/office/powerpoint/2010/main" val="3263716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smtClean="0"/>
              <a:t>會介紹</a:t>
            </a:r>
            <a:r>
              <a:rPr lang="en-US" altLang="zh-TW" sz="1200" baseline="0" dirty="0" smtClean="0"/>
              <a:t>NFV</a:t>
            </a:r>
            <a:r>
              <a:rPr lang="zh-TW" altLang="en-US" sz="1200" baseline="0" dirty="0" smtClean="0"/>
              <a:t>和他的框架，產業接受程度，面臨的挑戰和需求</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1" lang="zh-TW" altLang="en-US" sz="1200" b="0" i="0" u="none" strike="noStrike" kern="1200" cap="none" spc="0" normalizeH="0" baseline="0" noProof="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731205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lvl="0" indent="-228600">
              <a:buAutoNum type="arabicParenBoth"/>
            </a:pPr>
            <a:r>
              <a:rPr lang="zh-TW" altLang="en-US" sz="1200" b="0" i="0" kern="1200" dirty="0" smtClean="0">
                <a:solidFill>
                  <a:schemeClr val="tx1"/>
                </a:solidFill>
                <a:effectLst/>
                <a:latin typeface="+mn-lt"/>
                <a:ea typeface="+mn-ea"/>
                <a:cs typeface="+mn-cs"/>
              </a:rPr>
              <a:t>在</a:t>
            </a:r>
            <a:r>
              <a:rPr lang="en-US" altLang="zh-TW" sz="1200" b="0" i="0" kern="1200" dirty="0" smtClean="0">
                <a:solidFill>
                  <a:schemeClr val="tx1"/>
                </a:solidFill>
                <a:effectLst/>
                <a:latin typeface="+mn-lt"/>
                <a:ea typeface="+mn-ea"/>
                <a:cs typeface="+mn-cs"/>
              </a:rPr>
              <a:t>Virtualization environment domain(hypervisor)</a:t>
            </a:r>
            <a:r>
              <a:rPr lang="zh-TW" altLang="en-US" sz="1200" b="0" i="0" kern="1200" dirty="0" smtClean="0">
                <a:solidFill>
                  <a:schemeClr val="tx1"/>
                </a:solidFill>
                <a:effectLst/>
                <a:latin typeface="+mn-lt"/>
                <a:ea typeface="+mn-ea"/>
                <a:cs typeface="+mn-cs"/>
              </a:rPr>
              <a:t>的安全性問題 </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有未授權的存取或資料洩漏</a:t>
            </a:r>
            <a:endParaRPr lang="en-US" altLang="zh-TW" sz="1200" b="0" i="0" kern="1200" dirty="0" smtClean="0">
              <a:solidFill>
                <a:schemeClr val="tx1"/>
              </a:solidFill>
              <a:effectLst/>
              <a:latin typeface="+mn-lt"/>
              <a:ea typeface="+mn-ea"/>
              <a:cs typeface="+mn-cs"/>
            </a:endParaRPr>
          </a:p>
          <a:p>
            <a:pPr rtl="0"/>
            <a:r>
              <a:rPr lang="zh-TW" altLang="en-US" sz="1200" b="0" i="0" kern="1200" dirty="0" smtClean="0">
                <a:solidFill>
                  <a:schemeClr val="tx1"/>
                </a:solidFill>
                <a:effectLst/>
                <a:latin typeface="+mn-lt"/>
                <a:ea typeface="+mn-ea"/>
                <a:cs typeface="+mn-cs"/>
              </a:rPr>
              <a:t>方法需求</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 隔離提供的虛擬機空間，要通過身份驗證才能提供存取權限。</a:t>
            </a:r>
            <a:endParaRPr lang="en-US" altLang="zh-TW" sz="1200" b="0" i="0" kern="1200" dirty="0" smtClean="0">
              <a:solidFill>
                <a:schemeClr val="tx1"/>
              </a:solidFill>
              <a:effectLst/>
              <a:latin typeface="+mn-lt"/>
              <a:ea typeface="+mn-ea"/>
              <a:cs typeface="+mn-cs"/>
            </a:endParaRPr>
          </a:p>
          <a:p>
            <a:pPr marL="0" lvl="0" indent="0">
              <a:buNone/>
            </a:pPr>
            <a:r>
              <a:rPr lang="en-US" altLang="zh-TW" sz="1200" b="0" i="0" kern="1200" dirty="0" smtClean="0">
                <a:solidFill>
                  <a:schemeClr val="tx1"/>
                </a:solidFill>
                <a:effectLst/>
                <a:latin typeface="+mn-lt"/>
                <a:ea typeface="+mn-ea"/>
                <a:cs typeface="+mn-cs"/>
              </a:rPr>
              <a:t>(2)</a:t>
            </a:r>
            <a:r>
              <a:rPr lang="zh-TW" altLang="en-US" sz="1200" b="0" i="0" kern="1200" dirty="0" smtClean="0">
                <a:solidFill>
                  <a:schemeClr val="tx1"/>
                </a:solidFill>
                <a:effectLst/>
                <a:latin typeface="+mn-lt"/>
                <a:ea typeface="+mn-ea"/>
                <a:cs typeface="+mn-cs"/>
              </a:rPr>
              <a:t> 在</a:t>
            </a:r>
            <a:r>
              <a:rPr lang="en-US" altLang="zh-TW" sz="1200" b="0" i="0" kern="1200" dirty="0" smtClean="0">
                <a:solidFill>
                  <a:schemeClr val="tx1"/>
                </a:solidFill>
                <a:effectLst/>
                <a:latin typeface="+mn-lt"/>
                <a:ea typeface="+mn-ea"/>
                <a:cs typeface="+mn-cs"/>
              </a:rPr>
              <a:t>Computing domain</a:t>
            </a:r>
            <a:r>
              <a:rPr lang="zh-TW" altLang="en-US" sz="1200" b="0" i="0" kern="1200" dirty="0" smtClean="0">
                <a:solidFill>
                  <a:schemeClr val="tx1"/>
                </a:solidFill>
                <a:effectLst/>
                <a:latin typeface="+mn-lt"/>
                <a:ea typeface="+mn-ea"/>
                <a:cs typeface="+mn-cs"/>
              </a:rPr>
              <a:t>的安全性問題 </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共享計算的資源</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像是</a:t>
            </a:r>
            <a:r>
              <a:rPr lang="en-US" altLang="zh-TW" sz="1200" b="0" i="0" kern="1200" dirty="0" smtClean="0">
                <a:solidFill>
                  <a:schemeClr val="tx1"/>
                </a:solidFill>
                <a:effectLst/>
                <a:latin typeface="+mn-lt"/>
                <a:ea typeface="+mn-ea"/>
                <a:cs typeface="+mn-cs"/>
              </a:rPr>
              <a:t>CPU</a:t>
            </a:r>
            <a:r>
              <a:rPr lang="zh-TW" altLang="en-US" sz="1200" b="0" i="0" kern="1200" dirty="0" smtClean="0">
                <a:solidFill>
                  <a:schemeClr val="tx1"/>
                </a:solidFill>
                <a:effectLst/>
                <a:latin typeface="+mn-lt"/>
                <a:ea typeface="+mn-ea"/>
                <a:cs typeface="+mn-cs"/>
              </a:rPr>
              <a:t>、記憶體等</a:t>
            </a:r>
            <a:r>
              <a:rPr lang="en-US" altLang="zh-TW" sz="1200" b="0" i="0" kern="1200" dirty="0" smtClean="0">
                <a:solidFill>
                  <a:schemeClr val="tx1"/>
                </a:solidFill>
                <a:effectLst/>
                <a:latin typeface="+mn-lt"/>
                <a:ea typeface="+mn-ea"/>
                <a:cs typeface="+mn-cs"/>
              </a:rPr>
              <a:t>)</a:t>
            </a:r>
            <a:r>
              <a:rPr lang="en-US" altLang="zh-TW" dirty="0" smtClean="0"/>
              <a:t> </a:t>
            </a:r>
          </a:p>
          <a:p>
            <a:pPr marL="0" lvl="0" indent="0">
              <a:buNone/>
            </a:pPr>
            <a:r>
              <a:rPr lang="zh-TW" altLang="en-US" dirty="0" smtClean="0"/>
              <a:t>方法需求</a:t>
            </a:r>
            <a:r>
              <a:rPr lang="en-US" altLang="zh-TW" dirty="0" smtClean="0"/>
              <a:t>:</a:t>
            </a:r>
            <a:r>
              <a:rPr lang="zh-TW" altLang="en-US" dirty="0" smtClean="0"/>
              <a:t> 執行安全的</a:t>
            </a:r>
            <a:r>
              <a:rPr lang="en-US" altLang="zh-TW" dirty="0" smtClean="0"/>
              <a:t>thread</a:t>
            </a:r>
            <a:r>
              <a:rPr lang="zh-TW" altLang="en-US" dirty="0" smtClean="0"/>
              <a:t> 、私有和共享的記憶體配置應在重新分配之前先進行清除 、資料應以加密方式使用和存儲，從而僅向</a:t>
            </a:r>
            <a:r>
              <a:rPr lang="en-US" altLang="zh-TW" dirty="0" smtClean="0"/>
              <a:t>VNF</a:t>
            </a:r>
            <a:r>
              <a:rPr lang="zh-TW" altLang="en-US" dirty="0" smtClean="0"/>
              <a:t>提供</a:t>
            </a:r>
            <a:r>
              <a:rPr lang="en-US" altLang="zh-TW" dirty="0" smtClean="0"/>
              <a:t>(</a:t>
            </a:r>
            <a:r>
              <a:rPr lang="zh-TW" altLang="en-US" dirty="0" smtClean="0"/>
              <a:t>獨佔</a:t>
            </a:r>
            <a:r>
              <a:rPr lang="en-US" altLang="zh-TW" dirty="0" smtClean="0"/>
              <a:t>)</a:t>
            </a:r>
            <a:r>
              <a:rPr lang="zh-TW" altLang="en-US" dirty="0" smtClean="0"/>
              <a:t>存取</a:t>
            </a:r>
            <a:endParaRPr lang="en-US" altLang="zh-TW" dirty="0" smtClean="0"/>
          </a:p>
          <a:p>
            <a:pPr marL="0" lvl="0" indent="0">
              <a:buNone/>
            </a:pPr>
            <a:r>
              <a:rPr lang="en-US" altLang="zh-TW" sz="1200" b="0" i="0" kern="1200" dirty="0" smtClean="0">
                <a:solidFill>
                  <a:schemeClr val="tx1"/>
                </a:solidFill>
                <a:effectLst/>
                <a:latin typeface="+mn-lt"/>
                <a:ea typeface="+mn-ea"/>
                <a:cs typeface="+mn-cs"/>
              </a:rPr>
              <a:t>(3)</a:t>
            </a:r>
            <a:r>
              <a:rPr lang="zh-TW" altLang="en-US" sz="1200" b="0" i="0" kern="1200" dirty="0" smtClean="0">
                <a:solidFill>
                  <a:schemeClr val="tx1"/>
                </a:solidFill>
                <a:effectLst/>
                <a:latin typeface="+mn-lt"/>
                <a:ea typeface="+mn-ea"/>
                <a:cs typeface="+mn-cs"/>
              </a:rPr>
              <a:t>在</a:t>
            </a:r>
            <a:r>
              <a:rPr lang="en-US" altLang="zh-TW" sz="1200" b="0" i="0" kern="1200" dirty="0" smtClean="0">
                <a:solidFill>
                  <a:schemeClr val="tx1"/>
                </a:solidFill>
                <a:effectLst/>
                <a:latin typeface="+mn-lt"/>
                <a:ea typeface="+mn-ea"/>
                <a:cs typeface="+mn-cs"/>
              </a:rPr>
              <a:t>Infrastructure domain (networking)</a:t>
            </a:r>
            <a:r>
              <a:rPr lang="zh-TW" altLang="en-US" sz="1200" b="0" i="0" kern="1200" dirty="0" smtClean="0">
                <a:solidFill>
                  <a:schemeClr val="tx1"/>
                </a:solidFill>
                <a:effectLst/>
                <a:latin typeface="+mn-lt"/>
                <a:ea typeface="+mn-ea"/>
                <a:cs typeface="+mn-cs"/>
              </a:rPr>
              <a:t>的安全性問題 </a:t>
            </a:r>
            <a:r>
              <a:rPr lang="en-US" altLang="zh-TW" sz="1200" b="0" i="0" kern="1200" dirty="0" smtClean="0">
                <a:solidFill>
                  <a:schemeClr val="tx1"/>
                </a:solidFill>
                <a:effectLst/>
                <a:latin typeface="+mn-lt"/>
                <a:ea typeface="+mn-ea"/>
                <a:cs typeface="+mn-cs"/>
              </a:rPr>
              <a:t>:</a:t>
            </a:r>
            <a:r>
              <a:rPr lang="en-US" altLang="zh-TW" dirty="0" smtClean="0"/>
              <a:t> </a:t>
            </a:r>
            <a:r>
              <a:rPr lang="zh-TW" altLang="en-US" dirty="0" smtClean="0"/>
              <a:t>共享</a:t>
            </a:r>
            <a:r>
              <a:rPr lang="en-US" altLang="zh-TW" dirty="0" err="1" smtClean="0"/>
              <a:t>vSwitchs</a:t>
            </a:r>
            <a:r>
              <a:rPr lang="zh-TW" altLang="en-US" dirty="0" smtClean="0"/>
              <a:t>和實體網卡</a:t>
            </a:r>
            <a:r>
              <a:rPr lang="en-US" altLang="zh-TW" dirty="0" smtClean="0"/>
              <a:t> </a:t>
            </a:r>
          </a:p>
          <a:p>
            <a:pPr marL="0" lvl="0" indent="0">
              <a:buNone/>
            </a:pPr>
            <a:r>
              <a:rPr lang="zh-TW" altLang="en-US" dirty="0" smtClean="0"/>
              <a:t>方法需求</a:t>
            </a:r>
            <a:r>
              <a:rPr lang="en-US" altLang="zh-TW" dirty="0" smtClean="0"/>
              <a:t>:</a:t>
            </a:r>
            <a:r>
              <a:rPr lang="zh-TW" altLang="en-US" dirty="0" smtClean="0"/>
              <a:t>使用安全的網絡技術（</a:t>
            </a:r>
            <a:r>
              <a:rPr lang="en-US" altLang="zh-TW" dirty="0" smtClean="0"/>
              <a:t>TLS</a:t>
            </a:r>
            <a:r>
              <a:rPr lang="zh-TW" altLang="en-US" dirty="0" smtClean="0"/>
              <a:t>，</a:t>
            </a:r>
            <a:r>
              <a:rPr lang="en-US" altLang="zh-TW" dirty="0" err="1" smtClean="0"/>
              <a:t>IPSec</a:t>
            </a:r>
            <a:r>
              <a:rPr lang="zh-TW" altLang="en-US" dirty="0" smtClean="0"/>
              <a:t>或</a:t>
            </a:r>
            <a:r>
              <a:rPr lang="en-US" altLang="zh-TW" dirty="0" smtClean="0"/>
              <a:t>SSH</a:t>
            </a:r>
            <a:r>
              <a:rPr lang="zh-TW" altLang="en-US" dirty="0" smtClean="0"/>
              <a:t>）</a:t>
            </a:r>
            <a:r>
              <a:rPr lang="en-US" altLang="zh-TW" dirty="0" smtClean="0"/>
              <a:t/>
            </a:r>
            <a:br>
              <a:rPr lang="en-US" altLang="zh-TW" dirty="0" smtClean="0"/>
            </a:br>
            <a:endParaRPr lang="en-US" altLang="zh-TW" dirty="0" smtClean="0"/>
          </a:p>
          <a:p>
            <a:pPr lvl="0"/>
            <a:r>
              <a:rPr lang="en-US" altLang="zh-TW" dirty="0" smtClean="0"/>
              <a:t>NFV</a:t>
            </a:r>
            <a:r>
              <a:rPr lang="zh-TW" altLang="en-US" dirty="0" smtClean="0"/>
              <a:t>使用</a:t>
            </a:r>
            <a:r>
              <a:rPr lang="en-US" altLang="zh-TW" dirty="0" smtClean="0"/>
              <a:t>APIs</a:t>
            </a:r>
            <a:r>
              <a:rPr lang="zh-TW" altLang="en-US" dirty="0" smtClean="0"/>
              <a:t>來提供用程式對其基礎建設進行編排和互動</a:t>
            </a:r>
            <a:endParaRPr lang="en-US" altLang="zh-TW" dirty="0" smtClean="0"/>
          </a:p>
          <a:p>
            <a:pPr lvl="0"/>
            <a:r>
              <a:rPr lang="zh-TW" altLang="en-US" dirty="0" smtClean="0"/>
              <a:t>這些</a:t>
            </a:r>
            <a:r>
              <a:rPr lang="en-US" altLang="zh-TW" dirty="0" smtClean="0"/>
              <a:t>API</a:t>
            </a:r>
            <a:r>
              <a:rPr lang="zh-TW" altLang="en-US" dirty="0" smtClean="0"/>
              <a:t>會對</a:t>
            </a:r>
            <a:r>
              <a:rPr lang="en-US" altLang="zh-TW" dirty="0" smtClean="0"/>
              <a:t>VNF</a:t>
            </a:r>
            <a:r>
              <a:rPr lang="zh-TW" altLang="en-US" dirty="0" smtClean="0"/>
              <a:t>帶來更高的安全威脅。</a:t>
            </a:r>
            <a:endParaRPr lang="en-US" altLang="zh-TW" dirty="0" smtClean="0"/>
          </a:p>
          <a:p>
            <a:pPr lvl="0"/>
            <a:endParaRPr lang="en-US" altLang="zh-TW" dirty="0" smtClean="0"/>
          </a:p>
          <a:p>
            <a:pPr lvl="0"/>
            <a:endParaRPr lang="en-US" altLang="zh-TW" dirty="0" smtClean="0"/>
          </a:p>
          <a:p>
            <a:pPr lvl="0"/>
            <a:endParaRPr lang="en-US" altLang="zh-TW" dirty="0" smtClean="0"/>
          </a:p>
          <a:p>
            <a:pPr marL="0" lvl="0" indent="0">
              <a:buNone/>
            </a:pPr>
            <a:r>
              <a:rPr lang="en-US" altLang="zh-TW" sz="1200" b="0" i="0" kern="1200" dirty="0" smtClean="0">
                <a:solidFill>
                  <a:schemeClr val="tx1"/>
                </a:solidFill>
                <a:effectLst/>
                <a:latin typeface="+mn-lt"/>
                <a:ea typeface="+mn-ea"/>
                <a:cs typeface="+mn-cs"/>
              </a:rPr>
              <a:t>SSL</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Secure Socket Layer</a:t>
            </a:r>
            <a:r>
              <a:rPr lang="zh-TW" altLang="en-US" sz="1200" b="0" i="0" kern="1200" dirty="0" smtClean="0">
                <a:solidFill>
                  <a:schemeClr val="tx1"/>
                </a:solidFill>
                <a:effectLst/>
                <a:latin typeface="+mn-lt"/>
                <a:ea typeface="+mn-ea"/>
                <a:cs typeface="+mn-cs"/>
              </a:rPr>
              <a:t>，安全套接層），是為網路通訊提供安全及資料完整性的一種安全協議。</a:t>
            </a:r>
            <a:r>
              <a:rPr lang="zh-TW" altLang="en-US" dirty="0" smtClean="0"/>
              <a:t/>
            </a:r>
            <a:br>
              <a:rPr lang="zh-TW" altLang="en-US" dirty="0" smtClean="0"/>
            </a:br>
            <a:r>
              <a:rPr lang="en-US" altLang="zh-TW" sz="1200" b="0" i="0" kern="1200" dirty="0" smtClean="0">
                <a:solidFill>
                  <a:schemeClr val="tx1"/>
                </a:solidFill>
                <a:effectLst/>
                <a:latin typeface="+mn-lt"/>
                <a:ea typeface="+mn-ea"/>
                <a:cs typeface="+mn-cs"/>
              </a:rPr>
              <a:t>TLS</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Transport Layer Security</a:t>
            </a:r>
            <a:r>
              <a:rPr lang="zh-TW" altLang="en-US" sz="1200" b="0" i="0" kern="1200" dirty="0" smtClean="0">
                <a:solidFill>
                  <a:schemeClr val="tx1"/>
                </a:solidFill>
                <a:effectLst/>
                <a:latin typeface="+mn-lt"/>
                <a:ea typeface="+mn-ea"/>
                <a:cs typeface="+mn-cs"/>
              </a:rPr>
              <a:t>，傳輸層安全），是以</a:t>
            </a:r>
            <a:r>
              <a:rPr lang="en-US" altLang="zh-TW" sz="1200" b="0" i="0" kern="1200" dirty="0" smtClean="0">
                <a:solidFill>
                  <a:schemeClr val="tx1"/>
                </a:solidFill>
                <a:effectLst/>
                <a:latin typeface="+mn-lt"/>
                <a:ea typeface="+mn-ea"/>
                <a:cs typeface="+mn-cs"/>
              </a:rPr>
              <a:t>SSL</a:t>
            </a:r>
            <a:r>
              <a:rPr lang="zh-TW" altLang="en-US" sz="1200" b="0" i="0" kern="1200" dirty="0" smtClean="0">
                <a:solidFill>
                  <a:schemeClr val="tx1"/>
                </a:solidFill>
                <a:effectLst/>
                <a:latin typeface="+mn-lt"/>
                <a:ea typeface="+mn-ea"/>
                <a:cs typeface="+mn-cs"/>
              </a:rPr>
              <a:t>為基礎的升級版。</a:t>
            </a:r>
            <a:endParaRPr lang="en-US" altLang="zh-TW" sz="1200" b="0" i="0" kern="1200" dirty="0" smtClean="0">
              <a:solidFill>
                <a:schemeClr val="tx1"/>
              </a:solidFill>
              <a:effectLst/>
              <a:latin typeface="+mn-lt"/>
              <a:ea typeface="+mn-ea"/>
              <a:cs typeface="+mn-cs"/>
            </a:endParaRPr>
          </a:p>
          <a:p>
            <a:pPr marL="0" lvl="0" indent="0">
              <a:buNone/>
            </a:pPr>
            <a:r>
              <a:rPr lang="en-US" altLang="zh-TW" sz="1200" b="0" i="0" kern="1200" dirty="0" err="1" smtClean="0">
                <a:solidFill>
                  <a:schemeClr val="tx1"/>
                </a:solidFill>
                <a:effectLst/>
                <a:latin typeface="+mn-lt"/>
                <a:ea typeface="+mn-ea"/>
                <a:cs typeface="+mn-cs"/>
              </a:rPr>
              <a:t>IPSec</a:t>
            </a:r>
            <a:r>
              <a:rPr lang="zh-TW" altLang="en-US" sz="1200" b="0" i="0" kern="1200" dirty="0" smtClean="0">
                <a:solidFill>
                  <a:schemeClr val="tx1"/>
                </a:solidFill>
                <a:effectLst/>
                <a:latin typeface="+mn-lt"/>
                <a:ea typeface="+mn-ea"/>
                <a:cs typeface="+mn-cs"/>
              </a:rPr>
              <a:t>（</a:t>
            </a:r>
            <a:r>
              <a:rPr lang="en-US" altLang="zh-TW" sz="1200" b="0" i="0" kern="1200" dirty="0" err="1" smtClean="0">
                <a:solidFill>
                  <a:schemeClr val="tx1"/>
                </a:solidFill>
                <a:effectLst/>
                <a:latin typeface="+mn-lt"/>
                <a:ea typeface="+mn-ea"/>
                <a:cs typeface="+mn-cs"/>
              </a:rPr>
              <a:t>InternetProtocolSecurity</a:t>
            </a:r>
            <a:r>
              <a:rPr lang="zh-TW" altLang="en-US" sz="1200" b="0" i="0" kern="1200" dirty="0" smtClean="0">
                <a:solidFill>
                  <a:schemeClr val="tx1"/>
                </a:solidFill>
                <a:effectLst/>
                <a:latin typeface="+mn-lt"/>
                <a:ea typeface="+mn-ea"/>
                <a:cs typeface="+mn-cs"/>
              </a:rPr>
              <a:t>）是一種了應用於</a:t>
            </a:r>
            <a:r>
              <a:rPr lang="en-US" altLang="zh-TW" sz="1200" b="0" i="0" kern="1200" dirty="0" smtClean="0">
                <a:solidFill>
                  <a:schemeClr val="tx1"/>
                </a:solidFill>
                <a:effectLst/>
                <a:latin typeface="+mn-lt"/>
                <a:ea typeface="+mn-ea"/>
                <a:cs typeface="+mn-cs"/>
              </a:rPr>
              <a:t>IP</a:t>
            </a:r>
            <a:r>
              <a:rPr lang="zh-TW" altLang="en-US" sz="1200" b="0" i="0" kern="1200" dirty="0" smtClean="0">
                <a:solidFill>
                  <a:schemeClr val="tx1"/>
                </a:solidFill>
                <a:effectLst/>
                <a:latin typeface="+mn-lt"/>
                <a:ea typeface="+mn-ea"/>
                <a:cs typeface="+mn-cs"/>
              </a:rPr>
              <a:t>層上網路資料安全的一整套體系結構，包括網路認證協議</a:t>
            </a:r>
            <a:r>
              <a:rPr lang="en-US" altLang="zh-TW" sz="1200" b="0" i="0" kern="1200" dirty="0" smtClean="0">
                <a:solidFill>
                  <a:schemeClr val="tx1"/>
                </a:solidFill>
                <a:effectLst/>
                <a:latin typeface="+mn-lt"/>
                <a:ea typeface="+mn-ea"/>
                <a:cs typeface="+mn-cs"/>
              </a:rPr>
              <a:t>AH</a:t>
            </a:r>
            <a:r>
              <a:rPr lang="zh-TW" altLang="en-US" sz="1200" b="0" i="0" kern="1200" dirty="0" smtClean="0">
                <a:solidFill>
                  <a:schemeClr val="tx1"/>
                </a:solidFill>
                <a:effectLst/>
                <a:latin typeface="+mn-lt"/>
                <a:ea typeface="+mn-ea"/>
                <a:cs typeface="+mn-cs"/>
              </a:rPr>
              <a:t>）、封裝安全載荷協議（</a:t>
            </a:r>
            <a:r>
              <a:rPr lang="en-US" altLang="zh-TW" sz="1200" b="0" i="0" kern="1200" dirty="0" smtClean="0">
                <a:solidFill>
                  <a:schemeClr val="tx1"/>
                </a:solidFill>
                <a:effectLst/>
                <a:latin typeface="+mn-lt"/>
                <a:ea typeface="+mn-ea"/>
                <a:cs typeface="+mn-cs"/>
              </a:rPr>
              <a:t>ESP</a:t>
            </a:r>
            <a:r>
              <a:rPr lang="zh-TW" altLang="en-US" sz="1200" b="0" i="0" kern="1200" dirty="0" smtClean="0">
                <a:solidFill>
                  <a:schemeClr val="tx1"/>
                </a:solidFill>
                <a:effectLst/>
                <a:latin typeface="+mn-lt"/>
                <a:ea typeface="+mn-ea"/>
                <a:cs typeface="+mn-cs"/>
              </a:rPr>
              <a:t>）、金鑰管理協議（</a:t>
            </a:r>
            <a:r>
              <a:rPr lang="en-US" altLang="zh-TW" sz="1200" b="0" i="0" kern="1200" dirty="0" smtClean="0">
                <a:solidFill>
                  <a:schemeClr val="tx1"/>
                </a:solidFill>
                <a:effectLst/>
                <a:latin typeface="+mn-lt"/>
                <a:ea typeface="+mn-ea"/>
                <a:cs typeface="+mn-cs"/>
              </a:rPr>
              <a:t>IKE</a:t>
            </a:r>
            <a:r>
              <a:rPr lang="zh-TW" altLang="en-US" sz="1200" b="0" i="0" kern="1200" dirty="0" smtClean="0">
                <a:solidFill>
                  <a:schemeClr val="tx1"/>
                </a:solidFill>
                <a:effectLst/>
                <a:latin typeface="+mn-lt"/>
                <a:ea typeface="+mn-ea"/>
                <a:cs typeface="+mn-cs"/>
              </a:rPr>
              <a:t>）和用於網路認證及加密的一些演算法等。這些協議用於提供資料認證、資料完整性和加密性三種保護形式。作為運行於網路層的協議簇</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它能有效確保其上層的</a:t>
            </a:r>
            <a:r>
              <a:rPr lang="en-US" altLang="zh-TW" sz="1200" b="0" i="0" kern="1200" dirty="0" smtClean="0">
                <a:solidFill>
                  <a:schemeClr val="tx1"/>
                </a:solidFill>
                <a:effectLst/>
                <a:latin typeface="+mn-lt"/>
                <a:ea typeface="+mn-ea"/>
                <a:cs typeface="+mn-cs"/>
              </a:rPr>
              <a:t>TCP/IP</a:t>
            </a:r>
            <a:r>
              <a:rPr lang="zh-TW" altLang="en-US" sz="1200" b="0" i="0" kern="1200" dirty="0" smtClean="0">
                <a:solidFill>
                  <a:schemeClr val="tx1"/>
                </a:solidFill>
                <a:effectLst/>
                <a:latin typeface="+mn-lt"/>
                <a:ea typeface="+mn-ea"/>
                <a:cs typeface="+mn-cs"/>
              </a:rPr>
              <a:t>協議執行安全</a:t>
            </a:r>
            <a:r>
              <a:rPr lang="en-US" altLang="zh-TW" sz="1200" b="0" i="0" kern="1200" dirty="0" smtClean="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20</a:t>
            </a:fld>
            <a:endParaRPr lang="zh-TW" altLang="en-US"/>
          </a:p>
        </p:txBody>
      </p:sp>
    </p:spTree>
    <p:extLst>
      <p:ext uri="{BB962C8B-B14F-4D97-AF65-F5344CB8AC3E}">
        <p14:creationId xmlns:p14="http://schemas.microsoft.com/office/powerpoint/2010/main" val="3436130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虛擬環境底下的硬體</a:t>
            </a:r>
            <a:r>
              <a:rPr lang="en-US" altLang="zh-TW" dirty="0" smtClean="0"/>
              <a:t>server</a:t>
            </a:r>
            <a:r>
              <a:rPr lang="zh-TW" altLang="en-US" dirty="0" smtClean="0"/>
              <a:t>的特性（例如處理器架構，</a:t>
            </a:r>
            <a:r>
              <a:rPr lang="en-US" altLang="zh-TW" dirty="0" smtClean="0"/>
              <a:t>clock</a:t>
            </a:r>
            <a:r>
              <a:rPr lang="en-US" altLang="zh-TW" baseline="0" dirty="0" smtClean="0"/>
              <a:t> rate</a:t>
            </a:r>
            <a:r>
              <a:rPr lang="zh-TW" altLang="en-US" dirty="0" smtClean="0"/>
              <a:t>，</a:t>
            </a:r>
            <a:r>
              <a:rPr lang="en-US" altLang="zh-TW" dirty="0" smtClean="0"/>
              <a:t>cache</a:t>
            </a:r>
            <a:r>
              <a:rPr lang="zh-TW" altLang="en-US" dirty="0" smtClean="0"/>
              <a:t> </a:t>
            </a:r>
            <a:r>
              <a:rPr lang="en-US" altLang="zh-TW" dirty="0" smtClean="0"/>
              <a:t>memory</a:t>
            </a:r>
            <a:r>
              <a:rPr lang="zh-TW" altLang="en-US" dirty="0" smtClean="0"/>
              <a:t>大小，記憶體頻寬和速度）會對</a:t>
            </a:r>
            <a:r>
              <a:rPr lang="en-US" altLang="zh-TW" dirty="0" smtClean="0"/>
              <a:t>VNF</a:t>
            </a:r>
            <a:r>
              <a:rPr lang="zh-TW" altLang="en-US" dirty="0" smtClean="0"/>
              <a:t>性能</a:t>
            </a:r>
            <a:r>
              <a:rPr lang="zh-TW" altLang="en-US" dirty="0" smtClean="0"/>
              <a:t>產生深遠</a:t>
            </a:r>
            <a:r>
              <a:rPr lang="zh-TW" altLang="en-US" dirty="0" smtClean="0"/>
              <a:t>的影響。</a:t>
            </a:r>
            <a:endParaRPr lang="en-US" altLang="zh-TW" dirty="0" smtClean="0"/>
          </a:p>
          <a:p>
            <a:endParaRPr lang="en-US" altLang="zh-TW" dirty="0" smtClean="0"/>
          </a:p>
          <a:p>
            <a:endParaRPr lang="en-US" altLang="zh-TW" dirty="0" smtClean="0"/>
          </a:p>
          <a:p>
            <a:endParaRPr lang="en-US" altLang="zh-TW" dirty="0" smtClean="0"/>
          </a:p>
          <a:p>
            <a:r>
              <a:rPr lang="zh-TW" altLang="en-US" dirty="0" smtClean="0"/>
              <a:t>記憶體頻寬是處理器可以從記憶體讀取資料或將資料儲存到記憶體的速率。</a:t>
            </a:r>
            <a:endParaRPr lang="en-US" altLang="zh-TW" dirty="0" smtClean="0"/>
          </a:p>
          <a:p>
            <a:r>
              <a:rPr lang="en-US" altLang="zh-TW" dirty="0" smtClean="0"/>
              <a:t>profound </a:t>
            </a:r>
            <a:r>
              <a:rPr lang="zh-TW" altLang="en-US" dirty="0" smtClean="0"/>
              <a:t>深刻、深遠</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21</a:t>
            </a:fld>
            <a:endParaRPr lang="zh-TW" altLang="en-US"/>
          </a:p>
        </p:txBody>
      </p:sp>
    </p:spTree>
    <p:extLst>
      <p:ext uri="{BB962C8B-B14F-4D97-AF65-F5344CB8AC3E}">
        <p14:creationId xmlns:p14="http://schemas.microsoft.com/office/powerpoint/2010/main" val="647731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虛擬網絡功能應提供與在專有硬體設備上運行的網絡功能相當的性能。</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t>VNF</a:t>
            </a:r>
            <a:r>
              <a:rPr lang="zh-TW" altLang="en-US" dirty="0" smtClean="0"/>
              <a:t>軟體可以用以下技術達到高效能</a:t>
            </a:r>
            <a:r>
              <a:rPr lang="en-US" altLang="zh-TW"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t>1.</a:t>
            </a:r>
            <a:r>
              <a:rPr lang="zh-TW" altLang="en-US" dirty="0" smtClean="0"/>
              <a:t>多線程將在多個內核上執行，或者可能在不同主機上擴展</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t>A high-demand VNF should be implemented using</a:t>
            </a:r>
            <a:r>
              <a:rPr lang="zh-TW" altLang="en-US" dirty="0" smtClean="0"/>
              <a:t> </a:t>
            </a:r>
            <a:r>
              <a:rPr lang="en-US" altLang="zh-TW" dirty="0" smtClean="0"/>
              <a:t>multithreading techniques, and in a distributed and scalable fashion, in order to execute it on multiple cores or different</a:t>
            </a:r>
            <a:r>
              <a:rPr lang="zh-TW" altLang="en-US" dirty="0" smtClean="0"/>
              <a:t> </a:t>
            </a:r>
            <a:r>
              <a:rPr lang="en-US" altLang="zh-TW" dirty="0" smtClean="0"/>
              <a:t>hosts.</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高要求的</a:t>
            </a:r>
            <a:r>
              <a:rPr lang="en-US" altLang="zh-TW" dirty="0" smtClean="0"/>
              <a:t>VNF</a:t>
            </a:r>
            <a:r>
              <a:rPr lang="zh-TW" altLang="en-US" dirty="0" smtClean="0"/>
              <a:t>應該使用多線程技術以分佈式和可伸縮的方式實現，以便在多個內核或不同的主機上執行它。</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t>2.</a:t>
            </a:r>
            <a:r>
              <a:rPr lang="zh-TW" altLang="en-US" dirty="0" smtClean="0"/>
              <a:t>獨立的記憶體結構，以避免</a:t>
            </a:r>
            <a:r>
              <a:rPr lang="en-US" altLang="zh-TW" dirty="0" smtClean="0"/>
              <a:t>OS</a:t>
            </a:r>
            <a:r>
              <a:rPr lang="zh-TW" altLang="en-US" dirty="0" smtClean="0"/>
              <a:t>造成死結。</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t>3</a:t>
            </a:r>
            <a:r>
              <a:rPr lang="en-US" altLang="zh-TW" dirty="0" smtClean="0"/>
              <a:t>.</a:t>
            </a:r>
            <a:r>
              <a:rPr lang="zh-TW" altLang="en-US" dirty="0" smtClean="0"/>
              <a:t> </a:t>
            </a:r>
            <a:r>
              <a:rPr lang="en-US" altLang="zh-TW" dirty="0" smtClean="0"/>
              <a:t>VNF</a:t>
            </a:r>
            <a:r>
              <a:rPr lang="zh-TW" altLang="en-US" dirty="0" smtClean="0"/>
              <a:t>應該實現自己的網絡堆疊</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t>VNF</a:t>
            </a:r>
            <a:r>
              <a:rPr lang="zh-TW" altLang="en-US" dirty="0" smtClean="0"/>
              <a:t>應該實現自己的網絡堆疊，並避免在</a:t>
            </a:r>
            <a:r>
              <a:rPr lang="en-US" altLang="zh-TW" dirty="0" smtClean="0"/>
              <a:t>OS</a:t>
            </a:r>
            <a:r>
              <a:rPr lang="zh-TW" altLang="en-US" dirty="0" smtClean="0"/>
              <a:t>中實施網絡堆疊，因為網絡堆疊會消耗大量的計算資源。</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t>4.</a:t>
            </a:r>
            <a:r>
              <a:rPr lang="zh-TW" altLang="en-US" dirty="0" smtClean="0"/>
              <a:t>直接存取</a:t>
            </a:r>
            <a:r>
              <a:rPr lang="en-US" altLang="zh-TW" dirty="0" smtClean="0"/>
              <a:t>I/O</a:t>
            </a:r>
            <a:r>
              <a:rPr lang="zh-TW" altLang="en-US" dirty="0" smtClean="0"/>
              <a:t>介面</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應盡可能直接存取</a:t>
            </a:r>
            <a:r>
              <a:rPr lang="en-US" altLang="zh-TW" dirty="0" smtClean="0"/>
              <a:t>I/O</a:t>
            </a:r>
            <a:r>
              <a:rPr lang="zh-TW" altLang="en-US" dirty="0" smtClean="0"/>
              <a:t>介面，以減少延遲並增加</a:t>
            </a:r>
            <a:r>
              <a:rPr lang="en-US" altLang="zh-TW" dirty="0" smtClean="0"/>
              <a:t>Throughput</a:t>
            </a:r>
            <a:r>
              <a:rPr lang="zh-TW" altLang="en-US" dirty="0" smtClean="0"/>
              <a:t>。</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t>5.</a:t>
            </a:r>
            <a:r>
              <a:rPr lang="zh-TW" altLang="en-US" dirty="0" smtClean="0"/>
              <a:t>應實施處理器親和力</a:t>
            </a:r>
            <a:r>
              <a:rPr lang="en-US" altLang="zh-TW" dirty="0" smtClean="0"/>
              <a:t>(</a:t>
            </a:r>
            <a:r>
              <a:rPr lang="zh-TW" altLang="en-US" dirty="0" smtClean="0"/>
              <a:t>關聯</a:t>
            </a:r>
            <a:r>
              <a:rPr lang="en-US" altLang="zh-TW" dirty="0" smtClean="0"/>
              <a:t>)</a:t>
            </a:r>
            <a:r>
              <a:rPr lang="zh-TW" altLang="en-US" dirty="0" smtClean="0"/>
              <a:t>技術。</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i="0" kern="1200" dirty="0" smtClean="0">
                <a:solidFill>
                  <a:schemeClr val="tx1"/>
                </a:solidFill>
                <a:effectLst/>
                <a:latin typeface="+mn-lt"/>
                <a:ea typeface="+mn-ea"/>
                <a:cs typeface="+mn-cs"/>
              </a:rPr>
              <a:t>CPU Affinity (CPU</a:t>
            </a:r>
            <a:r>
              <a:rPr lang="zh-TW" altLang="en-US" sz="1200" b="1" i="0" kern="1200" dirty="0" smtClean="0">
                <a:solidFill>
                  <a:schemeClr val="tx1"/>
                </a:solidFill>
                <a:effectLst/>
                <a:latin typeface="+mn-lt"/>
                <a:ea typeface="+mn-ea"/>
                <a:cs typeface="+mn-cs"/>
              </a:rPr>
              <a:t>親合力</a:t>
            </a:r>
            <a:r>
              <a:rPr lang="en-US" altLang="zh-TW" sz="1200" b="1"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 指在</a:t>
            </a:r>
            <a:r>
              <a:rPr lang="en-US" altLang="zh-TW" sz="1200" b="0" i="0" kern="1200" dirty="0" err="1" smtClean="0">
                <a:solidFill>
                  <a:schemeClr val="tx1"/>
                </a:solidFill>
                <a:effectLst/>
                <a:latin typeface="+mn-lt"/>
                <a:ea typeface="+mn-ea"/>
                <a:cs typeface="+mn-cs"/>
              </a:rPr>
              <a:t>linux</a:t>
            </a:r>
            <a:r>
              <a:rPr lang="en-US" altLang="zh-TW" sz="1200" b="0" i="0" kern="1200" dirty="0" smtClean="0">
                <a:solidFill>
                  <a:schemeClr val="tx1"/>
                </a:solidFill>
                <a:effectLst/>
                <a:latin typeface="+mn-lt"/>
                <a:ea typeface="+mn-ea"/>
                <a:cs typeface="+mn-cs"/>
              </a:rPr>
              <a:t> </a:t>
            </a:r>
            <a:r>
              <a:rPr lang="zh-TW" altLang="en-US" sz="1200" b="0" i="0" kern="1200" dirty="0" smtClean="0">
                <a:solidFill>
                  <a:schemeClr val="tx1"/>
                </a:solidFill>
                <a:effectLst/>
                <a:latin typeface="+mn-lt"/>
                <a:ea typeface="+mn-ea"/>
                <a:cs typeface="+mn-cs"/>
              </a:rPr>
              <a:t>中，</a:t>
            </a:r>
            <a:r>
              <a:rPr lang="en-US" altLang="zh-TW" sz="1200" b="0" i="0" kern="1200" dirty="0" smtClean="0">
                <a:solidFill>
                  <a:schemeClr val="tx1"/>
                </a:solidFill>
                <a:effectLst/>
                <a:latin typeface="+mn-lt"/>
                <a:ea typeface="+mn-ea"/>
                <a:cs typeface="+mn-cs"/>
              </a:rPr>
              <a:t>process </a:t>
            </a:r>
            <a:r>
              <a:rPr lang="zh-TW" altLang="en-US" sz="1200" b="0" i="0" kern="1200" dirty="0" smtClean="0">
                <a:solidFill>
                  <a:schemeClr val="tx1"/>
                </a:solidFill>
                <a:effectLst/>
                <a:latin typeface="+mn-lt"/>
                <a:ea typeface="+mn-ea"/>
                <a:cs typeface="+mn-cs"/>
              </a:rPr>
              <a:t>想儘量長時間運行在某個指定的</a:t>
            </a:r>
            <a:r>
              <a:rPr lang="en-US" altLang="zh-TW" sz="1200" b="0" i="0" kern="1200" dirty="0" smtClean="0">
                <a:solidFill>
                  <a:schemeClr val="tx1"/>
                </a:solidFill>
                <a:effectLst/>
                <a:latin typeface="+mn-lt"/>
                <a:ea typeface="+mn-ea"/>
                <a:cs typeface="+mn-cs"/>
              </a:rPr>
              <a:t>CPU</a:t>
            </a:r>
            <a:r>
              <a:rPr lang="zh-TW" altLang="en-US" sz="1200" b="0" i="0" kern="1200" dirty="0" smtClean="0">
                <a:solidFill>
                  <a:schemeClr val="tx1"/>
                </a:solidFill>
                <a:effectLst/>
                <a:latin typeface="+mn-lt"/>
                <a:ea typeface="+mn-ea"/>
                <a:cs typeface="+mn-cs"/>
              </a:rPr>
              <a:t>上 ，且不被轉移至其他</a:t>
            </a:r>
            <a:r>
              <a:rPr lang="en-US" altLang="zh-TW" sz="1200" b="0" i="0" kern="1200" dirty="0" smtClean="0">
                <a:solidFill>
                  <a:schemeClr val="tx1"/>
                </a:solidFill>
                <a:effectLst/>
                <a:latin typeface="+mn-lt"/>
                <a:ea typeface="+mn-ea"/>
                <a:cs typeface="+mn-cs"/>
              </a:rPr>
              <a:t>CPU </a:t>
            </a:r>
            <a:r>
              <a:rPr lang="zh-TW" altLang="en-US" sz="1200" b="0" i="0" kern="1200" dirty="0" smtClean="0">
                <a:solidFill>
                  <a:schemeClr val="tx1"/>
                </a:solidFill>
                <a:effectLst/>
                <a:latin typeface="+mn-lt"/>
                <a:ea typeface="+mn-ea"/>
                <a:cs typeface="+mn-cs"/>
              </a:rPr>
              <a:t>的傾向性。</a:t>
            </a:r>
            <a:endParaRPr lang="zh-TW" altLang="en-US" sz="1200" b="1"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隊列（</a:t>
            </a:r>
            <a:r>
              <a:rPr lang="en-US" altLang="zh-TW" dirty="0" smtClean="0"/>
              <a:t>queue</a:t>
            </a:r>
            <a:r>
              <a:rPr lang="zh-TW" altLang="en-US" dirty="0" smtClean="0"/>
              <a:t>）中的每一個任務（進程或執行緒）都有一個標籤（</a:t>
            </a:r>
            <a:r>
              <a:rPr lang="en-US" altLang="zh-TW" dirty="0" smtClean="0"/>
              <a:t>tag</a:t>
            </a:r>
            <a:r>
              <a:rPr lang="zh-TW" altLang="en-US" dirty="0" smtClean="0"/>
              <a:t>）來指定它們傾向的處理器。在分配處理器的階段，每個任務就會分配到它們所傾向的處理器上。</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處理器親和性利用了這樣一個事實，就是進程上一次運行後的殘餘信息會保留在處理器的狀態中（也就是指處理器的</a:t>
            </a:r>
            <a:r>
              <a:rPr lang="en-US" altLang="zh-TW" dirty="0" smtClean="0"/>
              <a:t>cache</a:t>
            </a:r>
            <a:r>
              <a:rPr lang="zh-TW" altLang="en-US" dirty="0" smtClean="0"/>
              <a:t>）。如果下一次仍然將該進程調度到同一個處理器上，就能避免一些不好的情況（比如</a:t>
            </a:r>
            <a:r>
              <a:rPr lang="en-US" altLang="zh-TW" dirty="0" smtClean="0"/>
              <a:t>cache</a:t>
            </a:r>
            <a:r>
              <a:rPr lang="zh-TW" altLang="en-US" dirty="0" smtClean="0"/>
              <a:t>未命中），使得進程的運行更加高效。</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smtClean="0">
                <a:solidFill>
                  <a:schemeClr val="tx1"/>
                </a:solidFill>
                <a:effectLst/>
                <a:latin typeface="+mn-lt"/>
                <a:ea typeface="+mn-ea"/>
                <a:cs typeface="+mn-cs"/>
              </a:rPr>
              <a:t>死結</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 當兩個以上的運算單元，雙方都在等待對方停止執行，以取得系統資源，但是沒有一方提前退出時，就稱為死結。</a:t>
            </a:r>
            <a:endParaRPr lang="en-US" altLang="zh-TW"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smtClean="0">
                <a:solidFill>
                  <a:schemeClr val="tx1"/>
                </a:solidFill>
                <a:effectLst/>
                <a:latin typeface="+mn-lt"/>
                <a:ea typeface="+mn-ea"/>
                <a:cs typeface="+mn-cs"/>
              </a:rPr>
              <a:t>多個執行緒之間共用記憶體就可能造成</a:t>
            </a:r>
            <a:r>
              <a:rPr lang="zh-TW" altLang="en-US" sz="1200" b="0" i="0" kern="1200" dirty="0" smtClean="0">
                <a:solidFill>
                  <a:schemeClr val="tx1"/>
                </a:solidFill>
                <a:effectLst/>
                <a:latin typeface="+mn-lt"/>
                <a:ea typeface="+mn-ea"/>
                <a:cs typeface="+mn-cs"/>
              </a:rPr>
              <a:t>死結</a:t>
            </a:r>
            <a:endParaRPr lang="en-US" altLang="zh-TW"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smtClean="0">
                <a:solidFill>
                  <a:schemeClr val="tx1"/>
                </a:solidFill>
                <a:effectLst/>
                <a:latin typeface="+mn-lt"/>
                <a:ea typeface="+mn-ea"/>
                <a:cs typeface="+mn-cs"/>
              </a:rPr>
              <a:t>協定套件中的一個協定通常是只為一個目的而設計的，這樣可以使得設計更容易。因為每個協定模塊通常都要和上下兩個其他協定模塊通訊，它們通常可以想像成是協定疊中的層。最低級的協定總是描述與硬體的物理交互。每個高級的層次增加更多的特性。用戶應用程式只是處理最上層的協定。</a:t>
            </a:r>
            <a:endParaRPr lang="en-US" altLang="zh-TW"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hub</a:t>
            </a:r>
            <a:r>
              <a:rPr lang="zh-CN" altLang="en-US" sz="1200" b="0" i="0" kern="1200" dirty="0" smtClean="0">
                <a:solidFill>
                  <a:schemeClr val="tx1"/>
                </a:solidFill>
                <a:effectLst/>
                <a:latin typeface="+mn-lt"/>
                <a:ea typeface="+mn-ea"/>
                <a:cs typeface="+mn-cs"/>
              </a:rPr>
              <a:t>中文名集线器</a:t>
            </a:r>
            <a:r>
              <a:rPr lang="zh-CN" altLang="en-US" dirty="0" smtClean="0"/>
              <a:t/>
            </a:r>
            <a:br>
              <a:rPr lang="zh-CN" altLang="en-US" dirty="0" smtClean="0"/>
            </a:br>
            <a:r>
              <a:rPr lang="zh-CN" altLang="en-US" sz="1200" b="0" i="0" kern="1200" dirty="0" smtClean="0">
                <a:solidFill>
                  <a:schemeClr val="tx1"/>
                </a:solidFill>
                <a:effectLst/>
                <a:latin typeface="+mn-lt"/>
                <a:ea typeface="+mn-ea"/>
                <a:cs typeface="+mn-cs"/>
              </a:rPr>
              <a:t>工作于物理层 属于第一层</a:t>
            </a:r>
            <a:r>
              <a:rPr lang="zh-CN" altLang="en-US" dirty="0" smtClean="0"/>
              <a:t/>
            </a:r>
            <a:br>
              <a:rPr lang="zh-CN" altLang="en-US" dirty="0" smtClean="0"/>
            </a:br>
            <a:r>
              <a:rPr lang="en-US" altLang="zh-CN" sz="1200" b="0" i="0" kern="1200" dirty="0" smtClean="0">
                <a:solidFill>
                  <a:schemeClr val="tx1"/>
                </a:solidFill>
                <a:effectLst/>
                <a:latin typeface="+mn-lt"/>
                <a:ea typeface="+mn-ea"/>
                <a:cs typeface="+mn-cs"/>
              </a:rPr>
              <a:t>switch</a:t>
            </a:r>
            <a:r>
              <a:rPr lang="zh-CN" altLang="en-US" sz="1200" b="0" i="0" kern="1200" dirty="0" smtClean="0">
                <a:solidFill>
                  <a:schemeClr val="tx1"/>
                </a:solidFill>
                <a:effectLst/>
                <a:latin typeface="+mn-lt"/>
                <a:ea typeface="+mn-ea"/>
                <a:cs typeface="+mn-cs"/>
              </a:rPr>
              <a:t>中文名交换机</a:t>
            </a:r>
            <a:r>
              <a:rPr lang="zh-CN" altLang="en-US" dirty="0" smtClean="0"/>
              <a:t/>
            </a:r>
            <a:br>
              <a:rPr lang="zh-CN" altLang="en-US" dirty="0" smtClean="0"/>
            </a:br>
            <a:r>
              <a:rPr lang="zh-CN" altLang="en-US" sz="1200" b="0" i="0" kern="1200" dirty="0" smtClean="0">
                <a:solidFill>
                  <a:schemeClr val="tx1"/>
                </a:solidFill>
                <a:effectLst/>
                <a:latin typeface="+mn-lt"/>
                <a:ea typeface="+mn-ea"/>
                <a:cs typeface="+mn-cs"/>
              </a:rPr>
              <a:t>工作于数据链路层，属于第二层</a:t>
            </a:r>
            <a:r>
              <a:rPr lang="zh-CN" altLang="en-US" dirty="0" smtClean="0"/>
              <a:t/>
            </a:r>
            <a:br>
              <a:rPr lang="zh-CN" altLang="en-US" dirty="0" smtClean="0"/>
            </a:br>
            <a:r>
              <a:rPr lang="en-US" altLang="zh-CN" sz="1200" b="0" i="0" kern="1200" dirty="0" smtClean="0">
                <a:solidFill>
                  <a:schemeClr val="tx1"/>
                </a:solidFill>
                <a:effectLst/>
                <a:latin typeface="+mn-lt"/>
                <a:ea typeface="+mn-ea"/>
                <a:cs typeface="+mn-cs"/>
              </a:rPr>
              <a:t>router</a:t>
            </a:r>
            <a:r>
              <a:rPr lang="zh-CN" altLang="en-US" sz="1200" b="0" i="0" kern="1200" dirty="0" smtClean="0">
                <a:solidFill>
                  <a:schemeClr val="tx1"/>
                </a:solidFill>
                <a:effectLst/>
                <a:latin typeface="+mn-lt"/>
                <a:ea typeface="+mn-ea"/>
                <a:cs typeface="+mn-cs"/>
              </a:rPr>
              <a:t>中文名路由器</a:t>
            </a:r>
            <a:r>
              <a:rPr lang="zh-CN" altLang="en-US" dirty="0" smtClean="0"/>
              <a:t/>
            </a:r>
            <a:br>
              <a:rPr lang="zh-CN" altLang="en-US" dirty="0" smtClean="0"/>
            </a:br>
            <a:r>
              <a:rPr lang="zh-CN" altLang="en-US" sz="1200" b="0" i="0" kern="1200" dirty="0" smtClean="0">
                <a:solidFill>
                  <a:schemeClr val="tx1"/>
                </a:solidFill>
                <a:effectLst/>
                <a:latin typeface="+mn-lt"/>
                <a:ea typeface="+mn-ea"/>
                <a:cs typeface="+mn-cs"/>
              </a:rPr>
              <a:t>工作于网络层，属于第三层。</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smtClean="0">
                <a:solidFill>
                  <a:schemeClr val="tx1"/>
                </a:solidFill>
                <a:effectLst/>
                <a:latin typeface="+mn-lt"/>
                <a:ea typeface="+mn-ea"/>
                <a:cs typeface="+mn-cs"/>
              </a:rPr>
              <a:t>軟體模擬是通過虛擬化</a:t>
            </a:r>
            <a:r>
              <a:rPr lang="en-US" altLang="zh-TW" sz="1200" b="0" i="0" kern="1200" dirty="0" smtClean="0">
                <a:solidFill>
                  <a:schemeClr val="tx1"/>
                </a:solidFill>
                <a:effectLst/>
                <a:latin typeface="+mn-lt"/>
                <a:ea typeface="+mn-ea"/>
                <a:cs typeface="+mn-cs"/>
              </a:rPr>
              <a:t>Hypervisor</a:t>
            </a:r>
            <a:r>
              <a:rPr lang="zh-TW" altLang="en-US" sz="1200" b="0" i="0" kern="1200" dirty="0" smtClean="0">
                <a:solidFill>
                  <a:schemeClr val="tx1"/>
                </a:solidFill>
                <a:effectLst/>
                <a:latin typeface="+mn-lt"/>
                <a:ea typeface="+mn-ea"/>
                <a:cs typeface="+mn-cs"/>
              </a:rPr>
              <a:t>層模擬虛擬網卡，實現與物理設備完全一樣的接口，虛擬機作業系統無須修改就能直接驅動虛擬網卡，其最大的缺點是性能相對較差；</a:t>
            </a:r>
            <a:endParaRPr lang="en-US" altLang="zh-TW"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smtClean="0">
                <a:solidFill>
                  <a:schemeClr val="tx1"/>
                </a:solidFill>
                <a:effectLst/>
                <a:latin typeface="+mn-lt"/>
                <a:ea typeface="+mn-ea"/>
                <a:cs typeface="+mn-cs"/>
              </a:rPr>
              <a:t>網卡直通支持虛擬機繞過</a:t>
            </a:r>
            <a:r>
              <a:rPr lang="en-US" altLang="zh-TW" sz="1200" b="0" i="0" kern="1200" dirty="0" smtClean="0">
                <a:solidFill>
                  <a:schemeClr val="tx1"/>
                </a:solidFill>
                <a:effectLst/>
                <a:latin typeface="+mn-lt"/>
                <a:ea typeface="+mn-ea"/>
                <a:cs typeface="+mn-cs"/>
              </a:rPr>
              <a:t>Hypervisor</a:t>
            </a:r>
            <a:r>
              <a:rPr lang="zh-TW" altLang="en-US" sz="1200" b="0" i="0" kern="1200" dirty="0" smtClean="0">
                <a:solidFill>
                  <a:schemeClr val="tx1"/>
                </a:solidFill>
                <a:effectLst/>
                <a:latin typeface="+mn-lt"/>
                <a:ea typeface="+mn-ea"/>
                <a:cs typeface="+mn-cs"/>
              </a:rPr>
              <a:t>層，直接訪問物理</a:t>
            </a:r>
            <a:r>
              <a:rPr lang="en-US" altLang="zh-TW" sz="1200" b="0" i="0" kern="1200" dirty="0" smtClean="0">
                <a:solidFill>
                  <a:schemeClr val="tx1"/>
                </a:solidFill>
                <a:effectLst/>
                <a:latin typeface="+mn-lt"/>
                <a:ea typeface="+mn-ea"/>
                <a:cs typeface="+mn-cs"/>
              </a:rPr>
              <a:t>I/O</a:t>
            </a:r>
            <a:r>
              <a:rPr lang="zh-TW" altLang="en-US" sz="1200" b="0" i="0" kern="1200" dirty="0" smtClean="0">
                <a:solidFill>
                  <a:schemeClr val="tx1"/>
                </a:solidFill>
                <a:effectLst/>
                <a:latin typeface="+mn-lt"/>
                <a:ea typeface="+mn-ea"/>
                <a:cs typeface="+mn-cs"/>
              </a:rPr>
              <a:t>設備，具有最高的性能，但是，在同一時刻，物理</a:t>
            </a:r>
            <a:r>
              <a:rPr lang="en-US" altLang="zh-TW" sz="1200" b="0" i="0" kern="1200" dirty="0" smtClean="0">
                <a:solidFill>
                  <a:schemeClr val="tx1"/>
                </a:solidFill>
                <a:effectLst/>
                <a:latin typeface="+mn-lt"/>
                <a:ea typeface="+mn-ea"/>
                <a:cs typeface="+mn-cs"/>
              </a:rPr>
              <a:t>I/O</a:t>
            </a:r>
            <a:r>
              <a:rPr lang="zh-TW" altLang="en-US" sz="1200" b="0" i="0" kern="1200" dirty="0" smtClean="0">
                <a:solidFill>
                  <a:schemeClr val="tx1"/>
                </a:solidFill>
                <a:effectLst/>
                <a:latin typeface="+mn-lt"/>
                <a:ea typeface="+mn-ea"/>
                <a:cs typeface="+mn-cs"/>
              </a:rPr>
              <a:t>設備只能被一個虛擬機獨享；</a:t>
            </a:r>
            <a:endParaRPr lang="en-US" altLang="zh-TW"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SR-IOV</a:t>
            </a:r>
            <a:r>
              <a:rPr lang="zh-TW" altLang="en-US" sz="1200" b="0" i="0" kern="1200" dirty="0" smtClean="0">
                <a:solidFill>
                  <a:schemeClr val="tx1"/>
                </a:solidFill>
                <a:effectLst/>
                <a:latin typeface="+mn-lt"/>
                <a:ea typeface="+mn-ea"/>
                <a:cs typeface="+mn-cs"/>
              </a:rPr>
              <a:t>是</a:t>
            </a:r>
            <a:r>
              <a:rPr lang="en-US" altLang="zh-TW" sz="1200" b="0" i="0" kern="1200" dirty="0" smtClean="0">
                <a:solidFill>
                  <a:schemeClr val="tx1"/>
                </a:solidFill>
                <a:effectLst/>
                <a:latin typeface="+mn-lt"/>
                <a:ea typeface="+mn-ea"/>
                <a:cs typeface="+mn-cs"/>
              </a:rPr>
              <a:t>Intel</a:t>
            </a:r>
            <a:r>
              <a:rPr lang="zh-TW" altLang="en-US" sz="1200" b="0" i="0" kern="1200" dirty="0" smtClean="0">
                <a:solidFill>
                  <a:schemeClr val="tx1"/>
                </a:solidFill>
                <a:effectLst/>
                <a:latin typeface="+mn-lt"/>
                <a:ea typeface="+mn-ea"/>
                <a:cs typeface="+mn-cs"/>
              </a:rPr>
              <a:t>在</a:t>
            </a:r>
            <a:r>
              <a:rPr lang="en-US" altLang="zh-TW" sz="1200" b="0" i="0" kern="1200" dirty="0" smtClean="0">
                <a:solidFill>
                  <a:schemeClr val="tx1"/>
                </a:solidFill>
                <a:effectLst/>
                <a:latin typeface="+mn-lt"/>
                <a:ea typeface="+mn-ea"/>
                <a:cs typeface="+mn-cs"/>
              </a:rPr>
              <a:t>2007</a:t>
            </a:r>
            <a:r>
              <a:rPr lang="zh-TW" altLang="en-US" sz="1200" b="0" i="0" kern="1200" dirty="0" smtClean="0">
                <a:solidFill>
                  <a:schemeClr val="tx1"/>
                </a:solidFill>
                <a:effectLst/>
                <a:latin typeface="+mn-lt"/>
                <a:ea typeface="+mn-ea"/>
                <a:cs typeface="+mn-cs"/>
              </a:rPr>
              <a:t>年提出的解決虛擬化網絡</a:t>
            </a:r>
            <a:r>
              <a:rPr lang="en-US" altLang="zh-TW" sz="1200" b="0" i="0" kern="1200" dirty="0" smtClean="0">
                <a:solidFill>
                  <a:schemeClr val="tx1"/>
                </a:solidFill>
                <a:effectLst/>
                <a:latin typeface="+mn-lt"/>
                <a:ea typeface="+mn-ea"/>
                <a:cs typeface="+mn-cs"/>
              </a:rPr>
              <a:t>I/O</a:t>
            </a:r>
            <a:r>
              <a:rPr lang="zh-TW" altLang="en-US" sz="1200" b="0" i="0" kern="1200" dirty="0" smtClean="0">
                <a:solidFill>
                  <a:schemeClr val="tx1"/>
                </a:solidFill>
                <a:effectLst/>
                <a:latin typeface="+mn-lt"/>
                <a:ea typeface="+mn-ea"/>
                <a:cs typeface="+mn-cs"/>
              </a:rPr>
              <a:t>的硬體技術方案，該技術不僅能夠繼承網卡直通的高性能優勢，而且同時支持物理</a:t>
            </a:r>
            <a:r>
              <a:rPr lang="en-US" altLang="zh-TW" sz="1200" b="0" i="0" kern="1200" dirty="0" smtClean="0">
                <a:solidFill>
                  <a:schemeClr val="tx1"/>
                </a:solidFill>
                <a:effectLst/>
                <a:latin typeface="+mn-lt"/>
                <a:ea typeface="+mn-ea"/>
                <a:cs typeface="+mn-cs"/>
              </a:rPr>
              <a:t>I/O</a:t>
            </a:r>
            <a:r>
              <a:rPr lang="zh-TW" altLang="en-US" sz="1200" b="0" i="0" kern="1200" dirty="0" smtClean="0">
                <a:solidFill>
                  <a:schemeClr val="tx1"/>
                </a:solidFill>
                <a:effectLst/>
                <a:latin typeface="+mn-lt"/>
                <a:ea typeface="+mn-ea"/>
                <a:cs typeface="+mn-cs"/>
              </a:rPr>
              <a:t>設備的跨虛擬機共享，具有較好的應用前景。</a:t>
            </a:r>
            <a:r>
              <a:rPr lang="zh-TW" altLang="en-US" dirty="0" smtClean="0"/>
              <a:t/>
            </a:r>
            <a:br>
              <a:rPr lang="zh-TW" altLang="en-US" dirty="0" smtClean="0"/>
            </a:br>
            <a:endParaRPr lang="en-US" altLang="zh-TW" sz="1200" b="0" i="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22</a:t>
            </a:fld>
            <a:endParaRPr lang="zh-TW" altLang="en-US"/>
          </a:p>
        </p:txBody>
      </p:sp>
    </p:spTree>
    <p:extLst>
      <p:ext uri="{BB962C8B-B14F-4D97-AF65-F5344CB8AC3E}">
        <p14:creationId xmlns:p14="http://schemas.microsoft.com/office/powerpoint/2010/main" val="4207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在虛擬化環境中，可以在不同情況下連接虛擬機</a:t>
            </a:r>
            <a:endParaRPr lang="en-US" altLang="zh-TW" dirty="0" smtClean="0"/>
          </a:p>
          <a:p>
            <a:r>
              <a:rPr lang="zh-TW" altLang="en-US" dirty="0" smtClean="0"/>
              <a:t>如果兩個</a:t>
            </a:r>
            <a:r>
              <a:rPr lang="en-US" altLang="zh-TW" dirty="0" smtClean="0"/>
              <a:t>VNF</a:t>
            </a:r>
            <a:r>
              <a:rPr lang="zh-TW" altLang="en-US" dirty="0" smtClean="0"/>
              <a:t>位於同一台實體</a:t>
            </a:r>
            <a:r>
              <a:rPr lang="en-US" altLang="zh-TW" dirty="0" smtClean="0"/>
              <a:t>server</a:t>
            </a:r>
            <a:r>
              <a:rPr lang="zh-TW" altLang="en-US" dirty="0" smtClean="0"/>
              <a:t>和同一個區域網路</a:t>
            </a:r>
            <a:r>
              <a:rPr lang="en-US" altLang="zh-TW" dirty="0" smtClean="0"/>
              <a:t>(LAN)</a:t>
            </a:r>
            <a:r>
              <a:rPr lang="zh-TW" altLang="en-US" dirty="0" smtClean="0"/>
              <a:t>上，則它們將通過同一台</a:t>
            </a:r>
            <a:r>
              <a:rPr lang="en-US" altLang="zh-TW" dirty="0" err="1" smtClean="0"/>
              <a:t>Vswitch</a:t>
            </a:r>
            <a:r>
              <a:rPr lang="zh-TW" altLang="en-US" dirty="0" smtClean="0"/>
              <a:t>連接。</a:t>
            </a:r>
            <a:endParaRPr lang="en-US" altLang="zh-TW" dirty="0" smtClean="0"/>
          </a:p>
          <a:p>
            <a:r>
              <a:rPr lang="zh-TW" altLang="en-US" dirty="0" smtClean="0"/>
              <a:t>如果兩個</a:t>
            </a:r>
            <a:r>
              <a:rPr lang="en-US" altLang="zh-TW" dirty="0" smtClean="0"/>
              <a:t>VNF</a:t>
            </a:r>
            <a:r>
              <a:rPr lang="zh-TW" altLang="en-US" dirty="0" smtClean="0"/>
              <a:t>在同一台實體</a:t>
            </a:r>
            <a:r>
              <a:rPr lang="en-US" altLang="zh-TW" dirty="0" smtClean="0"/>
              <a:t>server</a:t>
            </a:r>
            <a:r>
              <a:rPr lang="zh-TW" altLang="en-US" dirty="0" smtClean="0"/>
              <a:t>上但在不同的</a:t>
            </a:r>
            <a:r>
              <a:rPr lang="en-US" altLang="zh-TW" dirty="0" smtClean="0"/>
              <a:t>LAN</a:t>
            </a:r>
            <a:r>
              <a:rPr lang="zh-TW" altLang="en-US" dirty="0" smtClean="0"/>
              <a:t>上，則連接將通過第一個</a:t>
            </a:r>
            <a:r>
              <a:rPr lang="en-US" altLang="zh-TW" dirty="0" err="1" smtClean="0"/>
              <a:t>Vswitch</a:t>
            </a:r>
            <a:r>
              <a:rPr lang="zh-TW" altLang="en-US" dirty="0" smtClean="0"/>
              <a:t>到達網絡介面控制器（</a:t>
            </a:r>
            <a:r>
              <a:rPr lang="en-US" altLang="zh-TW" dirty="0" smtClean="0"/>
              <a:t>NIC</a:t>
            </a:r>
            <a:r>
              <a:rPr lang="zh-TW" altLang="en-US" dirty="0" smtClean="0"/>
              <a:t>），然後再到達外部交換機，然後再回到同一</a:t>
            </a:r>
            <a:r>
              <a:rPr lang="en-US" altLang="zh-TW" dirty="0" smtClean="0"/>
              <a:t>NIC</a:t>
            </a:r>
            <a:r>
              <a:rPr lang="zh-TW" altLang="en-US" dirty="0" smtClean="0"/>
              <a:t>。 此</a:t>
            </a:r>
            <a:r>
              <a:rPr lang="en-US" altLang="zh-TW" dirty="0" smtClean="0"/>
              <a:t>NIC</a:t>
            </a:r>
            <a:r>
              <a:rPr lang="zh-TW" altLang="en-US" dirty="0" smtClean="0"/>
              <a:t>將連接轉發到第二個</a:t>
            </a:r>
            <a:r>
              <a:rPr lang="en-US" altLang="zh-TW" dirty="0" smtClean="0"/>
              <a:t>LAN</a:t>
            </a:r>
            <a:r>
              <a:rPr lang="zh-TW" altLang="en-US" dirty="0" smtClean="0"/>
              <a:t>的</a:t>
            </a:r>
            <a:r>
              <a:rPr lang="en-US" altLang="zh-TW" dirty="0" err="1" smtClean="0"/>
              <a:t>Vswitch</a:t>
            </a:r>
            <a:r>
              <a:rPr lang="zh-TW" altLang="en-US" dirty="0" smtClean="0"/>
              <a:t>，然後轉發到</a:t>
            </a:r>
            <a:r>
              <a:rPr lang="en-US" altLang="zh-TW" dirty="0" smtClean="0"/>
              <a:t>VNF</a:t>
            </a:r>
            <a:r>
              <a:rPr lang="zh-TW" altLang="en-US" dirty="0" smtClean="0"/>
              <a:t>。</a:t>
            </a:r>
            <a:endParaRPr lang="en-US" altLang="zh-TW" dirty="0" smtClean="0"/>
          </a:p>
          <a:p>
            <a:endParaRPr lang="en-US" altLang="zh-TW" dirty="0" smtClean="0"/>
          </a:p>
          <a:p>
            <a:r>
              <a:rPr lang="en-US" altLang="zh-TW" dirty="0" smtClean="0"/>
              <a:t>NIC</a:t>
            </a:r>
            <a:r>
              <a:rPr lang="zh-TW" altLang="en-US" dirty="0" smtClean="0"/>
              <a:t> 網卡</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23</a:t>
            </a:fld>
            <a:endParaRPr lang="zh-TW" altLang="en-US"/>
          </a:p>
        </p:txBody>
      </p:sp>
    </p:spTree>
    <p:extLst>
      <p:ext uri="{BB962C8B-B14F-4D97-AF65-F5344CB8AC3E}">
        <p14:creationId xmlns:p14="http://schemas.microsoft.com/office/powerpoint/2010/main" val="1032057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如果兩個</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位於不同的</a:t>
            </a:r>
            <a:r>
              <a:rPr lang="en-US" altLang="zh-TW" sz="1200" b="0" i="0" kern="1200" dirty="0" smtClean="0">
                <a:solidFill>
                  <a:schemeClr val="tx1"/>
                </a:solidFill>
                <a:effectLst/>
                <a:latin typeface="+mn-lt"/>
                <a:ea typeface="+mn-ea"/>
                <a:cs typeface="+mn-cs"/>
              </a:rPr>
              <a:t>server</a:t>
            </a:r>
            <a:r>
              <a:rPr lang="zh-TW" altLang="en-US" sz="1200" b="0" i="0" kern="1200" dirty="0" smtClean="0">
                <a:solidFill>
                  <a:schemeClr val="tx1"/>
                </a:solidFill>
                <a:effectLst/>
                <a:latin typeface="+mn-lt"/>
                <a:ea typeface="+mn-ea"/>
                <a:cs typeface="+mn-cs"/>
              </a:rPr>
              <a:t>上，則連線將通過第一個</a:t>
            </a:r>
            <a:r>
              <a:rPr lang="en-US" altLang="zh-TW" sz="1200" b="0" i="0" kern="1200" dirty="0" err="1" smtClean="0">
                <a:solidFill>
                  <a:schemeClr val="tx1"/>
                </a:solidFill>
                <a:effectLst/>
                <a:latin typeface="+mn-lt"/>
                <a:ea typeface="+mn-ea"/>
                <a:cs typeface="+mn-cs"/>
              </a:rPr>
              <a:t>Vswitch</a:t>
            </a:r>
            <a:r>
              <a:rPr lang="zh-TW" altLang="en-US" sz="1200" b="0" i="0" kern="1200" dirty="0" smtClean="0">
                <a:solidFill>
                  <a:schemeClr val="tx1"/>
                </a:solidFill>
                <a:effectLst/>
                <a:latin typeface="+mn-lt"/>
                <a:ea typeface="+mn-ea"/>
                <a:cs typeface="+mn-cs"/>
              </a:rPr>
              <a:t>到達</a:t>
            </a:r>
            <a:r>
              <a:rPr lang="en-US" altLang="zh-TW" sz="1200" b="0" i="0" kern="1200" dirty="0" smtClean="0">
                <a:solidFill>
                  <a:schemeClr val="tx1"/>
                </a:solidFill>
                <a:effectLst/>
                <a:latin typeface="+mn-lt"/>
                <a:ea typeface="+mn-ea"/>
                <a:cs typeface="+mn-cs"/>
              </a:rPr>
              <a:t>NIC</a:t>
            </a:r>
            <a:r>
              <a:rPr lang="zh-TW" altLang="en-US" sz="1200" b="0" i="0" kern="1200" dirty="0" smtClean="0">
                <a:solidFill>
                  <a:schemeClr val="tx1"/>
                </a:solidFill>
                <a:effectLst/>
                <a:latin typeface="+mn-lt"/>
                <a:ea typeface="+mn-ea"/>
                <a:cs typeface="+mn-cs"/>
              </a:rPr>
              <a:t>，然後再到達外部交換機。 此交換機將連線轉發到需要的</a:t>
            </a:r>
            <a:r>
              <a:rPr lang="en-US" altLang="zh-TW" sz="1200" b="0" i="0" kern="1200" dirty="0" smtClean="0">
                <a:solidFill>
                  <a:schemeClr val="tx1"/>
                </a:solidFill>
                <a:effectLst/>
                <a:latin typeface="+mn-lt"/>
                <a:ea typeface="+mn-ea"/>
                <a:cs typeface="+mn-cs"/>
              </a:rPr>
              <a:t>server</a:t>
            </a:r>
            <a:r>
              <a:rPr lang="zh-TW" altLang="en-US" sz="1200" b="0" i="0" kern="1200" dirty="0" smtClean="0">
                <a:solidFill>
                  <a:schemeClr val="tx1"/>
                </a:solidFill>
                <a:effectLst/>
                <a:latin typeface="+mn-lt"/>
                <a:ea typeface="+mn-ea"/>
                <a:cs typeface="+mn-cs"/>
              </a:rPr>
              <a:t>的</a:t>
            </a:r>
            <a:r>
              <a:rPr lang="en-US" altLang="zh-TW" sz="1200" b="0" i="0" kern="1200" dirty="0" smtClean="0">
                <a:solidFill>
                  <a:schemeClr val="tx1"/>
                </a:solidFill>
                <a:effectLst/>
                <a:latin typeface="+mn-lt"/>
                <a:ea typeface="+mn-ea"/>
                <a:cs typeface="+mn-cs"/>
              </a:rPr>
              <a:t>NIC</a:t>
            </a:r>
            <a:r>
              <a:rPr lang="zh-TW" altLang="en-US" sz="1200" b="0" i="0" kern="1200" dirty="0" smtClean="0">
                <a:solidFill>
                  <a:schemeClr val="tx1"/>
                </a:solidFill>
                <a:effectLst/>
                <a:latin typeface="+mn-lt"/>
                <a:ea typeface="+mn-ea"/>
                <a:cs typeface="+mn-cs"/>
              </a:rPr>
              <a:t>。 最後，此</a:t>
            </a:r>
            <a:r>
              <a:rPr lang="en-US" altLang="zh-TW" sz="1200" b="0" i="0" kern="1200" dirty="0" smtClean="0">
                <a:solidFill>
                  <a:schemeClr val="tx1"/>
                </a:solidFill>
                <a:effectLst/>
                <a:latin typeface="+mn-lt"/>
                <a:ea typeface="+mn-ea"/>
                <a:cs typeface="+mn-cs"/>
              </a:rPr>
              <a:t>NIC</a:t>
            </a:r>
            <a:r>
              <a:rPr lang="zh-TW" altLang="en-US" sz="1200" b="0" i="0" kern="1200" dirty="0" smtClean="0">
                <a:solidFill>
                  <a:schemeClr val="tx1"/>
                </a:solidFill>
                <a:effectLst/>
                <a:latin typeface="+mn-lt"/>
                <a:ea typeface="+mn-ea"/>
                <a:cs typeface="+mn-cs"/>
              </a:rPr>
              <a:t>將其轉發到其內部</a:t>
            </a:r>
            <a:r>
              <a:rPr lang="en-US" altLang="zh-TW" sz="1200" b="0" i="0" kern="1200" dirty="0" err="1" smtClean="0">
                <a:solidFill>
                  <a:schemeClr val="tx1"/>
                </a:solidFill>
                <a:effectLst/>
                <a:latin typeface="+mn-lt"/>
                <a:ea typeface="+mn-ea"/>
                <a:cs typeface="+mn-cs"/>
              </a:rPr>
              <a:t>Vswitch</a:t>
            </a:r>
            <a:r>
              <a:rPr lang="zh-TW" altLang="en-US" sz="1200" b="0" i="0" kern="1200" dirty="0" smtClean="0">
                <a:solidFill>
                  <a:schemeClr val="tx1"/>
                </a:solidFill>
                <a:effectLst/>
                <a:latin typeface="+mn-lt"/>
                <a:ea typeface="+mn-ea"/>
                <a:cs typeface="+mn-cs"/>
              </a:rPr>
              <a:t>，然後轉發到目標</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某些</a:t>
            </a:r>
            <a:r>
              <a:rPr lang="en-US" altLang="zh-TW" sz="1200" b="0" i="0" kern="1200" dirty="0" smtClean="0">
                <a:solidFill>
                  <a:schemeClr val="tx1"/>
                </a:solidFill>
                <a:effectLst/>
                <a:latin typeface="+mn-lt"/>
                <a:ea typeface="+mn-ea"/>
                <a:cs typeface="+mn-cs"/>
              </a:rPr>
              <a:t>NIC</a:t>
            </a:r>
            <a:r>
              <a:rPr lang="zh-TW" altLang="en-US" sz="1200" b="0" i="0" kern="1200" dirty="0" smtClean="0">
                <a:solidFill>
                  <a:schemeClr val="tx1"/>
                </a:solidFill>
                <a:effectLst/>
                <a:latin typeface="+mn-lt"/>
                <a:ea typeface="+mn-ea"/>
                <a:cs typeface="+mn-cs"/>
              </a:rPr>
              <a:t>提供從</a:t>
            </a:r>
            <a:r>
              <a:rPr lang="en-US" altLang="zh-TW" sz="1200" b="0" i="0" kern="1200" dirty="0" smtClean="0">
                <a:solidFill>
                  <a:schemeClr val="tx1"/>
                </a:solidFill>
                <a:effectLst/>
                <a:latin typeface="+mn-lt"/>
                <a:ea typeface="+mn-ea"/>
                <a:cs typeface="+mn-cs"/>
              </a:rPr>
              <a:t>VM</a:t>
            </a:r>
            <a:r>
              <a:rPr lang="zh-TW" altLang="en-US" sz="1200" b="0" i="0" kern="1200" dirty="0" smtClean="0">
                <a:solidFill>
                  <a:schemeClr val="tx1"/>
                </a:solidFill>
                <a:effectLst/>
                <a:latin typeface="+mn-lt"/>
                <a:ea typeface="+mn-ea"/>
                <a:cs typeface="+mn-cs"/>
              </a:rPr>
              <a:t>的直接訪問</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這些</a:t>
            </a:r>
            <a:r>
              <a:rPr lang="en-US" altLang="zh-TW" sz="1200" b="0" i="0" kern="1200" dirty="0" smtClean="0">
                <a:solidFill>
                  <a:schemeClr val="tx1"/>
                </a:solidFill>
                <a:effectLst/>
                <a:latin typeface="+mn-lt"/>
                <a:ea typeface="+mn-ea"/>
                <a:cs typeface="+mn-cs"/>
              </a:rPr>
              <a:t>NIC</a:t>
            </a:r>
            <a:r>
              <a:rPr lang="zh-TW" altLang="en-US" sz="1200" b="0" i="0" kern="1200" dirty="0" smtClean="0">
                <a:solidFill>
                  <a:schemeClr val="tx1"/>
                </a:solidFill>
                <a:effectLst/>
                <a:latin typeface="+mn-lt"/>
                <a:ea typeface="+mn-ea"/>
                <a:cs typeface="+mn-cs"/>
              </a:rPr>
              <a:t>符合單根</a:t>
            </a:r>
            <a:r>
              <a:rPr lang="en-US" altLang="zh-TW" sz="1200" b="0" i="0" kern="1200" dirty="0" smtClean="0">
                <a:solidFill>
                  <a:schemeClr val="tx1"/>
                </a:solidFill>
                <a:effectLst/>
                <a:latin typeface="+mn-lt"/>
                <a:ea typeface="+mn-ea"/>
                <a:cs typeface="+mn-cs"/>
              </a:rPr>
              <a:t>I / O</a:t>
            </a:r>
            <a:r>
              <a:rPr lang="zh-TW" altLang="en-US" sz="1200" b="0" i="0" kern="1200" dirty="0" smtClean="0">
                <a:solidFill>
                  <a:schemeClr val="tx1"/>
                </a:solidFill>
                <a:effectLst/>
                <a:latin typeface="+mn-lt"/>
                <a:ea typeface="+mn-ea"/>
                <a:cs typeface="+mn-cs"/>
              </a:rPr>
              <a:t>虛擬化（</a:t>
            </a:r>
            <a:r>
              <a:rPr lang="en-US" altLang="zh-TW" sz="1200" b="0" i="0" kern="1200" dirty="0" smtClean="0">
                <a:solidFill>
                  <a:schemeClr val="tx1"/>
                </a:solidFill>
                <a:effectLst/>
                <a:latin typeface="+mn-lt"/>
                <a:ea typeface="+mn-ea"/>
                <a:cs typeface="+mn-cs"/>
              </a:rPr>
              <a:t>SR-IOV</a:t>
            </a:r>
            <a:r>
              <a:rPr lang="zh-TW" altLang="en-US" sz="1200" b="0" i="0" kern="1200" dirty="0" smtClean="0">
                <a:solidFill>
                  <a:schemeClr val="tx1"/>
                </a:solidFill>
                <a:effectLst/>
                <a:latin typeface="+mn-lt"/>
                <a:ea typeface="+mn-ea"/>
                <a:cs typeface="+mn-cs"/>
              </a:rPr>
              <a:t>）。</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它們為</a:t>
            </a:r>
            <a:r>
              <a:rPr lang="en-US" altLang="zh-TW" sz="1200" b="0" i="0" kern="1200" dirty="0" smtClean="0">
                <a:solidFill>
                  <a:schemeClr val="tx1"/>
                </a:solidFill>
                <a:effectLst/>
                <a:latin typeface="+mn-lt"/>
                <a:ea typeface="+mn-ea"/>
                <a:cs typeface="+mn-cs"/>
              </a:rPr>
              <a:t>VM</a:t>
            </a:r>
            <a:r>
              <a:rPr lang="zh-TW" altLang="en-US" sz="1200" b="0" i="0" kern="1200" dirty="0" smtClean="0">
                <a:solidFill>
                  <a:schemeClr val="tx1"/>
                </a:solidFill>
                <a:effectLst/>
                <a:latin typeface="+mn-lt"/>
                <a:ea typeface="+mn-ea"/>
                <a:cs typeface="+mn-cs"/>
              </a:rPr>
              <a:t>提供了更快，更高的吞吐量。</a:t>
            </a:r>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SR-IOV</a:t>
            </a:r>
            <a:r>
              <a:rPr lang="zh-TW" altLang="en-US" sz="1200" b="0" i="0" kern="1200" dirty="0" smtClean="0">
                <a:solidFill>
                  <a:schemeClr val="tx1"/>
                </a:solidFill>
                <a:effectLst/>
                <a:latin typeface="+mn-lt"/>
                <a:ea typeface="+mn-ea"/>
                <a:cs typeface="+mn-cs"/>
              </a:rPr>
              <a:t>通過將</a:t>
            </a:r>
            <a:r>
              <a:rPr lang="en-US" altLang="zh-TW" sz="1200" b="0" i="0" kern="1200" dirty="0" smtClean="0">
                <a:solidFill>
                  <a:schemeClr val="tx1"/>
                </a:solidFill>
                <a:effectLst/>
                <a:latin typeface="+mn-lt"/>
                <a:ea typeface="+mn-ea"/>
                <a:cs typeface="+mn-cs"/>
              </a:rPr>
              <a:t>PF</a:t>
            </a:r>
            <a:r>
              <a:rPr lang="zh-TW" altLang="en-US" sz="1200" b="0" i="0" kern="1200" dirty="0" smtClean="0">
                <a:solidFill>
                  <a:schemeClr val="tx1"/>
                </a:solidFill>
                <a:effectLst/>
                <a:latin typeface="+mn-lt"/>
                <a:ea typeface="+mn-ea"/>
                <a:cs typeface="+mn-cs"/>
              </a:rPr>
              <a:t>分為多個</a:t>
            </a:r>
            <a:r>
              <a:rPr lang="en-US" altLang="zh-TW" sz="1200" b="0" i="0" kern="1200" dirty="0" smtClean="0">
                <a:solidFill>
                  <a:schemeClr val="tx1"/>
                </a:solidFill>
                <a:effectLst/>
                <a:latin typeface="+mn-lt"/>
                <a:ea typeface="+mn-ea"/>
                <a:cs typeface="+mn-cs"/>
              </a:rPr>
              <a:t>VF</a:t>
            </a:r>
            <a:r>
              <a:rPr lang="zh-TW" altLang="en-US" sz="1200" b="0" i="0" kern="1200" dirty="0" smtClean="0">
                <a:solidFill>
                  <a:schemeClr val="tx1"/>
                </a:solidFill>
                <a:effectLst/>
                <a:latin typeface="+mn-lt"/>
                <a:ea typeface="+mn-ea"/>
                <a:cs typeface="+mn-cs"/>
              </a:rPr>
              <a:t>為上層虛擬機使用，相當於虛擬機繞過</a:t>
            </a:r>
            <a:r>
              <a:rPr lang="en-US" altLang="zh-TW" sz="1200" b="0" i="0" kern="1200" dirty="0" smtClean="0">
                <a:solidFill>
                  <a:schemeClr val="tx1"/>
                </a:solidFill>
                <a:effectLst/>
                <a:latin typeface="+mn-lt"/>
                <a:ea typeface="+mn-ea"/>
                <a:cs typeface="+mn-cs"/>
              </a:rPr>
              <a:t>Hypervisor</a:t>
            </a:r>
            <a:r>
              <a:rPr lang="zh-TW" altLang="en-US" sz="1200" b="0" i="0" kern="1200" dirty="0" smtClean="0">
                <a:solidFill>
                  <a:schemeClr val="tx1"/>
                </a:solidFill>
                <a:effectLst/>
                <a:latin typeface="+mn-lt"/>
                <a:ea typeface="+mn-ea"/>
                <a:cs typeface="+mn-cs"/>
              </a:rPr>
              <a:t>直接使用設備處理</a:t>
            </a:r>
            <a:r>
              <a:rPr lang="en-US" altLang="zh-TW" sz="1200" b="0" i="0" kern="1200" dirty="0" smtClean="0">
                <a:solidFill>
                  <a:schemeClr val="tx1"/>
                </a:solidFill>
                <a:effectLst/>
                <a:latin typeface="+mn-lt"/>
                <a:ea typeface="+mn-ea"/>
                <a:cs typeface="+mn-cs"/>
              </a:rPr>
              <a:t>I/O</a:t>
            </a:r>
            <a:r>
              <a:rPr lang="zh-TW" altLang="en-US" sz="1200" b="0" i="0" kern="1200" dirty="0" smtClean="0">
                <a:solidFill>
                  <a:schemeClr val="tx1"/>
                </a:solidFill>
                <a:effectLst/>
                <a:latin typeface="+mn-lt"/>
                <a:ea typeface="+mn-ea"/>
                <a:cs typeface="+mn-cs"/>
              </a:rPr>
              <a:t>和傳輸數據。</a:t>
            </a:r>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PF</a:t>
            </a:r>
            <a:r>
              <a:rPr lang="zh-TW" altLang="en-US" sz="1200" b="0" i="0" kern="1200" dirty="0" smtClean="0">
                <a:solidFill>
                  <a:schemeClr val="tx1"/>
                </a:solidFill>
                <a:effectLst/>
                <a:latin typeface="+mn-lt"/>
                <a:ea typeface="+mn-ea"/>
                <a:cs typeface="+mn-cs"/>
              </a:rPr>
              <a:t>代表的是一張物理網卡，那麼</a:t>
            </a:r>
            <a:r>
              <a:rPr lang="en-US" altLang="zh-TW" sz="1200" b="0" i="0" kern="1200" dirty="0" smtClean="0">
                <a:solidFill>
                  <a:schemeClr val="tx1"/>
                </a:solidFill>
                <a:effectLst/>
                <a:latin typeface="+mn-lt"/>
                <a:ea typeface="+mn-ea"/>
                <a:cs typeface="+mn-cs"/>
              </a:rPr>
              <a:t>VF</a:t>
            </a:r>
            <a:r>
              <a:rPr lang="zh-TW" altLang="en-US" sz="1200" b="0" i="0" kern="1200" dirty="0" smtClean="0">
                <a:solidFill>
                  <a:schemeClr val="tx1"/>
                </a:solidFill>
                <a:effectLst/>
                <a:latin typeface="+mn-lt"/>
                <a:ea typeface="+mn-ea"/>
                <a:cs typeface="+mn-cs"/>
              </a:rPr>
              <a:t>則是一個虛擬機可以看見和使用的虛擬網卡。</a:t>
            </a:r>
            <a:r>
              <a:rPr lang="zh-TW" altLang="en-US" dirty="0" smtClean="0"/>
              <a:t/>
            </a:r>
            <a:br>
              <a:rPr lang="zh-TW" altLang="en-US" dirty="0" smtClean="0"/>
            </a:br>
            <a:r>
              <a:rPr lang="en-US" altLang="zh-TW" sz="1200" b="0" i="0" kern="1200" dirty="0" smtClean="0">
                <a:solidFill>
                  <a:schemeClr val="tx1"/>
                </a:solidFill>
                <a:effectLst/>
                <a:latin typeface="+mn-lt"/>
                <a:ea typeface="+mn-ea"/>
                <a:cs typeface="+mn-cs"/>
              </a:rPr>
              <a:t>SR-IOV</a:t>
            </a:r>
            <a:r>
              <a:rPr lang="zh-TW" altLang="en-US" sz="1200" b="0" i="0" kern="1200" dirty="0" smtClean="0">
                <a:solidFill>
                  <a:schemeClr val="tx1"/>
                </a:solidFill>
                <a:effectLst/>
                <a:latin typeface="+mn-lt"/>
                <a:ea typeface="+mn-ea"/>
                <a:cs typeface="+mn-cs"/>
              </a:rPr>
              <a:t>的主要作用就是消除</a:t>
            </a:r>
            <a:r>
              <a:rPr lang="en-US" altLang="zh-TW" sz="1200" b="0" i="0" kern="1200" dirty="0" smtClean="0">
                <a:solidFill>
                  <a:schemeClr val="tx1"/>
                </a:solidFill>
                <a:effectLst/>
                <a:latin typeface="+mn-lt"/>
                <a:ea typeface="+mn-ea"/>
                <a:cs typeface="+mn-cs"/>
              </a:rPr>
              <a:t>VMM</a:t>
            </a:r>
            <a:r>
              <a:rPr lang="zh-TW" altLang="en-US" sz="1200" b="0" i="0" kern="1200" dirty="0" smtClean="0">
                <a:solidFill>
                  <a:schemeClr val="tx1"/>
                </a:solidFill>
                <a:effectLst/>
                <a:latin typeface="+mn-lt"/>
                <a:ea typeface="+mn-ea"/>
                <a:cs typeface="+mn-cs"/>
              </a:rPr>
              <a:t>或</a:t>
            </a:r>
            <a:r>
              <a:rPr lang="en-US" altLang="zh-TW" sz="1200" b="0" i="0" kern="1200" dirty="0" smtClean="0">
                <a:solidFill>
                  <a:schemeClr val="tx1"/>
                </a:solidFill>
                <a:effectLst/>
                <a:latin typeface="+mn-lt"/>
                <a:ea typeface="+mn-ea"/>
                <a:cs typeface="+mn-cs"/>
              </a:rPr>
              <a:t>Hypervisor</a:t>
            </a:r>
            <a:r>
              <a:rPr lang="zh-TW" altLang="en-US" sz="1200" b="0" i="0" kern="1200" dirty="0" smtClean="0">
                <a:solidFill>
                  <a:schemeClr val="tx1"/>
                </a:solidFill>
                <a:effectLst/>
                <a:latin typeface="+mn-lt"/>
                <a:ea typeface="+mn-ea"/>
                <a:cs typeface="+mn-cs"/>
              </a:rPr>
              <a:t>對</a:t>
            </a:r>
            <a:r>
              <a:rPr lang="en-US" altLang="zh-TW" sz="1200" b="0" i="0" kern="1200" dirty="0" smtClean="0">
                <a:solidFill>
                  <a:schemeClr val="tx1"/>
                </a:solidFill>
                <a:effectLst/>
                <a:latin typeface="+mn-lt"/>
                <a:ea typeface="+mn-ea"/>
                <a:cs typeface="+mn-cs"/>
              </a:rPr>
              <a:t>I/O</a:t>
            </a:r>
            <a:r>
              <a:rPr lang="zh-TW" altLang="en-US" sz="1200" b="0" i="0" kern="1200" dirty="0" smtClean="0">
                <a:solidFill>
                  <a:schemeClr val="tx1"/>
                </a:solidFill>
                <a:effectLst/>
                <a:latin typeface="+mn-lt"/>
                <a:ea typeface="+mn-ea"/>
                <a:cs typeface="+mn-cs"/>
              </a:rPr>
              <a:t>操作的干預，進而提升數據傳輸</a:t>
            </a:r>
            <a:r>
              <a:rPr lang="zh-TW" altLang="en-US" sz="1200" b="0" i="0" kern="1200" dirty="0" smtClean="0">
                <a:solidFill>
                  <a:schemeClr val="tx1"/>
                </a:solidFill>
                <a:effectLst/>
                <a:latin typeface="+mn-lt"/>
                <a:ea typeface="+mn-ea"/>
                <a:cs typeface="+mn-cs"/>
              </a:rPr>
              <a:t>性能</a:t>
            </a:r>
            <a:endParaRPr lang="en-US" altLang="zh-TW" sz="1200" b="0" i="0" kern="1200" dirty="0" smtClean="0">
              <a:solidFill>
                <a:schemeClr val="tx1"/>
              </a:solidFill>
              <a:effectLst/>
              <a:latin typeface="+mn-lt"/>
              <a:ea typeface="+mn-ea"/>
              <a:cs typeface="+mn-cs"/>
            </a:endParaRPr>
          </a:p>
          <a:p>
            <a:r>
              <a:rPr lang="zh-TW" altLang="en-US" dirty="0" smtClean="0"/>
              <a:t/>
            </a:r>
            <a:br>
              <a:rPr lang="zh-TW" altLang="en-US" dirty="0" smtClean="0"/>
            </a:br>
            <a:r>
              <a:rPr lang="zh-TW" altLang="en-US" dirty="0" smtClean="0"/>
              <a:t>軟體模擬是通過虛擬化</a:t>
            </a:r>
            <a:r>
              <a:rPr lang="en-US" altLang="zh-TW" dirty="0" smtClean="0"/>
              <a:t>Hypervisor</a:t>
            </a:r>
            <a:r>
              <a:rPr lang="zh-TW" altLang="en-US" dirty="0" smtClean="0"/>
              <a:t>層模擬虛擬網卡，實現與物理設備完全一樣的接口，虛擬機作業系統無須修改就能直接驅動虛擬網卡，其最大的缺點是性能相對較差；</a:t>
            </a:r>
          </a:p>
          <a:p>
            <a:r>
              <a:rPr lang="zh-TW" altLang="en-US" dirty="0" smtClean="0"/>
              <a:t>網卡直通支持虛擬機繞過</a:t>
            </a:r>
            <a:r>
              <a:rPr lang="en-US" altLang="zh-TW" dirty="0" smtClean="0"/>
              <a:t>Hypervisor</a:t>
            </a:r>
            <a:r>
              <a:rPr lang="zh-TW" altLang="en-US" dirty="0" smtClean="0"/>
              <a:t>層，直接訪問物理</a:t>
            </a:r>
            <a:r>
              <a:rPr lang="en-US" altLang="zh-TW" dirty="0" smtClean="0"/>
              <a:t>I/O</a:t>
            </a:r>
            <a:r>
              <a:rPr lang="zh-TW" altLang="en-US" dirty="0" smtClean="0"/>
              <a:t>設備，具有最高的性能，但是，在同一時刻，物理</a:t>
            </a:r>
            <a:r>
              <a:rPr lang="en-US" altLang="zh-TW" dirty="0" smtClean="0"/>
              <a:t>I/O</a:t>
            </a:r>
            <a:r>
              <a:rPr lang="zh-TW" altLang="en-US" dirty="0" smtClean="0"/>
              <a:t>設備只能被一個虛擬機獨享；</a:t>
            </a:r>
          </a:p>
          <a:p>
            <a:r>
              <a:rPr lang="en-US" altLang="zh-TW" dirty="0" smtClean="0"/>
              <a:t>SR-IOV</a:t>
            </a:r>
            <a:r>
              <a:rPr lang="zh-TW" altLang="en-US" dirty="0" smtClean="0"/>
              <a:t>是</a:t>
            </a:r>
            <a:r>
              <a:rPr lang="en-US" altLang="zh-TW" dirty="0" smtClean="0"/>
              <a:t>Intel</a:t>
            </a:r>
            <a:r>
              <a:rPr lang="zh-TW" altLang="en-US" dirty="0" smtClean="0"/>
              <a:t>在</a:t>
            </a:r>
            <a:r>
              <a:rPr lang="en-US" altLang="zh-TW" dirty="0" smtClean="0"/>
              <a:t>2007</a:t>
            </a:r>
            <a:r>
              <a:rPr lang="zh-TW" altLang="en-US" dirty="0" smtClean="0"/>
              <a:t>年提出的解決虛擬化網絡</a:t>
            </a:r>
            <a:r>
              <a:rPr lang="en-US" altLang="zh-TW" dirty="0" smtClean="0"/>
              <a:t>I/O</a:t>
            </a:r>
            <a:r>
              <a:rPr lang="zh-TW" altLang="en-US" dirty="0" smtClean="0"/>
              <a:t>的硬體技術方案，該技術不僅能夠繼承網卡直通的高性能優勢，而且同時支持物理</a:t>
            </a:r>
            <a:r>
              <a:rPr lang="en-US" altLang="zh-TW" dirty="0" smtClean="0"/>
              <a:t>I/O</a:t>
            </a:r>
            <a:r>
              <a:rPr lang="zh-TW" altLang="en-US" dirty="0" smtClean="0"/>
              <a:t>設備的跨虛擬機共享，具有較好的應用前景。</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24</a:t>
            </a:fld>
            <a:endParaRPr lang="zh-TW" altLang="en-US"/>
          </a:p>
        </p:txBody>
      </p:sp>
    </p:spTree>
    <p:extLst>
      <p:ext uri="{BB962C8B-B14F-4D97-AF65-F5344CB8AC3E}">
        <p14:creationId xmlns:p14="http://schemas.microsoft.com/office/powerpoint/2010/main" val="1607971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solidFill>
                  <a:prstClr val="black">
                    <a:lumMod val="75000"/>
                    <a:lumOff val="25000"/>
                  </a:prstClr>
                </a:solidFill>
              </a:rPr>
              <a:t>但是，</a:t>
            </a:r>
            <a:r>
              <a:rPr lang="en-US" altLang="zh-TW" dirty="0" smtClean="0">
                <a:solidFill>
                  <a:prstClr val="black">
                    <a:lumMod val="75000"/>
                    <a:lumOff val="25000"/>
                  </a:prstClr>
                </a:solidFill>
              </a:rPr>
              <a:t>hypervisor</a:t>
            </a:r>
            <a:r>
              <a:rPr lang="zh-TW" altLang="en-US" dirty="0" smtClean="0">
                <a:solidFill>
                  <a:prstClr val="black">
                    <a:lumMod val="75000"/>
                    <a:lumOff val="25000"/>
                  </a:prstClr>
                </a:solidFill>
              </a:rPr>
              <a:t>提供的虛擬介面更容易配置，並以更簡單的方式支持</a:t>
            </a:r>
            <a:r>
              <a:rPr lang="en-US" altLang="zh-TW" dirty="0" smtClean="0">
                <a:solidFill>
                  <a:prstClr val="black">
                    <a:lumMod val="75000"/>
                    <a:lumOff val="25000"/>
                  </a:prstClr>
                </a:solidFill>
              </a:rPr>
              <a:t>VM</a:t>
            </a:r>
            <a:r>
              <a:rPr lang="zh-TW" altLang="en-US" dirty="0" smtClean="0">
                <a:solidFill>
                  <a:prstClr val="black">
                    <a:lumMod val="75000"/>
                    <a:lumOff val="25000"/>
                  </a:prstClr>
                </a:solidFill>
              </a:rPr>
              <a:t>及時遷移。</a:t>
            </a:r>
            <a:endParaRPr lang="en-US" altLang="zh-TW"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solidFill>
                  <a:prstClr val="black">
                    <a:lumMod val="75000"/>
                    <a:lumOff val="25000"/>
                  </a:prstClr>
                </a:solidFill>
              </a:rPr>
              <a:t>正確的選擇取決於</a:t>
            </a:r>
            <a:r>
              <a:rPr lang="en-US" altLang="zh-TW" dirty="0" smtClean="0">
                <a:solidFill>
                  <a:prstClr val="black">
                    <a:lumMod val="75000"/>
                    <a:lumOff val="25000"/>
                  </a:prstClr>
                </a:solidFill>
              </a:rPr>
              <a:t>VNF</a:t>
            </a:r>
            <a:r>
              <a:rPr lang="zh-TW" altLang="en-US" dirty="0" smtClean="0">
                <a:solidFill>
                  <a:prstClr val="black">
                    <a:lumMod val="75000"/>
                    <a:lumOff val="25000"/>
                  </a:prstClr>
                </a:solidFill>
              </a:rPr>
              <a:t>工作負載</a:t>
            </a:r>
            <a:endParaRPr lang="en-US" altLang="zh-TW"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solidFill>
                  <a:prstClr val="black">
                    <a:lumMod val="75000"/>
                    <a:lumOff val="25000"/>
                  </a:prstClr>
                </a:solidFill>
              </a:rPr>
              <a:t>表</a:t>
            </a:r>
            <a:endParaRPr lang="en-US" altLang="zh-TW"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solidFill>
                  <a:prstClr val="black">
                    <a:lumMod val="75000"/>
                    <a:lumOff val="25000"/>
                  </a:prstClr>
                </a:solidFill>
              </a:rPr>
              <a:t>虛擬化環境具有不同於傳統網絡功能互連的方法。</a:t>
            </a:r>
            <a:endParaRPr lang="en-US" altLang="zh-TW"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solidFill>
                  <a:prstClr val="black">
                    <a:lumMod val="75000"/>
                    <a:lumOff val="25000"/>
                  </a:prstClr>
                </a:solidFill>
              </a:rPr>
              <a:t>VNF</a:t>
            </a:r>
            <a:r>
              <a:rPr lang="zh-TW" altLang="en-US" dirty="0" smtClean="0">
                <a:solidFill>
                  <a:prstClr val="black">
                    <a:lumMod val="75000"/>
                    <a:lumOff val="25000"/>
                  </a:prstClr>
                </a:solidFill>
              </a:rPr>
              <a:t>應該利用加速的</a:t>
            </a:r>
            <a:r>
              <a:rPr lang="en-US" altLang="zh-TW" dirty="0" err="1" smtClean="0">
                <a:solidFill>
                  <a:prstClr val="black">
                    <a:lumMod val="75000"/>
                    <a:lumOff val="25000"/>
                  </a:prstClr>
                </a:solidFill>
              </a:rPr>
              <a:t>Vswitch</a:t>
            </a:r>
            <a:r>
              <a:rPr lang="zh-TW" altLang="en-US" dirty="0" smtClean="0">
                <a:solidFill>
                  <a:prstClr val="black">
                    <a:lumMod val="75000"/>
                    <a:lumOff val="25000"/>
                  </a:prstClr>
                </a:solidFill>
              </a:rPr>
              <a:t>並使用符合單根</a:t>
            </a:r>
            <a:r>
              <a:rPr lang="en-US" altLang="zh-TW" dirty="0" smtClean="0">
                <a:solidFill>
                  <a:prstClr val="black">
                    <a:lumMod val="75000"/>
                    <a:lumOff val="25000"/>
                  </a:prstClr>
                </a:solidFill>
              </a:rPr>
              <a:t>I / O</a:t>
            </a:r>
            <a:r>
              <a:rPr lang="zh-TW" altLang="en-US" dirty="0" smtClean="0">
                <a:solidFill>
                  <a:prstClr val="black">
                    <a:lumMod val="75000"/>
                    <a:lumOff val="25000"/>
                  </a:prstClr>
                </a:solidFill>
              </a:rPr>
              <a:t>虛擬化（</a:t>
            </a:r>
            <a:r>
              <a:rPr lang="en-US" altLang="zh-TW" dirty="0" smtClean="0">
                <a:solidFill>
                  <a:prstClr val="black">
                    <a:lumMod val="75000"/>
                    <a:lumOff val="25000"/>
                  </a:prstClr>
                </a:solidFill>
              </a:rPr>
              <a:t>SR-IOV</a:t>
            </a:r>
            <a:r>
              <a:rPr lang="zh-TW" altLang="en-US" dirty="0" smtClean="0">
                <a:solidFill>
                  <a:prstClr val="black">
                    <a:lumMod val="75000"/>
                    <a:lumOff val="25000"/>
                  </a:prstClr>
                </a:solidFill>
              </a:rPr>
              <a:t>）的</a:t>
            </a:r>
            <a:r>
              <a:rPr lang="en-US" altLang="zh-TW" dirty="0" smtClean="0">
                <a:solidFill>
                  <a:prstClr val="black">
                    <a:lumMod val="75000"/>
                    <a:lumOff val="25000"/>
                  </a:prstClr>
                </a:solidFill>
              </a:rPr>
              <a:t>NIC</a:t>
            </a:r>
            <a:r>
              <a:rPr lang="zh-TW" altLang="en-US" dirty="0" smtClean="0">
                <a:solidFill>
                  <a:prstClr val="black">
                    <a:lumMod val="75000"/>
                    <a:lumOff val="25000"/>
                  </a:prstClr>
                </a:solidFill>
              </a:rPr>
              <a:t>。</a:t>
            </a:r>
            <a:endParaRPr lang="en-US" altLang="zh-TW"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solidFill>
                  <a:prstClr val="black">
                    <a:lumMod val="75000"/>
                    <a:lumOff val="25000"/>
                  </a:prstClr>
                </a:solidFill>
              </a:rPr>
              <a:t>Virtual interfaces managed by</a:t>
            </a:r>
            <a:r>
              <a:rPr lang="zh-TW" altLang="en-US" dirty="0" smtClean="0">
                <a:solidFill>
                  <a:prstClr val="black">
                    <a:lumMod val="75000"/>
                    <a:lumOff val="25000"/>
                  </a:prstClr>
                </a:solidFill>
              </a:rPr>
              <a:t> </a:t>
            </a:r>
            <a:r>
              <a:rPr lang="en-US" altLang="zh-TW" dirty="0" smtClean="0">
                <a:solidFill>
                  <a:prstClr val="black">
                    <a:lumMod val="75000"/>
                    <a:lumOff val="25000"/>
                  </a:prstClr>
                </a:solidFill>
              </a:rPr>
              <a:t>the hypervisor have lower performance compared to virtual</a:t>
            </a:r>
            <a:r>
              <a:rPr lang="zh-TW" altLang="en-US" dirty="0" smtClean="0">
                <a:solidFill>
                  <a:prstClr val="black">
                    <a:lumMod val="75000"/>
                    <a:lumOff val="25000"/>
                  </a:prstClr>
                </a:solidFill>
              </a:rPr>
              <a:t> </a:t>
            </a:r>
            <a:r>
              <a:rPr lang="en-US" altLang="zh-TW" dirty="0" smtClean="0">
                <a:solidFill>
                  <a:prstClr val="black">
                    <a:lumMod val="75000"/>
                    <a:lumOff val="25000"/>
                  </a:prstClr>
                </a:solidFill>
              </a:rPr>
              <a:t>interfaces offered by SR-IOV-compliant NICs. </a:t>
            </a:r>
          </a:p>
          <a:p>
            <a:r>
              <a:rPr lang="zh-TW" altLang="en-US" dirty="0" smtClean="0"/>
              <a:t>與由</a:t>
            </a:r>
            <a:r>
              <a:rPr lang="en-US" altLang="zh-TW" dirty="0" smtClean="0"/>
              <a:t>SR-IOV</a:t>
            </a:r>
            <a:r>
              <a:rPr lang="zh-TW" altLang="en-US" dirty="0" smtClean="0"/>
              <a:t>相容的</a:t>
            </a:r>
            <a:r>
              <a:rPr lang="en-US" altLang="zh-TW" dirty="0" smtClean="0"/>
              <a:t>NIC</a:t>
            </a:r>
            <a:r>
              <a:rPr lang="zh-TW" altLang="en-US" dirty="0" smtClean="0"/>
              <a:t>提供的虛擬介面相比，由</a:t>
            </a:r>
            <a:r>
              <a:rPr lang="en-US" altLang="zh-TW" dirty="0" smtClean="0">
                <a:solidFill>
                  <a:prstClr val="black">
                    <a:lumMod val="75000"/>
                    <a:lumOff val="25000"/>
                  </a:prstClr>
                </a:solidFill>
              </a:rPr>
              <a:t>hypervisor</a:t>
            </a:r>
            <a:r>
              <a:rPr lang="zh-TW" altLang="en-US" dirty="0" smtClean="0">
                <a:solidFill>
                  <a:prstClr val="black">
                    <a:lumMod val="75000"/>
                    <a:lumOff val="25000"/>
                  </a:prstClr>
                </a:solidFill>
              </a:rPr>
              <a:t>管理</a:t>
            </a:r>
            <a:r>
              <a:rPr lang="zh-TW" altLang="en-US" dirty="0" smtClean="0"/>
              <a:t>的虛擬介面的性能較低。</a:t>
            </a:r>
            <a:endParaRPr lang="en-US" altLang="zh-TW" dirty="0" smtClean="0"/>
          </a:p>
          <a:p>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Live migration</a:t>
            </a:r>
            <a:r>
              <a:rPr lang="en-US" altLang="zh-TW" sz="1200" b="0" i="0" kern="1200" baseline="0" dirty="0" smtClean="0">
                <a:solidFill>
                  <a:schemeClr val="tx1"/>
                </a:solidFill>
                <a:effectLst/>
                <a:latin typeface="+mn-lt"/>
                <a:ea typeface="+mn-ea"/>
                <a:cs typeface="+mn-cs"/>
              </a:rPr>
              <a:t> </a:t>
            </a:r>
            <a:r>
              <a:rPr lang="zh-TW" altLang="en-US" sz="1200" b="0" i="0" kern="1200" dirty="0" smtClean="0">
                <a:solidFill>
                  <a:schemeClr val="tx1"/>
                </a:solidFill>
                <a:effectLst/>
                <a:latin typeface="+mn-lt"/>
                <a:ea typeface="+mn-ea"/>
                <a:cs typeface="+mn-cs"/>
              </a:rPr>
              <a:t>當某一台實體主機需要停機維護時，就可以利用</a:t>
            </a:r>
            <a:r>
              <a:rPr lang="en-US" altLang="zh-TW" sz="1200" b="0" i="0" kern="1200" dirty="0" smtClean="0">
                <a:solidFill>
                  <a:schemeClr val="tx1"/>
                </a:solidFill>
                <a:effectLst/>
                <a:latin typeface="+mn-lt"/>
                <a:ea typeface="+mn-ea"/>
                <a:cs typeface="+mn-cs"/>
              </a:rPr>
              <a:t>Live migration</a:t>
            </a:r>
            <a:r>
              <a:rPr lang="zh-TW" altLang="en-US" sz="1200" b="0" i="0" kern="1200" dirty="0" smtClean="0">
                <a:solidFill>
                  <a:schemeClr val="tx1"/>
                </a:solidFill>
                <a:effectLst/>
                <a:latin typeface="+mn-lt"/>
                <a:ea typeface="+mn-ea"/>
                <a:cs typeface="+mn-cs"/>
              </a:rPr>
              <a:t>的功能將虛擬機器移至另一台實體主機中繼續執行，遷移期間不會有</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很少</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停機時間</a:t>
            </a:r>
            <a:r>
              <a:rPr lang="zh-TW" altLang="en-US" sz="1200" b="0" i="0" kern="1200" dirty="0" smtClean="0">
                <a:solidFill>
                  <a:schemeClr val="tx1"/>
                </a:solidFill>
                <a:effectLst/>
                <a:latin typeface="+mn-lt"/>
                <a:ea typeface="+mn-ea"/>
                <a:cs typeface="+mn-cs"/>
              </a:rPr>
              <a:t>產生</a:t>
            </a:r>
            <a:endParaRPr lang="en-US" altLang="zh-TW" dirty="0" smtClean="0"/>
          </a:p>
          <a:p>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smtClean="0">
                <a:solidFill>
                  <a:schemeClr val="tx1"/>
                </a:solidFill>
                <a:effectLst/>
                <a:latin typeface="+mn-lt"/>
                <a:ea typeface="+mn-ea"/>
                <a:cs typeface="+mn-cs"/>
              </a:rPr>
              <a:t>軟體模擬是通過虛擬化</a:t>
            </a:r>
            <a:r>
              <a:rPr lang="en-US" altLang="zh-TW" sz="1200" b="0" i="0" kern="1200" dirty="0" smtClean="0">
                <a:solidFill>
                  <a:schemeClr val="tx1"/>
                </a:solidFill>
                <a:effectLst/>
                <a:latin typeface="+mn-lt"/>
                <a:ea typeface="+mn-ea"/>
                <a:cs typeface="+mn-cs"/>
              </a:rPr>
              <a:t>Hypervisor</a:t>
            </a:r>
            <a:r>
              <a:rPr lang="zh-TW" altLang="en-US" sz="1200" b="0" i="0" kern="1200" dirty="0" smtClean="0">
                <a:solidFill>
                  <a:schemeClr val="tx1"/>
                </a:solidFill>
                <a:effectLst/>
                <a:latin typeface="+mn-lt"/>
                <a:ea typeface="+mn-ea"/>
                <a:cs typeface="+mn-cs"/>
              </a:rPr>
              <a:t>層模擬虛擬網卡，實現與物理設備完全一樣的接口，虛擬機作業系統無須修改就能直接驅動虛擬網卡，其最大的缺點是性能相對較差；</a:t>
            </a:r>
            <a:endParaRPr lang="en-US" altLang="zh-TW"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smtClean="0">
                <a:solidFill>
                  <a:schemeClr val="tx1"/>
                </a:solidFill>
                <a:effectLst/>
                <a:latin typeface="+mn-lt"/>
                <a:ea typeface="+mn-ea"/>
                <a:cs typeface="+mn-cs"/>
              </a:rPr>
              <a:t>網卡直通支持虛擬機繞過</a:t>
            </a:r>
            <a:r>
              <a:rPr lang="en-US" altLang="zh-TW" sz="1200" b="0" i="0" kern="1200" dirty="0" smtClean="0">
                <a:solidFill>
                  <a:schemeClr val="tx1"/>
                </a:solidFill>
                <a:effectLst/>
                <a:latin typeface="+mn-lt"/>
                <a:ea typeface="+mn-ea"/>
                <a:cs typeface="+mn-cs"/>
              </a:rPr>
              <a:t>Hypervisor</a:t>
            </a:r>
            <a:r>
              <a:rPr lang="zh-TW" altLang="en-US" sz="1200" b="0" i="0" kern="1200" dirty="0" smtClean="0">
                <a:solidFill>
                  <a:schemeClr val="tx1"/>
                </a:solidFill>
                <a:effectLst/>
                <a:latin typeface="+mn-lt"/>
                <a:ea typeface="+mn-ea"/>
                <a:cs typeface="+mn-cs"/>
              </a:rPr>
              <a:t>層，直接訪問物理</a:t>
            </a:r>
            <a:r>
              <a:rPr lang="en-US" altLang="zh-TW" sz="1200" b="0" i="0" kern="1200" dirty="0" smtClean="0">
                <a:solidFill>
                  <a:schemeClr val="tx1"/>
                </a:solidFill>
                <a:effectLst/>
                <a:latin typeface="+mn-lt"/>
                <a:ea typeface="+mn-ea"/>
                <a:cs typeface="+mn-cs"/>
              </a:rPr>
              <a:t>I/O</a:t>
            </a:r>
            <a:r>
              <a:rPr lang="zh-TW" altLang="en-US" sz="1200" b="0" i="0" kern="1200" dirty="0" smtClean="0">
                <a:solidFill>
                  <a:schemeClr val="tx1"/>
                </a:solidFill>
                <a:effectLst/>
                <a:latin typeface="+mn-lt"/>
                <a:ea typeface="+mn-ea"/>
                <a:cs typeface="+mn-cs"/>
              </a:rPr>
              <a:t>設備，具有最高的性能，但是，在同一時刻，物理</a:t>
            </a:r>
            <a:r>
              <a:rPr lang="en-US" altLang="zh-TW" sz="1200" b="0" i="0" kern="1200" dirty="0" smtClean="0">
                <a:solidFill>
                  <a:schemeClr val="tx1"/>
                </a:solidFill>
                <a:effectLst/>
                <a:latin typeface="+mn-lt"/>
                <a:ea typeface="+mn-ea"/>
                <a:cs typeface="+mn-cs"/>
              </a:rPr>
              <a:t>I/O</a:t>
            </a:r>
            <a:r>
              <a:rPr lang="zh-TW" altLang="en-US" sz="1200" b="0" i="0" kern="1200" dirty="0" smtClean="0">
                <a:solidFill>
                  <a:schemeClr val="tx1"/>
                </a:solidFill>
                <a:effectLst/>
                <a:latin typeface="+mn-lt"/>
                <a:ea typeface="+mn-ea"/>
                <a:cs typeface="+mn-cs"/>
              </a:rPr>
              <a:t>設備只能被一個虛擬機獨享；</a:t>
            </a:r>
            <a:endParaRPr lang="en-US" altLang="zh-TW"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SR-IOV</a:t>
            </a:r>
            <a:r>
              <a:rPr lang="zh-TW" altLang="en-US" sz="1200" b="0" i="0" kern="1200" dirty="0" smtClean="0">
                <a:solidFill>
                  <a:schemeClr val="tx1"/>
                </a:solidFill>
                <a:effectLst/>
                <a:latin typeface="+mn-lt"/>
                <a:ea typeface="+mn-ea"/>
                <a:cs typeface="+mn-cs"/>
              </a:rPr>
              <a:t>是</a:t>
            </a:r>
            <a:r>
              <a:rPr lang="en-US" altLang="zh-TW" sz="1200" b="0" i="0" kern="1200" dirty="0" smtClean="0">
                <a:solidFill>
                  <a:schemeClr val="tx1"/>
                </a:solidFill>
                <a:effectLst/>
                <a:latin typeface="+mn-lt"/>
                <a:ea typeface="+mn-ea"/>
                <a:cs typeface="+mn-cs"/>
              </a:rPr>
              <a:t>Intel</a:t>
            </a:r>
            <a:r>
              <a:rPr lang="zh-TW" altLang="en-US" sz="1200" b="0" i="0" kern="1200" dirty="0" smtClean="0">
                <a:solidFill>
                  <a:schemeClr val="tx1"/>
                </a:solidFill>
                <a:effectLst/>
                <a:latin typeface="+mn-lt"/>
                <a:ea typeface="+mn-ea"/>
                <a:cs typeface="+mn-cs"/>
              </a:rPr>
              <a:t>在</a:t>
            </a:r>
            <a:r>
              <a:rPr lang="en-US" altLang="zh-TW" sz="1200" b="0" i="0" kern="1200" dirty="0" smtClean="0">
                <a:solidFill>
                  <a:schemeClr val="tx1"/>
                </a:solidFill>
                <a:effectLst/>
                <a:latin typeface="+mn-lt"/>
                <a:ea typeface="+mn-ea"/>
                <a:cs typeface="+mn-cs"/>
              </a:rPr>
              <a:t>2007</a:t>
            </a:r>
            <a:r>
              <a:rPr lang="zh-TW" altLang="en-US" sz="1200" b="0" i="0" kern="1200" dirty="0" smtClean="0">
                <a:solidFill>
                  <a:schemeClr val="tx1"/>
                </a:solidFill>
                <a:effectLst/>
                <a:latin typeface="+mn-lt"/>
                <a:ea typeface="+mn-ea"/>
                <a:cs typeface="+mn-cs"/>
              </a:rPr>
              <a:t>年提出的解決虛擬化網絡</a:t>
            </a:r>
            <a:r>
              <a:rPr lang="en-US" altLang="zh-TW" sz="1200" b="0" i="0" kern="1200" dirty="0" smtClean="0">
                <a:solidFill>
                  <a:schemeClr val="tx1"/>
                </a:solidFill>
                <a:effectLst/>
                <a:latin typeface="+mn-lt"/>
                <a:ea typeface="+mn-ea"/>
                <a:cs typeface="+mn-cs"/>
              </a:rPr>
              <a:t>I/O</a:t>
            </a:r>
            <a:r>
              <a:rPr lang="zh-TW" altLang="en-US" sz="1200" b="0" i="0" kern="1200" dirty="0" smtClean="0">
                <a:solidFill>
                  <a:schemeClr val="tx1"/>
                </a:solidFill>
                <a:effectLst/>
                <a:latin typeface="+mn-lt"/>
                <a:ea typeface="+mn-ea"/>
                <a:cs typeface="+mn-cs"/>
              </a:rPr>
              <a:t>的硬體技術方案，該技術不僅能夠繼承網卡直通的高性能優勢，而且同時支持物理</a:t>
            </a:r>
            <a:r>
              <a:rPr lang="en-US" altLang="zh-TW" sz="1200" b="0" i="0" kern="1200" dirty="0" smtClean="0">
                <a:solidFill>
                  <a:schemeClr val="tx1"/>
                </a:solidFill>
                <a:effectLst/>
                <a:latin typeface="+mn-lt"/>
                <a:ea typeface="+mn-ea"/>
                <a:cs typeface="+mn-cs"/>
              </a:rPr>
              <a:t>I/O</a:t>
            </a:r>
            <a:r>
              <a:rPr lang="zh-TW" altLang="en-US" sz="1200" b="0" i="0" kern="1200" dirty="0" smtClean="0">
                <a:solidFill>
                  <a:schemeClr val="tx1"/>
                </a:solidFill>
                <a:effectLst/>
                <a:latin typeface="+mn-lt"/>
                <a:ea typeface="+mn-ea"/>
                <a:cs typeface="+mn-cs"/>
              </a:rPr>
              <a:t>設備的跨虛擬機共享，具有較好的應用前景。</a:t>
            </a:r>
            <a:endParaRPr lang="en-US" altLang="zh-TW" dirty="0" smtClean="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25</a:t>
            </a:fld>
            <a:endParaRPr lang="zh-TW" altLang="en-US"/>
          </a:p>
        </p:txBody>
      </p:sp>
    </p:spTree>
    <p:extLst>
      <p:ext uri="{BB962C8B-B14F-4D97-AF65-F5344CB8AC3E}">
        <p14:creationId xmlns:p14="http://schemas.microsoft.com/office/powerpoint/2010/main" val="22191296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直接在</a:t>
            </a:r>
            <a:r>
              <a:rPr lang="en-US" altLang="zh-TW" dirty="0" smtClean="0"/>
              <a:t>bare metal</a:t>
            </a:r>
            <a:r>
              <a:rPr lang="zh-TW" altLang="en-US" dirty="0" smtClean="0"/>
              <a:t>實體機上執行的虛擬化網絡功能</a:t>
            </a:r>
            <a:r>
              <a:rPr lang="zh-TW" altLang="en-US" dirty="0" smtClean="0"/>
              <a:t>可以確保</a:t>
            </a:r>
            <a:r>
              <a:rPr lang="zh-TW" altLang="en-US" dirty="0" smtClean="0"/>
              <a:t>可預測的性能，因為</a:t>
            </a:r>
            <a:r>
              <a:rPr lang="zh-TW" altLang="en-US" dirty="0" smtClean="0"/>
              <a:t>軟體</a:t>
            </a:r>
            <a:r>
              <a:rPr lang="en-US" altLang="zh-TW" dirty="0" smtClean="0"/>
              <a:t>instance</a:t>
            </a:r>
            <a:r>
              <a:rPr lang="zh-TW" altLang="en-US" dirty="0" smtClean="0"/>
              <a:t>對應到硬體資源也是可</a:t>
            </a:r>
            <a:r>
              <a:rPr lang="zh-TW" altLang="en-US" dirty="0" smtClean="0"/>
              <a:t>預測的。</a:t>
            </a:r>
            <a:endParaRPr lang="en-US" altLang="zh-TW" dirty="0" smtClean="0"/>
          </a:p>
          <a:p>
            <a:pPr rtl="0"/>
            <a:r>
              <a:rPr lang="zh-TW" altLang="en-US" sz="1200" b="0" i="0" kern="1200" dirty="0" smtClean="0">
                <a:solidFill>
                  <a:schemeClr val="tx1"/>
                </a:solidFill>
                <a:effectLst/>
                <a:latin typeface="+mn-lt"/>
                <a:ea typeface="+mn-ea"/>
                <a:cs typeface="+mn-cs"/>
              </a:rPr>
              <a:t>這種部署犧牲了資源隔離性，並使</a:t>
            </a:r>
            <a:r>
              <a:rPr lang="zh-TW" altLang="en-US" sz="1200" b="0" i="0" kern="1200" dirty="0" smtClean="0">
                <a:solidFill>
                  <a:schemeClr val="tx1"/>
                </a:solidFill>
                <a:effectLst/>
                <a:latin typeface="+mn-lt"/>
                <a:ea typeface="+mn-ea"/>
                <a:cs typeface="+mn-cs"/>
              </a:rPr>
              <a:t>軟體</a:t>
            </a:r>
            <a:r>
              <a:rPr lang="en-US" altLang="zh-TW" sz="1200" b="0" i="0" kern="1200" dirty="0" smtClean="0">
                <a:solidFill>
                  <a:schemeClr val="tx1"/>
                </a:solidFill>
                <a:effectLst/>
                <a:latin typeface="+mn-lt"/>
                <a:ea typeface="+mn-ea"/>
                <a:cs typeface="+mn-cs"/>
              </a:rPr>
              <a:t>instance</a:t>
            </a:r>
            <a:r>
              <a:rPr lang="zh-TW" altLang="en-US" sz="1200" b="0" i="0" kern="1200" dirty="0" smtClean="0">
                <a:solidFill>
                  <a:schemeClr val="tx1"/>
                </a:solidFill>
                <a:effectLst/>
                <a:latin typeface="+mn-lt"/>
                <a:ea typeface="+mn-ea"/>
                <a:cs typeface="+mn-cs"/>
              </a:rPr>
              <a:t>的</a:t>
            </a:r>
            <a:r>
              <a:rPr lang="zh-TW" altLang="en-US" sz="1200" b="0" i="0" kern="1200" dirty="0" smtClean="0">
                <a:solidFill>
                  <a:schemeClr val="tx1"/>
                </a:solidFill>
                <a:effectLst/>
                <a:latin typeface="+mn-lt"/>
                <a:ea typeface="+mn-ea"/>
                <a:cs typeface="+mn-cs"/>
              </a:rPr>
              <a:t>安全性難以實現，因為多個</a:t>
            </a:r>
            <a:r>
              <a:rPr lang="zh-TW" altLang="en-US" sz="1200" b="0" i="0" kern="1200" dirty="0" smtClean="0">
                <a:solidFill>
                  <a:schemeClr val="tx1"/>
                </a:solidFill>
                <a:effectLst/>
                <a:latin typeface="+mn-lt"/>
                <a:ea typeface="+mn-ea"/>
                <a:cs typeface="+mn-cs"/>
              </a:rPr>
              <a:t>軟體應用程序被當作同一個</a:t>
            </a:r>
            <a:r>
              <a:rPr lang="en-US" altLang="zh-TW" sz="1200" b="0" i="0" kern="1200" dirty="0" smtClean="0">
                <a:solidFill>
                  <a:schemeClr val="tx1"/>
                </a:solidFill>
                <a:effectLst/>
                <a:latin typeface="+mn-lt"/>
                <a:ea typeface="+mn-ea"/>
                <a:cs typeface="+mn-cs"/>
              </a:rPr>
              <a:t>OS</a:t>
            </a:r>
            <a:r>
              <a:rPr lang="zh-TW" altLang="en-US" sz="1200" b="0" i="0" kern="1200" dirty="0" smtClean="0">
                <a:solidFill>
                  <a:schemeClr val="tx1"/>
                </a:solidFill>
                <a:effectLst/>
                <a:latin typeface="+mn-lt"/>
                <a:ea typeface="+mn-ea"/>
                <a:cs typeface="+mn-cs"/>
              </a:rPr>
              <a:t>的</a:t>
            </a:r>
            <a:r>
              <a:rPr lang="en-US" altLang="zh-TW" sz="1200" b="0" i="0" kern="1200" dirty="0" smtClean="0">
                <a:solidFill>
                  <a:schemeClr val="tx1"/>
                </a:solidFill>
                <a:effectLst/>
                <a:latin typeface="+mn-lt"/>
                <a:ea typeface="+mn-ea"/>
                <a:cs typeface="+mn-cs"/>
              </a:rPr>
              <a:t>process</a:t>
            </a:r>
            <a:r>
              <a:rPr lang="zh-TW" altLang="en-US" sz="1200" b="0" i="0" kern="1200" dirty="0" smtClean="0">
                <a:solidFill>
                  <a:schemeClr val="tx1"/>
                </a:solidFill>
                <a:effectLst/>
                <a:latin typeface="+mn-lt"/>
                <a:ea typeface="+mn-ea"/>
                <a:cs typeface="+mn-cs"/>
              </a:rPr>
              <a:t>執行</a:t>
            </a:r>
            <a:endParaRPr lang="en-US" altLang="zh-TW" sz="1200" b="0" i="0" kern="1200" dirty="0" smtClean="0">
              <a:solidFill>
                <a:schemeClr val="tx1"/>
              </a:solidFill>
              <a:effectLst/>
              <a:latin typeface="+mn-lt"/>
              <a:ea typeface="+mn-ea"/>
              <a:cs typeface="+mn-cs"/>
            </a:endParaRPr>
          </a:p>
          <a:p>
            <a:pPr rtl="0"/>
            <a:r>
              <a:rPr lang="zh-TW" altLang="en-US" sz="1200" b="0" i="0" kern="1200" dirty="0" smtClean="0">
                <a:solidFill>
                  <a:schemeClr val="tx1"/>
                </a:solidFill>
                <a:effectLst/>
                <a:latin typeface="+mn-lt"/>
                <a:ea typeface="+mn-ea"/>
                <a:cs typeface="+mn-cs"/>
              </a:rPr>
              <a:t>另外，設計的</a:t>
            </a:r>
            <a:r>
              <a:rPr lang="zh-TW" altLang="en-US" sz="1200" b="0" i="0" kern="1200" dirty="0" smtClean="0">
                <a:solidFill>
                  <a:schemeClr val="tx1"/>
                </a:solidFill>
                <a:effectLst/>
                <a:latin typeface="+mn-lt"/>
                <a:ea typeface="+mn-ea"/>
                <a:cs typeface="+mn-cs"/>
              </a:rPr>
              <a:t>軟體將依賴於</a:t>
            </a:r>
            <a:r>
              <a:rPr lang="en-US" altLang="zh-TW" sz="1200" b="0" i="0" kern="1200" dirty="0" smtClean="0">
                <a:solidFill>
                  <a:schemeClr val="tx1"/>
                </a:solidFill>
                <a:effectLst/>
                <a:latin typeface="+mn-lt"/>
                <a:ea typeface="+mn-ea"/>
                <a:cs typeface="+mn-cs"/>
              </a:rPr>
              <a:t>OS</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不能移到其他</a:t>
            </a:r>
            <a:r>
              <a:rPr lang="en-US" altLang="zh-TW" sz="1200" b="0" i="0" kern="1200" dirty="0" smtClean="0">
                <a:solidFill>
                  <a:schemeClr val="tx1"/>
                </a:solidFill>
                <a:effectLst/>
                <a:latin typeface="+mn-lt"/>
                <a:ea typeface="+mn-ea"/>
                <a:cs typeface="+mn-cs"/>
              </a:rPr>
              <a:t>OS</a:t>
            </a:r>
            <a:r>
              <a:rPr lang="zh-TW" altLang="en-US" sz="1200" b="0" i="0" kern="1200" dirty="0" smtClean="0">
                <a:solidFill>
                  <a:schemeClr val="tx1"/>
                </a:solidFill>
                <a:effectLst/>
                <a:latin typeface="+mn-lt"/>
                <a:ea typeface="+mn-ea"/>
                <a:cs typeface="+mn-cs"/>
              </a:rPr>
              <a:t>執行</a:t>
            </a:r>
            <a:r>
              <a:rPr lang="en-US" altLang="zh-TW" sz="1200" b="0" i="0" kern="1200" dirty="0" smtClean="0">
                <a:solidFill>
                  <a:schemeClr val="tx1"/>
                </a:solidFill>
                <a:effectLst/>
                <a:latin typeface="+mn-lt"/>
                <a:ea typeface="+mn-ea"/>
                <a:cs typeface="+mn-cs"/>
              </a:rPr>
              <a:t>)</a:t>
            </a:r>
            <a:endParaRPr lang="zh-TW" altLang="en-US" sz="1200" b="0" i="0" kern="1200" dirty="0" smtClean="0">
              <a:solidFill>
                <a:schemeClr val="tx1"/>
              </a:solidFill>
              <a:effectLst/>
              <a:latin typeface="+mn-lt"/>
              <a:ea typeface="+mn-ea"/>
              <a:cs typeface="+mn-cs"/>
            </a:endParaRPr>
          </a:p>
          <a:p>
            <a:endParaRPr lang="en-US" altLang="zh-TW" dirty="0" smtClean="0"/>
          </a:p>
          <a:p>
            <a:endParaRPr lang="en-US" altLang="zh-TW" dirty="0" smtClean="0"/>
          </a:p>
          <a:p>
            <a:endParaRPr lang="en-US" altLang="zh-TW" dirty="0" smtClean="0"/>
          </a:p>
          <a:p>
            <a:r>
              <a:rPr lang="en-US" altLang="zh-TW" sz="1200" dirty="0" smtClean="0">
                <a:latin typeface="Times New Roman" panose="02020603050405020304" pitchFamily="18" charset="0"/>
                <a:cs typeface="Times New Roman" panose="02020603050405020304" pitchFamily="18" charset="0"/>
              </a:rPr>
              <a:t>bare metal </a:t>
            </a:r>
            <a:r>
              <a:rPr lang="zh-TW" altLang="en-US" sz="1200" dirty="0" smtClean="0">
                <a:latin typeface="Times New Roman" panose="02020603050405020304" pitchFamily="18" charset="0"/>
                <a:cs typeface="Times New Roman" panose="02020603050405020304" pitchFamily="18" charset="0"/>
              </a:rPr>
              <a:t>裸</a:t>
            </a:r>
            <a:r>
              <a:rPr lang="en-US" altLang="zh-TW" sz="1200" dirty="0" smtClean="0">
                <a:latin typeface="Times New Roman" panose="02020603050405020304" pitchFamily="18" charset="0"/>
                <a:cs typeface="Times New Roman" panose="02020603050405020304" pitchFamily="18" charset="0"/>
              </a:rPr>
              <a:t>(</a:t>
            </a:r>
            <a:r>
              <a:rPr lang="zh-TW" altLang="en-US" sz="1200" dirty="0" smtClean="0">
                <a:latin typeface="Times New Roman" panose="02020603050405020304" pitchFamily="18" charset="0"/>
                <a:cs typeface="Times New Roman" panose="02020603050405020304" pitchFamily="18" charset="0"/>
              </a:rPr>
              <a:t>空</a:t>
            </a:r>
            <a:r>
              <a:rPr lang="en-US" altLang="zh-TW" sz="1200" dirty="0" smtClean="0">
                <a:latin typeface="Times New Roman" panose="02020603050405020304" pitchFamily="18" charset="0"/>
                <a:cs typeface="Times New Roman" panose="02020603050405020304" pitchFamily="18" charset="0"/>
              </a:rPr>
              <a:t>)</a:t>
            </a:r>
            <a:r>
              <a:rPr lang="zh-TW" altLang="en-US" sz="1200" dirty="0" smtClean="0">
                <a:latin typeface="Times New Roman" panose="02020603050405020304" pitchFamily="18" charset="0"/>
                <a:cs typeface="Times New Roman" panose="02020603050405020304" pitchFamily="18" charset="0"/>
              </a:rPr>
              <a:t>機</a:t>
            </a:r>
            <a:r>
              <a:rPr lang="en-US" altLang="zh-TW" sz="1200" dirty="0" smtClean="0">
                <a:latin typeface="Times New Roman" panose="02020603050405020304" pitchFamily="18" charset="0"/>
                <a:cs typeface="Times New Roman" panose="02020603050405020304" pitchFamily="18" charset="0"/>
              </a:rPr>
              <a:t>:</a:t>
            </a:r>
            <a:r>
              <a:rPr lang="zh-TW" altLang="en-US" sz="1200" b="0" i="0" kern="1200" dirty="0" smtClean="0">
                <a:solidFill>
                  <a:schemeClr val="tx1"/>
                </a:solidFill>
                <a:effectLst/>
                <a:latin typeface="+mn-lt"/>
                <a:ea typeface="+mn-ea"/>
                <a:cs typeface="+mn-cs"/>
              </a:rPr>
              <a:t>直接掌控硬體資源，硬體無須先有作業系統，這也是它被稱為「裸機」的原因。</a:t>
            </a:r>
            <a:endParaRPr lang="en-US" altLang="zh-TW" sz="1200" b="0" i="0" kern="1200" dirty="0" smtClean="0">
              <a:solidFill>
                <a:schemeClr val="tx1"/>
              </a:solidFill>
              <a:effectLst/>
              <a:latin typeface="+mn-lt"/>
              <a:ea typeface="+mn-ea"/>
              <a:cs typeface="+mn-cs"/>
            </a:endParaRPr>
          </a:p>
          <a:p>
            <a:r>
              <a:rPr lang="en-US" altLang="zh-TW" sz="1200" b="1" i="0" kern="1200" dirty="0" smtClean="0">
                <a:solidFill>
                  <a:schemeClr val="tx1"/>
                </a:solidFill>
                <a:effectLst/>
                <a:latin typeface="+mn-lt"/>
                <a:ea typeface="+mn-ea"/>
                <a:cs typeface="+mn-cs"/>
              </a:rPr>
              <a:t>BARE-METAL Hypervisor </a:t>
            </a:r>
            <a:r>
              <a:rPr lang="zh-TW" altLang="en-US" sz="1200" b="0" i="0" kern="1200" dirty="0" smtClean="0">
                <a:solidFill>
                  <a:schemeClr val="tx1"/>
                </a:solidFill>
                <a:effectLst/>
                <a:latin typeface="+mn-lt"/>
                <a:ea typeface="+mn-ea"/>
                <a:cs typeface="+mn-cs"/>
              </a:rPr>
              <a:t>需要硬體支持、</a:t>
            </a:r>
            <a:r>
              <a:rPr lang="en-US" altLang="zh-TW" sz="1200" b="0" i="0" kern="1200" dirty="0" smtClean="0">
                <a:solidFill>
                  <a:schemeClr val="tx1"/>
                </a:solidFill>
                <a:effectLst/>
                <a:latin typeface="+mn-lt"/>
                <a:ea typeface="+mn-ea"/>
                <a:cs typeface="+mn-cs"/>
              </a:rPr>
              <a:t>VMM </a:t>
            </a:r>
            <a:r>
              <a:rPr lang="zh-TW" altLang="en-US" sz="1200" b="0" i="0" kern="1200" dirty="0" smtClean="0">
                <a:solidFill>
                  <a:schemeClr val="tx1"/>
                </a:solidFill>
                <a:effectLst/>
                <a:latin typeface="+mn-lt"/>
                <a:ea typeface="+mn-ea"/>
                <a:cs typeface="+mn-cs"/>
              </a:rPr>
              <a:t>直接作為主作業系統、運行效率高。 </a:t>
            </a:r>
            <a:r>
              <a:rPr lang="en-US" altLang="zh-TW" sz="1200" b="0" i="0" kern="1200" dirty="0" smtClean="0">
                <a:solidFill>
                  <a:schemeClr val="tx1"/>
                </a:solidFill>
                <a:effectLst/>
                <a:latin typeface="+mn-lt"/>
                <a:ea typeface="+mn-ea"/>
                <a:cs typeface="+mn-cs"/>
              </a:rPr>
              <a:t>Bare-Metal Hypervisor </a:t>
            </a:r>
            <a:r>
              <a:rPr lang="zh-TW" altLang="en-US" sz="1200" b="0" i="0" kern="1200" dirty="0" smtClean="0">
                <a:solidFill>
                  <a:schemeClr val="tx1"/>
                </a:solidFill>
                <a:effectLst/>
                <a:latin typeface="+mn-lt"/>
                <a:ea typeface="+mn-ea"/>
                <a:cs typeface="+mn-cs"/>
              </a:rPr>
              <a:t>在效能、穩定度、安全性優於 </a:t>
            </a:r>
            <a:r>
              <a:rPr lang="en-US" altLang="zh-TW" sz="1200" b="0" i="0" kern="1200" dirty="0" smtClean="0">
                <a:solidFill>
                  <a:schemeClr val="tx1"/>
                </a:solidFill>
                <a:effectLst/>
                <a:latin typeface="+mn-lt"/>
                <a:ea typeface="+mn-ea"/>
                <a:cs typeface="+mn-cs"/>
              </a:rPr>
              <a:t>Hosted</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Hypervisor</a:t>
            </a:r>
          </a:p>
          <a:p>
            <a:r>
              <a:rPr lang="en-US" altLang="zh-TW" sz="1200" b="1" i="0" kern="1200" dirty="0" smtClean="0">
                <a:solidFill>
                  <a:schemeClr val="tx1"/>
                </a:solidFill>
                <a:effectLst/>
                <a:latin typeface="+mn-lt"/>
                <a:ea typeface="+mn-ea"/>
                <a:cs typeface="+mn-cs"/>
              </a:rPr>
              <a:t>HOSTED Hypervisor</a:t>
            </a:r>
            <a:r>
              <a:rPr lang="zh-TW" altLang="en-US" sz="1200" b="1"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VMM </a:t>
            </a:r>
            <a:r>
              <a:rPr lang="zh-TW" altLang="en-US" sz="1200" b="0" i="0" kern="1200" dirty="0" smtClean="0">
                <a:solidFill>
                  <a:schemeClr val="tx1"/>
                </a:solidFill>
                <a:effectLst/>
                <a:latin typeface="+mn-lt"/>
                <a:ea typeface="+mn-ea"/>
                <a:cs typeface="+mn-cs"/>
              </a:rPr>
              <a:t>作為應用程式運行在主作業系統環境內，運行效率一般較 </a:t>
            </a:r>
            <a:r>
              <a:rPr lang="en-US" altLang="zh-TW" sz="1200" b="0" i="0" kern="1200" dirty="0" smtClean="0">
                <a:solidFill>
                  <a:schemeClr val="tx1"/>
                </a:solidFill>
                <a:effectLst/>
                <a:latin typeface="+mn-lt"/>
                <a:ea typeface="+mn-ea"/>
                <a:cs typeface="+mn-cs"/>
              </a:rPr>
              <a:t>Type 1 </a:t>
            </a:r>
            <a:r>
              <a:rPr lang="zh-TW" altLang="en-US" sz="1200" b="0" i="0" kern="1200" dirty="0" smtClean="0">
                <a:solidFill>
                  <a:schemeClr val="tx1"/>
                </a:solidFill>
                <a:effectLst/>
                <a:latin typeface="+mn-lt"/>
                <a:ea typeface="+mn-ea"/>
                <a:cs typeface="+mn-cs"/>
              </a:rPr>
              <a:t>還低。</a:t>
            </a:r>
            <a:endParaRPr lang="en-US" altLang="zh-TW" sz="1200" b="0" i="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26</a:t>
            </a:fld>
            <a:endParaRPr lang="zh-TW" altLang="en-US"/>
          </a:p>
        </p:txBody>
      </p:sp>
    </p:spTree>
    <p:extLst>
      <p:ext uri="{BB962C8B-B14F-4D97-AF65-F5344CB8AC3E}">
        <p14:creationId xmlns:p14="http://schemas.microsoft.com/office/powerpoint/2010/main" val="3884160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zh-TW" altLang="en-US" dirty="0" smtClean="0"/>
              <a:t>透過</a:t>
            </a:r>
            <a:r>
              <a:rPr lang="zh-TW" altLang="en-US" dirty="0" smtClean="0"/>
              <a:t>虛擬環境部署虛擬網絡功能可提高可移植性，並確保</a:t>
            </a:r>
            <a:r>
              <a:rPr lang="en-US" altLang="zh-TW" dirty="0" smtClean="0"/>
              <a:t>VNF</a:t>
            </a:r>
            <a:r>
              <a:rPr lang="zh-TW" altLang="en-US" dirty="0" smtClean="0"/>
              <a:t>統一查看</a:t>
            </a:r>
            <a:r>
              <a:rPr lang="zh-TW" altLang="en-US" dirty="0" smtClean="0"/>
              <a:t>硬體資源</a:t>
            </a:r>
            <a:r>
              <a:rPr lang="zh-TW" altLang="en-US" dirty="0" smtClean="0"/>
              <a:t>。</a:t>
            </a:r>
            <a:endParaRPr lang="en-US" altLang="zh-TW" dirty="0" smtClean="0"/>
          </a:p>
          <a:p>
            <a:pPr lvl="0"/>
            <a:r>
              <a:rPr lang="en-US" altLang="zh-TW" dirty="0" smtClean="0"/>
              <a:t>This deployment also enables</a:t>
            </a:r>
            <a:r>
              <a:rPr lang="zh-TW" altLang="en-US" dirty="0" smtClean="0"/>
              <a:t> </a:t>
            </a:r>
            <a:r>
              <a:rPr lang="en-US" altLang="zh-TW" dirty="0" smtClean="0"/>
              <a:t>each VNF to be executed on its specific operating</a:t>
            </a:r>
            <a:r>
              <a:rPr lang="zh-TW" altLang="en-US" dirty="0" smtClean="0"/>
              <a:t> </a:t>
            </a:r>
            <a:r>
              <a:rPr lang="en-US" altLang="zh-TW" dirty="0" smtClean="0"/>
              <a:t>system while remaining unaware of the underlying</a:t>
            </a:r>
            <a:r>
              <a:rPr lang="zh-TW" altLang="en-US" dirty="0" smtClean="0"/>
              <a:t> </a:t>
            </a:r>
            <a:r>
              <a:rPr lang="en-US" altLang="zh-TW" dirty="0" smtClean="0"/>
              <a:t>operating system.</a:t>
            </a:r>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t>這種部署還使每個</a:t>
            </a:r>
            <a:r>
              <a:rPr lang="en-US" altLang="zh-TW" dirty="0" smtClean="0"/>
              <a:t>VNF</a:t>
            </a:r>
            <a:r>
              <a:rPr lang="zh-TW" altLang="en-US" dirty="0" smtClean="0"/>
              <a:t>都可以在其特定的</a:t>
            </a:r>
            <a:r>
              <a:rPr lang="en-US" altLang="zh-TW" dirty="0" smtClean="0"/>
              <a:t>OS</a:t>
            </a:r>
            <a:r>
              <a:rPr lang="zh-TW" altLang="en-US" dirty="0" smtClean="0"/>
              <a:t>上執行，而不用知道他底層的作業系統。</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t>In addition, VNF resource isolation is ensured because VNFs are executed on independent VMs managed by the</a:t>
            </a:r>
            <a:r>
              <a:rPr lang="zh-TW" altLang="en-US" dirty="0" smtClean="0"/>
              <a:t> </a:t>
            </a:r>
            <a:r>
              <a:rPr lang="en-US" altLang="zh-TW" dirty="0" smtClean="0"/>
              <a:t>hypervisor layer, </a:t>
            </a:r>
            <a:r>
              <a:rPr lang="en-US" altLang="zh-TW" sz="1200" b="0" i="0" kern="1200" dirty="0" smtClean="0">
                <a:solidFill>
                  <a:schemeClr val="tx1"/>
                </a:solidFill>
                <a:effectLst/>
                <a:latin typeface="+mn-lt"/>
                <a:ea typeface="+mn-ea"/>
                <a:cs typeface="+mn-cs"/>
              </a:rPr>
              <a:t>which guarantees no unexpected interactions</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between them. </a:t>
            </a:r>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t>此外，由於</a:t>
            </a:r>
            <a:r>
              <a:rPr lang="en-US" altLang="zh-TW" dirty="0" smtClean="0"/>
              <a:t>VNF</a:t>
            </a:r>
            <a:r>
              <a:rPr lang="zh-TW" altLang="en-US" dirty="0" smtClean="0"/>
              <a:t>是在由</a:t>
            </a:r>
            <a:r>
              <a:rPr lang="en-US" altLang="zh-TW" dirty="0" smtClean="0"/>
              <a:t>hypervisor</a:t>
            </a:r>
            <a:r>
              <a:rPr lang="zh-TW" altLang="en-US" dirty="0" smtClean="0"/>
              <a:t>層管理的獨立</a:t>
            </a:r>
            <a:r>
              <a:rPr lang="en-US" altLang="zh-TW" dirty="0" smtClean="0"/>
              <a:t>VM</a:t>
            </a:r>
            <a:r>
              <a:rPr lang="zh-TW" altLang="en-US" dirty="0" smtClean="0"/>
              <a:t>上執行的，因此可以確保</a:t>
            </a:r>
            <a:r>
              <a:rPr lang="en-US" altLang="zh-TW" dirty="0" smtClean="0"/>
              <a:t>VNF</a:t>
            </a:r>
            <a:r>
              <a:rPr lang="zh-TW" altLang="en-US" dirty="0" smtClean="0"/>
              <a:t>資源隔離，從而確保了</a:t>
            </a:r>
            <a:r>
              <a:rPr lang="en-US" altLang="zh-TW" dirty="0" smtClean="0"/>
              <a:t>VNF</a:t>
            </a:r>
            <a:r>
              <a:rPr lang="zh-TW" altLang="en-US" dirty="0" smtClean="0"/>
              <a:t>資源之間不會發生非預期的互動。</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t>表</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t>VNF</a:t>
            </a:r>
            <a:r>
              <a:rPr lang="zh-TW" altLang="en-US" dirty="0" smtClean="0"/>
              <a:t>應該與任何底下的硬體和軟體分離。 </a:t>
            </a:r>
            <a:r>
              <a:rPr lang="en-US" altLang="zh-TW" dirty="0" smtClean="0"/>
              <a:t>VNF</a:t>
            </a:r>
            <a:r>
              <a:rPr lang="zh-TW" altLang="en-US" dirty="0" smtClean="0"/>
              <a:t>應該可部署在不同的虛擬環境上，利用像是</a:t>
            </a:r>
            <a:r>
              <a:rPr lang="en-US" altLang="zh-TW" dirty="0" smtClean="0"/>
              <a:t>live migration</a:t>
            </a:r>
            <a:r>
              <a:rPr lang="zh-TW" altLang="en-US" dirty="0" smtClean="0"/>
              <a:t>之類的虛擬化技術。</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t>VNF</a:t>
            </a:r>
            <a:r>
              <a:rPr lang="zh-TW" altLang="en-US" dirty="0" smtClean="0"/>
              <a:t>開發應基於跨平台的虛擬資源管理器以確保其可移植性。</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Live migration</a:t>
            </a:r>
            <a:r>
              <a:rPr lang="en-US" altLang="zh-TW" sz="1200" b="0" i="0" kern="1200" baseline="0" dirty="0" smtClean="0">
                <a:solidFill>
                  <a:schemeClr val="tx1"/>
                </a:solidFill>
                <a:effectLst/>
                <a:latin typeface="+mn-lt"/>
                <a:ea typeface="+mn-ea"/>
                <a:cs typeface="+mn-cs"/>
              </a:rPr>
              <a:t> </a:t>
            </a:r>
            <a:r>
              <a:rPr lang="zh-TW" altLang="en-US" sz="1200" b="0" i="0" kern="1200" dirty="0" smtClean="0">
                <a:solidFill>
                  <a:schemeClr val="tx1"/>
                </a:solidFill>
                <a:effectLst/>
                <a:latin typeface="+mn-lt"/>
                <a:ea typeface="+mn-ea"/>
                <a:cs typeface="+mn-cs"/>
              </a:rPr>
              <a:t>當某一台實體主機需要停機維護時，就可以利用</a:t>
            </a:r>
            <a:r>
              <a:rPr lang="en-US" altLang="zh-TW" sz="1200" b="0" i="0" kern="1200" dirty="0" smtClean="0">
                <a:solidFill>
                  <a:schemeClr val="tx1"/>
                </a:solidFill>
                <a:effectLst/>
                <a:latin typeface="+mn-lt"/>
                <a:ea typeface="+mn-ea"/>
                <a:cs typeface="+mn-cs"/>
              </a:rPr>
              <a:t>Live migration</a:t>
            </a:r>
            <a:r>
              <a:rPr lang="zh-TW" altLang="en-US" sz="1200" b="0" i="0" kern="1200" dirty="0" smtClean="0">
                <a:solidFill>
                  <a:schemeClr val="tx1"/>
                </a:solidFill>
                <a:effectLst/>
                <a:latin typeface="+mn-lt"/>
                <a:ea typeface="+mn-ea"/>
                <a:cs typeface="+mn-cs"/>
              </a:rPr>
              <a:t>的功能將虛擬機器移至另一台實體主機中繼續執行，遷移期間不會有</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很少</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停機時間產生</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smtClean="0">
                <a:solidFill>
                  <a:schemeClr val="tx1"/>
                </a:solidFill>
                <a:effectLst/>
                <a:latin typeface="+mn-lt"/>
                <a:ea typeface="+mn-ea"/>
                <a:cs typeface="+mn-cs"/>
              </a:rPr>
              <a:t>跨平台虛擬化</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 允許針對特定</a:t>
            </a:r>
            <a:r>
              <a:rPr lang="en-US" altLang="zh-TW" sz="1200" b="0" i="0" kern="1200" dirty="0" smtClean="0">
                <a:solidFill>
                  <a:schemeClr val="tx1"/>
                </a:solidFill>
                <a:effectLst/>
                <a:latin typeface="+mn-lt"/>
                <a:ea typeface="+mn-ea"/>
                <a:cs typeface="+mn-cs"/>
              </a:rPr>
              <a:t>CPU</a:t>
            </a:r>
            <a:r>
              <a:rPr lang="zh-TW" altLang="en-US" sz="1200" b="0" i="0" kern="1200" dirty="0" smtClean="0">
                <a:solidFill>
                  <a:schemeClr val="tx1"/>
                </a:solidFill>
                <a:effectLst/>
                <a:latin typeface="+mn-lt"/>
                <a:ea typeface="+mn-ea"/>
                <a:cs typeface="+mn-cs"/>
              </a:rPr>
              <a:t>或者作業系統的軟體不做修改就能執行在其他平台上</a:t>
            </a:r>
            <a:endParaRPr lang="en-US" altLang="zh-TW" sz="1200" b="0" i="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t/>
            </a:r>
            <a:br>
              <a:rPr lang="en-US" altLang="zh-TW" dirty="0" smtClean="0"/>
            </a:b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27</a:t>
            </a:fld>
            <a:endParaRPr lang="zh-TW" altLang="en-US"/>
          </a:p>
        </p:txBody>
      </p:sp>
    </p:spTree>
    <p:extLst>
      <p:ext uri="{BB962C8B-B14F-4D97-AF65-F5344CB8AC3E}">
        <p14:creationId xmlns:p14="http://schemas.microsoft.com/office/powerpoint/2010/main" val="1929442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t>VNF</a:t>
            </a:r>
            <a:r>
              <a:rPr lang="zh-TW" altLang="en-US" dirty="0" smtClean="0"/>
              <a:t>應該要能在編排管理系統中進行簡單的拖放操作</a:t>
            </a:r>
            <a:r>
              <a:rPr lang="en-US" altLang="zh-TW" dirty="0" smtClean="0"/>
              <a:t>(</a:t>
            </a:r>
            <a:r>
              <a:rPr lang="zh-TW" altLang="en-US" dirty="0" smtClean="0"/>
              <a:t>容易移動或複製到另外一個地方</a:t>
            </a:r>
            <a:r>
              <a:rPr lang="en-US" altLang="zh-TW"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t>為了實現這一點，應該使用能夠自動化管理的標準模板來描述</a:t>
            </a:r>
            <a:r>
              <a:rPr lang="en-US" altLang="zh-TW" dirty="0" smtClean="0"/>
              <a:t>VNF</a:t>
            </a:r>
            <a:r>
              <a:rPr lang="zh-TW" altLang="en-US" dirty="0" smtClean="0"/>
              <a:t>和計算的基礎建設。</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t>編排管理系統負透通過北向和南向的互動提供和管理</a:t>
            </a:r>
            <a:r>
              <a:rPr lang="en-US" altLang="zh-TW" dirty="0" smtClean="0"/>
              <a:t>NFV</a:t>
            </a:r>
            <a:r>
              <a:rPr lang="zh-TW" altLang="en-US" dirty="0" smtClean="0"/>
              <a:t>環境。</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t>drag-and-drop</a:t>
            </a:r>
            <a:r>
              <a:rPr lang="zh-TW" altLang="en-US" dirty="0" smtClean="0"/>
              <a:t> 拖放</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smtClean="0">
                <a:solidFill>
                  <a:schemeClr val="tx1"/>
                </a:solidFill>
                <a:effectLst/>
                <a:latin typeface="+mn-lt"/>
                <a:ea typeface="+mn-ea"/>
                <a:cs typeface="+mn-cs"/>
              </a:rPr>
              <a:t>拖放功能是一種方式，讓你將數據從一個 </a:t>
            </a:r>
            <a:r>
              <a:rPr lang="en-US" altLang="zh-TW" sz="1200" b="0" i="0" kern="1200" dirty="0" smtClean="0">
                <a:solidFill>
                  <a:schemeClr val="tx1"/>
                </a:solidFill>
                <a:effectLst/>
                <a:latin typeface="+mn-lt"/>
                <a:ea typeface="+mn-ea"/>
                <a:cs typeface="+mn-cs"/>
              </a:rPr>
              <a:t>App </a:t>
            </a:r>
            <a:r>
              <a:rPr lang="zh-TW" altLang="en-US" sz="1200" b="0" i="0" kern="1200" dirty="0" smtClean="0">
                <a:solidFill>
                  <a:schemeClr val="tx1"/>
                </a:solidFill>
                <a:effectLst/>
                <a:latin typeface="+mn-lt"/>
                <a:ea typeface="+mn-ea"/>
                <a:cs typeface="+mn-cs"/>
              </a:rPr>
              <a:t>移動或複製到另一個 </a:t>
            </a:r>
            <a:r>
              <a:rPr lang="en-US" altLang="zh-TW" sz="1200" b="0" i="0" kern="1200" dirty="0" smtClean="0">
                <a:solidFill>
                  <a:schemeClr val="tx1"/>
                </a:solidFill>
                <a:effectLst/>
                <a:latin typeface="+mn-lt"/>
                <a:ea typeface="+mn-ea"/>
                <a:cs typeface="+mn-cs"/>
              </a:rPr>
              <a:t>App</a:t>
            </a:r>
            <a:r>
              <a:rPr lang="zh-TW" altLang="en-US" sz="1200" b="0" i="0" kern="1200" dirty="0" smtClean="0">
                <a:solidFill>
                  <a:schemeClr val="tx1"/>
                </a:solidFill>
                <a:effectLst/>
                <a:latin typeface="+mn-lt"/>
                <a:ea typeface="+mn-ea"/>
                <a:cs typeface="+mn-cs"/>
              </a:rPr>
              <a:t>、或是在同一個 </a:t>
            </a:r>
            <a:r>
              <a:rPr lang="en-US" altLang="zh-TW" sz="1200" b="0" i="0" kern="1200" dirty="0" smtClean="0">
                <a:solidFill>
                  <a:schemeClr val="tx1"/>
                </a:solidFill>
                <a:effectLst/>
                <a:latin typeface="+mn-lt"/>
                <a:ea typeface="+mn-ea"/>
                <a:cs typeface="+mn-cs"/>
              </a:rPr>
              <a:t>App </a:t>
            </a:r>
            <a:r>
              <a:rPr lang="zh-TW" altLang="en-US" sz="1200" b="0" i="0" kern="1200" dirty="0" smtClean="0">
                <a:solidFill>
                  <a:schemeClr val="tx1"/>
                </a:solidFill>
                <a:effectLst/>
                <a:latin typeface="+mn-lt"/>
                <a:ea typeface="+mn-ea"/>
                <a:cs typeface="+mn-cs"/>
              </a:rPr>
              <a:t>中進行移動或複製。</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28</a:t>
            </a:fld>
            <a:endParaRPr lang="zh-TW" altLang="en-US"/>
          </a:p>
        </p:txBody>
      </p:sp>
    </p:spTree>
    <p:extLst>
      <p:ext uri="{BB962C8B-B14F-4D97-AF65-F5344CB8AC3E}">
        <p14:creationId xmlns:p14="http://schemas.microsoft.com/office/powerpoint/2010/main" val="3266297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t>北向互動用於管理和提供對</a:t>
            </a:r>
            <a:r>
              <a:rPr lang="en-US" altLang="zh-TW" dirty="0" smtClean="0"/>
              <a:t>VNF</a:t>
            </a:r>
            <a:r>
              <a:rPr lang="zh-TW" altLang="en-US" dirty="0" smtClean="0"/>
              <a:t>的存取。</a:t>
            </a:r>
            <a:r>
              <a:rPr lang="en-US" altLang="zh-TW" dirty="0" smtClean="0"/>
              <a:t/>
            </a:r>
            <a:br>
              <a:rPr lang="en-US" altLang="zh-TW" dirty="0" smtClean="0"/>
            </a:br>
            <a:r>
              <a:rPr lang="zh-TW" altLang="en-US" dirty="0" smtClean="0"/>
              <a:t>此外，</a:t>
            </a:r>
            <a:r>
              <a:rPr lang="en-US" altLang="zh-TW" dirty="0" smtClean="0"/>
              <a:t>VNF</a:t>
            </a:r>
            <a:r>
              <a:rPr lang="zh-TW" altLang="en-US" dirty="0" smtClean="0"/>
              <a:t>可以將它們用於資訊或需求查詢，例如要求更多的計算資源。</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t>南向互動用於與</a:t>
            </a:r>
            <a:r>
              <a:rPr lang="en-US" altLang="zh-TW" dirty="0" smtClean="0"/>
              <a:t>NFVI</a:t>
            </a:r>
            <a:r>
              <a:rPr lang="zh-TW" altLang="en-US" dirty="0" smtClean="0"/>
              <a:t>互動並向其他框架內的元件請求資訊</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t>此外，它們還用於請求有關政策，</a:t>
            </a:r>
            <a:r>
              <a:rPr lang="en-US" altLang="zh-TW" dirty="0" smtClean="0"/>
              <a:t>VNF</a:t>
            </a:r>
            <a:r>
              <a:rPr lang="zh-TW" altLang="en-US" dirty="0" smtClean="0"/>
              <a:t>軟體映像檔，</a:t>
            </a:r>
            <a:r>
              <a:rPr lang="en-US" altLang="zh-TW" dirty="0" smtClean="0"/>
              <a:t>VNF</a:t>
            </a:r>
            <a:r>
              <a:rPr lang="zh-TW" altLang="en-US" dirty="0" smtClean="0"/>
              <a:t>描述和網絡</a:t>
            </a:r>
            <a:r>
              <a:rPr lang="en-US" altLang="zh-TW" dirty="0" smtClean="0"/>
              <a:t>forwarding graphs</a:t>
            </a:r>
            <a:r>
              <a:rPr lang="zh-TW" altLang="en-US" dirty="0" smtClean="0"/>
              <a:t>的訊息。</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29</a:t>
            </a:fld>
            <a:endParaRPr lang="zh-TW" altLang="en-US"/>
          </a:p>
        </p:txBody>
      </p:sp>
    </p:spTree>
    <p:extLst>
      <p:ext uri="{BB962C8B-B14F-4D97-AF65-F5344CB8AC3E}">
        <p14:creationId xmlns:p14="http://schemas.microsoft.com/office/powerpoint/2010/main" val="867915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smtClean="0"/>
              <a:t>用例和服務，介紹虛擬化的</a:t>
            </a:r>
            <a:r>
              <a:rPr lang="en-US" altLang="zh-TW" sz="1200" baseline="0" dirty="0" smtClean="0"/>
              <a:t>EPC</a:t>
            </a:r>
            <a:r>
              <a:rPr lang="zh-TW" altLang="en-US" sz="1200" baseline="0" dirty="0" smtClean="0"/>
              <a:t>，對</a:t>
            </a:r>
            <a:r>
              <a:rPr lang="en-US" altLang="zh-TW" sz="1200" baseline="0" dirty="0" smtClean="0"/>
              <a:t>EPC</a:t>
            </a:r>
            <a:r>
              <a:rPr lang="zh-TW" altLang="en-US" sz="1200" baseline="0" dirty="0" smtClean="0"/>
              <a:t>元件做分組，量化分析，結論</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1" lang="zh-TW" altLang="en-US" sz="1200" b="0" i="0" u="none" strike="noStrike" kern="1200" cap="none" spc="0" normalizeH="0" baseline="0" noProof="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0584053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t>它應該能夠與原來的管理系統進行互動，並且讓對現有網絡產生的影響最小。</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t>網絡</a:t>
            </a:r>
            <a:r>
              <a:rPr lang="en-US" altLang="zh-TW" dirty="0" smtClean="0"/>
              <a:t>forwarding graph</a:t>
            </a:r>
            <a:r>
              <a:rPr lang="zh-TW" altLang="en-US" dirty="0" smtClean="0"/>
              <a:t>不應受到一個或多個</a:t>
            </a:r>
            <a:r>
              <a:rPr lang="en-US" altLang="zh-TW" dirty="0" smtClean="0"/>
              <a:t>VNF</a:t>
            </a:r>
            <a:r>
              <a:rPr lang="zh-TW" altLang="en-US" dirty="0" smtClean="0"/>
              <a:t>的影響。</a:t>
            </a:r>
            <a:r>
              <a:rPr lang="en-US" altLang="zh-TW" dirty="0" smtClean="0"/>
              <a:t/>
            </a:r>
            <a:br>
              <a:rPr lang="en-US" altLang="zh-TW" dirty="0" smtClean="0"/>
            </a:br>
            <a:r>
              <a:rPr lang="zh-TW" altLang="en-US" dirty="0" smtClean="0"/>
              <a:t>應確保</a:t>
            </a:r>
            <a:r>
              <a:rPr lang="en-US" altLang="zh-TW" dirty="0" smtClean="0"/>
              <a:t>VNF</a:t>
            </a:r>
            <a:r>
              <a:rPr lang="zh-TW" altLang="en-US" dirty="0" smtClean="0"/>
              <a:t>實例與實體功能之間的安全轉移，而不會造成任何服務中斷或效能影響。</a:t>
            </a:r>
            <a:r>
              <a:rPr lang="en-US" altLang="zh-TW" dirty="0" smtClean="0"/>
              <a:t/>
            </a:r>
            <a:br>
              <a:rPr lang="en-US" altLang="zh-TW" dirty="0" smtClean="0"/>
            </a:b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30</a:t>
            </a:fld>
            <a:endParaRPr lang="zh-TW" altLang="en-US"/>
          </a:p>
        </p:txBody>
      </p:sp>
    </p:spTree>
    <p:extLst>
      <p:ext uri="{BB962C8B-B14F-4D97-AF65-F5344CB8AC3E}">
        <p14:creationId xmlns:p14="http://schemas.microsoft.com/office/powerpoint/2010/main" val="3531851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t>電信商等級服務是指其中的硬體，軟體和系統元件可確保高可用性和可靠性的服務。</a:t>
            </a:r>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smtClean="0">
                <a:solidFill>
                  <a:schemeClr val="tx1"/>
                </a:solidFill>
                <a:effectLst/>
                <a:latin typeface="+mn-lt"/>
                <a:ea typeface="+mn-ea"/>
                <a:cs typeface="+mn-cs"/>
              </a:rPr>
              <a:t>為了使</a:t>
            </a:r>
            <a:r>
              <a:rPr lang="en-US" altLang="zh-TW" sz="1200" b="0" i="0" kern="1200" dirty="0" smtClean="0">
                <a:solidFill>
                  <a:schemeClr val="tx1"/>
                </a:solidFill>
                <a:effectLst/>
                <a:latin typeface="+mn-lt"/>
                <a:ea typeface="+mn-ea"/>
                <a:cs typeface="+mn-cs"/>
              </a:rPr>
              <a:t>NFV</a:t>
            </a:r>
            <a:r>
              <a:rPr lang="zh-TW" altLang="en-US" sz="1200" b="0" i="0" kern="1200" dirty="0" smtClean="0">
                <a:solidFill>
                  <a:schemeClr val="tx1"/>
                </a:solidFill>
                <a:effectLst/>
                <a:latin typeface="+mn-lt"/>
                <a:ea typeface="+mn-ea"/>
                <a:cs typeface="+mn-cs"/>
              </a:rPr>
              <a:t>滿足運營商級服務要求，它應提供故障恢復能力，服務連續性和服務保證</a:t>
            </a:r>
            <a:endParaRPr lang="en-US" altLang="zh-TW" sz="1200" b="0" i="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Resilience to failure is provided by implementing</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an automated on-demand mechanism in the NFV framework</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to reconstitute the VNF after a failure. </a:t>
            </a:r>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smtClean="0">
                <a:solidFill>
                  <a:schemeClr val="tx1"/>
                </a:solidFill>
                <a:effectLst/>
                <a:latin typeface="+mn-lt"/>
                <a:ea typeface="+mn-ea"/>
                <a:cs typeface="+mn-cs"/>
              </a:rPr>
              <a:t>通過在</a:t>
            </a:r>
            <a:r>
              <a:rPr lang="en-US" altLang="zh-TW" sz="1200" b="0" i="0" kern="1200" dirty="0" smtClean="0">
                <a:solidFill>
                  <a:schemeClr val="tx1"/>
                </a:solidFill>
                <a:effectLst/>
                <a:latin typeface="+mn-lt"/>
                <a:ea typeface="+mn-ea"/>
                <a:cs typeface="+mn-cs"/>
              </a:rPr>
              <a:t>NFV</a:t>
            </a:r>
            <a:r>
              <a:rPr lang="zh-TW" altLang="en-US" sz="1200" b="0" i="0" kern="1200" dirty="0" smtClean="0">
                <a:solidFill>
                  <a:schemeClr val="tx1"/>
                </a:solidFill>
                <a:effectLst/>
                <a:latin typeface="+mn-lt"/>
                <a:ea typeface="+mn-ea"/>
                <a:cs typeface="+mn-cs"/>
              </a:rPr>
              <a:t>框架中實施自動根據需求的機制以在故障後重新構建</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，可以提供對故障的恢復能力。</a:t>
            </a:r>
            <a:endParaRPr lang="en-US" altLang="zh-TW" sz="1200" b="0" i="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VNF reconstitution</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should not have any impact on the system to ensure stable</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service.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重建對系統不會有任何影響，以確保穩定的服務。</a:t>
            </a:r>
            <a:endParaRPr lang="en-US" altLang="zh-TW" sz="1200" b="0" i="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Service assurance is provided by the NFV orchestrator, which monitors network-function performance and scale</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resources almost in real time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t>NFV</a:t>
            </a:r>
            <a:r>
              <a:rPr lang="zh-TW" altLang="en-US" dirty="0" smtClean="0"/>
              <a:t>協調器提供服務保證，該</a:t>
            </a:r>
            <a:r>
              <a:rPr lang="en-US" altLang="zh-TW" dirty="0" smtClean="0"/>
              <a:t>NFV</a:t>
            </a:r>
            <a:r>
              <a:rPr lang="zh-TW" altLang="en-US" dirty="0" smtClean="0"/>
              <a:t>協調器幾乎實時監視網絡功能性能並擴展資源。</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t>Resilience</a:t>
            </a:r>
            <a:r>
              <a:rPr lang="zh-TW" altLang="en-US" dirty="0" smtClean="0"/>
              <a:t> 快速恢復的彈性</a:t>
            </a:r>
            <a:r>
              <a:rPr lang="en-US" altLang="zh-TW" dirty="0" smtClean="0"/>
              <a:t/>
            </a:r>
            <a:br>
              <a:rPr lang="en-US" altLang="zh-TW" dirty="0" smtClean="0"/>
            </a:b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31</a:t>
            </a:fld>
            <a:endParaRPr lang="zh-TW" altLang="en-US"/>
          </a:p>
        </p:txBody>
      </p:sp>
    </p:spTree>
    <p:extLst>
      <p:ext uri="{BB962C8B-B14F-4D97-AF65-F5344CB8AC3E}">
        <p14:creationId xmlns:p14="http://schemas.microsoft.com/office/powerpoint/2010/main" val="1657075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t>VNF</a:t>
            </a:r>
            <a:r>
              <a:rPr lang="zh-TW" altLang="en-US" dirty="0" smtClean="0"/>
              <a:t>應該易於管理和遷移，並可以與現有的舊系統一起，而不會丟失電信級服務的規範。</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t>為了實現所需的運行和管理性能，應正確定義</a:t>
            </a:r>
            <a:r>
              <a:rPr lang="en-US" altLang="zh-TW" dirty="0" smtClean="0"/>
              <a:t>NFV</a:t>
            </a:r>
            <a:r>
              <a:rPr lang="zh-TW" altLang="en-US" dirty="0" smtClean="0"/>
              <a:t>框架元件的標準模板。</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t>它應該能夠與原來的管理系統進行互動，並且對現有網絡的影響最小。 </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t>NFV</a:t>
            </a:r>
            <a:r>
              <a:rPr lang="zh-TW" altLang="en-US" dirty="0" smtClean="0"/>
              <a:t>協調器必須幾乎即時監視網絡功能性能。</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Resilience to failure is provided by implementing</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an automated on-demand mechanism in the NFV framework</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to reconstitute the VNF after a failure. </a:t>
            </a:r>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smtClean="0">
                <a:solidFill>
                  <a:schemeClr val="tx1"/>
                </a:solidFill>
                <a:effectLst/>
                <a:latin typeface="+mn-lt"/>
                <a:ea typeface="+mn-ea"/>
                <a:cs typeface="+mn-cs"/>
              </a:rPr>
              <a:t>通過在</a:t>
            </a:r>
            <a:r>
              <a:rPr lang="en-US" altLang="zh-TW" sz="1200" b="0" i="0" kern="1200" dirty="0" smtClean="0">
                <a:solidFill>
                  <a:schemeClr val="tx1"/>
                </a:solidFill>
                <a:effectLst/>
                <a:latin typeface="+mn-lt"/>
                <a:ea typeface="+mn-ea"/>
                <a:cs typeface="+mn-cs"/>
              </a:rPr>
              <a:t>NFV</a:t>
            </a:r>
            <a:r>
              <a:rPr lang="zh-TW" altLang="en-US" sz="1200" b="0" i="0" kern="1200" dirty="0" smtClean="0">
                <a:solidFill>
                  <a:schemeClr val="tx1"/>
                </a:solidFill>
                <a:effectLst/>
                <a:latin typeface="+mn-lt"/>
                <a:ea typeface="+mn-ea"/>
                <a:cs typeface="+mn-cs"/>
              </a:rPr>
              <a:t>框架中實施自動根據需求的機制以在故障後重新構建</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，可以提供對故障的恢復能力。</a:t>
            </a:r>
            <a:endParaRPr lang="en-US" altLang="zh-TW" sz="1200" b="0" i="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VNF reconstitution</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should not have any impact on the system to ensure stable</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service.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重建對系統不會有任何影響，以確保穩定的服務。</a:t>
            </a:r>
            <a:endParaRPr lang="en-US" altLang="zh-TW" sz="1200" b="0" i="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Service assurance is provided by the NFV orchestrator, which monitors network-function performance and scale</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resources almost in real time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t>NFV</a:t>
            </a:r>
            <a:r>
              <a:rPr lang="zh-TW" altLang="en-US" dirty="0" smtClean="0"/>
              <a:t>協調器提供服務保證，該</a:t>
            </a:r>
            <a:r>
              <a:rPr lang="en-US" altLang="zh-TW" dirty="0" smtClean="0"/>
              <a:t>NFV</a:t>
            </a:r>
            <a:r>
              <a:rPr lang="zh-TW" altLang="en-US" dirty="0" smtClean="0"/>
              <a:t>協調器幾乎實時監視網絡功能性能並擴展資源。</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t>電信商等級服務是指其中的硬體，軟體和系統元件可確保高可用性和可靠性的服務。</a:t>
            </a:r>
          </a:p>
          <a:p>
            <a:pPr marL="0" marR="0" lvl="1"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32</a:t>
            </a:fld>
            <a:endParaRPr lang="zh-TW" altLang="en-US"/>
          </a:p>
        </p:txBody>
      </p:sp>
    </p:spTree>
    <p:extLst>
      <p:ext uri="{BB962C8B-B14F-4D97-AF65-F5344CB8AC3E}">
        <p14:creationId xmlns:p14="http://schemas.microsoft.com/office/powerpoint/2010/main" val="1157810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t>NFV</a:t>
            </a:r>
            <a:r>
              <a:rPr lang="zh-TW" altLang="en-US" dirty="0" smtClean="0"/>
              <a:t>服務模型包括</a:t>
            </a:r>
            <a:r>
              <a:rPr lang="en-US" altLang="zh-TW" dirty="0" smtClean="0"/>
              <a:t>NFVI</a:t>
            </a:r>
            <a:r>
              <a:rPr lang="zh-TW" altLang="en-US" dirty="0" smtClean="0"/>
              <a:t>即服務（</a:t>
            </a:r>
            <a:r>
              <a:rPr lang="en-US" altLang="zh-TW" dirty="0" err="1" smtClean="0"/>
              <a:t>NFVIaaS</a:t>
            </a:r>
            <a:r>
              <a:rPr lang="zh-TW" altLang="en-US" dirty="0" smtClean="0"/>
              <a:t>），</a:t>
            </a:r>
            <a:r>
              <a:rPr lang="en-US" altLang="zh-TW" dirty="0" smtClean="0"/>
              <a:t>VNF</a:t>
            </a:r>
            <a:r>
              <a:rPr lang="zh-TW" altLang="en-US" dirty="0" smtClean="0"/>
              <a:t>即服務（</a:t>
            </a:r>
            <a:r>
              <a:rPr lang="en-US" altLang="zh-TW" dirty="0" err="1" smtClean="0"/>
              <a:t>VNFaaS</a:t>
            </a:r>
            <a:r>
              <a:rPr lang="zh-TW" altLang="en-US" dirty="0" smtClean="0"/>
              <a:t>）和虛擬網絡平台即服務（</a:t>
            </a:r>
            <a:r>
              <a:rPr lang="en-US" altLang="zh-TW" dirty="0" err="1" smtClean="0"/>
              <a:t>VNPaaS</a:t>
            </a:r>
            <a:r>
              <a:rPr lang="zh-TW" altLang="en-US" dirty="0" smtClean="0"/>
              <a:t>）。</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t>服務提供商將在這些服務模型之間進行選擇，以滿足他們的網絡連線需求和用例。</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t>[17]</a:t>
            </a:r>
            <a:r>
              <a:rPr lang="zh-TW" altLang="en-US" dirty="0" smtClean="0"/>
              <a:t>的一些用例將包括，例如，固網功能虛擬化，內容傳遞網絡虛擬化和家庭環境虛擬化</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t>內容傳遞網路虛擬化</a:t>
            </a:r>
            <a:r>
              <a:rPr lang="en-US" altLang="zh-TW" dirty="0" smtClean="0"/>
              <a:t>:</a:t>
            </a:r>
            <a:r>
              <a:rPr lang="zh-TW" altLang="en-US" dirty="0" smtClean="0"/>
              <a:t> 利用最靠近每位使用者的伺服器，更快、更可靠地將音樂、圖片、影片、應用程式及其他檔案傳送給使用者，來提供高效能、可擴展性及低成本的網路內容傳遞給使用者。</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t>家庭環境虛擬化</a:t>
            </a:r>
            <a:r>
              <a:rPr lang="en-US" altLang="zh-TW" dirty="0" smtClean="0"/>
              <a:t>:</a:t>
            </a:r>
            <a:r>
              <a:rPr lang="zh-TW" altLang="en-US" dirty="0" smtClean="0"/>
              <a:t> 原數據機</a:t>
            </a:r>
            <a:endParaRPr lang="en-US" altLang="zh-TW" dirty="0" smtClean="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33</a:t>
            </a:fld>
            <a:endParaRPr lang="zh-TW" altLang="en-US"/>
          </a:p>
        </p:txBody>
      </p:sp>
    </p:spTree>
    <p:extLst>
      <p:ext uri="{BB962C8B-B14F-4D97-AF65-F5344CB8AC3E}">
        <p14:creationId xmlns:p14="http://schemas.microsoft.com/office/powerpoint/2010/main" val="40313892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lvl="0" indent="0" algn="l">
              <a:buFont typeface="Arial" panose="020B0604020202020204" pitchFamily="34" charset="0"/>
              <a:buNone/>
            </a:pPr>
            <a:r>
              <a:rPr lang="zh-TW" altLang="en-US" dirty="0" smtClean="0">
                <a:latin typeface="Times New Roman" panose="02020603050405020304" pitchFamily="18" charset="0"/>
                <a:cs typeface="Times New Roman" panose="02020603050405020304" pitchFamily="18" charset="0"/>
              </a:rPr>
              <a:t>行動網絡的虛擬化以行動網絡基地台和行動核心網絡為目標。</a:t>
            </a:r>
            <a:endParaRPr lang="en-US" altLang="zh-TW"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dirty="0" smtClean="0">
                <a:latin typeface="Times New Roman" panose="02020603050405020304" pitchFamily="18" charset="0"/>
                <a:cs typeface="Times New Roman" panose="02020603050405020304" pitchFamily="18" charset="0"/>
              </a:rPr>
              <a:t>虛擬化基地台具有挑戰性，因為它在其</a:t>
            </a:r>
            <a:r>
              <a:rPr lang="en-US" altLang="zh-TW" dirty="0" smtClean="0">
                <a:latin typeface="Times New Roman" panose="02020603050405020304" pitchFamily="18" charset="0"/>
                <a:cs typeface="Times New Roman" panose="02020603050405020304" pitchFamily="18" charset="0"/>
              </a:rPr>
              <a:t>physical layer</a:t>
            </a:r>
            <a:r>
              <a:rPr lang="zh-TW" altLang="en-US" dirty="0" smtClean="0">
                <a:latin typeface="Times New Roman" panose="02020603050405020304" pitchFamily="18" charset="0"/>
                <a:cs typeface="Times New Roman" panose="02020603050405020304" pitchFamily="18" charset="0"/>
              </a:rPr>
              <a:t>中進行信號處理功能。</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信號處理需很好的計算能力</a:t>
            </a:r>
            <a:r>
              <a:rPr lang="en-US" altLang="zh-TW" dirty="0" smtClean="0">
                <a:latin typeface="Times New Roman" panose="02020603050405020304" pitchFamily="18" charset="0"/>
                <a:cs typeface="Times New Roman" panose="02020603050405020304" pitchFamily="18" charset="0"/>
              </a:rPr>
              <a:t>)</a:t>
            </a:r>
          </a:p>
          <a:p>
            <a:pPr marL="0" lvl="0" indent="0" algn="l">
              <a:buFont typeface="Arial" panose="020B0604020202020204" pitchFamily="34" charset="0"/>
              <a:buNone/>
            </a:pPr>
            <a:r>
              <a:rPr lang="zh-TW" altLang="en-US" dirty="0" smtClean="0">
                <a:latin typeface="Times New Roman" panose="02020603050405020304" pitchFamily="18" charset="0"/>
                <a:cs typeface="Times New Roman" panose="02020603050405020304" pitchFamily="18" charset="0"/>
              </a:rPr>
              <a:t>考慮</a:t>
            </a:r>
            <a:r>
              <a:rPr lang="en-US" altLang="zh-TW" dirty="0" err="1" smtClean="0">
                <a:latin typeface="Times New Roman" panose="02020603050405020304" pitchFamily="18" charset="0"/>
                <a:cs typeface="Times New Roman" panose="02020603050405020304" pitchFamily="18" charset="0"/>
              </a:rPr>
              <a:t>eNodeB</a:t>
            </a:r>
            <a:r>
              <a:rPr lang="zh-TW" altLang="en-US" dirty="0" smtClean="0">
                <a:latin typeface="Times New Roman" panose="02020603050405020304" pitchFamily="18" charset="0"/>
                <a:cs typeface="Times New Roman" panose="02020603050405020304" pitchFamily="18" charset="0"/>
              </a:rPr>
              <a:t>，它是</a:t>
            </a:r>
            <a:r>
              <a:rPr lang="en-US" altLang="zh-TW" dirty="0" smtClean="0">
                <a:latin typeface="Times New Roman" panose="02020603050405020304" pitchFamily="18" charset="0"/>
                <a:cs typeface="Times New Roman" panose="02020603050405020304" pitchFamily="18" charset="0"/>
              </a:rPr>
              <a:t>4G</a:t>
            </a:r>
            <a:r>
              <a:rPr lang="zh-TW" altLang="en-US" dirty="0" smtClean="0">
                <a:latin typeface="Times New Roman" panose="02020603050405020304" pitchFamily="18" charset="0"/>
                <a:cs typeface="Times New Roman" panose="02020603050405020304" pitchFamily="18" charset="0"/>
              </a:rPr>
              <a:t>網絡</a:t>
            </a:r>
            <a:r>
              <a:rPr lang="en-US" altLang="zh-TW" dirty="0" smtClean="0">
                <a:latin typeface="Times New Roman" panose="02020603050405020304" pitchFamily="18" charset="0"/>
                <a:cs typeface="Times New Roman" panose="02020603050405020304" pitchFamily="18" charset="0"/>
              </a:rPr>
              <a:t>(LTE)</a:t>
            </a:r>
            <a:r>
              <a:rPr lang="zh-TW" altLang="en-US" dirty="0" smtClean="0">
                <a:latin typeface="Times New Roman" panose="02020603050405020304" pitchFamily="18" charset="0"/>
                <a:cs typeface="Times New Roman" panose="02020603050405020304" pitchFamily="18" charset="0"/>
              </a:rPr>
              <a:t>基地台，虛擬化將在第</a:t>
            </a:r>
            <a:r>
              <a:rPr lang="en-US" altLang="zh-TW" dirty="0" smtClean="0">
                <a:latin typeface="Times New Roman" panose="02020603050405020304" pitchFamily="18" charset="0"/>
                <a:cs typeface="Times New Roman" panose="02020603050405020304" pitchFamily="18" charset="0"/>
              </a:rPr>
              <a:t>3</a:t>
            </a:r>
            <a:r>
              <a:rPr lang="zh-TW" altLang="en-US" dirty="0" smtClean="0">
                <a:latin typeface="Times New Roman" panose="02020603050405020304" pitchFamily="18" charset="0"/>
                <a:cs typeface="Times New Roman" panose="02020603050405020304" pitchFamily="18" charset="0"/>
              </a:rPr>
              <a:t>層中實現，然後在第</a:t>
            </a:r>
            <a:r>
              <a:rPr lang="en-US" altLang="zh-TW" dirty="0" smtClean="0">
                <a:latin typeface="Times New Roman" panose="02020603050405020304" pitchFamily="18" charset="0"/>
                <a:cs typeface="Times New Roman" panose="02020603050405020304" pitchFamily="18" charset="0"/>
              </a:rPr>
              <a:t>2</a:t>
            </a:r>
            <a:r>
              <a:rPr lang="zh-TW" altLang="en-US" dirty="0" smtClean="0">
                <a:latin typeface="Times New Roman" panose="02020603050405020304" pitchFamily="18" charset="0"/>
                <a:cs typeface="Times New Roman" panose="02020603050405020304" pitchFamily="18" charset="0"/>
              </a:rPr>
              <a:t>層中實現</a:t>
            </a:r>
            <a:endParaRPr lang="en-US" altLang="zh-TW" dirty="0" smtClean="0">
              <a:latin typeface="Times New Roman" panose="02020603050405020304" pitchFamily="18" charset="0"/>
              <a:cs typeface="Times New Roman" panose="02020603050405020304" pitchFamily="18" charset="0"/>
            </a:endParaRPr>
          </a:p>
          <a:p>
            <a:pPr marL="0" lvl="0" indent="0" algn="l">
              <a:buFont typeface="Arial" panose="020B0604020202020204" pitchFamily="34" charset="0"/>
              <a:buNone/>
            </a:pPr>
            <a:endParaRPr lang="en-US" altLang="zh-TW" dirty="0" smtClean="0">
              <a:latin typeface="Times New Roman" panose="02020603050405020304" pitchFamily="18" charset="0"/>
              <a:cs typeface="Times New Roman" panose="02020603050405020304" pitchFamily="18" charset="0"/>
            </a:endParaRPr>
          </a:p>
          <a:p>
            <a:pPr marL="0" lvl="0" indent="0" algn="l">
              <a:buFont typeface="Arial" panose="020B0604020202020204" pitchFamily="34" charset="0"/>
              <a:buNone/>
            </a:pPr>
            <a:endParaRPr lang="en-US" altLang="zh-TW" dirty="0" smtClean="0">
              <a:latin typeface="Times New Roman" panose="02020603050405020304" pitchFamily="18" charset="0"/>
              <a:cs typeface="Times New Roman" panose="02020603050405020304" pitchFamily="18" charset="0"/>
            </a:endParaRPr>
          </a:p>
          <a:p>
            <a:pPr marL="0" lvl="0" indent="0" algn="l">
              <a:buFont typeface="Arial" panose="020B0604020202020204" pitchFamily="34" charset="0"/>
              <a:buNone/>
            </a:pPr>
            <a:r>
              <a:rPr lang="en-US" altLang="zh-TW" dirty="0" smtClean="0">
                <a:latin typeface="Times New Roman" panose="02020603050405020304" pitchFamily="18" charset="0"/>
                <a:cs typeface="Times New Roman" panose="02020603050405020304" pitchFamily="18" charset="0"/>
              </a:rPr>
              <a:t>Layer 3(Network layer)  hosts the functionalities of the control and data plane that connect to the mobile core network. </a:t>
            </a:r>
          </a:p>
          <a:p>
            <a:pPr lvl="0"/>
            <a:r>
              <a:rPr lang="en-US" altLang="zh-TW" dirty="0" smtClean="0">
                <a:latin typeface="Times New Roman" panose="02020603050405020304" pitchFamily="18" charset="0"/>
                <a:cs typeface="Times New Roman" panose="02020603050405020304" pitchFamily="18" charset="0"/>
              </a:rPr>
              <a:t>Layer 2(Data link layer)  hosts the packet data convergence protocol (PDCP), radio link control (RLC), and media access control (MAC) network functions.</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34</a:t>
            </a:fld>
            <a:endParaRPr lang="zh-TW" altLang="en-US"/>
          </a:p>
        </p:txBody>
      </p:sp>
    </p:spTree>
    <p:extLst>
      <p:ext uri="{BB962C8B-B14F-4D97-AF65-F5344CB8AC3E}">
        <p14:creationId xmlns:p14="http://schemas.microsoft.com/office/powerpoint/2010/main" val="29291474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t>虛擬化基地台的第</a:t>
            </a:r>
            <a:r>
              <a:rPr lang="en-US" altLang="zh-TW" dirty="0" smtClean="0"/>
              <a:t>2</a:t>
            </a:r>
            <a:r>
              <a:rPr lang="zh-TW" altLang="en-US" dirty="0" smtClean="0"/>
              <a:t>層和第</a:t>
            </a:r>
            <a:r>
              <a:rPr lang="en-US" altLang="zh-TW" dirty="0" smtClean="0"/>
              <a:t>3</a:t>
            </a:r>
            <a:r>
              <a:rPr lang="zh-TW" altLang="en-US" dirty="0" smtClean="0"/>
              <a:t>層為多個基地台提供集中式計算的基礎設施，這可以降低基地台的成本，因為在基地台僅實施基頻信號處理。</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t>此外，服務提供商將從共享遠程基站基礎建設中受益，以最小的</a:t>
            </a:r>
            <a:r>
              <a:rPr lang="en-US" altLang="zh-TW" dirty="0" smtClean="0"/>
              <a:t>CAPEX</a:t>
            </a:r>
            <a:r>
              <a:rPr lang="zh-TW" altLang="en-US" dirty="0" smtClean="0"/>
              <a:t>和</a:t>
            </a:r>
            <a:r>
              <a:rPr lang="en-US" altLang="zh-TW" dirty="0" smtClean="0"/>
              <a:t>OPEX</a:t>
            </a:r>
            <a:r>
              <a:rPr lang="zh-TW" altLang="en-US" dirty="0" smtClean="0"/>
              <a:t>投資實現更多的覆蓋區域。</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smtClean="0">
                <a:solidFill>
                  <a:schemeClr val="tx1"/>
                </a:solidFill>
                <a:effectLst/>
                <a:latin typeface="+mn-lt"/>
                <a:ea typeface="+mn-ea"/>
                <a:cs typeface="+mn-cs"/>
              </a:rPr>
              <a:t>基頻訊號是未經載波調製的訊號，即該訊號的頻率範圍沒有任何移位</a:t>
            </a:r>
            <a:endParaRPr lang="en-US" altLang="zh-TW" sz="1200" b="0" i="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t>基頻訊號有時也泛指已經過射頻前端處理後的訊號</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latin typeface="Times New Roman" panose="02020603050405020304" pitchFamily="18" charset="0"/>
                <a:cs typeface="Times New Roman" panose="02020603050405020304" pitchFamily="18" charset="0"/>
              </a:rPr>
              <a:t>on-site</a:t>
            </a:r>
            <a:r>
              <a:rPr lang="zh-TW" altLang="en-US" dirty="0" smtClean="0">
                <a:latin typeface="Times New Roman" panose="02020603050405020304" pitchFamily="18" charset="0"/>
                <a:cs typeface="Times New Roman" panose="02020603050405020304" pitchFamily="18" charset="0"/>
              </a:rPr>
              <a:t> 現場</a:t>
            </a:r>
            <a:endParaRPr lang="en-US" altLang="zh-TW" dirty="0" smtClean="0"/>
          </a:p>
          <a:p>
            <a:pPr marL="0" lvl="0" indent="0" algn="l">
              <a:buFont typeface="Arial" panose="020B0604020202020204" pitchFamily="34" charset="0"/>
              <a:buNone/>
            </a:pPr>
            <a:r>
              <a:rPr lang="en-US" altLang="zh-TW" dirty="0" smtClean="0">
                <a:latin typeface="Times New Roman" panose="02020603050405020304" pitchFamily="18" charset="0"/>
                <a:cs typeface="Times New Roman" panose="02020603050405020304" pitchFamily="18" charset="0"/>
              </a:rPr>
              <a:t>Layer 3(Network layer) hosts the functionalities of the control and data plane that connect to the mobile core network. </a:t>
            </a:r>
          </a:p>
          <a:p>
            <a:pPr lvl="0"/>
            <a:r>
              <a:rPr lang="en-US" altLang="zh-TW" dirty="0" smtClean="0">
                <a:latin typeface="Times New Roman" panose="02020603050405020304" pitchFamily="18" charset="0"/>
                <a:cs typeface="Times New Roman" panose="02020603050405020304" pitchFamily="18" charset="0"/>
              </a:rPr>
              <a:t>Layer 2(Data link layer) hosts the packet data convergence protocol (PDCP), radio link control (RLC), and media access control (MAC) network functions.</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35</a:t>
            </a:fld>
            <a:endParaRPr lang="zh-TW" altLang="en-US"/>
          </a:p>
        </p:txBody>
      </p:sp>
    </p:spTree>
    <p:extLst>
      <p:ext uri="{BB962C8B-B14F-4D97-AF65-F5344CB8AC3E}">
        <p14:creationId xmlns:p14="http://schemas.microsoft.com/office/powerpoint/2010/main" val="2635369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dirty="0" smtClean="0"/>
              <a:t>連線需求的快速增長導致服務提供商在行動核心網絡的基礎建設中承擔過多的</a:t>
            </a:r>
            <a:r>
              <a:rPr lang="en-US" altLang="zh-TW" dirty="0" smtClean="0"/>
              <a:t>CAPEX</a:t>
            </a:r>
            <a:r>
              <a:rPr lang="zh-TW" altLang="en-US" dirty="0" smtClean="0"/>
              <a:t>和</a:t>
            </a:r>
            <a:r>
              <a:rPr lang="en-US" altLang="zh-TW" dirty="0" smtClean="0"/>
              <a:t>OPEX</a:t>
            </a:r>
            <a:r>
              <a:rPr lang="zh-TW" altLang="en-US" dirty="0" smtClean="0"/>
              <a:t>投資。</a:t>
            </a:r>
            <a:endParaRPr lang="en-US" altLang="zh-TW" dirty="0" smtClean="0"/>
          </a:p>
          <a:p>
            <a:pPr marL="0" lvl="0" indent="0" algn="l">
              <a:buFont typeface="Arial" panose="020B0604020202020204" pitchFamily="34" charset="0"/>
              <a:buNone/>
            </a:pPr>
            <a:r>
              <a:rPr lang="zh-TW" altLang="en-US" dirty="0" smtClean="0"/>
              <a:t>從那時起，擁有一個靈活，強大和易於管理的網絡變得非常重要。 網路應該可以即時依照需求擴展並且容易管理。</a:t>
            </a:r>
            <a:endParaRPr lang="en-US" altLang="zh-TW" dirty="0" smtClean="0"/>
          </a:p>
          <a:p>
            <a:pPr marL="0" lvl="0" indent="0" algn="l">
              <a:buFont typeface="Arial" panose="020B0604020202020204" pitchFamily="34" charset="0"/>
              <a:buNone/>
            </a:pPr>
            <a:endParaRPr lang="en-US" altLang="zh-TW"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dirty="0" smtClean="0"/>
              <a:t>Virtualizing EPC offers all these benefits to service</a:t>
            </a:r>
            <a:r>
              <a:rPr lang="zh-TW" altLang="en-US" dirty="0" smtClean="0"/>
              <a:t> </a:t>
            </a:r>
            <a:r>
              <a:rPr lang="en-US" altLang="zh-TW" dirty="0" smtClean="0"/>
              <a:t>providers</a:t>
            </a:r>
          </a:p>
          <a:p>
            <a:pPr marL="0" lvl="0" indent="0" algn="l">
              <a:buFont typeface="Arial" panose="020B0604020202020204" pitchFamily="34" charset="0"/>
              <a:buNone/>
            </a:pPr>
            <a:r>
              <a:rPr lang="zh-TW" altLang="en-US" dirty="0" smtClean="0"/>
              <a:t>虛擬化</a:t>
            </a:r>
            <a:r>
              <a:rPr lang="en-US" altLang="zh-TW" dirty="0" smtClean="0"/>
              <a:t>EPC</a:t>
            </a:r>
            <a:r>
              <a:rPr lang="zh-TW" altLang="en-US" dirty="0" smtClean="0"/>
              <a:t>可為服務提供商帶來所有這些好處</a:t>
            </a:r>
            <a:endParaRPr lang="en-US" altLang="zh-TW" dirty="0" smtClean="0"/>
          </a:p>
          <a:p>
            <a:pPr marL="0" lvl="0" indent="0" algn="l">
              <a:buFont typeface="Arial" panose="020B0604020202020204" pitchFamily="34" charset="0"/>
              <a:buNone/>
            </a:pPr>
            <a:endParaRPr lang="en-US" altLang="zh-TW" dirty="0" smtClean="0"/>
          </a:p>
          <a:p>
            <a:pPr marL="0" lvl="0" indent="0" algn="l">
              <a:buFont typeface="Arial" panose="020B0604020202020204" pitchFamily="34" charset="0"/>
              <a:buNone/>
            </a:pPr>
            <a:endParaRPr lang="en-US" altLang="zh-TW" dirty="0" smtClean="0"/>
          </a:p>
          <a:p>
            <a:pPr marL="0" lvl="0" indent="0" algn="l">
              <a:buFont typeface="Arial" panose="020B0604020202020204" pitchFamily="34" charset="0"/>
              <a:buNone/>
            </a:pPr>
            <a:endParaRPr lang="en-US" altLang="zh-TW" dirty="0" smtClean="0"/>
          </a:p>
          <a:p>
            <a:pPr marL="0" lvl="0" indent="0" algn="l">
              <a:buFont typeface="Arial" panose="020B0604020202020204" pitchFamily="34" charset="0"/>
              <a:buNone/>
            </a:pPr>
            <a:r>
              <a:rPr lang="en-US" altLang="zh-TW" dirty="0" smtClean="0">
                <a:latin typeface="Times New Roman" panose="02020603050405020304" pitchFamily="18" charset="0"/>
                <a:cs typeface="Times New Roman" panose="02020603050405020304" pitchFamily="18" charset="0"/>
              </a:rPr>
              <a:t>Undertake</a:t>
            </a:r>
            <a:r>
              <a:rPr lang="zh-TW" altLang="en-US" dirty="0" smtClean="0">
                <a:latin typeface="Times New Roman" panose="02020603050405020304" pitchFamily="18" charset="0"/>
                <a:cs typeface="Times New Roman" panose="02020603050405020304" pitchFamily="18" charset="0"/>
              </a:rPr>
              <a:t>承擔</a:t>
            </a:r>
            <a:endParaRPr lang="en-US" altLang="zh-TW" dirty="0" smtClean="0">
              <a:latin typeface="Times New Roman" panose="02020603050405020304" pitchFamily="18" charset="0"/>
              <a:cs typeface="Times New Roman" panose="02020603050405020304" pitchFamily="18" charset="0"/>
            </a:endParaRPr>
          </a:p>
          <a:p>
            <a:pPr marL="0" lvl="0" indent="0" algn="l">
              <a:buFont typeface="Arial" panose="020B0604020202020204" pitchFamily="34" charset="0"/>
              <a:buNone/>
            </a:pPr>
            <a:r>
              <a:rPr lang="en-US" altLang="zh-TW" dirty="0" smtClean="0">
                <a:latin typeface="Times New Roman" panose="02020603050405020304" pitchFamily="18" charset="0"/>
                <a:cs typeface="Times New Roman" panose="02020603050405020304" pitchFamily="18" charset="0"/>
              </a:rPr>
              <a:t>Robust</a:t>
            </a:r>
            <a:r>
              <a:rPr lang="zh-TW" altLang="en-US" dirty="0" smtClean="0">
                <a:latin typeface="Times New Roman" panose="02020603050405020304" pitchFamily="18" charset="0"/>
                <a:cs typeface="Times New Roman" panose="02020603050405020304" pitchFamily="18" charset="0"/>
              </a:rPr>
              <a:t>強大的</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36</a:t>
            </a:fld>
            <a:endParaRPr lang="zh-TW" altLang="en-US"/>
          </a:p>
        </p:txBody>
      </p:sp>
    </p:spTree>
    <p:extLst>
      <p:ext uri="{BB962C8B-B14F-4D97-AF65-F5344CB8AC3E}">
        <p14:creationId xmlns:p14="http://schemas.microsoft.com/office/powerpoint/2010/main" val="24657500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lvl="0" indent="0" algn="l">
              <a:buFont typeface="Arial" panose="020B0604020202020204" pitchFamily="34" charset="0"/>
              <a:buNone/>
            </a:pPr>
            <a:r>
              <a:rPr lang="zh-TW" altLang="en-US" dirty="0" smtClean="0"/>
              <a:t>在</a:t>
            </a:r>
            <a:r>
              <a:rPr lang="en-US" altLang="zh-TW" dirty="0" smtClean="0"/>
              <a:t>LTE</a:t>
            </a:r>
            <a:r>
              <a:rPr lang="zh-TW" altLang="en-US" dirty="0" smtClean="0"/>
              <a:t>中支援</a:t>
            </a:r>
            <a:r>
              <a:rPr lang="en-US" altLang="zh-TW" dirty="0" smtClean="0"/>
              <a:t>IP</a:t>
            </a:r>
            <a:r>
              <a:rPr lang="zh-TW" altLang="en-US" dirty="0" smtClean="0"/>
              <a:t>連線的基本</a:t>
            </a:r>
            <a:r>
              <a:rPr lang="en-US" altLang="zh-TW" dirty="0" smtClean="0"/>
              <a:t>EPC</a:t>
            </a:r>
            <a:r>
              <a:rPr lang="zh-TW" altLang="en-US" dirty="0" smtClean="0"/>
              <a:t>元件如下：</a:t>
            </a:r>
            <a:endParaRPr lang="en-US" altLang="zh-TW" dirty="0" smtClean="0"/>
          </a:p>
          <a:p>
            <a:pPr marL="0" lvl="0" indent="0" algn="l">
              <a:buFont typeface="Arial" panose="020B0604020202020204" pitchFamily="34" charset="0"/>
              <a:buNone/>
            </a:pPr>
            <a:r>
              <a:rPr lang="en-US" altLang="zh-TW" dirty="0" smtClean="0"/>
              <a:t>MME</a:t>
            </a:r>
            <a:r>
              <a:rPr lang="zh-TW" altLang="en-US" dirty="0" smtClean="0"/>
              <a:t>是</a:t>
            </a:r>
            <a:r>
              <a:rPr lang="en-US" altLang="zh-TW" dirty="0" smtClean="0"/>
              <a:t>LTE</a:t>
            </a:r>
            <a:r>
              <a:rPr lang="zh-TW" altLang="en-US" dirty="0" smtClean="0"/>
              <a:t>網絡中的主要</a:t>
            </a:r>
            <a:r>
              <a:rPr lang="en-US" altLang="zh-TW" dirty="0" smtClean="0"/>
              <a:t>control plane</a:t>
            </a:r>
            <a:r>
              <a:rPr lang="zh-TW" altLang="en-US" dirty="0" smtClean="0"/>
              <a:t>元件。</a:t>
            </a:r>
            <a:endParaRPr lang="en-US" altLang="zh-TW" dirty="0" smtClean="0"/>
          </a:p>
          <a:p>
            <a:pPr marL="0" lvl="0" indent="0" algn="l">
              <a:buFont typeface="Arial" panose="020B0604020202020204" pitchFamily="34" charset="0"/>
              <a:buNone/>
            </a:pPr>
            <a:r>
              <a:rPr lang="en-US" altLang="zh-TW" dirty="0" smtClean="0"/>
              <a:t>SGW</a:t>
            </a:r>
            <a:r>
              <a:rPr lang="zh-TW" altLang="en-US" dirty="0" smtClean="0"/>
              <a:t>負責</a:t>
            </a:r>
            <a:r>
              <a:rPr lang="en-US" altLang="zh-TW" dirty="0" smtClean="0">
                <a:latin typeface="Times New Roman" panose="02020603050405020304" pitchFamily="18" charset="0"/>
                <a:cs typeface="Times New Roman" panose="02020603050405020304" pitchFamily="18" charset="0"/>
              </a:rPr>
              <a:t>routing and</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forwarding</a:t>
            </a:r>
            <a:r>
              <a:rPr lang="zh-TW" altLang="en-US" dirty="0" smtClean="0"/>
              <a:t>來自基地台的</a:t>
            </a:r>
            <a:r>
              <a:rPr lang="en-US" altLang="zh-TW" dirty="0" smtClean="0"/>
              <a:t>packet</a:t>
            </a:r>
            <a:r>
              <a:rPr lang="zh-TW" altLang="en-US" dirty="0" smtClean="0"/>
              <a:t>以及將</a:t>
            </a:r>
            <a:r>
              <a:rPr lang="en-US" altLang="zh-TW" dirty="0" smtClean="0"/>
              <a:t>packet</a:t>
            </a:r>
            <a:r>
              <a:rPr lang="zh-TW" altLang="en-US" dirty="0" smtClean="0"/>
              <a:t>送到基地台。</a:t>
            </a:r>
            <a:endParaRPr lang="en-US" altLang="zh-TW" dirty="0" smtClean="0"/>
          </a:p>
          <a:p>
            <a:pPr marL="0" lvl="0" indent="0" algn="l">
              <a:buFont typeface="Arial" panose="020B0604020202020204" pitchFamily="34" charset="0"/>
              <a:buNone/>
            </a:pPr>
            <a:r>
              <a:rPr lang="en-US" altLang="zh-TW" dirty="0" smtClean="0"/>
              <a:t>PGW</a:t>
            </a:r>
            <a:r>
              <a:rPr lang="zh-TW" altLang="en-US" dirty="0" smtClean="0"/>
              <a:t>確保</a:t>
            </a:r>
            <a:r>
              <a:rPr lang="en-US" altLang="zh-TW" dirty="0" smtClean="0">
                <a:latin typeface="Times New Roman" panose="02020603050405020304" pitchFamily="18" charset="0"/>
                <a:cs typeface="Times New Roman" panose="02020603050405020304" pitchFamily="18" charset="0"/>
              </a:rPr>
              <a:t>user data plane</a:t>
            </a:r>
            <a:r>
              <a:rPr lang="zh-TW" altLang="en-US" dirty="0" smtClean="0"/>
              <a:t>與外部網絡之間的連接。</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37</a:t>
            </a:fld>
            <a:endParaRPr lang="zh-TW" altLang="en-US"/>
          </a:p>
        </p:txBody>
      </p:sp>
    </p:spTree>
    <p:extLst>
      <p:ext uri="{BB962C8B-B14F-4D97-AF65-F5344CB8AC3E}">
        <p14:creationId xmlns:p14="http://schemas.microsoft.com/office/powerpoint/2010/main" val="6042437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lvl="0" indent="0" algn="l">
              <a:buFont typeface="Arial" panose="020B0604020202020204" pitchFamily="34" charset="0"/>
              <a:buNone/>
            </a:pPr>
            <a:r>
              <a:rPr lang="en-US" altLang="zh-TW" dirty="0" smtClean="0"/>
              <a:t>HSS</a:t>
            </a:r>
            <a:r>
              <a:rPr lang="zh-TW" altLang="en-US" dirty="0" smtClean="0"/>
              <a:t>是中央的用戶資訊資料庫。</a:t>
            </a:r>
            <a:endParaRPr lang="en-US" altLang="zh-TW" dirty="0" smtClean="0"/>
          </a:p>
          <a:p>
            <a:pPr marL="0" lvl="0" indent="0" algn="l">
              <a:buFont typeface="Arial" panose="020B0604020202020204" pitchFamily="34" charset="0"/>
              <a:buNone/>
            </a:pPr>
            <a:r>
              <a:rPr lang="en-US" altLang="zh-TW" dirty="0" smtClean="0"/>
              <a:t>PCRF</a:t>
            </a:r>
            <a:r>
              <a:rPr lang="zh-TW" altLang="en-US" dirty="0" smtClean="0"/>
              <a:t>負責傳遞和決定政策，並對每個服務和用戶及時計費。</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38</a:t>
            </a:fld>
            <a:endParaRPr lang="zh-TW" altLang="en-US"/>
          </a:p>
        </p:txBody>
      </p:sp>
    </p:spTree>
    <p:extLst>
      <p:ext uri="{BB962C8B-B14F-4D97-AF65-F5344CB8AC3E}">
        <p14:creationId xmlns:p14="http://schemas.microsoft.com/office/powerpoint/2010/main" val="16187274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由於</a:t>
            </a:r>
            <a:r>
              <a:rPr lang="en-US" altLang="zh-TW" dirty="0" smtClean="0"/>
              <a:t>EPC</a:t>
            </a:r>
            <a:r>
              <a:rPr lang="zh-TW" altLang="en-US" dirty="0" smtClean="0"/>
              <a:t>包含多種功能，因此在雲端中實例化</a:t>
            </a:r>
            <a:r>
              <a:rPr lang="en-US" altLang="zh-TW" dirty="0" smtClean="0"/>
              <a:t>VNF</a:t>
            </a:r>
            <a:r>
              <a:rPr lang="zh-TW" altLang="en-US" dirty="0" smtClean="0"/>
              <a:t>會對性能產生巨大影響。 因此，根據</a:t>
            </a:r>
            <a:r>
              <a:rPr lang="en-US" altLang="zh-TW" dirty="0" smtClean="0"/>
              <a:t>VNF</a:t>
            </a:r>
            <a:r>
              <a:rPr lang="zh-TW" altLang="en-US" dirty="0" smtClean="0"/>
              <a:t>它們的交互作用和工作負載組</a:t>
            </a:r>
            <a:r>
              <a:rPr lang="en-US" altLang="zh-TW" dirty="0" smtClean="0"/>
              <a:t>(</a:t>
            </a:r>
            <a:r>
              <a:rPr lang="zh-TW" altLang="en-US" dirty="0" smtClean="0"/>
              <a:t>合併</a:t>
            </a:r>
            <a:r>
              <a:rPr lang="en-US" altLang="zh-TW" dirty="0" smtClean="0"/>
              <a:t>)</a:t>
            </a:r>
            <a:r>
              <a:rPr lang="zh-TW" altLang="en-US" dirty="0" smtClean="0"/>
              <a:t>在一起。 </a:t>
            </a:r>
            <a:endParaRPr lang="en-US" altLang="zh-TW" dirty="0" smtClean="0"/>
          </a:p>
          <a:p>
            <a:r>
              <a:rPr lang="zh-TW" altLang="en-US" dirty="0" smtClean="0"/>
              <a:t>通常，根據工作負載把每個組合執行在一個實體</a:t>
            </a:r>
            <a:r>
              <a:rPr lang="en-US" altLang="zh-TW" dirty="0" smtClean="0"/>
              <a:t>server</a:t>
            </a:r>
            <a:r>
              <a:rPr lang="zh-TW" altLang="en-US" dirty="0" smtClean="0"/>
              <a:t>或一個區域網絡中是有益的。</a:t>
            </a:r>
            <a:endParaRPr lang="en-US" altLang="zh-TW" dirty="0" smtClean="0"/>
          </a:p>
          <a:p>
            <a:r>
              <a:rPr lang="zh-TW" altLang="en-US" dirty="0" smtClean="0"/>
              <a:t>這個文章提出了一種可以提高性能的</a:t>
            </a:r>
            <a:r>
              <a:rPr lang="en-US" altLang="zh-TW" dirty="0" err="1" smtClean="0"/>
              <a:t>vEPC</a:t>
            </a:r>
            <a:r>
              <a:rPr lang="zh-TW" altLang="en-US" dirty="0" smtClean="0"/>
              <a:t>元件分組方法。</a:t>
            </a:r>
            <a:endParaRPr lang="en-US" altLang="zh-TW" dirty="0" smtClean="0"/>
          </a:p>
          <a:p>
            <a:endParaRPr lang="en-US" altLang="zh-TW" dirty="0" smtClean="0"/>
          </a:p>
          <a:p>
            <a:endParaRPr lang="en-US" altLang="zh-TW" dirty="0" smtClean="0"/>
          </a:p>
          <a:p>
            <a:endParaRPr lang="en-US" altLang="zh-TW" dirty="0" smtClean="0"/>
          </a:p>
          <a:p>
            <a:r>
              <a:rPr lang="en-US" altLang="zh-TW" dirty="0" smtClean="0">
                <a:latin typeface="Times New Roman" panose="02020603050405020304" pitchFamily="18" charset="0"/>
                <a:cs typeface="Times New Roman" panose="02020603050405020304" pitchFamily="18" charset="0"/>
              </a:rPr>
              <a:t>Tremendous</a:t>
            </a:r>
            <a:r>
              <a:rPr lang="zh-TW" altLang="en-US" dirty="0" smtClean="0">
                <a:latin typeface="Times New Roman" panose="02020603050405020304" pitchFamily="18" charset="0"/>
                <a:cs typeface="Times New Roman" panose="02020603050405020304" pitchFamily="18" charset="0"/>
              </a:rPr>
              <a:t> </a:t>
            </a:r>
            <a:r>
              <a:rPr lang="zh-TW" altLang="en-US" dirty="0" smtClean="0"/>
              <a:t>巨大</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39</a:t>
            </a:fld>
            <a:endParaRPr lang="zh-TW" altLang="en-US"/>
          </a:p>
        </p:txBody>
      </p:sp>
    </p:spTree>
    <p:extLst>
      <p:ext uri="{BB962C8B-B14F-4D97-AF65-F5344CB8AC3E}">
        <p14:creationId xmlns:p14="http://schemas.microsoft.com/office/powerpoint/2010/main" val="2134632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smtClean="0">
                <a:latin typeface="Times New Roman" panose="02020603050405020304" pitchFamily="18" charset="0"/>
                <a:cs typeface="Times New Roman" panose="02020603050405020304" pitchFamily="18" charset="0"/>
              </a:rPr>
              <a:t>隨著行動網絡用戶對</a:t>
            </a:r>
            <a:r>
              <a:rPr lang="en-US" altLang="zh-TW" sz="1200" dirty="0" smtClean="0">
                <a:latin typeface="Times New Roman" panose="02020603050405020304" pitchFamily="18" charset="0"/>
                <a:cs typeface="Times New Roman" panose="02020603050405020304" pitchFamily="18" charset="0"/>
              </a:rPr>
              <a:t>5G</a:t>
            </a:r>
            <a:r>
              <a:rPr lang="zh-TW" altLang="en-US" sz="1200" dirty="0" smtClean="0">
                <a:latin typeface="Times New Roman" panose="02020603050405020304" pitchFamily="18" charset="0"/>
                <a:cs typeface="Times New Roman" panose="02020603050405020304" pitchFamily="18" charset="0"/>
              </a:rPr>
              <a:t>網絡的連線速度的期待，服務提供商面臨在沒有大量財務投資的情況</a:t>
            </a:r>
            <a:r>
              <a:rPr lang="zh-TW" altLang="en-US" sz="1200" dirty="0" smtClean="0">
                <a:latin typeface="Times New Roman" panose="02020603050405020304" pitchFamily="18" charset="0"/>
                <a:cs typeface="Times New Roman" panose="02020603050405020304" pitchFamily="18" charset="0"/>
              </a:rPr>
              <a:t>下還須滿足</a:t>
            </a:r>
            <a:r>
              <a:rPr lang="zh-TW" altLang="en-US" sz="1200" dirty="0" smtClean="0">
                <a:latin typeface="Times New Roman" panose="02020603050405020304" pitchFamily="18" charset="0"/>
                <a:cs typeface="Times New Roman" panose="02020603050405020304" pitchFamily="18" charset="0"/>
              </a:rPr>
              <a:t>連線需求的挑戰。</a:t>
            </a:r>
            <a:endParaRPr lang="en-US" altLang="zh-TW" sz="1200" dirty="0" smtClean="0">
              <a:latin typeface="Times New Roman" panose="02020603050405020304" pitchFamily="18" charset="0"/>
              <a:cs typeface="Times New Roman" panose="02020603050405020304" pitchFamily="18" charset="0"/>
            </a:endParaRPr>
          </a:p>
          <a:p>
            <a:r>
              <a:rPr lang="en-US" altLang="zh-TW" sz="1200" dirty="0" smtClean="0">
                <a:latin typeface="Times New Roman" panose="02020603050405020304" pitchFamily="18" charset="0"/>
                <a:cs typeface="Times New Roman" panose="02020603050405020304" pitchFamily="18" charset="0"/>
              </a:rPr>
              <a:t>NFV</a:t>
            </a:r>
            <a:r>
              <a:rPr lang="zh-TW" altLang="en-US" sz="1200" dirty="0" smtClean="0">
                <a:latin typeface="Times New Roman" panose="02020603050405020304" pitchFamily="18" charset="0"/>
                <a:cs typeface="Times New Roman" panose="02020603050405020304" pitchFamily="18" charset="0"/>
              </a:rPr>
              <a:t>準備改變電信基礎設施的核心結構，使其更具成本效益。</a:t>
            </a:r>
            <a:endParaRPr lang="en-US" altLang="zh-TW" sz="1200" dirty="0" smtClean="0">
              <a:latin typeface="Times New Roman" panose="02020603050405020304" pitchFamily="18" charset="0"/>
              <a:cs typeface="Times New Roman" panose="02020603050405020304" pitchFamily="18" charset="0"/>
            </a:endParaRPr>
          </a:p>
          <a:p>
            <a:r>
              <a:rPr lang="zh-TW" altLang="en-US" sz="1200" dirty="0" smtClean="0">
                <a:latin typeface="Times New Roman" panose="02020603050405020304" pitchFamily="18" charset="0"/>
                <a:cs typeface="Times New Roman" panose="02020603050405020304" pitchFamily="18" charset="0"/>
              </a:rPr>
              <a:t>在這篇文章中介紹了</a:t>
            </a:r>
            <a:r>
              <a:rPr lang="en-US" altLang="zh-TW" sz="1200" dirty="0" smtClean="0">
                <a:latin typeface="Times New Roman" panose="02020603050405020304" pitchFamily="18" charset="0"/>
                <a:cs typeface="Times New Roman" panose="02020603050405020304" pitchFamily="18" charset="0"/>
              </a:rPr>
              <a:t>NFV</a:t>
            </a:r>
            <a:r>
              <a:rPr lang="zh-TW" altLang="en-US" sz="1200" dirty="0" smtClean="0">
                <a:latin typeface="Times New Roman" panose="02020603050405020304" pitchFamily="18" charset="0"/>
                <a:cs typeface="Times New Roman" panose="02020603050405020304" pitchFamily="18" charset="0"/>
              </a:rPr>
              <a:t>框架，並討論了在行動網絡中使用它的挑戰和要求。</a:t>
            </a:r>
            <a:endParaRPr lang="en-US" altLang="zh-TW" sz="1200" dirty="0" smtClean="0">
              <a:latin typeface="Times New Roman" panose="02020603050405020304" pitchFamily="18" charset="0"/>
              <a:cs typeface="Times New Roman" panose="02020603050405020304" pitchFamily="18" charset="0"/>
            </a:endParaRPr>
          </a:p>
          <a:p>
            <a:r>
              <a:rPr lang="zh-TW" altLang="en-US" sz="1200" dirty="0" smtClean="0">
                <a:latin typeface="Times New Roman" panose="02020603050405020304" pitchFamily="18" charset="0"/>
                <a:cs typeface="Times New Roman" panose="02020603050405020304" pitchFamily="18" charset="0"/>
              </a:rPr>
              <a:t>此外，為了減少信號流量並獲得更好的性能，這篇文章提出了一種標準，將虛擬化</a:t>
            </a:r>
            <a:r>
              <a:rPr lang="en-US" altLang="zh-TW" sz="1200" dirty="0" smtClean="0">
                <a:latin typeface="Times New Roman" panose="02020603050405020304" pitchFamily="18" charset="0"/>
                <a:cs typeface="Times New Roman" panose="02020603050405020304" pitchFamily="18" charset="0"/>
              </a:rPr>
              <a:t>EPC</a:t>
            </a:r>
            <a:r>
              <a:rPr lang="zh-TW" altLang="en-US" sz="1200" dirty="0" smtClean="0">
                <a:latin typeface="Times New Roman" panose="02020603050405020304" pitchFamily="18" charset="0"/>
                <a:cs typeface="Times New Roman" panose="02020603050405020304" pitchFamily="18" charset="0"/>
              </a:rPr>
              <a:t>的多種功能捆綁在單個物理設備或一組相鄰設備中。</a:t>
            </a:r>
            <a:endParaRPr lang="en-US" altLang="zh-TW" sz="1200" dirty="0" smtClean="0">
              <a:latin typeface="Times New Roman" panose="02020603050405020304" pitchFamily="18" charset="0"/>
              <a:cs typeface="Times New Roman" panose="02020603050405020304" pitchFamily="18" charset="0"/>
            </a:endParaRPr>
          </a:p>
          <a:p>
            <a:endParaRPr lang="en-US" altLang="zh-TW" sz="1200" dirty="0" smtClean="0">
              <a:latin typeface="Times New Roman" panose="02020603050405020304" pitchFamily="18" charset="0"/>
              <a:cs typeface="Times New Roman" panose="02020603050405020304" pitchFamily="18" charset="0"/>
            </a:endParaRPr>
          </a:p>
          <a:p>
            <a:endParaRPr lang="en-US" altLang="zh-TW" sz="1200" dirty="0" smtClean="0">
              <a:latin typeface="Times New Roman" panose="02020603050405020304" pitchFamily="18" charset="0"/>
              <a:cs typeface="Times New Roman" panose="02020603050405020304" pitchFamily="18" charset="0"/>
            </a:endParaRPr>
          </a:p>
          <a:p>
            <a:endParaRPr lang="en-US" altLang="zh-TW" sz="1200" dirty="0" smtClean="0">
              <a:latin typeface="Times New Roman" panose="02020603050405020304" pitchFamily="18" charset="0"/>
              <a:cs typeface="Times New Roman" panose="02020603050405020304" pitchFamily="18" charset="0"/>
            </a:endParaRPr>
          </a:p>
          <a:p>
            <a:r>
              <a:rPr lang="en-US" altLang="zh-TW" sz="1200" dirty="0" smtClean="0">
                <a:latin typeface="Times New Roman" panose="02020603050405020304" pitchFamily="18" charset="0"/>
                <a:cs typeface="Times New Roman" panose="02020603050405020304" pitchFamily="18" charset="0"/>
              </a:rPr>
              <a:t>complying with </a:t>
            </a:r>
            <a:r>
              <a:rPr lang="zh-TW" altLang="en-US" sz="1200" dirty="0" smtClean="0">
                <a:latin typeface="Times New Roman" panose="02020603050405020304" pitchFamily="18" charset="0"/>
                <a:cs typeface="Times New Roman" panose="02020603050405020304" pitchFamily="18" charset="0"/>
              </a:rPr>
              <a:t>實現、遵守</a:t>
            </a:r>
            <a:endParaRPr lang="en-US" altLang="zh-TW" sz="1200" dirty="0" smtClean="0">
              <a:latin typeface="Times New Roman" panose="02020603050405020304" pitchFamily="18" charset="0"/>
              <a:cs typeface="Times New Roman" panose="02020603050405020304" pitchFamily="18" charset="0"/>
            </a:endParaRPr>
          </a:p>
          <a:p>
            <a:r>
              <a:rPr lang="en-US" altLang="zh-TW" sz="1200" dirty="0" smtClean="0">
                <a:latin typeface="Times New Roman" panose="02020603050405020304" pitchFamily="18" charset="0"/>
                <a:cs typeface="Times New Roman" panose="02020603050405020304" pitchFamily="18" charset="0"/>
              </a:rPr>
              <a:t>substantial financial investments</a:t>
            </a:r>
            <a:r>
              <a:rPr lang="zh-TW" altLang="en-US" sz="1200" dirty="0" smtClean="0">
                <a:latin typeface="Times New Roman" panose="02020603050405020304" pitchFamily="18" charset="0"/>
                <a:cs typeface="Times New Roman" panose="02020603050405020304" pitchFamily="18" charset="0"/>
              </a:rPr>
              <a:t> 大量金融投資  </a:t>
            </a:r>
            <a:r>
              <a:rPr lang="en-US" altLang="zh-TW" sz="1200" dirty="0" smtClean="0">
                <a:latin typeface="Times New Roman" panose="02020603050405020304" pitchFamily="18" charset="0"/>
                <a:cs typeface="Times New Roman" panose="02020603050405020304" pitchFamily="18" charset="0"/>
              </a:rPr>
              <a:t>substantial</a:t>
            </a:r>
            <a:r>
              <a:rPr lang="zh-TW" altLang="en-US" sz="1200" dirty="0" smtClean="0">
                <a:latin typeface="Times New Roman" panose="02020603050405020304" pitchFamily="18" charset="0"/>
                <a:cs typeface="Times New Roman" panose="02020603050405020304" pitchFamily="18" charset="0"/>
              </a:rPr>
              <a:t> 優渥的</a:t>
            </a:r>
            <a:endParaRPr lang="en-US" altLang="zh-TW" sz="1200" dirty="0" smtClean="0">
              <a:latin typeface="Times New Roman" panose="02020603050405020304" pitchFamily="18" charset="0"/>
              <a:cs typeface="Times New Roman" panose="02020603050405020304" pitchFamily="18" charset="0"/>
            </a:endParaRPr>
          </a:p>
          <a:p>
            <a:r>
              <a:rPr lang="en-US" altLang="zh-TW" sz="1200" dirty="0" smtClean="0">
                <a:latin typeface="Times New Roman" panose="02020603050405020304" pitchFamily="18" charset="0"/>
                <a:cs typeface="Times New Roman" panose="02020603050405020304" pitchFamily="18" charset="0"/>
              </a:rPr>
              <a:t>is</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poised to </a:t>
            </a:r>
            <a:r>
              <a:rPr lang="zh-TW" altLang="en-US" sz="1200" dirty="0" smtClean="0">
                <a:latin typeface="Times New Roman" panose="02020603050405020304" pitchFamily="18" charset="0"/>
                <a:cs typeface="Times New Roman" panose="02020603050405020304" pitchFamily="18" charset="0"/>
              </a:rPr>
              <a:t>準備  </a:t>
            </a:r>
            <a:r>
              <a:rPr lang="en-US" altLang="zh-TW" sz="1200" dirty="0" smtClean="0">
                <a:latin typeface="Times New Roman" panose="02020603050405020304" pitchFamily="18" charset="0"/>
                <a:cs typeface="Times New Roman" panose="02020603050405020304" pitchFamily="18" charset="0"/>
              </a:rPr>
              <a:t>poise</a:t>
            </a:r>
            <a:r>
              <a:rPr lang="zh-TW" altLang="en-US" sz="1200" dirty="0" smtClean="0">
                <a:latin typeface="Times New Roman" panose="02020603050405020304" pitchFamily="18" charset="0"/>
                <a:cs typeface="Times New Roman" panose="02020603050405020304" pitchFamily="18" charset="0"/>
              </a:rPr>
              <a:t>使</a:t>
            </a:r>
            <a:r>
              <a:rPr lang="en-US" altLang="zh-TW" sz="1200" dirty="0" smtClean="0">
                <a:latin typeface="Times New Roman" panose="02020603050405020304" pitchFamily="18" charset="0"/>
                <a:cs typeface="Times New Roman" panose="02020603050405020304" pitchFamily="18" charset="0"/>
              </a:rPr>
              <a:t>…</a:t>
            </a:r>
            <a:r>
              <a:rPr lang="zh-TW" altLang="en-US" sz="1200" dirty="0" smtClean="0">
                <a:latin typeface="Times New Roman" panose="02020603050405020304" pitchFamily="18" charset="0"/>
                <a:cs typeface="Times New Roman" panose="02020603050405020304" pitchFamily="18" charset="0"/>
              </a:rPr>
              <a:t>平衡</a:t>
            </a:r>
            <a:endParaRPr lang="en-US" altLang="zh-TW" sz="1200" dirty="0" smtClean="0">
              <a:latin typeface="Times New Roman" panose="02020603050405020304" pitchFamily="18" charset="0"/>
              <a:cs typeface="Times New Roman" panose="02020603050405020304" pitchFamily="18" charset="0"/>
            </a:endParaRPr>
          </a:p>
          <a:p>
            <a:r>
              <a:rPr lang="en-US" altLang="zh-TW" sz="1200" dirty="0" smtClean="0">
                <a:latin typeface="Times New Roman" panose="02020603050405020304" pitchFamily="18" charset="0"/>
                <a:cs typeface="Times New Roman" panose="02020603050405020304" pitchFamily="18" charset="0"/>
              </a:rPr>
              <a:t>Criterion</a:t>
            </a:r>
            <a:r>
              <a:rPr lang="zh-TW" altLang="en-US" sz="1200" dirty="0" smtClean="0">
                <a:latin typeface="Times New Roman" panose="02020603050405020304" pitchFamily="18" charset="0"/>
                <a:cs typeface="Times New Roman" panose="02020603050405020304" pitchFamily="18" charset="0"/>
              </a:rPr>
              <a:t> 標準、準則、規範</a:t>
            </a:r>
            <a:endParaRPr 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1" lang="zh-TW" altLang="en-US" sz="1200" b="0" i="0" u="none" strike="noStrike" kern="1200" cap="none" spc="0" normalizeH="0" baseline="0" noProof="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2794179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這個方法是基於對</a:t>
            </a:r>
            <a:r>
              <a:rPr lang="en-US" altLang="zh-TW" dirty="0" err="1" smtClean="0"/>
              <a:t>vEPC</a:t>
            </a:r>
            <a:r>
              <a:rPr lang="zh-TW" altLang="en-US" dirty="0" smtClean="0"/>
              <a:t>元件的互連和功能的分析，來降低控制信號流量和減少</a:t>
            </a:r>
            <a:r>
              <a:rPr lang="en-US" altLang="zh-TW" dirty="0" smtClean="0"/>
              <a:t>data plane</a:t>
            </a:r>
            <a:r>
              <a:rPr lang="zh-TW" altLang="en-US" dirty="0" smtClean="0"/>
              <a:t>的擁塞。</a:t>
            </a:r>
            <a:endParaRPr lang="en-US" altLang="zh-TW" dirty="0" smtClean="0"/>
          </a:p>
          <a:p>
            <a:r>
              <a:rPr lang="zh-TW" altLang="en-US" dirty="0" smtClean="0"/>
              <a:t>提出的方法保持了扁平架構，以及</a:t>
            </a:r>
            <a:r>
              <a:rPr lang="en-US" altLang="zh-TW" dirty="0" smtClean="0">
                <a:solidFill>
                  <a:srgbClr val="FF0000"/>
                </a:solidFill>
                <a:latin typeface="Times New Roman" panose="02020603050405020304" pitchFamily="18" charset="0"/>
                <a:cs typeface="Times New Roman" panose="02020603050405020304" pitchFamily="18" charset="0"/>
              </a:rPr>
              <a:t>control</a:t>
            </a:r>
            <a:r>
              <a:rPr lang="zh-TW" altLang="en-US" dirty="0" smtClean="0">
                <a:solidFill>
                  <a:srgbClr val="FF0000"/>
                </a:solidFill>
                <a:latin typeface="Times New Roman" panose="02020603050405020304" pitchFamily="18" charset="0"/>
                <a:cs typeface="Times New Roman" panose="02020603050405020304" pitchFamily="18" charset="0"/>
              </a:rPr>
              <a:t> </a:t>
            </a:r>
            <a:r>
              <a:rPr lang="en-US" altLang="zh-TW" dirty="0" smtClean="0">
                <a:solidFill>
                  <a:srgbClr val="FF0000"/>
                </a:solidFill>
                <a:latin typeface="Times New Roman" panose="02020603050405020304" pitchFamily="18" charset="0"/>
                <a:cs typeface="Times New Roman" panose="02020603050405020304" pitchFamily="18" charset="0"/>
              </a:rPr>
              <a:t>plane</a:t>
            </a:r>
            <a:r>
              <a:rPr lang="zh-TW" altLang="en-US" dirty="0" smtClean="0"/>
              <a:t>和</a:t>
            </a:r>
            <a:r>
              <a:rPr lang="en-US" altLang="zh-TW" dirty="0" smtClean="0">
                <a:solidFill>
                  <a:srgbClr val="FF0000"/>
                </a:solidFill>
                <a:latin typeface="Times New Roman" panose="02020603050405020304" pitchFamily="18" charset="0"/>
                <a:cs typeface="Times New Roman" panose="02020603050405020304" pitchFamily="18" charset="0"/>
              </a:rPr>
              <a:t>data</a:t>
            </a:r>
            <a:r>
              <a:rPr lang="zh-TW" altLang="en-US" dirty="0" smtClean="0">
                <a:solidFill>
                  <a:srgbClr val="FF0000"/>
                </a:solidFill>
                <a:latin typeface="Times New Roman" panose="02020603050405020304" pitchFamily="18" charset="0"/>
                <a:cs typeface="Times New Roman" panose="02020603050405020304" pitchFamily="18" charset="0"/>
              </a:rPr>
              <a:t> </a:t>
            </a:r>
            <a:r>
              <a:rPr lang="en-US" altLang="zh-TW" dirty="0" smtClean="0">
                <a:solidFill>
                  <a:srgbClr val="FF0000"/>
                </a:solidFill>
                <a:latin typeface="Times New Roman" panose="02020603050405020304" pitchFamily="18" charset="0"/>
                <a:cs typeface="Times New Roman" panose="02020603050405020304" pitchFamily="18" charset="0"/>
              </a:rPr>
              <a:t>plane</a:t>
            </a:r>
            <a:r>
              <a:rPr lang="zh-TW" altLang="en-US" dirty="0" smtClean="0"/>
              <a:t>的分離這兩個</a:t>
            </a:r>
            <a:r>
              <a:rPr lang="en-US" altLang="zh-TW" dirty="0" smtClean="0"/>
              <a:t>EPC</a:t>
            </a:r>
            <a:r>
              <a:rPr lang="zh-TW" altLang="en-US" dirty="0" smtClean="0"/>
              <a:t>原則</a:t>
            </a:r>
            <a:endParaRPr lang="en-US" altLang="zh-TW" dirty="0" smtClean="0"/>
          </a:p>
          <a:p>
            <a:r>
              <a:rPr lang="zh-TW" altLang="en-US" dirty="0" smtClean="0"/>
              <a:t>分組方法將元件分為四個部分。</a:t>
            </a:r>
            <a:endParaRPr lang="en-US" altLang="zh-TW" dirty="0" smtClean="0"/>
          </a:p>
          <a:p>
            <a:endParaRPr lang="en-US" altLang="zh-TW" dirty="0" smtClean="0"/>
          </a:p>
          <a:p>
            <a:endParaRPr lang="en-US" altLang="zh-TW" dirty="0" smtClean="0"/>
          </a:p>
          <a:p>
            <a:endParaRPr lang="en-US" altLang="zh-TW" dirty="0" smtClean="0"/>
          </a:p>
          <a:p>
            <a:r>
              <a:rPr lang="en-US" altLang="zh-TW" dirty="0" smtClean="0">
                <a:solidFill>
                  <a:srgbClr val="FF0000"/>
                </a:solidFill>
                <a:latin typeface="Times New Roman" panose="02020603050405020304" pitchFamily="18" charset="0"/>
                <a:cs typeface="Times New Roman" panose="02020603050405020304" pitchFamily="18" charset="0"/>
              </a:rPr>
              <a:t>flat architecture:</a:t>
            </a:r>
            <a:r>
              <a:rPr lang="zh-TW" altLang="en-US" dirty="0" smtClean="0">
                <a:solidFill>
                  <a:srgbClr val="FF0000"/>
                </a:solidFill>
                <a:latin typeface="Times New Roman" panose="02020603050405020304" pitchFamily="18" charset="0"/>
                <a:cs typeface="Times New Roman" panose="02020603050405020304" pitchFamily="18" charset="0"/>
              </a:rPr>
              <a:t>扁平化架構 減少需要經過的節點，層數變少</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40</a:t>
            </a:fld>
            <a:endParaRPr lang="zh-TW" altLang="en-US"/>
          </a:p>
        </p:txBody>
      </p:sp>
    </p:spTree>
    <p:extLst>
      <p:ext uri="{BB962C8B-B14F-4D97-AF65-F5344CB8AC3E}">
        <p14:creationId xmlns:p14="http://schemas.microsoft.com/office/powerpoint/2010/main" val="1343929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1.</a:t>
            </a:r>
            <a:r>
              <a:rPr lang="zh-TW" altLang="en-US" sz="1200" b="0" i="0" kern="1200" dirty="0" smtClean="0">
                <a:solidFill>
                  <a:schemeClr val="tx1"/>
                </a:solidFill>
                <a:effectLst/>
                <a:latin typeface="+mn-lt"/>
                <a:ea typeface="+mn-ea"/>
                <a:cs typeface="+mn-cs"/>
              </a:rPr>
              <a:t>在提出的分組中，</a:t>
            </a:r>
            <a:r>
              <a:rPr lang="en-US" altLang="zh-TW" sz="1200" b="0" i="0" kern="1200" dirty="0" smtClean="0">
                <a:solidFill>
                  <a:schemeClr val="tx1"/>
                </a:solidFill>
                <a:effectLst/>
                <a:latin typeface="+mn-lt"/>
                <a:ea typeface="+mn-ea"/>
                <a:cs typeface="+mn-cs"/>
              </a:rPr>
              <a:t>MME</a:t>
            </a:r>
            <a:r>
              <a:rPr lang="zh-TW" altLang="en-US" sz="1200" b="0" i="0" kern="1200" dirty="0" smtClean="0">
                <a:solidFill>
                  <a:schemeClr val="tx1"/>
                </a:solidFill>
                <a:effectLst/>
                <a:latin typeface="+mn-lt"/>
                <a:ea typeface="+mn-ea"/>
                <a:cs typeface="+mn-cs"/>
              </a:rPr>
              <a:t>與</a:t>
            </a:r>
            <a:r>
              <a:rPr lang="en-US" altLang="zh-TW" sz="1200" b="0" i="0" kern="1200" dirty="0" smtClean="0">
                <a:solidFill>
                  <a:schemeClr val="tx1"/>
                </a:solidFill>
                <a:effectLst/>
                <a:latin typeface="+mn-lt"/>
                <a:ea typeface="+mn-ea"/>
                <a:cs typeface="+mn-cs"/>
              </a:rPr>
              <a:t>HSS FE</a:t>
            </a:r>
            <a:r>
              <a:rPr lang="zh-TW" altLang="en-US" sz="1200" b="0" i="0" kern="1200" dirty="0" smtClean="0">
                <a:solidFill>
                  <a:schemeClr val="tx1"/>
                </a:solidFill>
                <a:effectLst/>
                <a:latin typeface="+mn-lt"/>
                <a:ea typeface="+mn-ea"/>
                <a:cs typeface="+mn-cs"/>
              </a:rPr>
              <a:t>同一組。</a:t>
            </a:r>
            <a:endParaRPr lang="en-US" altLang="zh-TW" sz="1200" b="0" i="0" kern="1200" dirty="0" smtClean="0">
              <a:solidFill>
                <a:schemeClr val="tx1"/>
              </a:solidFill>
              <a:effectLst/>
              <a:latin typeface="+mn-lt"/>
              <a:ea typeface="+mn-ea"/>
              <a:cs typeface="+mn-cs"/>
            </a:endParaRPr>
          </a:p>
          <a:p>
            <a:r>
              <a:rPr lang="en-US" altLang="zh-TW" dirty="0" smtClean="0"/>
              <a:t>HSS FE</a:t>
            </a:r>
            <a:r>
              <a:rPr lang="zh-TW" altLang="en-US" dirty="0" smtClean="0"/>
              <a:t>是一個實現</a:t>
            </a:r>
            <a:r>
              <a:rPr lang="en-US" altLang="zh-TW" dirty="0" smtClean="0"/>
              <a:t>HSS</a:t>
            </a:r>
            <a:r>
              <a:rPr lang="zh-TW" altLang="en-US" dirty="0" smtClean="0"/>
              <a:t>的所有邏輯功能但不包含用戶訊息資料庫的應用程序。</a:t>
            </a:r>
            <a:endParaRPr lang="en-US" altLang="zh-TW" dirty="0" smtClean="0"/>
          </a:p>
          <a:p>
            <a:r>
              <a:rPr lang="en-US" altLang="zh-TW" dirty="0" smtClean="0"/>
              <a:t>2.</a:t>
            </a:r>
            <a:r>
              <a:rPr lang="zh-TW" altLang="en-US" dirty="0" smtClean="0"/>
              <a:t>透過將</a:t>
            </a:r>
            <a:r>
              <a:rPr lang="en-US" altLang="zh-TW" dirty="0" smtClean="0"/>
              <a:t>MME</a:t>
            </a:r>
            <a:r>
              <a:rPr lang="zh-TW" altLang="en-US" dirty="0" smtClean="0"/>
              <a:t>和</a:t>
            </a:r>
            <a:r>
              <a:rPr lang="en-US" altLang="zh-TW" dirty="0" smtClean="0"/>
              <a:t>HSS FE</a:t>
            </a:r>
            <a:r>
              <a:rPr lang="zh-TW" altLang="en-US" dirty="0" smtClean="0"/>
              <a:t>實做在一起，可以在內部執行身份驗證和授權，不需通過網絡進行任何資料交換。</a:t>
            </a:r>
            <a:endParaRPr lang="en-US" altLang="zh-TW" dirty="0" smtClean="0"/>
          </a:p>
          <a:p>
            <a:r>
              <a:rPr lang="en-US" altLang="zh-TW" dirty="0" smtClean="0"/>
              <a:t>3.</a:t>
            </a:r>
            <a:r>
              <a:rPr lang="zh-TW" altLang="en-US" dirty="0" smtClean="0"/>
              <a:t> </a:t>
            </a:r>
            <a:r>
              <a:rPr lang="en-US" altLang="zh-TW" dirty="0" smtClean="0"/>
              <a:t>HSS FE</a:t>
            </a:r>
            <a:r>
              <a:rPr lang="zh-TW" altLang="en-US" dirty="0" smtClean="0"/>
              <a:t>從作為中央用戶訊息資料庫的</a:t>
            </a:r>
            <a:r>
              <a:rPr lang="en-US" altLang="zh-TW" dirty="0" smtClean="0"/>
              <a:t>UDR</a:t>
            </a:r>
            <a:r>
              <a:rPr lang="zh-TW" altLang="en-US" dirty="0" smtClean="0"/>
              <a:t>中發出對用戶訊息資料的查詢請求，並將這些資料暫時存儲在</a:t>
            </a:r>
            <a:r>
              <a:rPr lang="en-US" altLang="zh-TW" dirty="0" smtClean="0"/>
              <a:t>cache</a:t>
            </a:r>
            <a:r>
              <a:rPr lang="zh-TW" altLang="en-US" dirty="0" smtClean="0"/>
              <a:t>中。</a:t>
            </a:r>
            <a:endParaRPr lang="en-US" altLang="zh-TW" dirty="0" smtClean="0"/>
          </a:p>
          <a:p>
            <a:endParaRPr lang="en-US" altLang="zh-TW" dirty="0" smtClean="0"/>
          </a:p>
          <a:p>
            <a:endParaRPr lang="en-US" altLang="zh-TW" dirty="0" smtClean="0"/>
          </a:p>
          <a:p>
            <a:r>
              <a:rPr lang="en-US" altLang="zh-TW" dirty="0" smtClean="0"/>
              <a:t/>
            </a:r>
            <a:br>
              <a:rPr lang="en-US" altLang="zh-TW" dirty="0" smtClean="0"/>
            </a:br>
            <a:r>
              <a:rPr lang="en-US" altLang="zh-TW" dirty="0" smtClean="0"/>
              <a:t>The HSS FE ensures that all the</a:t>
            </a:r>
            <a:r>
              <a:rPr lang="zh-TW" altLang="en-US" dirty="0" smtClean="0"/>
              <a:t> </a:t>
            </a:r>
            <a:r>
              <a:rPr lang="en-US" altLang="zh-TW" dirty="0" smtClean="0"/>
              <a:t>interactions with MME happen as if the MME was accessing</a:t>
            </a:r>
            <a:r>
              <a:rPr lang="zh-TW" altLang="en-US" dirty="0" smtClean="0"/>
              <a:t> </a:t>
            </a:r>
            <a:r>
              <a:rPr lang="en-US" altLang="zh-TW" dirty="0" smtClean="0"/>
              <a:t>the complete HSS database</a:t>
            </a:r>
          </a:p>
          <a:p>
            <a:r>
              <a:rPr lang="en-US" altLang="zh-TW" dirty="0" smtClean="0"/>
              <a:t>HSS FE</a:t>
            </a:r>
            <a:r>
              <a:rPr lang="zh-TW" altLang="en-US" dirty="0" smtClean="0"/>
              <a:t>確保與</a:t>
            </a:r>
            <a:r>
              <a:rPr lang="en-US" altLang="zh-TW" dirty="0" smtClean="0"/>
              <a:t>MME</a:t>
            </a:r>
            <a:r>
              <a:rPr lang="zh-TW" altLang="en-US" dirty="0" smtClean="0"/>
              <a:t>進行所有互動，就像</a:t>
            </a:r>
            <a:r>
              <a:rPr lang="en-US" altLang="zh-TW" dirty="0" smtClean="0"/>
              <a:t>MME</a:t>
            </a:r>
            <a:r>
              <a:rPr lang="zh-TW" altLang="en-US" dirty="0" smtClean="0"/>
              <a:t>正在存取完整的</a:t>
            </a:r>
            <a:r>
              <a:rPr lang="en-US" altLang="zh-TW" dirty="0" smtClean="0"/>
              <a:t>HSS</a:t>
            </a:r>
            <a:r>
              <a:rPr lang="zh-TW" altLang="en-US" dirty="0" smtClean="0"/>
              <a:t>資料庫一樣</a:t>
            </a:r>
            <a:endParaRPr lang="en-US" altLang="zh-TW" dirty="0" smtClean="0"/>
          </a:p>
          <a:p>
            <a:endParaRPr lang="en-US" altLang="zh-TW" dirty="0" smtClean="0"/>
          </a:p>
          <a:p>
            <a:r>
              <a:rPr lang="en-US" altLang="zh-TW" dirty="0" smtClean="0">
                <a:latin typeface="Times New Roman" panose="02020603050405020304" pitchFamily="18" charset="0"/>
                <a:cs typeface="Times New Roman" panose="02020603050405020304" pitchFamily="18" charset="0"/>
              </a:rPr>
              <a:t>Repository</a:t>
            </a:r>
            <a:r>
              <a:rPr lang="zh-TW" altLang="en-US" dirty="0" smtClean="0">
                <a:latin typeface="Times New Roman" panose="02020603050405020304" pitchFamily="18" charset="0"/>
                <a:cs typeface="Times New Roman" panose="02020603050405020304" pitchFamily="18" charset="0"/>
              </a:rPr>
              <a:t>資料庫</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41</a:t>
            </a:fld>
            <a:endParaRPr lang="zh-TW" altLang="en-US"/>
          </a:p>
        </p:txBody>
      </p:sp>
    </p:spTree>
    <p:extLst>
      <p:ext uri="{BB962C8B-B14F-4D97-AF65-F5344CB8AC3E}">
        <p14:creationId xmlns:p14="http://schemas.microsoft.com/office/powerpoint/2010/main" val="21351516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在查詢用戶訊息之後，</a:t>
            </a:r>
            <a:r>
              <a:rPr lang="en-US" altLang="zh-TW" sz="1200" b="0" i="0" kern="1200" dirty="0" smtClean="0">
                <a:solidFill>
                  <a:schemeClr val="tx1"/>
                </a:solidFill>
                <a:effectLst/>
                <a:latin typeface="+mn-lt"/>
                <a:ea typeface="+mn-ea"/>
                <a:cs typeface="+mn-cs"/>
              </a:rPr>
              <a:t>HSS FE</a:t>
            </a:r>
            <a:r>
              <a:rPr lang="zh-TW" altLang="en-US" sz="1200" b="0" i="0" kern="1200" dirty="0" smtClean="0">
                <a:solidFill>
                  <a:schemeClr val="tx1"/>
                </a:solidFill>
                <a:effectLst/>
                <a:latin typeface="+mn-lt"/>
                <a:ea typeface="+mn-ea"/>
                <a:cs typeface="+mn-cs"/>
              </a:rPr>
              <a:t>可以當作完整的用戶資料庫，並和</a:t>
            </a:r>
            <a:r>
              <a:rPr lang="en-US" altLang="zh-TW" sz="1200" b="0" i="0" kern="1200" dirty="0" smtClean="0">
                <a:solidFill>
                  <a:schemeClr val="tx1"/>
                </a:solidFill>
                <a:effectLst/>
                <a:latin typeface="+mn-lt"/>
                <a:ea typeface="+mn-ea"/>
                <a:cs typeface="+mn-cs"/>
              </a:rPr>
              <a:t>MME</a:t>
            </a:r>
            <a:r>
              <a:rPr lang="zh-TW" altLang="en-US" sz="1200" b="0" i="0" kern="1200" dirty="0" smtClean="0">
                <a:solidFill>
                  <a:schemeClr val="tx1"/>
                </a:solidFill>
                <a:effectLst/>
                <a:latin typeface="+mn-lt"/>
                <a:ea typeface="+mn-ea"/>
                <a:cs typeface="+mn-cs"/>
              </a:rPr>
              <a:t>執行所有身份驗證和授權流程。</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由於</a:t>
            </a:r>
            <a:r>
              <a:rPr lang="en-US" altLang="zh-TW" sz="1200" b="0" i="0" kern="1200" dirty="0" smtClean="0">
                <a:solidFill>
                  <a:schemeClr val="tx1"/>
                </a:solidFill>
                <a:effectLst/>
                <a:latin typeface="+mn-lt"/>
                <a:ea typeface="+mn-ea"/>
                <a:cs typeface="+mn-cs"/>
              </a:rPr>
              <a:t>HSS FE</a:t>
            </a:r>
            <a:r>
              <a:rPr lang="zh-TW" altLang="en-US" sz="1200" b="0" i="0" kern="1200" dirty="0" smtClean="0">
                <a:solidFill>
                  <a:schemeClr val="tx1"/>
                </a:solidFill>
                <a:effectLst/>
                <a:latin typeface="+mn-lt"/>
                <a:ea typeface="+mn-ea"/>
                <a:cs typeface="+mn-cs"/>
              </a:rPr>
              <a:t>在一次查詢中獲得了所有需要的資訊，因此這樣分組使驗證用戶身份必須執行的</a:t>
            </a:r>
            <a:r>
              <a:rPr lang="en-US" altLang="zh-TW" dirty="0" smtClean="0">
                <a:latin typeface="Times New Roman" panose="02020603050405020304" pitchFamily="18" charset="0"/>
                <a:cs typeface="Times New Roman" panose="02020603050405020304" pitchFamily="18" charset="0"/>
              </a:rPr>
              <a:t>transactions</a:t>
            </a:r>
            <a:r>
              <a:rPr lang="zh-TW" altLang="en-US" sz="1200" b="0" i="0" kern="1200" dirty="0" smtClean="0">
                <a:solidFill>
                  <a:schemeClr val="tx1"/>
                </a:solidFill>
                <a:effectLst/>
                <a:latin typeface="+mn-lt"/>
                <a:ea typeface="+mn-ea"/>
                <a:cs typeface="+mn-cs"/>
              </a:rPr>
              <a:t>數量降到最小。</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此外，</a:t>
            </a:r>
            <a:r>
              <a:rPr lang="en-US" altLang="zh-TW" sz="1200" b="0" i="0" kern="1200" dirty="0" smtClean="0">
                <a:solidFill>
                  <a:schemeClr val="tx1"/>
                </a:solidFill>
                <a:effectLst/>
                <a:latin typeface="+mn-lt"/>
                <a:ea typeface="+mn-ea"/>
                <a:cs typeface="+mn-cs"/>
              </a:rPr>
              <a:t>UDR</a:t>
            </a:r>
            <a:r>
              <a:rPr lang="zh-TW" altLang="en-US" sz="1200" b="0" i="0" kern="1200" dirty="0" smtClean="0">
                <a:solidFill>
                  <a:schemeClr val="tx1"/>
                </a:solidFill>
                <a:effectLst/>
                <a:latin typeface="+mn-lt"/>
                <a:ea typeface="+mn-ea"/>
                <a:cs typeface="+mn-cs"/>
              </a:rPr>
              <a:t>和</a:t>
            </a:r>
            <a:r>
              <a:rPr lang="en-US" altLang="zh-TW" sz="1200" b="0" i="0" kern="1200" dirty="0" smtClean="0">
                <a:solidFill>
                  <a:schemeClr val="tx1"/>
                </a:solidFill>
                <a:effectLst/>
                <a:latin typeface="+mn-lt"/>
                <a:ea typeface="+mn-ea"/>
                <a:cs typeface="+mn-cs"/>
              </a:rPr>
              <a:t>HSS FE</a:t>
            </a:r>
            <a:r>
              <a:rPr lang="zh-TW" altLang="en-US" sz="1200" b="0" i="0" kern="1200" dirty="0" smtClean="0">
                <a:solidFill>
                  <a:schemeClr val="tx1"/>
                </a:solidFill>
                <a:effectLst/>
                <a:latin typeface="+mn-lt"/>
                <a:ea typeface="+mn-ea"/>
                <a:cs typeface="+mn-cs"/>
              </a:rPr>
              <a:t>之間的溝通通過</a:t>
            </a:r>
            <a:r>
              <a:rPr lang="en-US" altLang="zh-TW" dirty="0" smtClean="0">
                <a:latin typeface="Times New Roman" panose="02020603050405020304" pitchFamily="18" charset="0"/>
                <a:cs typeface="Times New Roman" panose="02020603050405020304" pitchFamily="18" charset="0"/>
              </a:rPr>
              <a:t>lightweight directory access protocol</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LDAP</a:t>
            </a:r>
            <a:r>
              <a:rPr lang="zh-TW" altLang="en-US" sz="1200" b="0" i="0" kern="1200" dirty="0" smtClean="0">
                <a:solidFill>
                  <a:schemeClr val="tx1"/>
                </a:solidFill>
                <a:effectLst/>
                <a:latin typeface="+mn-lt"/>
                <a:ea typeface="+mn-ea"/>
                <a:cs typeface="+mn-cs"/>
              </a:rPr>
              <a:t>）而不是</a:t>
            </a:r>
            <a:r>
              <a:rPr lang="en-US" altLang="zh-TW" sz="1200" b="0" i="0" kern="1200" dirty="0" smtClean="0">
                <a:solidFill>
                  <a:schemeClr val="tx1"/>
                </a:solidFill>
                <a:effectLst/>
                <a:latin typeface="+mn-lt"/>
                <a:ea typeface="+mn-ea"/>
                <a:cs typeface="+mn-cs"/>
              </a:rPr>
              <a:t>DIAMETER</a:t>
            </a:r>
            <a:r>
              <a:rPr lang="zh-TW" altLang="en-US" sz="1200" b="0" i="0" kern="1200" dirty="0" smtClean="0">
                <a:solidFill>
                  <a:schemeClr val="tx1"/>
                </a:solidFill>
                <a:effectLst/>
                <a:latin typeface="+mn-lt"/>
                <a:ea typeface="+mn-ea"/>
                <a:cs typeface="+mn-cs"/>
              </a:rPr>
              <a:t>協定進行。</a:t>
            </a:r>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LDAP is an</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application protocol used to exchange and manage distributed</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directory information services over IP networks.</a:t>
            </a:r>
          </a:p>
          <a:p>
            <a:r>
              <a:rPr lang="en-US" altLang="zh-TW" sz="1200" b="0" i="0" kern="1200" dirty="0" smtClean="0">
                <a:solidFill>
                  <a:schemeClr val="tx1"/>
                </a:solidFill>
                <a:effectLst/>
                <a:latin typeface="+mn-lt"/>
                <a:ea typeface="+mn-ea"/>
                <a:cs typeface="+mn-cs"/>
              </a:rPr>
              <a:t>LDAP</a:t>
            </a:r>
            <a:r>
              <a:rPr lang="zh-TW" altLang="en-US" sz="1200" b="0" i="0" kern="1200" dirty="0" smtClean="0">
                <a:solidFill>
                  <a:schemeClr val="tx1"/>
                </a:solidFill>
                <a:effectLst/>
                <a:latin typeface="+mn-lt"/>
                <a:ea typeface="+mn-ea"/>
                <a:cs typeface="+mn-cs"/>
              </a:rPr>
              <a:t>是一種應用協定，用於通過</a:t>
            </a:r>
            <a:r>
              <a:rPr lang="en-US" altLang="zh-TW" sz="1200" b="0" i="0" kern="1200" dirty="0" smtClean="0">
                <a:solidFill>
                  <a:schemeClr val="tx1"/>
                </a:solidFill>
                <a:effectLst/>
                <a:latin typeface="+mn-lt"/>
                <a:ea typeface="+mn-ea"/>
                <a:cs typeface="+mn-cs"/>
              </a:rPr>
              <a:t>IP</a:t>
            </a:r>
            <a:r>
              <a:rPr lang="zh-TW" altLang="en-US" sz="1200" b="0" i="0" kern="1200" dirty="0" smtClean="0">
                <a:solidFill>
                  <a:schemeClr val="tx1"/>
                </a:solidFill>
                <a:effectLst/>
                <a:latin typeface="+mn-lt"/>
                <a:ea typeface="+mn-ea"/>
                <a:cs typeface="+mn-cs"/>
              </a:rPr>
              <a:t>網絡交換和管理分佈式目錄信息服務。</a:t>
            </a:r>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LDAP is a</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more efficient protocol than DIAMETER for database information querying .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LDAP</a:t>
            </a:r>
            <a:r>
              <a:rPr lang="zh-TW" altLang="en-US" sz="1200" b="0" i="0" kern="1200" dirty="0" smtClean="0">
                <a:solidFill>
                  <a:schemeClr val="tx1"/>
                </a:solidFill>
                <a:effectLst/>
                <a:latin typeface="+mn-lt"/>
                <a:ea typeface="+mn-ea"/>
                <a:cs typeface="+mn-cs"/>
              </a:rPr>
              <a:t>用於資料庫信息查詢上是一種比</a:t>
            </a:r>
            <a:r>
              <a:rPr lang="en-US" altLang="zh-TW" sz="1200" b="0" i="0" kern="1200" dirty="0" smtClean="0">
                <a:solidFill>
                  <a:schemeClr val="tx1"/>
                </a:solidFill>
                <a:effectLst/>
                <a:latin typeface="+mn-lt"/>
                <a:ea typeface="+mn-ea"/>
                <a:cs typeface="+mn-cs"/>
              </a:rPr>
              <a:t>DIAMETER</a:t>
            </a:r>
            <a:r>
              <a:rPr lang="zh-TW" altLang="en-US" sz="1200" b="0" i="0" kern="1200" dirty="0" smtClean="0">
                <a:solidFill>
                  <a:schemeClr val="tx1"/>
                </a:solidFill>
                <a:effectLst/>
                <a:latin typeface="+mn-lt"/>
                <a:ea typeface="+mn-ea"/>
                <a:cs typeface="+mn-cs"/>
              </a:rPr>
              <a:t>更有效率的協定，它還更快，所需資源更少</a:t>
            </a:r>
            <a:endParaRPr lang="en-US" altLang="zh-TW"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It uses Transport Layer Security (TLS) or</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Secure Sockets Layer (SSL) to secure information exchanges,</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while DIAMETER signaling uses an Internet Protocol Security (IPsec) connection for information exchanges. </a:t>
            </a:r>
          </a:p>
          <a:p>
            <a:r>
              <a:rPr lang="zh-TW" altLang="en-US" sz="1200" b="0" i="0" kern="1200" dirty="0" smtClean="0">
                <a:solidFill>
                  <a:schemeClr val="tx1"/>
                </a:solidFill>
                <a:effectLst/>
                <a:latin typeface="+mn-lt"/>
                <a:ea typeface="+mn-ea"/>
                <a:cs typeface="+mn-cs"/>
              </a:rPr>
              <a:t>它使用傳輸層安全性（</a:t>
            </a:r>
            <a:r>
              <a:rPr lang="en-US" altLang="zh-TW" sz="1200" b="0" i="0" kern="1200" dirty="0" smtClean="0">
                <a:solidFill>
                  <a:schemeClr val="tx1"/>
                </a:solidFill>
                <a:effectLst/>
                <a:latin typeface="+mn-lt"/>
                <a:ea typeface="+mn-ea"/>
                <a:cs typeface="+mn-cs"/>
              </a:rPr>
              <a:t>TLS</a:t>
            </a:r>
            <a:r>
              <a:rPr lang="zh-TW" altLang="en-US" sz="1200" b="0" i="0" kern="1200" dirty="0" smtClean="0">
                <a:solidFill>
                  <a:schemeClr val="tx1"/>
                </a:solidFill>
                <a:effectLst/>
                <a:latin typeface="+mn-lt"/>
                <a:ea typeface="+mn-ea"/>
                <a:cs typeface="+mn-cs"/>
              </a:rPr>
              <a:t>）或安全套接字層（</a:t>
            </a:r>
            <a:r>
              <a:rPr lang="en-US" altLang="zh-TW" sz="1200" b="0" i="0" kern="1200" dirty="0" smtClean="0">
                <a:solidFill>
                  <a:schemeClr val="tx1"/>
                </a:solidFill>
                <a:effectLst/>
                <a:latin typeface="+mn-lt"/>
                <a:ea typeface="+mn-ea"/>
                <a:cs typeface="+mn-cs"/>
              </a:rPr>
              <a:t>SSL</a:t>
            </a:r>
            <a:r>
              <a:rPr lang="zh-TW" altLang="en-US" sz="1200" b="0" i="0" kern="1200" dirty="0" smtClean="0">
                <a:solidFill>
                  <a:schemeClr val="tx1"/>
                </a:solidFill>
                <a:effectLst/>
                <a:latin typeface="+mn-lt"/>
                <a:ea typeface="+mn-ea"/>
                <a:cs typeface="+mn-cs"/>
              </a:rPr>
              <a:t>）來保護信息交換，而</a:t>
            </a:r>
            <a:r>
              <a:rPr lang="en-US" altLang="zh-TW" sz="1200" b="0" i="0" kern="1200" dirty="0" smtClean="0">
                <a:solidFill>
                  <a:schemeClr val="tx1"/>
                </a:solidFill>
                <a:effectLst/>
                <a:latin typeface="+mn-lt"/>
                <a:ea typeface="+mn-ea"/>
                <a:cs typeface="+mn-cs"/>
              </a:rPr>
              <a:t>DIAMETER</a:t>
            </a:r>
            <a:r>
              <a:rPr lang="zh-TW" altLang="en-US" sz="1200" b="0" i="0" kern="1200" dirty="0" smtClean="0">
                <a:solidFill>
                  <a:schemeClr val="tx1"/>
                </a:solidFill>
                <a:effectLst/>
                <a:latin typeface="+mn-lt"/>
                <a:ea typeface="+mn-ea"/>
                <a:cs typeface="+mn-cs"/>
              </a:rPr>
              <a:t>信令則使用</a:t>
            </a:r>
            <a:r>
              <a:rPr lang="en-US" altLang="zh-TW" sz="1200" b="0" i="0" kern="1200" dirty="0" smtClean="0">
                <a:solidFill>
                  <a:schemeClr val="tx1"/>
                </a:solidFill>
                <a:effectLst/>
                <a:latin typeface="+mn-lt"/>
                <a:ea typeface="+mn-ea"/>
                <a:cs typeface="+mn-cs"/>
              </a:rPr>
              <a:t>Internet</a:t>
            </a:r>
            <a:r>
              <a:rPr lang="zh-TW" altLang="en-US" sz="1200" b="0" i="0" kern="1200" dirty="0" smtClean="0">
                <a:solidFill>
                  <a:schemeClr val="tx1"/>
                </a:solidFill>
                <a:effectLst/>
                <a:latin typeface="+mn-lt"/>
                <a:ea typeface="+mn-ea"/>
                <a:cs typeface="+mn-cs"/>
              </a:rPr>
              <a:t>協議安全性（</a:t>
            </a:r>
            <a:r>
              <a:rPr lang="en-US" altLang="zh-TW" sz="1200" b="0" i="0" kern="1200" dirty="0" smtClean="0">
                <a:solidFill>
                  <a:schemeClr val="tx1"/>
                </a:solidFill>
                <a:effectLst/>
                <a:latin typeface="+mn-lt"/>
                <a:ea typeface="+mn-ea"/>
                <a:cs typeface="+mn-cs"/>
              </a:rPr>
              <a:t>IPsec</a:t>
            </a:r>
            <a:r>
              <a:rPr lang="zh-TW" altLang="en-US" sz="1200" b="0" i="0" kern="1200" dirty="0" smtClean="0">
                <a:solidFill>
                  <a:schemeClr val="tx1"/>
                </a:solidFill>
                <a:effectLst/>
                <a:latin typeface="+mn-lt"/>
                <a:ea typeface="+mn-ea"/>
                <a:cs typeface="+mn-cs"/>
              </a:rPr>
              <a:t>）連接來進行信息交換。</a:t>
            </a:r>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TLS/SSL</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requires fewer computational resources than IPsec, and needs</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less initiation and resumption time. </a:t>
            </a:r>
          </a:p>
          <a:p>
            <a:r>
              <a:rPr lang="en-US" altLang="zh-TW" sz="1200" b="0" i="0" kern="1200" dirty="0" smtClean="0">
                <a:solidFill>
                  <a:schemeClr val="tx1"/>
                </a:solidFill>
                <a:effectLst/>
                <a:latin typeface="+mn-lt"/>
                <a:ea typeface="+mn-ea"/>
                <a:cs typeface="+mn-cs"/>
              </a:rPr>
              <a:t>TLS / SSL</a:t>
            </a:r>
            <a:r>
              <a:rPr lang="zh-TW" altLang="en-US" sz="1200" b="0" i="0" kern="1200" dirty="0" smtClean="0">
                <a:solidFill>
                  <a:schemeClr val="tx1"/>
                </a:solidFill>
                <a:effectLst/>
                <a:latin typeface="+mn-lt"/>
                <a:ea typeface="+mn-ea"/>
                <a:cs typeface="+mn-cs"/>
              </a:rPr>
              <a:t>比</a:t>
            </a:r>
            <a:r>
              <a:rPr lang="en-US" altLang="zh-TW" sz="1200" b="0" i="0" kern="1200" dirty="0" smtClean="0">
                <a:solidFill>
                  <a:schemeClr val="tx1"/>
                </a:solidFill>
                <a:effectLst/>
                <a:latin typeface="+mn-lt"/>
                <a:ea typeface="+mn-ea"/>
                <a:cs typeface="+mn-cs"/>
              </a:rPr>
              <a:t>IPsec</a:t>
            </a:r>
            <a:r>
              <a:rPr lang="zh-TW" altLang="en-US" sz="1200" b="0" i="0" kern="1200" dirty="0" smtClean="0">
                <a:solidFill>
                  <a:schemeClr val="tx1"/>
                </a:solidFill>
                <a:effectLst/>
                <a:latin typeface="+mn-lt"/>
                <a:ea typeface="+mn-ea"/>
                <a:cs typeface="+mn-cs"/>
              </a:rPr>
              <a:t>需要更少的計算資源，並且需要更少的啟動和恢復時間。</a:t>
            </a:r>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Furthermore, TLS and</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SSL are application-layer security protocols that provide better flexibility on a virtualized platform</a:t>
            </a:r>
            <a:r>
              <a:rPr lang="en-US" altLang="zh-TW" dirty="0" smtClean="0"/>
              <a:t> </a:t>
            </a:r>
          </a:p>
          <a:p>
            <a:r>
              <a:rPr lang="zh-TW" altLang="en-US" dirty="0" smtClean="0"/>
              <a:t>此外，</a:t>
            </a:r>
            <a:r>
              <a:rPr lang="en-US" altLang="zh-TW" dirty="0" smtClean="0"/>
              <a:t>TLS</a:t>
            </a:r>
            <a:r>
              <a:rPr lang="zh-TW" altLang="en-US" dirty="0" smtClean="0"/>
              <a:t>和</a:t>
            </a:r>
            <a:r>
              <a:rPr lang="en-US" altLang="zh-TW" dirty="0" smtClean="0"/>
              <a:t>SSL</a:t>
            </a:r>
            <a:r>
              <a:rPr lang="zh-TW" altLang="en-US" dirty="0" smtClean="0"/>
              <a:t>是應用程序層安全協議，可在虛擬化平台上提供更好的靈活性。</a:t>
            </a:r>
            <a:r>
              <a:rPr lang="en-US" altLang="zh-TW" dirty="0" smtClean="0"/>
              <a:t/>
            </a:r>
            <a:br>
              <a:rPr lang="en-US" altLang="zh-TW" dirty="0" smtClean="0"/>
            </a:b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42</a:t>
            </a:fld>
            <a:endParaRPr lang="zh-TW" altLang="en-US"/>
          </a:p>
        </p:txBody>
      </p:sp>
    </p:spTree>
    <p:extLst>
      <p:ext uri="{BB962C8B-B14F-4D97-AF65-F5344CB8AC3E}">
        <p14:creationId xmlns:p14="http://schemas.microsoft.com/office/powerpoint/2010/main" val="23299817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kern="1200" dirty="0" smtClean="0">
                <a:solidFill>
                  <a:schemeClr val="tx1"/>
                </a:solidFill>
                <a:effectLst/>
                <a:latin typeface="+mn-lt"/>
                <a:ea typeface="+mn-ea"/>
                <a:cs typeface="+mn-cs"/>
              </a:rPr>
              <a:t>從這張圖可以知道</a:t>
            </a:r>
            <a:r>
              <a:rPr lang="en-US" altLang="zh-TW" sz="1200" kern="1200" dirty="0" smtClean="0">
                <a:solidFill>
                  <a:schemeClr val="tx1"/>
                </a:solidFill>
                <a:effectLst/>
                <a:latin typeface="+mn-lt"/>
                <a:ea typeface="+mn-ea"/>
                <a:cs typeface="+mn-cs"/>
              </a:rPr>
              <a:t>MME</a:t>
            </a:r>
            <a:r>
              <a:rPr lang="zh-TW" altLang="en-US"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HSS</a:t>
            </a:r>
            <a:r>
              <a:rPr lang="zh-TW" altLang="en-US" sz="1200" kern="1200" dirty="0" smtClean="0">
                <a:solidFill>
                  <a:schemeClr val="tx1"/>
                </a:solidFill>
                <a:effectLst/>
                <a:latin typeface="+mn-lt"/>
                <a:ea typeface="+mn-ea"/>
                <a:cs typeface="+mn-cs"/>
              </a:rPr>
              <a:t>合在一起可以減少很多訊號流量</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步驟</a:t>
            </a:r>
            <a:r>
              <a:rPr lang="en-US" altLang="zh-TW" sz="1200" kern="1200" dirty="0" smtClean="0">
                <a:solidFill>
                  <a:schemeClr val="tx1"/>
                </a:solidFill>
                <a:effectLst/>
                <a:latin typeface="+mn-lt"/>
                <a:ea typeface="+mn-ea"/>
                <a:cs typeface="+mn-cs"/>
              </a:rPr>
              <a:t>1: </a:t>
            </a:r>
            <a:r>
              <a:rPr lang="en-US" altLang="zh-TW" sz="1200" kern="1200" dirty="0" err="1" smtClean="0">
                <a:solidFill>
                  <a:schemeClr val="tx1"/>
                </a:solidFill>
                <a:effectLst/>
                <a:latin typeface="+mn-lt"/>
                <a:ea typeface="+mn-ea"/>
                <a:cs typeface="+mn-cs"/>
              </a:rPr>
              <a:t>eNB</a:t>
            </a:r>
            <a:r>
              <a:rPr lang="zh-TW" altLang="zh-TW" sz="1200" kern="1200" dirty="0" smtClean="0">
                <a:solidFill>
                  <a:schemeClr val="tx1"/>
                </a:solidFill>
                <a:effectLst/>
                <a:latin typeface="+mn-lt"/>
                <a:ea typeface="+mn-ea"/>
                <a:cs typeface="+mn-cs"/>
              </a:rPr>
              <a:t>傳送</a:t>
            </a:r>
            <a:r>
              <a:rPr lang="en-US" altLang="zh-TW" sz="1200" kern="1200" dirty="0" smtClean="0">
                <a:solidFill>
                  <a:schemeClr val="tx1"/>
                </a:solidFill>
                <a:effectLst/>
                <a:latin typeface="+mn-lt"/>
                <a:ea typeface="+mn-ea"/>
                <a:cs typeface="+mn-cs"/>
              </a:rPr>
              <a:t> UE attach request</a:t>
            </a:r>
            <a:r>
              <a:rPr lang="zh-TW" altLang="zh-TW" sz="1200" kern="1200" dirty="0" smtClean="0">
                <a:solidFill>
                  <a:schemeClr val="tx1"/>
                </a:solidFill>
                <a:effectLst/>
                <a:latin typeface="+mn-lt"/>
                <a:ea typeface="+mn-ea"/>
                <a:cs typeface="+mn-cs"/>
              </a:rPr>
              <a:t>給</a:t>
            </a:r>
            <a:r>
              <a:rPr lang="en-US" altLang="zh-TW" sz="1200" kern="1200" dirty="0" smtClean="0">
                <a:solidFill>
                  <a:schemeClr val="tx1"/>
                </a:solidFill>
                <a:effectLst/>
                <a:latin typeface="+mn-lt"/>
                <a:ea typeface="+mn-ea"/>
                <a:cs typeface="+mn-cs"/>
              </a:rPr>
              <a:t>MME</a:t>
            </a:r>
            <a:r>
              <a:rPr lang="zh-TW" altLang="zh-TW" sz="1200" kern="1200" dirty="0" smtClean="0">
                <a:solidFill>
                  <a:schemeClr val="tx1"/>
                </a:solidFill>
                <a:effectLst/>
                <a:latin typeface="+mn-lt"/>
                <a:ea typeface="+mn-ea"/>
                <a:cs typeface="+mn-cs"/>
              </a:rPr>
              <a:t>表示</a:t>
            </a:r>
            <a:r>
              <a:rPr lang="en-US" altLang="zh-TW" sz="1200" kern="1200" dirty="0" smtClean="0">
                <a:solidFill>
                  <a:schemeClr val="tx1"/>
                </a:solidFill>
                <a:effectLst/>
                <a:latin typeface="+mn-lt"/>
                <a:ea typeface="+mn-ea"/>
                <a:cs typeface="+mn-cs"/>
              </a:rPr>
              <a:t>UE</a:t>
            </a:r>
            <a:r>
              <a:rPr lang="zh-TW" altLang="zh-TW" sz="1200" kern="1200" dirty="0" smtClean="0">
                <a:solidFill>
                  <a:schemeClr val="tx1"/>
                </a:solidFill>
                <a:effectLst/>
                <a:latin typeface="+mn-lt"/>
                <a:ea typeface="+mn-ea"/>
                <a:cs typeface="+mn-cs"/>
              </a:rPr>
              <a:t>要開始進行註冊。</a:t>
            </a:r>
          </a:p>
          <a:p>
            <a:r>
              <a:rPr lang="zh-TW" altLang="zh-TW" sz="1200" kern="1200" dirty="0" smtClean="0">
                <a:solidFill>
                  <a:schemeClr val="tx1"/>
                </a:solidFill>
                <a:effectLst/>
                <a:latin typeface="+mn-lt"/>
                <a:ea typeface="+mn-ea"/>
                <a:cs typeface="+mn-cs"/>
              </a:rPr>
              <a:t>步驟</a:t>
            </a:r>
            <a:r>
              <a:rPr lang="en-US" altLang="zh-TW" sz="1200" kern="1200" dirty="0" smtClean="0">
                <a:solidFill>
                  <a:schemeClr val="tx1"/>
                </a:solidFill>
                <a:effectLst/>
                <a:latin typeface="+mn-lt"/>
                <a:ea typeface="+mn-ea"/>
                <a:cs typeface="+mn-cs"/>
              </a:rPr>
              <a:t>2-3: MME</a:t>
            </a:r>
            <a:r>
              <a:rPr lang="zh-TW" altLang="zh-TW" sz="1200" kern="1200" dirty="0" smtClean="0">
                <a:solidFill>
                  <a:schemeClr val="tx1"/>
                </a:solidFill>
                <a:effectLst/>
                <a:latin typeface="+mn-lt"/>
                <a:ea typeface="+mn-ea"/>
                <a:cs typeface="+mn-cs"/>
              </a:rPr>
              <a:t>傳送</a:t>
            </a:r>
            <a:r>
              <a:rPr lang="en-US" altLang="zh-TW" sz="1200" kern="1200" dirty="0" smtClean="0">
                <a:solidFill>
                  <a:schemeClr val="tx1"/>
                </a:solidFill>
                <a:effectLst/>
                <a:latin typeface="+mn-lt"/>
                <a:ea typeface="+mn-ea"/>
                <a:cs typeface="+mn-cs"/>
              </a:rPr>
              <a:t>UE</a:t>
            </a:r>
            <a:r>
              <a:rPr lang="zh-TW" altLang="zh-TW" sz="1200" kern="1200" dirty="0" smtClean="0">
                <a:solidFill>
                  <a:schemeClr val="tx1"/>
                </a:solidFill>
                <a:effectLst/>
                <a:latin typeface="+mn-lt"/>
                <a:ea typeface="+mn-ea"/>
                <a:cs typeface="+mn-cs"/>
              </a:rPr>
              <a:t>的資訊給</a:t>
            </a:r>
            <a:r>
              <a:rPr lang="en-US" altLang="zh-TW" sz="1200" kern="1200" dirty="0" smtClean="0">
                <a:solidFill>
                  <a:schemeClr val="tx1"/>
                </a:solidFill>
                <a:effectLst/>
                <a:latin typeface="+mn-lt"/>
                <a:ea typeface="+mn-ea"/>
                <a:cs typeface="+mn-cs"/>
              </a:rPr>
              <a:t>HSS</a:t>
            </a:r>
            <a:r>
              <a:rPr lang="zh-TW" altLang="zh-TW" sz="1200" kern="1200" dirty="0" smtClean="0">
                <a:solidFill>
                  <a:schemeClr val="tx1"/>
                </a:solidFill>
                <a:effectLst/>
                <a:latin typeface="+mn-lt"/>
                <a:ea typeface="+mn-ea"/>
                <a:cs typeface="+mn-cs"/>
              </a:rPr>
              <a:t>，並由</a:t>
            </a:r>
            <a:r>
              <a:rPr lang="en-US" altLang="zh-TW" sz="1200" kern="1200" dirty="0" smtClean="0">
                <a:solidFill>
                  <a:schemeClr val="tx1"/>
                </a:solidFill>
                <a:effectLst/>
                <a:latin typeface="+mn-lt"/>
                <a:ea typeface="+mn-ea"/>
                <a:cs typeface="+mn-cs"/>
              </a:rPr>
              <a:t>HSS</a:t>
            </a:r>
            <a:r>
              <a:rPr lang="zh-TW" altLang="zh-TW" sz="1200" kern="1200" dirty="0" smtClean="0">
                <a:solidFill>
                  <a:schemeClr val="tx1"/>
                </a:solidFill>
                <a:effectLst/>
                <a:latin typeface="+mn-lt"/>
                <a:ea typeface="+mn-ea"/>
                <a:cs typeface="+mn-cs"/>
              </a:rPr>
              <a:t>產生</a:t>
            </a:r>
            <a:r>
              <a:rPr lang="en-US" altLang="zh-TW" sz="1200" kern="1200" dirty="0" smtClean="0">
                <a:solidFill>
                  <a:schemeClr val="tx1"/>
                </a:solidFill>
                <a:effectLst/>
                <a:latin typeface="+mn-lt"/>
                <a:ea typeface="+mn-ea"/>
                <a:cs typeface="+mn-cs"/>
              </a:rPr>
              <a:t>authentication </a:t>
            </a:r>
            <a:r>
              <a:rPr lang="zh-TW" altLang="en-US" sz="1200" kern="1200" dirty="0" smtClean="0">
                <a:solidFill>
                  <a:schemeClr val="tx1"/>
                </a:solidFill>
                <a:effectLst/>
                <a:latin typeface="+mn-lt"/>
                <a:ea typeface="+mn-ea"/>
                <a:cs typeface="+mn-cs"/>
              </a:rPr>
              <a:t>資料</a:t>
            </a:r>
            <a:r>
              <a:rPr lang="en-US" altLang="zh-TW" sz="1200" kern="1200" dirty="0" smtClean="0">
                <a:solidFill>
                  <a:schemeClr val="tx1"/>
                </a:solidFill>
                <a:effectLst/>
                <a:latin typeface="+mn-lt"/>
                <a:ea typeface="+mn-ea"/>
                <a:cs typeface="+mn-cs"/>
              </a:rPr>
              <a:t>(vectors)</a:t>
            </a:r>
            <a:r>
              <a:rPr lang="zh-TW" altLang="zh-TW" sz="1200" kern="1200" dirty="0" smtClean="0">
                <a:solidFill>
                  <a:schemeClr val="tx1"/>
                </a:solidFill>
                <a:effectLst/>
                <a:latin typeface="+mn-lt"/>
                <a:ea typeface="+mn-ea"/>
                <a:cs typeface="+mn-cs"/>
              </a:rPr>
              <a:t>回傳給</a:t>
            </a:r>
            <a:r>
              <a:rPr lang="en-US" altLang="zh-TW" sz="1200" kern="1200" dirty="0" smtClean="0">
                <a:solidFill>
                  <a:schemeClr val="tx1"/>
                </a:solidFill>
                <a:effectLst/>
                <a:latin typeface="+mn-lt"/>
                <a:ea typeface="+mn-ea"/>
                <a:cs typeface="+mn-cs"/>
              </a:rPr>
              <a:t>MME</a:t>
            </a:r>
            <a:r>
              <a:rPr lang="zh-TW" altLang="zh-TW"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(MME</a:t>
            </a:r>
            <a:r>
              <a:rPr lang="zh-TW" altLang="zh-TW" sz="1200" kern="1200" dirty="0" smtClean="0">
                <a:solidFill>
                  <a:schemeClr val="tx1"/>
                </a:solidFill>
                <a:effectLst/>
                <a:latin typeface="+mn-lt"/>
                <a:ea typeface="+mn-ea"/>
                <a:cs typeface="+mn-cs"/>
              </a:rPr>
              <a:t>將需要驗證</a:t>
            </a:r>
            <a:r>
              <a:rPr lang="en-US" altLang="zh-TW" sz="1200" kern="1200" dirty="0" smtClean="0">
                <a:solidFill>
                  <a:schemeClr val="tx1"/>
                </a:solidFill>
                <a:effectLst/>
                <a:latin typeface="+mn-lt"/>
                <a:ea typeface="+mn-ea"/>
                <a:cs typeface="+mn-cs"/>
              </a:rPr>
              <a:t>UE</a:t>
            </a:r>
            <a:r>
              <a:rPr lang="zh-TW" altLang="zh-TW" sz="1200" kern="1200" dirty="0" smtClean="0">
                <a:solidFill>
                  <a:schemeClr val="tx1"/>
                </a:solidFill>
                <a:effectLst/>
                <a:latin typeface="+mn-lt"/>
                <a:ea typeface="+mn-ea"/>
                <a:cs typeface="+mn-cs"/>
              </a:rPr>
              <a:t>的資料經由</a:t>
            </a:r>
            <a:r>
              <a:rPr lang="en-US" altLang="zh-TW" sz="1200" kern="1200" dirty="0" err="1" smtClean="0">
                <a:solidFill>
                  <a:schemeClr val="tx1"/>
                </a:solidFill>
                <a:effectLst/>
                <a:latin typeface="+mn-lt"/>
                <a:ea typeface="+mn-ea"/>
                <a:cs typeface="+mn-cs"/>
              </a:rPr>
              <a:t>eNB</a:t>
            </a:r>
            <a:r>
              <a:rPr lang="zh-TW" altLang="zh-TW" sz="1200" kern="1200" dirty="0" smtClean="0">
                <a:solidFill>
                  <a:schemeClr val="tx1"/>
                </a:solidFill>
                <a:effectLst/>
                <a:latin typeface="+mn-lt"/>
                <a:ea typeface="+mn-ea"/>
                <a:cs typeface="+mn-cs"/>
              </a:rPr>
              <a:t>轉傳給</a:t>
            </a:r>
            <a:r>
              <a:rPr lang="en-US" altLang="zh-TW" sz="1200" kern="1200" dirty="0" smtClean="0">
                <a:solidFill>
                  <a:schemeClr val="tx1"/>
                </a:solidFill>
                <a:effectLst/>
                <a:latin typeface="+mn-lt"/>
                <a:ea typeface="+mn-ea"/>
                <a:cs typeface="+mn-cs"/>
              </a:rPr>
              <a:t>UE</a:t>
            </a:r>
            <a:r>
              <a:rPr lang="zh-TW" altLang="zh-TW" sz="1200" kern="1200" dirty="0" smtClean="0">
                <a:solidFill>
                  <a:schemeClr val="tx1"/>
                </a:solidFill>
                <a:effectLst/>
                <a:latin typeface="+mn-lt"/>
                <a:ea typeface="+mn-ea"/>
                <a:cs typeface="+mn-cs"/>
              </a:rPr>
              <a:t>來進行雙方的驗證。</a:t>
            </a:r>
            <a:r>
              <a:rPr lang="en-US" altLang="zh-TW" sz="1200" kern="1200" dirty="0" smtClean="0">
                <a:solidFill>
                  <a:schemeClr val="tx1"/>
                </a:solidFill>
                <a:effectLst/>
                <a:latin typeface="+mn-lt"/>
                <a:ea typeface="+mn-ea"/>
                <a:cs typeface="+mn-cs"/>
              </a:rPr>
              <a:t>)</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驗證成功後，</a:t>
            </a:r>
            <a:r>
              <a:rPr lang="en-US" altLang="zh-TW" sz="1200" kern="1200" dirty="0" smtClean="0">
                <a:solidFill>
                  <a:schemeClr val="tx1"/>
                </a:solidFill>
                <a:effectLst/>
                <a:latin typeface="+mn-lt"/>
                <a:ea typeface="+mn-ea"/>
                <a:cs typeface="+mn-cs"/>
              </a:rPr>
              <a:t>MME</a:t>
            </a:r>
            <a:r>
              <a:rPr lang="zh-TW" altLang="zh-TW" sz="1200" kern="1200" dirty="0" smtClean="0">
                <a:solidFill>
                  <a:schemeClr val="tx1"/>
                </a:solidFill>
                <a:effectLst/>
                <a:latin typeface="+mn-lt"/>
                <a:ea typeface="+mn-ea"/>
                <a:cs typeface="+mn-cs"/>
              </a:rPr>
              <a:t>會與</a:t>
            </a:r>
            <a:r>
              <a:rPr lang="en-US" altLang="zh-TW" sz="1200" kern="1200" dirty="0" smtClean="0">
                <a:solidFill>
                  <a:schemeClr val="tx1"/>
                </a:solidFill>
                <a:effectLst/>
                <a:latin typeface="+mn-lt"/>
                <a:ea typeface="+mn-ea"/>
                <a:cs typeface="+mn-cs"/>
              </a:rPr>
              <a:t>UE</a:t>
            </a:r>
            <a:r>
              <a:rPr lang="zh-TW" altLang="zh-TW" sz="1200" kern="1200" dirty="0" smtClean="0">
                <a:solidFill>
                  <a:schemeClr val="tx1"/>
                </a:solidFill>
                <a:effectLst/>
                <a:latin typeface="+mn-lt"/>
                <a:ea typeface="+mn-ea"/>
                <a:cs typeface="+mn-cs"/>
              </a:rPr>
              <a:t>進行</a:t>
            </a:r>
            <a:r>
              <a:rPr lang="en-US" altLang="zh-TW" sz="1200" kern="1200" dirty="0" smtClean="0">
                <a:solidFill>
                  <a:schemeClr val="tx1"/>
                </a:solidFill>
                <a:effectLst/>
                <a:latin typeface="+mn-lt"/>
                <a:ea typeface="+mn-ea"/>
                <a:cs typeface="+mn-cs"/>
              </a:rPr>
              <a:t>NAS</a:t>
            </a:r>
            <a:r>
              <a:rPr lang="zh-TW" altLang="zh-TW" sz="1200" kern="1200" dirty="0" smtClean="0">
                <a:solidFill>
                  <a:schemeClr val="tx1"/>
                </a:solidFill>
                <a:effectLst/>
                <a:latin typeface="+mn-lt"/>
                <a:ea typeface="+mn-ea"/>
                <a:cs typeface="+mn-cs"/>
              </a:rPr>
              <a:t>層的</a:t>
            </a:r>
            <a:r>
              <a:rPr lang="en-US" altLang="zh-TW" sz="1200" kern="1200" dirty="0" smtClean="0">
                <a:solidFill>
                  <a:schemeClr val="tx1"/>
                </a:solidFill>
                <a:effectLst/>
                <a:latin typeface="+mn-lt"/>
                <a:ea typeface="+mn-ea"/>
                <a:cs typeface="+mn-cs"/>
              </a:rPr>
              <a:t>security setup</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步驟</a:t>
            </a:r>
            <a:r>
              <a:rPr lang="en-US" altLang="zh-TW" sz="1200" kern="1200" dirty="0" smtClean="0">
                <a:solidFill>
                  <a:schemeClr val="tx1"/>
                </a:solidFill>
                <a:effectLst/>
                <a:latin typeface="+mn-lt"/>
                <a:ea typeface="+mn-ea"/>
                <a:cs typeface="+mn-cs"/>
              </a:rPr>
              <a:t>4-11: MME</a:t>
            </a:r>
            <a:r>
              <a:rPr lang="zh-TW" altLang="zh-TW" sz="1200" kern="1200" dirty="0" smtClean="0">
                <a:solidFill>
                  <a:schemeClr val="tx1"/>
                </a:solidFill>
                <a:effectLst/>
                <a:latin typeface="+mn-lt"/>
                <a:ea typeface="+mn-ea"/>
                <a:cs typeface="+mn-cs"/>
              </a:rPr>
              <a:t>發送</a:t>
            </a:r>
            <a:r>
              <a:rPr lang="en-US" altLang="zh-TW" sz="1200" kern="1200" dirty="0" smtClean="0">
                <a:solidFill>
                  <a:schemeClr val="tx1"/>
                </a:solidFill>
                <a:effectLst/>
                <a:latin typeface="+mn-lt"/>
                <a:ea typeface="+mn-ea"/>
                <a:cs typeface="+mn-cs"/>
              </a:rPr>
              <a:t>Update Location Request</a:t>
            </a:r>
            <a:r>
              <a:rPr lang="zh-TW" altLang="zh-TW" sz="1200" kern="1200" dirty="0" smtClean="0">
                <a:solidFill>
                  <a:schemeClr val="tx1"/>
                </a:solidFill>
                <a:effectLst/>
                <a:latin typeface="+mn-lt"/>
                <a:ea typeface="+mn-ea"/>
                <a:cs typeface="+mn-cs"/>
              </a:rPr>
              <a:t>給</a:t>
            </a:r>
            <a:r>
              <a:rPr lang="en-US" altLang="zh-TW" sz="1200" kern="1200" dirty="0" smtClean="0">
                <a:solidFill>
                  <a:schemeClr val="tx1"/>
                </a:solidFill>
                <a:effectLst/>
                <a:latin typeface="+mn-lt"/>
                <a:ea typeface="+mn-ea"/>
                <a:cs typeface="+mn-cs"/>
              </a:rPr>
              <a:t>HSS</a:t>
            </a:r>
            <a:r>
              <a:rPr lang="zh-TW" altLang="zh-TW" sz="1200" kern="1200" dirty="0" smtClean="0">
                <a:solidFill>
                  <a:schemeClr val="tx1"/>
                </a:solidFill>
                <a:effectLst/>
                <a:latin typeface="+mn-lt"/>
                <a:ea typeface="+mn-ea"/>
                <a:cs typeface="+mn-cs"/>
              </a:rPr>
              <a:t>，通知</a:t>
            </a:r>
            <a:r>
              <a:rPr lang="en-US" altLang="zh-TW" sz="1200" kern="1200" dirty="0" smtClean="0">
                <a:solidFill>
                  <a:schemeClr val="tx1"/>
                </a:solidFill>
                <a:effectLst/>
                <a:latin typeface="+mn-lt"/>
                <a:ea typeface="+mn-ea"/>
                <a:cs typeface="+mn-cs"/>
              </a:rPr>
              <a:t>HSS</a:t>
            </a:r>
            <a:r>
              <a:rPr lang="zh-TW" altLang="zh-TW" sz="1200" kern="1200" dirty="0" smtClean="0">
                <a:solidFill>
                  <a:schemeClr val="tx1"/>
                </a:solidFill>
                <a:effectLst/>
                <a:latin typeface="+mn-lt"/>
                <a:ea typeface="+mn-ea"/>
                <a:cs typeface="+mn-cs"/>
              </a:rPr>
              <a:t>目前</a:t>
            </a:r>
            <a:r>
              <a:rPr lang="en-US" altLang="zh-TW" sz="1200" kern="1200" dirty="0" smtClean="0">
                <a:solidFill>
                  <a:schemeClr val="tx1"/>
                </a:solidFill>
                <a:effectLst/>
                <a:latin typeface="+mn-lt"/>
                <a:ea typeface="+mn-ea"/>
                <a:cs typeface="+mn-cs"/>
              </a:rPr>
              <a:t>UE</a:t>
            </a:r>
            <a:r>
              <a:rPr lang="zh-TW" altLang="zh-TW" sz="1200" kern="1200" dirty="0" smtClean="0">
                <a:solidFill>
                  <a:schemeClr val="tx1"/>
                </a:solidFill>
                <a:effectLst/>
                <a:latin typeface="+mn-lt"/>
                <a:ea typeface="+mn-ea"/>
                <a:cs typeface="+mn-cs"/>
              </a:rPr>
              <a:t>所在的位置，以及當前</a:t>
            </a:r>
            <a:r>
              <a:rPr lang="en-US" altLang="zh-TW" sz="1200" kern="1200" dirty="0" smtClean="0">
                <a:solidFill>
                  <a:schemeClr val="tx1"/>
                </a:solidFill>
                <a:effectLst/>
                <a:latin typeface="+mn-lt"/>
                <a:ea typeface="+mn-ea"/>
                <a:cs typeface="+mn-cs"/>
              </a:rPr>
              <a:t>UE</a:t>
            </a:r>
            <a:r>
              <a:rPr lang="zh-TW" altLang="zh-TW" sz="1200" kern="1200" dirty="0" smtClean="0">
                <a:solidFill>
                  <a:schemeClr val="tx1"/>
                </a:solidFill>
                <a:effectLst/>
                <a:latin typeface="+mn-lt"/>
                <a:ea typeface="+mn-ea"/>
                <a:cs typeface="+mn-cs"/>
              </a:rPr>
              <a:t>所處的</a:t>
            </a:r>
            <a:r>
              <a:rPr lang="en-US" altLang="zh-TW" sz="1200" kern="1200" dirty="0" smtClean="0">
                <a:solidFill>
                  <a:schemeClr val="tx1"/>
                </a:solidFill>
                <a:effectLst/>
                <a:latin typeface="+mn-lt"/>
                <a:ea typeface="+mn-ea"/>
                <a:cs typeface="+mn-cs"/>
              </a:rPr>
              <a:t>MME</a:t>
            </a:r>
            <a:r>
              <a:rPr lang="zh-TW" altLang="zh-TW" sz="1200" kern="1200" dirty="0" smtClean="0">
                <a:solidFill>
                  <a:schemeClr val="tx1"/>
                </a:solidFill>
                <a:effectLst/>
                <a:latin typeface="+mn-lt"/>
                <a:ea typeface="+mn-ea"/>
                <a:cs typeface="+mn-cs"/>
              </a:rPr>
              <a:t>位置。</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更新完位置資訊，</a:t>
            </a:r>
            <a:r>
              <a:rPr lang="en-US" altLang="zh-TW" sz="1200" kern="1200" dirty="0" smtClean="0">
                <a:solidFill>
                  <a:schemeClr val="tx1"/>
                </a:solidFill>
                <a:effectLst/>
                <a:latin typeface="+mn-lt"/>
                <a:ea typeface="+mn-ea"/>
                <a:cs typeface="+mn-cs"/>
              </a:rPr>
              <a:t>HSS</a:t>
            </a:r>
            <a:r>
              <a:rPr lang="zh-TW" altLang="en-US" sz="1200" kern="1200" dirty="0" smtClean="0">
                <a:solidFill>
                  <a:schemeClr val="tx1"/>
                </a:solidFill>
                <a:effectLst/>
                <a:latin typeface="+mn-lt"/>
                <a:ea typeface="+mn-ea"/>
                <a:cs typeface="+mn-cs"/>
              </a:rPr>
              <a:t>會更新</a:t>
            </a:r>
            <a:r>
              <a:rPr lang="en-US" altLang="zh-TW" sz="1200" kern="1200" dirty="0" smtClean="0">
                <a:solidFill>
                  <a:schemeClr val="tx1"/>
                </a:solidFill>
                <a:effectLst/>
                <a:latin typeface="+mn-lt"/>
                <a:ea typeface="+mn-ea"/>
                <a:cs typeface="+mn-cs"/>
              </a:rPr>
              <a:t>MME</a:t>
            </a:r>
            <a:r>
              <a:rPr lang="zh-TW" altLang="en-US" sz="1200" kern="1200" dirty="0" smtClean="0">
                <a:solidFill>
                  <a:schemeClr val="tx1"/>
                </a:solidFill>
                <a:effectLst/>
                <a:latin typeface="+mn-lt"/>
                <a:ea typeface="+mn-ea"/>
                <a:cs typeface="+mn-cs"/>
              </a:rPr>
              <a:t>的使用者資料</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步驟</a:t>
            </a:r>
            <a:r>
              <a:rPr lang="en-US" altLang="zh-TW" sz="1200" kern="1200" dirty="0" smtClean="0">
                <a:solidFill>
                  <a:schemeClr val="tx1"/>
                </a:solidFill>
                <a:effectLst/>
                <a:latin typeface="+mn-lt"/>
                <a:ea typeface="+mn-ea"/>
                <a:cs typeface="+mn-cs"/>
              </a:rPr>
              <a:t>12: MME</a:t>
            </a:r>
            <a:r>
              <a:rPr lang="zh-TW" altLang="zh-TW" sz="1200" kern="1200" dirty="0" smtClean="0">
                <a:solidFill>
                  <a:schemeClr val="tx1"/>
                </a:solidFill>
                <a:effectLst/>
                <a:latin typeface="+mn-lt"/>
                <a:ea typeface="+mn-ea"/>
                <a:cs typeface="+mn-cs"/>
              </a:rPr>
              <a:t>發送</a:t>
            </a:r>
            <a:r>
              <a:rPr lang="en-US" altLang="zh-TW" sz="1200" kern="1200" dirty="0" smtClean="0">
                <a:solidFill>
                  <a:schemeClr val="tx1"/>
                </a:solidFill>
                <a:effectLst/>
                <a:latin typeface="+mn-lt"/>
                <a:ea typeface="+mn-ea"/>
                <a:cs typeface="+mn-cs"/>
              </a:rPr>
              <a:t>Create Session Request</a:t>
            </a:r>
            <a:r>
              <a:rPr lang="zh-TW" altLang="zh-TW" sz="1200" kern="1200" dirty="0" smtClean="0">
                <a:solidFill>
                  <a:schemeClr val="tx1"/>
                </a:solidFill>
                <a:effectLst/>
                <a:latin typeface="+mn-lt"/>
                <a:ea typeface="+mn-ea"/>
                <a:cs typeface="+mn-cs"/>
              </a:rPr>
              <a:t>通知</a:t>
            </a:r>
            <a:r>
              <a:rPr lang="en-US" altLang="zh-TW" sz="1200" kern="1200" dirty="0" smtClean="0">
                <a:solidFill>
                  <a:schemeClr val="tx1"/>
                </a:solidFill>
                <a:effectLst/>
                <a:latin typeface="+mn-lt"/>
                <a:ea typeface="+mn-ea"/>
                <a:cs typeface="+mn-cs"/>
              </a:rPr>
              <a:t>SGW</a:t>
            </a:r>
            <a:r>
              <a:rPr lang="zh-TW" altLang="zh-TW" sz="1200" kern="1200" dirty="0" smtClean="0">
                <a:solidFill>
                  <a:schemeClr val="tx1"/>
                </a:solidFill>
                <a:effectLst/>
                <a:latin typeface="+mn-lt"/>
                <a:ea typeface="+mn-ea"/>
                <a:cs typeface="+mn-cs"/>
              </a:rPr>
              <a:t>要開始建立連線。</a:t>
            </a:r>
          </a:p>
          <a:p>
            <a:r>
              <a:rPr lang="zh-TW" altLang="zh-TW" sz="1200" kern="1200" dirty="0" smtClean="0">
                <a:solidFill>
                  <a:schemeClr val="tx1"/>
                </a:solidFill>
                <a:effectLst/>
                <a:latin typeface="+mn-lt"/>
                <a:ea typeface="+mn-ea"/>
                <a:cs typeface="+mn-cs"/>
              </a:rPr>
              <a:t>步驟</a:t>
            </a:r>
            <a:r>
              <a:rPr lang="en-US" altLang="zh-TW" sz="1200" kern="1200" dirty="0" smtClean="0">
                <a:solidFill>
                  <a:schemeClr val="tx1"/>
                </a:solidFill>
                <a:effectLst/>
                <a:latin typeface="+mn-lt"/>
                <a:ea typeface="+mn-ea"/>
                <a:cs typeface="+mn-cs"/>
              </a:rPr>
              <a:t>13-18: SGW</a:t>
            </a:r>
            <a:r>
              <a:rPr lang="zh-TW" altLang="zh-TW" sz="1200" kern="1200" dirty="0" smtClean="0">
                <a:solidFill>
                  <a:schemeClr val="tx1"/>
                </a:solidFill>
                <a:effectLst/>
                <a:latin typeface="+mn-lt"/>
                <a:ea typeface="+mn-ea"/>
                <a:cs typeface="+mn-cs"/>
              </a:rPr>
              <a:t>發送</a:t>
            </a:r>
            <a:r>
              <a:rPr lang="en-US" altLang="zh-TW" sz="1200" kern="1200" dirty="0" smtClean="0">
                <a:solidFill>
                  <a:schemeClr val="tx1"/>
                </a:solidFill>
                <a:effectLst/>
                <a:latin typeface="+mn-lt"/>
                <a:ea typeface="+mn-ea"/>
                <a:cs typeface="+mn-cs"/>
              </a:rPr>
              <a:t>Create Session Request</a:t>
            </a:r>
            <a:r>
              <a:rPr lang="zh-TW" altLang="zh-TW" sz="1200" kern="1200" dirty="0" smtClean="0">
                <a:solidFill>
                  <a:schemeClr val="tx1"/>
                </a:solidFill>
                <a:effectLst/>
                <a:latin typeface="+mn-lt"/>
                <a:ea typeface="+mn-ea"/>
                <a:cs typeface="+mn-cs"/>
              </a:rPr>
              <a:t>給</a:t>
            </a:r>
            <a:r>
              <a:rPr lang="en-US" altLang="zh-TW" sz="1200" kern="1200" dirty="0" smtClean="0">
                <a:solidFill>
                  <a:schemeClr val="tx1"/>
                </a:solidFill>
                <a:effectLst/>
                <a:latin typeface="+mn-lt"/>
                <a:ea typeface="+mn-ea"/>
                <a:cs typeface="+mn-cs"/>
              </a:rPr>
              <a:t>PGW</a:t>
            </a:r>
            <a:r>
              <a:rPr lang="zh-TW" altLang="zh-TW" sz="1200" kern="1200" dirty="0" smtClean="0">
                <a:solidFill>
                  <a:schemeClr val="tx1"/>
                </a:solidFill>
                <a:effectLst/>
                <a:latin typeface="+mn-lt"/>
                <a:ea typeface="+mn-ea"/>
                <a:cs typeface="+mn-cs"/>
              </a:rPr>
              <a:t>，通知建立</a:t>
            </a:r>
            <a:r>
              <a:rPr lang="en-US" altLang="zh-TW" sz="1200" kern="1200" dirty="0" smtClean="0">
                <a:solidFill>
                  <a:schemeClr val="tx1"/>
                </a:solidFill>
                <a:effectLst/>
                <a:latin typeface="+mn-lt"/>
                <a:ea typeface="+mn-ea"/>
                <a:cs typeface="+mn-cs"/>
              </a:rPr>
              <a:t>S5 bearer</a:t>
            </a:r>
            <a:r>
              <a:rPr lang="zh-TW" altLang="zh-TW" sz="1200" kern="1200" dirty="0" smtClean="0">
                <a:solidFill>
                  <a:schemeClr val="tx1"/>
                </a:solidFill>
                <a:effectLst/>
                <a:latin typeface="+mn-lt"/>
                <a:ea typeface="+mn-ea"/>
                <a:cs typeface="+mn-cs"/>
              </a:rPr>
              <a:t>連線，</a:t>
            </a:r>
            <a:r>
              <a:rPr lang="en-US" altLang="zh-TW" sz="1200" kern="1200" dirty="0" smtClean="0">
                <a:solidFill>
                  <a:schemeClr val="tx1"/>
                </a:solidFill>
                <a:effectLst/>
                <a:latin typeface="+mn-lt"/>
                <a:ea typeface="+mn-ea"/>
                <a:cs typeface="+mn-cs"/>
              </a:rPr>
              <a:t>PGW</a:t>
            </a:r>
            <a:r>
              <a:rPr lang="zh-TW" altLang="zh-TW" sz="1200" kern="1200" dirty="0" smtClean="0">
                <a:solidFill>
                  <a:schemeClr val="tx1"/>
                </a:solidFill>
                <a:effectLst/>
                <a:latin typeface="+mn-lt"/>
                <a:ea typeface="+mn-ea"/>
                <a:cs typeface="+mn-cs"/>
              </a:rPr>
              <a:t>分配一組</a:t>
            </a:r>
            <a:r>
              <a:rPr lang="en-US" altLang="zh-TW" sz="1200" kern="1200" dirty="0" err="1" smtClean="0">
                <a:solidFill>
                  <a:schemeClr val="tx1"/>
                </a:solidFill>
                <a:effectLst/>
                <a:latin typeface="+mn-lt"/>
                <a:ea typeface="+mn-ea"/>
                <a:cs typeface="+mn-cs"/>
              </a:rPr>
              <a:t>ip</a:t>
            </a:r>
            <a:r>
              <a:rPr lang="en-US" altLang="zh-TW" sz="1200" kern="1200" dirty="0" smtClean="0">
                <a:solidFill>
                  <a:schemeClr val="tx1"/>
                </a:solidFill>
                <a:effectLst/>
                <a:latin typeface="+mn-lt"/>
                <a:ea typeface="+mn-ea"/>
                <a:cs typeface="+mn-cs"/>
              </a:rPr>
              <a:t> address</a:t>
            </a:r>
            <a:r>
              <a:rPr lang="zh-TW" altLang="zh-TW" sz="1200" kern="1200" dirty="0" smtClean="0">
                <a:solidFill>
                  <a:schemeClr val="tx1"/>
                </a:solidFill>
                <a:effectLst/>
                <a:latin typeface="+mn-lt"/>
                <a:ea typeface="+mn-ea"/>
                <a:cs typeface="+mn-cs"/>
              </a:rPr>
              <a:t>給</a:t>
            </a:r>
            <a:r>
              <a:rPr lang="en-US" altLang="zh-TW" sz="1200" kern="1200" dirty="0" smtClean="0">
                <a:solidFill>
                  <a:schemeClr val="tx1"/>
                </a:solidFill>
                <a:effectLst/>
                <a:latin typeface="+mn-lt"/>
                <a:ea typeface="+mn-ea"/>
                <a:cs typeface="+mn-cs"/>
              </a:rPr>
              <a:t>UE</a:t>
            </a:r>
            <a:r>
              <a:rPr lang="zh-TW" altLang="zh-TW" sz="1200" kern="1200" dirty="0" smtClean="0">
                <a:solidFill>
                  <a:schemeClr val="tx1"/>
                </a:solidFill>
                <a:effectLst/>
                <a:latin typeface="+mn-lt"/>
                <a:ea typeface="+mn-ea"/>
                <a:cs typeface="+mn-cs"/>
              </a:rPr>
              <a:t>並且去</a:t>
            </a:r>
            <a:r>
              <a:rPr lang="en-US" altLang="zh-TW" sz="1200" kern="1200" dirty="0" smtClean="0">
                <a:solidFill>
                  <a:schemeClr val="tx1"/>
                </a:solidFill>
                <a:effectLst/>
                <a:latin typeface="+mn-lt"/>
                <a:ea typeface="+mn-ea"/>
                <a:cs typeface="+mn-cs"/>
              </a:rPr>
              <a:t>PCRF</a:t>
            </a:r>
            <a:r>
              <a:rPr lang="zh-TW" altLang="zh-TW" sz="1200" kern="1200" dirty="0" smtClean="0">
                <a:solidFill>
                  <a:schemeClr val="tx1"/>
                </a:solidFill>
                <a:effectLst/>
                <a:latin typeface="+mn-lt"/>
                <a:ea typeface="+mn-ea"/>
                <a:cs typeface="+mn-cs"/>
              </a:rPr>
              <a:t>取得</a:t>
            </a:r>
            <a:r>
              <a:rPr lang="en-US" altLang="zh-TW" sz="1200" kern="1200" dirty="0" smtClean="0">
                <a:solidFill>
                  <a:schemeClr val="tx1"/>
                </a:solidFill>
                <a:effectLst/>
                <a:latin typeface="+mn-lt"/>
                <a:ea typeface="+mn-ea"/>
                <a:cs typeface="+mn-cs"/>
              </a:rPr>
              <a:t>UE</a:t>
            </a:r>
            <a:r>
              <a:rPr lang="zh-TW" altLang="zh-TW" sz="1200" kern="1200" dirty="0" smtClean="0">
                <a:solidFill>
                  <a:schemeClr val="tx1"/>
                </a:solidFill>
                <a:effectLst/>
                <a:latin typeface="+mn-lt"/>
                <a:ea typeface="+mn-ea"/>
                <a:cs typeface="+mn-cs"/>
              </a:rPr>
              <a:t>的</a:t>
            </a:r>
            <a:r>
              <a:rPr lang="en-US" altLang="zh-TW" sz="1200" kern="1200" dirty="0" smtClean="0">
                <a:solidFill>
                  <a:schemeClr val="tx1"/>
                </a:solidFill>
                <a:effectLst/>
                <a:latin typeface="+mn-lt"/>
                <a:ea typeface="+mn-ea"/>
                <a:cs typeface="+mn-cs"/>
              </a:rPr>
              <a:t>policy rule</a:t>
            </a:r>
            <a:r>
              <a:rPr lang="zh-TW" altLang="zh-TW" sz="1200" kern="1200" dirty="0" smtClean="0">
                <a:solidFill>
                  <a:schemeClr val="tx1"/>
                </a:solidFill>
                <a:effectLst/>
                <a:latin typeface="+mn-lt"/>
                <a:ea typeface="+mn-ea"/>
                <a:cs typeface="+mn-cs"/>
              </a:rPr>
              <a:t>，當</a:t>
            </a:r>
            <a:r>
              <a:rPr lang="en-US" altLang="zh-TW" sz="1200" kern="1200" dirty="0" smtClean="0">
                <a:solidFill>
                  <a:schemeClr val="tx1"/>
                </a:solidFill>
                <a:effectLst/>
                <a:latin typeface="+mn-lt"/>
                <a:ea typeface="+mn-ea"/>
                <a:cs typeface="+mn-cs"/>
              </a:rPr>
              <a:t>SGW</a:t>
            </a:r>
            <a:r>
              <a:rPr lang="zh-TW" altLang="zh-TW" sz="1200" kern="1200" dirty="0" smtClean="0">
                <a:solidFill>
                  <a:schemeClr val="tx1"/>
                </a:solidFill>
                <a:effectLst/>
                <a:latin typeface="+mn-lt"/>
                <a:ea typeface="+mn-ea"/>
                <a:cs typeface="+mn-cs"/>
              </a:rPr>
              <a:t>收到</a:t>
            </a:r>
            <a:r>
              <a:rPr lang="en-US" altLang="zh-TW" sz="1200" kern="1200" dirty="0" smtClean="0">
                <a:solidFill>
                  <a:schemeClr val="tx1"/>
                </a:solidFill>
                <a:effectLst/>
                <a:latin typeface="+mn-lt"/>
                <a:ea typeface="+mn-ea"/>
                <a:cs typeface="+mn-cs"/>
              </a:rPr>
              <a:t>Response</a:t>
            </a:r>
            <a:r>
              <a:rPr lang="zh-TW" altLang="zh-TW" sz="1200" kern="1200" dirty="0" smtClean="0">
                <a:solidFill>
                  <a:schemeClr val="tx1"/>
                </a:solidFill>
                <a:effectLst/>
                <a:latin typeface="+mn-lt"/>
                <a:ea typeface="+mn-ea"/>
                <a:cs typeface="+mn-cs"/>
              </a:rPr>
              <a:t>後會分配</a:t>
            </a:r>
            <a:r>
              <a:rPr lang="en-US" altLang="zh-TW" sz="1200" kern="1200" dirty="0" smtClean="0">
                <a:solidFill>
                  <a:schemeClr val="tx1"/>
                </a:solidFill>
                <a:effectLst/>
                <a:latin typeface="+mn-lt"/>
                <a:ea typeface="+mn-ea"/>
                <a:cs typeface="+mn-cs"/>
              </a:rPr>
              <a:t>uplink S1 TEID</a:t>
            </a:r>
            <a:r>
              <a:rPr lang="zh-TW" altLang="zh-TW" sz="1200" kern="1200" dirty="0" smtClean="0">
                <a:solidFill>
                  <a:schemeClr val="tx1"/>
                </a:solidFill>
                <a:effectLst/>
                <a:latin typeface="+mn-lt"/>
                <a:ea typeface="+mn-ea"/>
                <a:cs typeface="+mn-cs"/>
              </a:rPr>
              <a:t>回傳。</a:t>
            </a:r>
          </a:p>
          <a:p>
            <a:r>
              <a:rPr lang="zh-TW" altLang="zh-TW" sz="1200" kern="1200" dirty="0" smtClean="0">
                <a:solidFill>
                  <a:schemeClr val="tx1"/>
                </a:solidFill>
                <a:effectLst/>
                <a:latin typeface="+mn-lt"/>
                <a:ea typeface="+mn-ea"/>
                <a:cs typeface="+mn-cs"/>
              </a:rPr>
              <a:t>步驟</a:t>
            </a:r>
            <a:r>
              <a:rPr lang="en-US" altLang="zh-TW" sz="1200" kern="1200" dirty="0" smtClean="0">
                <a:solidFill>
                  <a:schemeClr val="tx1"/>
                </a:solidFill>
                <a:effectLst/>
                <a:latin typeface="+mn-lt"/>
                <a:ea typeface="+mn-ea"/>
                <a:cs typeface="+mn-cs"/>
              </a:rPr>
              <a:t>19: SGW</a:t>
            </a:r>
            <a:r>
              <a:rPr lang="zh-TW" altLang="zh-TW" sz="1200" kern="1200" dirty="0" smtClean="0">
                <a:solidFill>
                  <a:schemeClr val="tx1"/>
                </a:solidFill>
                <a:effectLst/>
                <a:latin typeface="+mn-lt"/>
                <a:ea typeface="+mn-ea"/>
                <a:cs typeface="+mn-cs"/>
              </a:rPr>
              <a:t>回傳</a:t>
            </a:r>
            <a:r>
              <a:rPr lang="en-US" altLang="zh-TW" sz="1200" kern="1200" dirty="0" smtClean="0">
                <a:solidFill>
                  <a:schemeClr val="tx1"/>
                </a:solidFill>
                <a:effectLst/>
                <a:latin typeface="+mn-lt"/>
                <a:ea typeface="+mn-ea"/>
                <a:cs typeface="+mn-cs"/>
              </a:rPr>
              <a:t>Create Session Response</a:t>
            </a:r>
            <a:r>
              <a:rPr lang="zh-TW" altLang="zh-TW" sz="1200" kern="1200" dirty="0" smtClean="0">
                <a:solidFill>
                  <a:schemeClr val="tx1"/>
                </a:solidFill>
                <a:effectLst/>
                <a:latin typeface="+mn-lt"/>
                <a:ea typeface="+mn-ea"/>
                <a:cs typeface="+mn-cs"/>
              </a:rPr>
              <a:t>以回應步驟</a:t>
            </a:r>
            <a:r>
              <a:rPr lang="en-US" altLang="zh-TW" sz="1200" kern="1200" dirty="0" smtClean="0">
                <a:solidFill>
                  <a:schemeClr val="tx1"/>
                </a:solidFill>
                <a:effectLst/>
                <a:latin typeface="+mn-lt"/>
                <a:ea typeface="+mn-ea"/>
                <a:cs typeface="+mn-cs"/>
              </a:rPr>
              <a:t>12 MME</a:t>
            </a:r>
            <a:r>
              <a:rPr lang="zh-TW" altLang="zh-TW" sz="1200" kern="1200" dirty="0" smtClean="0">
                <a:solidFill>
                  <a:schemeClr val="tx1"/>
                </a:solidFill>
                <a:effectLst/>
                <a:latin typeface="+mn-lt"/>
                <a:ea typeface="+mn-ea"/>
                <a:cs typeface="+mn-cs"/>
              </a:rPr>
              <a:t>發送的</a:t>
            </a:r>
            <a:r>
              <a:rPr lang="en-US" altLang="zh-TW" sz="1200" kern="1200" dirty="0" smtClean="0">
                <a:solidFill>
                  <a:schemeClr val="tx1"/>
                </a:solidFill>
                <a:effectLst/>
                <a:latin typeface="+mn-lt"/>
                <a:ea typeface="+mn-ea"/>
                <a:cs typeface="+mn-cs"/>
              </a:rPr>
              <a:t>Request</a:t>
            </a:r>
            <a:r>
              <a:rPr lang="zh-TW" altLang="zh-TW" sz="1200" kern="1200" dirty="0" smtClean="0">
                <a:solidFill>
                  <a:schemeClr val="tx1"/>
                </a:solidFill>
                <a:effectLst/>
                <a:latin typeface="+mn-lt"/>
                <a:ea typeface="+mn-ea"/>
                <a:cs typeface="+mn-cs"/>
              </a:rPr>
              <a:t>，並夾帶</a:t>
            </a:r>
            <a:r>
              <a:rPr lang="en-US" altLang="zh-TW" sz="1200" kern="1200" dirty="0" smtClean="0">
                <a:solidFill>
                  <a:schemeClr val="tx1"/>
                </a:solidFill>
                <a:effectLst/>
                <a:latin typeface="+mn-lt"/>
                <a:ea typeface="+mn-ea"/>
                <a:cs typeface="+mn-cs"/>
              </a:rPr>
              <a:t>UE </a:t>
            </a:r>
            <a:r>
              <a:rPr lang="en-US" altLang="zh-TW" sz="1200" kern="1200" dirty="0" err="1" smtClean="0">
                <a:solidFill>
                  <a:schemeClr val="tx1"/>
                </a:solidFill>
                <a:effectLst/>
                <a:latin typeface="+mn-lt"/>
                <a:ea typeface="+mn-ea"/>
                <a:cs typeface="+mn-cs"/>
              </a:rPr>
              <a:t>ip</a:t>
            </a:r>
            <a:r>
              <a:rPr lang="en-US" altLang="zh-TW" sz="1200" kern="1200" dirty="0" smtClean="0">
                <a:solidFill>
                  <a:schemeClr val="tx1"/>
                </a:solidFill>
                <a:effectLst/>
                <a:latin typeface="+mn-lt"/>
                <a:ea typeface="+mn-ea"/>
                <a:cs typeface="+mn-cs"/>
              </a:rPr>
              <a:t> address</a:t>
            </a:r>
            <a:r>
              <a:rPr lang="zh-TW" altLang="zh-TW" sz="1200" kern="1200" dirty="0" smtClean="0">
                <a:solidFill>
                  <a:schemeClr val="tx1"/>
                </a:solidFill>
                <a:effectLst/>
                <a:latin typeface="+mn-lt"/>
                <a:ea typeface="+mn-ea"/>
                <a:cs typeface="+mn-cs"/>
              </a:rPr>
              <a:t>以及</a:t>
            </a:r>
            <a:r>
              <a:rPr lang="en-US" altLang="zh-TW" sz="1200" kern="1200" dirty="0" smtClean="0">
                <a:solidFill>
                  <a:schemeClr val="tx1"/>
                </a:solidFill>
                <a:effectLst/>
                <a:latin typeface="+mn-lt"/>
                <a:ea typeface="+mn-ea"/>
                <a:cs typeface="+mn-cs"/>
              </a:rPr>
              <a:t>uplink S1 TEID</a:t>
            </a:r>
            <a:r>
              <a:rPr lang="zh-TW" altLang="zh-TW" sz="1200" kern="1200" dirty="0" smtClean="0">
                <a:solidFill>
                  <a:schemeClr val="tx1"/>
                </a:solidFill>
                <a:effectLst/>
                <a:latin typeface="+mn-lt"/>
                <a:ea typeface="+mn-ea"/>
                <a:cs typeface="+mn-cs"/>
              </a:rPr>
              <a:t>的資訊。</a:t>
            </a:r>
          </a:p>
          <a:p>
            <a:r>
              <a:rPr lang="zh-TW" altLang="zh-TW" sz="1200" kern="1200" dirty="0" smtClean="0">
                <a:solidFill>
                  <a:schemeClr val="tx1"/>
                </a:solidFill>
                <a:effectLst/>
                <a:latin typeface="+mn-lt"/>
                <a:ea typeface="+mn-ea"/>
                <a:cs typeface="+mn-cs"/>
              </a:rPr>
              <a:t>步驟</a:t>
            </a:r>
            <a:r>
              <a:rPr lang="en-US" altLang="zh-TW" sz="1200" kern="1200" dirty="0" smtClean="0">
                <a:solidFill>
                  <a:schemeClr val="tx1"/>
                </a:solidFill>
                <a:effectLst/>
                <a:latin typeface="+mn-lt"/>
                <a:ea typeface="+mn-ea"/>
                <a:cs typeface="+mn-cs"/>
              </a:rPr>
              <a:t>20: MME</a:t>
            </a:r>
            <a:r>
              <a:rPr lang="zh-TW" altLang="zh-TW" sz="1200" kern="1200" dirty="0" smtClean="0">
                <a:solidFill>
                  <a:schemeClr val="tx1"/>
                </a:solidFill>
                <a:effectLst/>
                <a:latin typeface="+mn-lt"/>
                <a:ea typeface="+mn-ea"/>
                <a:cs typeface="+mn-cs"/>
              </a:rPr>
              <a:t>發送</a:t>
            </a:r>
            <a:r>
              <a:rPr lang="en-US" altLang="zh-TW" sz="1200" kern="1200" dirty="0" smtClean="0">
                <a:solidFill>
                  <a:schemeClr val="tx1"/>
                </a:solidFill>
                <a:effectLst/>
                <a:latin typeface="+mn-lt"/>
                <a:ea typeface="+mn-ea"/>
                <a:cs typeface="+mn-cs"/>
              </a:rPr>
              <a:t>Attach completed</a:t>
            </a:r>
            <a:r>
              <a:rPr lang="zh-TW" altLang="zh-TW" sz="1200" kern="1200" dirty="0" smtClean="0">
                <a:solidFill>
                  <a:schemeClr val="tx1"/>
                </a:solidFill>
                <a:effectLst/>
                <a:latin typeface="+mn-lt"/>
                <a:ea typeface="+mn-ea"/>
                <a:cs typeface="+mn-cs"/>
              </a:rPr>
              <a:t>給</a:t>
            </a:r>
            <a:r>
              <a:rPr lang="en-US" altLang="zh-TW" sz="1200" kern="1200" dirty="0" err="1" smtClean="0">
                <a:solidFill>
                  <a:schemeClr val="tx1"/>
                </a:solidFill>
                <a:effectLst/>
                <a:latin typeface="+mn-lt"/>
                <a:ea typeface="+mn-ea"/>
                <a:cs typeface="+mn-cs"/>
              </a:rPr>
              <a:t>eNB</a:t>
            </a:r>
            <a:r>
              <a:rPr lang="zh-TW" altLang="zh-TW" sz="1200" kern="1200" dirty="0" smtClean="0">
                <a:solidFill>
                  <a:schemeClr val="tx1"/>
                </a:solidFill>
                <a:effectLst/>
                <a:latin typeface="+mn-lt"/>
                <a:ea typeface="+mn-ea"/>
                <a:cs typeface="+mn-cs"/>
              </a:rPr>
              <a:t>，以建立</a:t>
            </a:r>
            <a:r>
              <a:rPr lang="en-US" altLang="zh-TW" sz="1200" kern="1200" dirty="0" smtClean="0">
                <a:solidFill>
                  <a:schemeClr val="tx1"/>
                </a:solidFill>
                <a:effectLst/>
                <a:latin typeface="+mn-lt"/>
                <a:ea typeface="+mn-ea"/>
                <a:cs typeface="+mn-cs"/>
              </a:rPr>
              <a:t>S1 bearer(</a:t>
            </a:r>
            <a:r>
              <a:rPr lang="en-US" altLang="zh-TW" sz="1200" kern="1200" dirty="0" err="1" smtClean="0">
                <a:solidFill>
                  <a:schemeClr val="tx1"/>
                </a:solidFill>
                <a:effectLst/>
                <a:latin typeface="+mn-lt"/>
                <a:ea typeface="+mn-ea"/>
                <a:cs typeface="+mn-cs"/>
              </a:rPr>
              <a:t>eNB</a:t>
            </a:r>
            <a:r>
              <a:rPr lang="en-US" altLang="zh-TW" sz="1200" kern="1200" dirty="0" smtClean="0">
                <a:solidFill>
                  <a:schemeClr val="tx1"/>
                </a:solidFill>
                <a:effectLst/>
                <a:latin typeface="+mn-lt"/>
                <a:ea typeface="+mn-ea"/>
                <a:cs typeface="+mn-cs"/>
              </a:rPr>
              <a:t> between SGW)</a:t>
            </a:r>
            <a:r>
              <a:rPr lang="zh-TW" altLang="zh-TW" sz="1200" kern="1200" dirty="0" smtClean="0">
                <a:solidFill>
                  <a:schemeClr val="tx1"/>
                </a:solidFill>
                <a:effectLst/>
                <a:latin typeface="+mn-lt"/>
                <a:ea typeface="+mn-ea"/>
                <a:cs typeface="+mn-cs"/>
              </a:rPr>
              <a:t>，訊息中夾帶</a:t>
            </a:r>
            <a:r>
              <a:rPr lang="en-US" altLang="zh-TW" sz="1200" kern="1200" dirty="0" smtClean="0">
                <a:solidFill>
                  <a:schemeClr val="tx1"/>
                </a:solidFill>
                <a:effectLst/>
                <a:latin typeface="+mn-lt"/>
                <a:ea typeface="+mn-ea"/>
                <a:cs typeface="+mn-cs"/>
              </a:rPr>
              <a:t>UE</a:t>
            </a:r>
            <a:r>
              <a:rPr lang="zh-TW" altLang="zh-TW" sz="1200" kern="1200" dirty="0" smtClean="0">
                <a:solidFill>
                  <a:schemeClr val="tx1"/>
                </a:solidFill>
                <a:effectLst/>
                <a:latin typeface="+mn-lt"/>
                <a:ea typeface="+mn-ea"/>
                <a:cs typeface="+mn-cs"/>
              </a:rPr>
              <a:t>的</a:t>
            </a:r>
            <a:r>
              <a:rPr lang="en-US" altLang="zh-TW" sz="1200" kern="1200" dirty="0" smtClean="0">
                <a:solidFill>
                  <a:schemeClr val="tx1"/>
                </a:solidFill>
                <a:effectLst/>
                <a:latin typeface="+mn-lt"/>
                <a:ea typeface="+mn-ea"/>
                <a:cs typeface="+mn-cs"/>
              </a:rPr>
              <a:t>Tracking area list</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IP address</a:t>
            </a:r>
            <a:r>
              <a:rPr lang="zh-TW" altLang="zh-TW" sz="1200" kern="1200" dirty="0" smtClean="0">
                <a:solidFill>
                  <a:schemeClr val="tx1"/>
                </a:solidFill>
                <a:effectLst/>
                <a:latin typeface="+mn-lt"/>
                <a:ea typeface="+mn-ea"/>
                <a:cs typeface="+mn-cs"/>
              </a:rPr>
              <a:t>的資訊。</a:t>
            </a:r>
          </a:p>
          <a:p>
            <a:r>
              <a:rPr lang="en-US" altLang="zh-TW" sz="1200" kern="1200" dirty="0" smtClean="0">
                <a:solidFill>
                  <a:schemeClr val="tx1"/>
                </a:solidFill>
                <a:effectLst/>
                <a:latin typeface="+mn-lt"/>
                <a:ea typeface="+mn-ea"/>
                <a:cs typeface="+mn-cs"/>
              </a:rPr>
              <a:t>(UE</a:t>
            </a:r>
            <a:r>
              <a:rPr lang="zh-TW" altLang="zh-TW" sz="1200" kern="1200" dirty="0" smtClean="0">
                <a:solidFill>
                  <a:schemeClr val="tx1"/>
                </a:solidFill>
                <a:effectLst/>
                <a:latin typeface="+mn-lt"/>
                <a:ea typeface="+mn-ea"/>
                <a:cs typeface="+mn-cs"/>
              </a:rPr>
              <a:t>與</a:t>
            </a:r>
            <a:r>
              <a:rPr lang="en-US" altLang="zh-TW" sz="1200" kern="1200" dirty="0" err="1" smtClean="0">
                <a:solidFill>
                  <a:schemeClr val="tx1"/>
                </a:solidFill>
                <a:effectLst/>
                <a:latin typeface="+mn-lt"/>
                <a:ea typeface="+mn-ea"/>
                <a:cs typeface="+mn-cs"/>
              </a:rPr>
              <a:t>eNB</a:t>
            </a:r>
            <a:r>
              <a:rPr lang="zh-TW" altLang="zh-TW" sz="1200" kern="1200" dirty="0" smtClean="0">
                <a:solidFill>
                  <a:schemeClr val="tx1"/>
                </a:solidFill>
                <a:effectLst/>
                <a:latin typeface="+mn-lt"/>
                <a:ea typeface="+mn-ea"/>
                <a:cs typeface="+mn-cs"/>
              </a:rPr>
              <a:t>建立</a:t>
            </a:r>
            <a:r>
              <a:rPr lang="en-US" altLang="zh-TW" sz="1200" kern="1200" dirty="0" smtClean="0">
                <a:solidFill>
                  <a:schemeClr val="tx1"/>
                </a:solidFill>
                <a:effectLst/>
                <a:latin typeface="+mn-lt"/>
                <a:ea typeface="+mn-ea"/>
                <a:cs typeface="+mn-cs"/>
              </a:rPr>
              <a:t>AS security</a:t>
            </a:r>
            <a:r>
              <a:rPr lang="zh-TW" altLang="zh-TW" sz="1200" kern="1200" dirty="0" smtClean="0">
                <a:solidFill>
                  <a:schemeClr val="tx1"/>
                </a:solidFill>
                <a:effectLst/>
                <a:latin typeface="+mn-lt"/>
                <a:ea typeface="+mn-ea"/>
                <a:cs typeface="+mn-cs"/>
              </a:rPr>
              <a:t>，結束後</a:t>
            </a:r>
            <a:r>
              <a:rPr lang="en-US" altLang="zh-TW" sz="1200" kern="1200" dirty="0" smtClean="0">
                <a:solidFill>
                  <a:schemeClr val="tx1"/>
                </a:solidFill>
                <a:effectLst/>
                <a:latin typeface="+mn-lt"/>
                <a:ea typeface="+mn-ea"/>
                <a:cs typeface="+mn-cs"/>
              </a:rPr>
              <a:t>UE</a:t>
            </a:r>
            <a:r>
              <a:rPr lang="zh-TW" altLang="zh-TW" sz="1200" kern="1200" dirty="0" smtClean="0">
                <a:solidFill>
                  <a:schemeClr val="tx1"/>
                </a:solidFill>
                <a:effectLst/>
                <a:latin typeface="+mn-lt"/>
                <a:ea typeface="+mn-ea"/>
                <a:cs typeface="+mn-cs"/>
              </a:rPr>
              <a:t>與</a:t>
            </a:r>
            <a:r>
              <a:rPr lang="en-US" altLang="zh-TW" sz="1200" kern="1200" dirty="0" err="1" smtClean="0">
                <a:solidFill>
                  <a:schemeClr val="tx1"/>
                </a:solidFill>
                <a:effectLst/>
                <a:latin typeface="+mn-lt"/>
                <a:ea typeface="+mn-ea"/>
                <a:cs typeface="+mn-cs"/>
              </a:rPr>
              <a:t>eNB</a:t>
            </a:r>
            <a:r>
              <a:rPr lang="zh-TW" altLang="zh-TW" sz="1200" kern="1200" dirty="0" smtClean="0">
                <a:solidFill>
                  <a:schemeClr val="tx1"/>
                </a:solidFill>
                <a:effectLst/>
                <a:latin typeface="+mn-lt"/>
                <a:ea typeface="+mn-ea"/>
                <a:cs typeface="+mn-cs"/>
              </a:rPr>
              <a:t>即建立完成</a:t>
            </a:r>
            <a:r>
              <a:rPr lang="en-US" altLang="zh-TW" sz="1200" kern="1200" dirty="0" smtClean="0">
                <a:solidFill>
                  <a:schemeClr val="tx1"/>
                </a:solidFill>
                <a:effectLst/>
                <a:latin typeface="+mn-lt"/>
                <a:ea typeface="+mn-ea"/>
                <a:cs typeface="+mn-cs"/>
              </a:rPr>
              <a:t>data radio bearer</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a:t>
            </a:r>
            <a:r>
              <a:rPr lang="en-US" altLang="zh-TW" sz="1200" kern="1200" dirty="0" err="1" smtClean="0">
                <a:solidFill>
                  <a:schemeClr val="tx1"/>
                </a:solidFill>
                <a:effectLst/>
                <a:latin typeface="+mn-lt"/>
                <a:ea typeface="+mn-ea"/>
                <a:cs typeface="+mn-cs"/>
              </a:rPr>
              <a:t>eNB</a:t>
            </a:r>
            <a:r>
              <a:rPr lang="zh-TW" altLang="zh-TW" sz="1200" kern="1200" dirty="0" smtClean="0">
                <a:solidFill>
                  <a:schemeClr val="tx1"/>
                </a:solidFill>
                <a:effectLst/>
                <a:latin typeface="+mn-lt"/>
                <a:ea typeface="+mn-ea"/>
                <a:cs typeface="+mn-cs"/>
              </a:rPr>
              <a:t>回傳</a:t>
            </a:r>
            <a:r>
              <a:rPr lang="en-US" altLang="zh-TW" sz="1200" kern="1200" dirty="0" smtClean="0">
                <a:solidFill>
                  <a:schemeClr val="tx1"/>
                </a:solidFill>
                <a:effectLst/>
                <a:latin typeface="+mn-lt"/>
                <a:ea typeface="+mn-ea"/>
                <a:cs typeface="+mn-cs"/>
              </a:rPr>
              <a:t>initial context setup response</a:t>
            </a:r>
            <a:r>
              <a:rPr lang="zh-TW" altLang="zh-TW" sz="1200" kern="1200" dirty="0" smtClean="0">
                <a:solidFill>
                  <a:schemeClr val="tx1"/>
                </a:solidFill>
                <a:effectLst/>
                <a:latin typeface="+mn-lt"/>
                <a:ea typeface="+mn-ea"/>
                <a:cs typeface="+mn-cs"/>
              </a:rPr>
              <a:t>給</a:t>
            </a:r>
            <a:r>
              <a:rPr lang="en-US" altLang="zh-TW" sz="1200" kern="1200" dirty="0" smtClean="0">
                <a:solidFill>
                  <a:schemeClr val="tx1"/>
                </a:solidFill>
                <a:effectLst/>
                <a:latin typeface="+mn-lt"/>
                <a:ea typeface="+mn-ea"/>
                <a:cs typeface="+mn-cs"/>
              </a:rPr>
              <a:t>MME</a:t>
            </a:r>
            <a:r>
              <a:rPr lang="zh-TW" altLang="zh-TW" sz="1200" kern="1200" dirty="0" smtClean="0">
                <a:solidFill>
                  <a:schemeClr val="tx1"/>
                </a:solidFill>
                <a:effectLst/>
                <a:latin typeface="+mn-lt"/>
                <a:ea typeface="+mn-ea"/>
                <a:cs typeface="+mn-cs"/>
              </a:rPr>
              <a:t>，以回應步驟</a:t>
            </a:r>
            <a:r>
              <a:rPr lang="en-US" altLang="zh-TW" sz="1200" kern="1200" dirty="0" smtClean="0">
                <a:solidFill>
                  <a:schemeClr val="tx1"/>
                </a:solidFill>
                <a:effectLst/>
                <a:latin typeface="+mn-lt"/>
                <a:ea typeface="+mn-ea"/>
                <a:cs typeface="+mn-cs"/>
              </a:rPr>
              <a:t>20</a:t>
            </a:r>
            <a:r>
              <a:rPr lang="zh-TW" altLang="zh-TW" sz="1200" kern="1200" dirty="0" smtClean="0">
                <a:solidFill>
                  <a:schemeClr val="tx1"/>
                </a:solidFill>
                <a:effectLst/>
                <a:latin typeface="+mn-lt"/>
                <a:ea typeface="+mn-ea"/>
                <a:cs typeface="+mn-cs"/>
              </a:rPr>
              <a:t>，當中包含</a:t>
            </a:r>
            <a:r>
              <a:rPr lang="en-US" altLang="zh-TW" sz="1200" kern="1200" dirty="0" err="1" smtClean="0">
                <a:solidFill>
                  <a:schemeClr val="tx1"/>
                </a:solidFill>
                <a:effectLst/>
                <a:latin typeface="+mn-lt"/>
                <a:ea typeface="+mn-ea"/>
                <a:cs typeface="+mn-cs"/>
              </a:rPr>
              <a:t>eNB</a:t>
            </a:r>
            <a:r>
              <a:rPr lang="zh-TW" altLang="zh-TW" sz="1200" kern="1200" dirty="0" smtClean="0">
                <a:solidFill>
                  <a:schemeClr val="tx1"/>
                </a:solidFill>
                <a:effectLst/>
                <a:latin typeface="+mn-lt"/>
                <a:ea typeface="+mn-ea"/>
                <a:cs typeface="+mn-cs"/>
              </a:rPr>
              <a:t>分配的</a:t>
            </a:r>
            <a:r>
              <a:rPr lang="en-US" altLang="zh-TW" sz="1200" kern="1200" dirty="0" smtClean="0">
                <a:solidFill>
                  <a:schemeClr val="tx1"/>
                </a:solidFill>
                <a:effectLst/>
                <a:latin typeface="+mn-lt"/>
                <a:ea typeface="+mn-ea"/>
                <a:cs typeface="+mn-cs"/>
              </a:rPr>
              <a:t>downlink S1 bearer TEID</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a:t>
            </a:r>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步驟</a:t>
            </a:r>
            <a:r>
              <a:rPr lang="en-US" altLang="zh-TW" sz="1200" kern="1200" dirty="0" smtClean="0">
                <a:solidFill>
                  <a:schemeClr val="tx1"/>
                </a:solidFill>
                <a:effectLst/>
                <a:latin typeface="+mn-lt"/>
                <a:ea typeface="+mn-ea"/>
                <a:cs typeface="+mn-cs"/>
              </a:rPr>
              <a:t>21-22: MME</a:t>
            </a:r>
            <a:r>
              <a:rPr lang="zh-TW" altLang="zh-TW" sz="1200" kern="1200" dirty="0" smtClean="0">
                <a:solidFill>
                  <a:schemeClr val="tx1"/>
                </a:solidFill>
                <a:effectLst/>
                <a:latin typeface="+mn-lt"/>
                <a:ea typeface="+mn-ea"/>
                <a:cs typeface="+mn-cs"/>
              </a:rPr>
              <a:t>傳送</a:t>
            </a:r>
            <a:r>
              <a:rPr lang="en-US" altLang="zh-TW" sz="1200" kern="1200" dirty="0" smtClean="0">
                <a:solidFill>
                  <a:schemeClr val="tx1"/>
                </a:solidFill>
                <a:effectLst/>
                <a:latin typeface="+mn-lt"/>
                <a:ea typeface="+mn-ea"/>
                <a:cs typeface="+mn-cs"/>
              </a:rPr>
              <a:t>modify bearer request</a:t>
            </a:r>
            <a:r>
              <a:rPr lang="zh-TW" altLang="zh-TW" sz="1200" kern="1200" dirty="0" smtClean="0">
                <a:solidFill>
                  <a:schemeClr val="tx1"/>
                </a:solidFill>
                <a:effectLst/>
                <a:latin typeface="+mn-lt"/>
                <a:ea typeface="+mn-ea"/>
                <a:cs typeface="+mn-cs"/>
              </a:rPr>
              <a:t>給</a:t>
            </a:r>
            <a:r>
              <a:rPr lang="en-US" altLang="zh-TW" sz="1200" kern="1200" dirty="0" smtClean="0">
                <a:solidFill>
                  <a:schemeClr val="tx1"/>
                </a:solidFill>
                <a:effectLst/>
                <a:latin typeface="+mn-lt"/>
                <a:ea typeface="+mn-ea"/>
                <a:cs typeface="+mn-cs"/>
              </a:rPr>
              <a:t>SGW</a:t>
            </a:r>
            <a:r>
              <a:rPr lang="zh-TW" altLang="zh-TW" sz="1200" kern="1200" dirty="0" smtClean="0">
                <a:solidFill>
                  <a:schemeClr val="tx1"/>
                </a:solidFill>
                <a:effectLst/>
                <a:latin typeface="+mn-lt"/>
                <a:ea typeface="+mn-ea"/>
                <a:cs typeface="+mn-cs"/>
              </a:rPr>
              <a:t>，內容中夾帶</a:t>
            </a:r>
            <a:r>
              <a:rPr lang="en-US" altLang="zh-TW" sz="1200" kern="1200" dirty="0" smtClean="0">
                <a:solidFill>
                  <a:schemeClr val="tx1"/>
                </a:solidFill>
                <a:effectLst/>
                <a:latin typeface="+mn-lt"/>
                <a:ea typeface="+mn-ea"/>
                <a:cs typeface="+mn-cs"/>
              </a:rPr>
              <a:t>downlink S1 bearer TEID</a:t>
            </a:r>
            <a:r>
              <a:rPr lang="zh-TW" altLang="zh-TW" sz="1200" kern="1200" dirty="0" smtClean="0">
                <a:solidFill>
                  <a:schemeClr val="tx1"/>
                </a:solidFill>
                <a:effectLst/>
                <a:latin typeface="+mn-lt"/>
                <a:ea typeface="+mn-ea"/>
                <a:cs typeface="+mn-cs"/>
              </a:rPr>
              <a:t>用以建立</a:t>
            </a:r>
            <a:r>
              <a:rPr lang="en-US" altLang="zh-TW" sz="1200" kern="1200" dirty="0" smtClean="0">
                <a:solidFill>
                  <a:schemeClr val="tx1"/>
                </a:solidFill>
                <a:effectLst/>
                <a:latin typeface="+mn-lt"/>
                <a:ea typeface="+mn-ea"/>
                <a:cs typeface="+mn-cs"/>
              </a:rPr>
              <a:t>downlink S1 bearer</a:t>
            </a:r>
            <a:r>
              <a:rPr lang="zh-TW" altLang="zh-TW"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endParaRPr lang="en-US" altLang="zh-TW" dirty="0" smtClean="0"/>
          </a:p>
          <a:p>
            <a:r>
              <a:rPr lang="en-US" altLang="zh-TW" dirty="0" smtClean="0"/>
              <a:t>S</a:t>
            </a:r>
            <a:r>
              <a:rPr lang="en-US" altLang="zh-TW" sz="1200" kern="1200" dirty="0" smtClean="0">
                <a:solidFill>
                  <a:schemeClr val="tx1"/>
                </a:solidFill>
                <a:effectLst/>
                <a:latin typeface="+mn-lt"/>
                <a:ea typeface="+mn-ea"/>
                <a:cs typeface="+mn-cs"/>
              </a:rPr>
              <a:t>PR (Subscribe Profile Repository)</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43</a:t>
            </a:fld>
            <a:endParaRPr lang="zh-TW" altLang="en-US"/>
          </a:p>
        </p:txBody>
      </p:sp>
    </p:spTree>
    <p:extLst>
      <p:ext uri="{BB962C8B-B14F-4D97-AF65-F5344CB8AC3E}">
        <p14:creationId xmlns:p14="http://schemas.microsoft.com/office/powerpoint/2010/main" val="6658140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在提出的分組中，</a:t>
            </a:r>
            <a:r>
              <a:rPr lang="en-US" altLang="zh-TW" sz="1200" b="0" i="0" kern="1200" dirty="0" smtClean="0">
                <a:solidFill>
                  <a:schemeClr val="tx1"/>
                </a:solidFill>
                <a:effectLst/>
                <a:latin typeface="+mn-lt"/>
                <a:ea typeface="+mn-ea"/>
                <a:cs typeface="+mn-cs"/>
              </a:rPr>
              <a:t>GPRS</a:t>
            </a:r>
            <a:r>
              <a:rPr lang="zh-TW" altLang="en-US" sz="1200" b="0" i="0" kern="1200" dirty="0" smtClean="0">
                <a:solidFill>
                  <a:schemeClr val="tx1"/>
                </a:solidFill>
                <a:effectLst/>
                <a:latin typeface="+mn-lt"/>
                <a:ea typeface="+mn-ea"/>
                <a:cs typeface="+mn-cs"/>
              </a:rPr>
              <a:t>的</a:t>
            </a:r>
            <a:r>
              <a:rPr lang="en-US" altLang="zh-TW" sz="1200" b="0" i="0" kern="1200" dirty="0" smtClean="0">
                <a:solidFill>
                  <a:schemeClr val="tx1"/>
                </a:solidFill>
                <a:effectLst/>
                <a:latin typeface="+mn-lt"/>
                <a:ea typeface="+mn-ea"/>
                <a:cs typeface="+mn-cs"/>
              </a:rPr>
              <a:t>SGSN</a:t>
            </a:r>
            <a:r>
              <a:rPr lang="zh-TW" altLang="en-US" sz="1200" b="0" i="0" kern="1200" dirty="0" smtClean="0">
                <a:solidFill>
                  <a:schemeClr val="tx1"/>
                </a:solidFill>
                <a:effectLst/>
                <a:latin typeface="+mn-lt"/>
                <a:ea typeface="+mn-ea"/>
                <a:cs typeface="+mn-cs"/>
              </a:rPr>
              <a:t>與</a:t>
            </a:r>
            <a:r>
              <a:rPr lang="en-US" altLang="zh-TW" sz="1200" b="0" i="0" kern="1200" dirty="0" smtClean="0">
                <a:solidFill>
                  <a:schemeClr val="tx1"/>
                </a:solidFill>
                <a:effectLst/>
                <a:latin typeface="+mn-lt"/>
                <a:ea typeface="+mn-ea"/>
                <a:cs typeface="+mn-cs"/>
              </a:rPr>
              <a:t>HLR FE</a:t>
            </a:r>
            <a:r>
              <a:rPr lang="zh-TW" altLang="en-US" sz="1200" b="0" i="0" kern="1200" dirty="0" smtClean="0">
                <a:solidFill>
                  <a:schemeClr val="tx1"/>
                </a:solidFill>
                <a:effectLst/>
                <a:latin typeface="+mn-lt"/>
                <a:ea typeface="+mn-ea"/>
                <a:cs typeface="+mn-cs"/>
              </a:rPr>
              <a:t>同一組。</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在提議的方法中假設使用</a:t>
            </a:r>
            <a:r>
              <a:rPr lang="en-US" altLang="zh-TW" sz="1200" b="0" i="0" kern="1200" dirty="0" smtClean="0">
                <a:solidFill>
                  <a:schemeClr val="tx1"/>
                </a:solidFill>
                <a:effectLst/>
                <a:latin typeface="+mn-lt"/>
                <a:ea typeface="+mn-ea"/>
                <a:cs typeface="+mn-cs"/>
              </a:rPr>
              <a:t>SGSN</a:t>
            </a:r>
            <a:r>
              <a:rPr lang="zh-TW" altLang="en-US" sz="1200" b="0" i="0" kern="1200" dirty="0" smtClean="0">
                <a:solidFill>
                  <a:schemeClr val="tx1"/>
                </a:solidFill>
                <a:effectLst/>
                <a:latin typeface="+mn-lt"/>
                <a:ea typeface="+mn-ea"/>
                <a:cs typeface="+mn-cs"/>
              </a:rPr>
              <a:t>，因為除</a:t>
            </a:r>
            <a:r>
              <a:rPr lang="en-US" altLang="zh-TW" sz="1200" b="0" i="0" kern="1200" dirty="0" smtClean="0">
                <a:solidFill>
                  <a:schemeClr val="tx1"/>
                </a:solidFill>
                <a:effectLst/>
                <a:latin typeface="+mn-lt"/>
                <a:ea typeface="+mn-ea"/>
                <a:cs typeface="+mn-cs"/>
              </a:rPr>
              <a:t>4G</a:t>
            </a:r>
            <a:r>
              <a:rPr lang="zh-TW" altLang="en-US" sz="1200" b="0" i="0" kern="1200" dirty="0" smtClean="0">
                <a:solidFill>
                  <a:schemeClr val="tx1"/>
                </a:solidFill>
                <a:effectLst/>
                <a:latin typeface="+mn-lt"/>
                <a:ea typeface="+mn-ea"/>
                <a:cs typeface="+mn-cs"/>
              </a:rPr>
              <a:t>網絡外，幾乎所有服務提供商都支持</a:t>
            </a:r>
            <a:r>
              <a:rPr lang="en-US" altLang="zh-TW" sz="1200" b="0" i="0" kern="1200" dirty="0" smtClean="0">
                <a:solidFill>
                  <a:schemeClr val="tx1"/>
                </a:solidFill>
                <a:effectLst/>
                <a:latin typeface="+mn-lt"/>
                <a:ea typeface="+mn-ea"/>
                <a:cs typeface="+mn-cs"/>
              </a:rPr>
              <a:t>2G</a:t>
            </a:r>
            <a:r>
              <a:rPr lang="zh-TW" altLang="en-US" sz="1200" b="0" i="0" kern="1200" dirty="0" smtClean="0">
                <a:solidFill>
                  <a:schemeClr val="tx1"/>
                </a:solidFill>
                <a:effectLst/>
                <a:latin typeface="+mn-lt"/>
                <a:ea typeface="+mn-ea"/>
                <a:cs typeface="+mn-cs"/>
              </a:rPr>
              <a:t>和</a:t>
            </a:r>
            <a:r>
              <a:rPr lang="en-US" altLang="zh-TW" sz="1200" b="0" i="0" kern="1200" dirty="0" smtClean="0">
                <a:solidFill>
                  <a:schemeClr val="tx1"/>
                </a:solidFill>
                <a:effectLst/>
                <a:latin typeface="+mn-lt"/>
                <a:ea typeface="+mn-ea"/>
                <a:cs typeface="+mn-cs"/>
              </a:rPr>
              <a:t>3G</a:t>
            </a:r>
            <a:r>
              <a:rPr lang="zh-TW" altLang="en-US" sz="1200" b="0" i="0" kern="1200" dirty="0" smtClean="0">
                <a:solidFill>
                  <a:schemeClr val="tx1"/>
                </a:solidFill>
                <a:effectLst/>
                <a:latin typeface="+mn-lt"/>
                <a:ea typeface="+mn-ea"/>
                <a:cs typeface="+mn-cs"/>
              </a:rPr>
              <a:t>網絡。</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可能有些還沒有提供</a:t>
            </a:r>
            <a:r>
              <a:rPr lang="en-US" altLang="zh-TW" sz="1200" b="0" i="0" kern="1200" dirty="0" smtClean="0">
                <a:solidFill>
                  <a:schemeClr val="tx1"/>
                </a:solidFill>
                <a:effectLst/>
                <a:latin typeface="+mn-lt"/>
                <a:ea typeface="+mn-ea"/>
                <a:cs typeface="+mn-cs"/>
              </a:rPr>
              <a:t>4G</a:t>
            </a:r>
            <a:r>
              <a:rPr lang="zh-TW" altLang="en-US" sz="1200" b="0" i="0" kern="1200" dirty="0" smtClean="0">
                <a:solidFill>
                  <a:schemeClr val="tx1"/>
                </a:solidFill>
                <a:effectLst/>
                <a:latin typeface="+mn-lt"/>
                <a:ea typeface="+mn-ea"/>
                <a:cs typeface="+mn-cs"/>
              </a:rPr>
              <a:t>的意思</a:t>
            </a:r>
            <a:r>
              <a:rPr lang="en-US" altLang="zh-TW" sz="1200" b="0" i="0" kern="1200" dirty="0" smtClean="0">
                <a:solidFill>
                  <a:schemeClr val="tx1"/>
                </a:solidFill>
                <a:effectLst/>
                <a:latin typeface="+mn-lt"/>
                <a:ea typeface="+mn-ea"/>
                <a:cs typeface="+mn-cs"/>
              </a:rPr>
              <a:t>)</a:t>
            </a:r>
          </a:p>
          <a:p>
            <a:r>
              <a:rPr lang="en-US" altLang="zh-TW" sz="1200" b="0" i="0" kern="1200" dirty="0" smtClean="0">
                <a:solidFill>
                  <a:schemeClr val="tx1"/>
                </a:solidFill>
                <a:effectLst/>
                <a:latin typeface="+mn-lt"/>
                <a:ea typeface="+mn-ea"/>
                <a:cs typeface="+mn-cs"/>
              </a:rPr>
              <a:t>SGSN</a:t>
            </a:r>
            <a:r>
              <a:rPr lang="zh-TW" altLang="en-US" sz="1200" b="0" i="0" kern="1200" dirty="0" smtClean="0">
                <a:solidFill>
                  <a:schemeClr val="tx1"/>
                </a:solidFill>
                <a:effectLst/>
                <a:latin typeface="+mn-lt"/>
                <a:ea typeface="+mn-ea"/>
                <a:cs typeface="+mn-cs"/>
              </a:rPr>
              <a:t>沒有與任何</a:t>
            </a:r>
            <a:r>
              <a:rPr lang="en-US" altLang="zh-TW" sz="1200" b="0" i="0" kern="1200" dirty="0" smtClean="0">
                <a:solidFill>
                  <a:schemeClr val="tx1"/>
                </a:solidFill>
                <a:effectLst/>
                <a:latin typeface="+mn-lt"/>
                <a:ea typeface="+mn-ea"/>
                <a:cs typeface="+mn-cs"/>
              </a:rPr>
              <a:t>EPC</a:t>
            </a:r>
            <a:r>
              <a:rPr lang="zh-TW" altLang="en-US" sz="1200" b="0" i="0" kern="1200" dirty="0" smtClean="0">
                <a:solidFill>
                  <a:schemeClr val="tx1"/>
                </a:solidFill>
                <a:effectLst/>
                <a:latin typeface="+mn-lt"/>
                <a:ea typeface="+mn-ea"/>
                <a:cs typeface="+mn-cs"/>
              </a:rPr>
              <a:t>元件結合，因為</a:t>
            </a:r>
            <a:r>
              <a:rPr lang="en-US" altLang="zh-TW" sz="1200" b="0" i="0" kern="1200" dirty="0" smtClean="0">
                <a:solidFill>
                  <a:schemeClr val="tx1"/>
                </a:solidFill>
                <a:effectLst/>
                <a:latin typeface="+mn-lt"/>
                <a:ea typeface="+mn-ea"/>
                <a:cs typeface="+mn-cs"/>
              </a:rPr>
              <a:t>SGSN</a:t>
            </a:r>
            <a:r>
              <a:rPr lang="zh-TW" altLang="en-US" sz="1200" b="0" i="0" kern="1200" dirty="0" smtClean="0">
                <a:solidFill>
                  <a:schemeClr val="tx1"/>
                </a:solidFill>
                <a:effectLst/>
                <a:latin typeface="+mn-lt"/>
                <a:ea typeface="+mn-ea"/>
                <a:cs typeface="+mn-cs"/>
              </a:rPr>
              <a:t>具有</a:t>
            </a:r>
            <a:r>
              <a:rPr lang="en-US" altLang="zh-TW" dirty="0" smtClean="0">
                <a:latin typeface="Times New Roman" panose="02020603050405020304" pitchFamily="18" charset="0"/>
                <a:cs typeface="Times New Roman" panose="02020603050405020304" pitchFamily="18" charset="0"/>
              </a:rPr>
              <a:t>control</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plane</a:t>
            </a:r>
            <a:r>
              <a:rPr lang="zh-TW" altLang="en-US" dirty="0" smtClean="0">
                <a:latin typeface="Times New Roman" panose="02020603050405020304" pitchFamily="18" charset="0"/>
                <a:cs typeface="Times New Roman" panose="02020603050405020304" pitchFamily="18" charset="0"/>
              </a:rPr>
              <a:t> 和</a:t>
            </a:r>
            <a:r>
              <a:rPr lang="en-US" altLang="zh-TW" dirty="0" smtClean="0">
                <a:latin typeface="Times New Roman" panose="02020603050405020304" pitchFamily="18" charset="0"/>
                <a:cs typeface="Times New Roman" panose="02020603050405020304" pitchFamily="18" charset="0"/>
              </a:rPr>
              <a:t> data plane</a:t>
            </a:r>
            <a:r>
              <a:rPr lang="zh-TW" altLang="en-US" sz="1200" b="0" i="0" kern="1200" dirty="0" smtClean="0">
                <a:solidFill>
                  <a:schemeClr val="tx1"/>
                </a:solidFill>
                <a:effectLst/>
                <a:latin typeface="+mn-lt"/>
                <a:ea typeface="+mn-ea"/>
                <a:cs typeface="+mn-cs"/>
              </a:rPr>
              <a:t>，這不符合</a:t>
            </a:r>
            <a:r>
              <a:rPr lang="en-US" altLang="zh-TW" sz="1200" b="0" i="0" kern="1200" dirty="0" smtClean="0">
                <a:solidFill>
                  <a:schemeClr val="tx1"/>
                </a:solidFill>
                <a:effectLst/>
                <a:latin typeface="+mn-lt"/>
                <a:ea typeface="+mn-ea"/>
                <a:cs typeface="+mn-cs"/>
              </a:rPr>
              <a:t>EPC</a:t>
            </a:r>
            <a:r>
              <a:rPr lang="zh-TW" altLang="en-US" sz="1200" b="0" i="0" kern="1200" dirty="0" smtClean="0">
                <a:solidFill>
                  <a:schemeClr val="tx1"/>
                </a:solidFill>
                <a:effectLst/>
                <a:latin typeface="+mn-lt"/>
                <a:ea typeface="+mn-ea"/>
                <a:cs typeface="+mn-cs"/>
              </a:rPr>
              <a:t>架構的</a:t>
            </a:r>
            <a:r>
              <a:rPr lang="en-US" altLang="zh-TW" dirty="0" smtClean="0">
                <a:latin typeface="Times New Roman" panose="02020603050405020304" pitchFamily="18" charset="0"/>
                <a:cs typeface="Times New Roman" panose="02020603050405020304" pitchFamily="18" charset="0"/>
              </a:rPr>
              <a:t>control and data plane</a:t>
            </a:r>
            <a:r>
              <a:rPr lang="zh-TW" altLang="en-US" sz="1200" b="0" i="0" kern="1200" dirty="0" smtClean="0">
                <a:solidFill>
                  <a:schemeClr val="tx1"/>
                </a:solidFill>
                <a:effectLst/>
                <a:latin typeface="+mn-lt"/>
                <a:ea typeface="+mn-ea"/>
                <a:cs typeface="+mn-cs"/>
              </a:rPr>
              <a:t>分離原則</a:t>
            </a:r>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The SGSN is a serving entity that has almost the same functionality as a combined MME and SGW.</a:t>
            </a:r>
            <a:r>
              <a:rPr lang="en-US" altLang="zh-TW" dirty="0" smtClean="0"/>
              <a:t> </a:t>
            </a:r>
          </a:p>
          <a:p>
            <a:r>
              <a:rPr lang="en-US" altLang="zh-TW" dirty="0" smtClean="0"/>
              <a:t>SGSN</a:t>
            </a:r>
            <a:r>
              <a:rPr lang="zh-TW" altLang="en-US" dirty="0" smtClean="0"/>
              <a:t>是服務元件，其功能與</a:t>
            </a:r>
            <a:r>
              <a:rPr lang="en-US" altLang="zh-TW" dirty="0" smtClean="0"/>
              <a:t>MME</a:t>
            </a:r>
            <a:r>
              <a:rPr lang="zh-TW" altLang="en-US" dirty="0" smtClean="0"/>
              <a:t>和</a:t>
            </a:r>
            <a:r>
              <a:rPr lang="en-US" altLang="zh-TW" dirty="0" smtClean="0"/>
              <a:t>SGW</a:t>
            </a:r>
            <a:r>
              <a:rPr lang="zh-TW" altLang="en-US" dirty="0" smtClean="0"/>
              <a:t>結合的功能幾乎相同。</a:t>
            </a:r>
            <a:r>
              <a:rPr lang="en-US" altLang="zh-TW" dirty="0" smtClean="0"/>
              <a:t/>
            </a:r>
            <a:br>
              <a:rPr lang="en-US" altLang="zh-TW" dirty="0" smtClean="0"/>
            </a:br>
            <a:r>
              <a:rPr lang="en-US" altLang="zh-TW" dirty="0" smtClean="0"/>
              <a:t>The SGSN is a network function entity existing in the GPRS core network that permits mobile</a:t>
            </a:r>
          </a:p>
          <a:p>
            <a:r>
              <a:rPr lang="en-US" altLang="zh-TW" dirty="0" smtClean="0"/>
              <a:t>networks (2G, 3G) to transmit IP packets to external networks. </a:t>
            </a:r>
          </a:p>
          <a:p>
            <a:r>
              <a:rPr lang="en-US" altLang="zh-TW" dirty="0" smtClean="0"/>
              <a:t>SGSN</a:t>
            </a:r>
            <a:r>
              <a:rPr lang="zh-TW" altLang="en-US" dirty="0" smtClean="0"/>
              <a:t>是</a:t>
            </a:r>
            <a:r>
              <a:rPr lang="en-US" altLang="zh-TW" dirty="0" smtClean="0"/>
              <a:t>GPRS</a:t>
            </a:r>
            <a:r>
              <a:rPr lang="zh-TW" altLang="en-US" dirty="0" smtClean="0"/>
              <a:t>核心網絡中存在的網絡功能實體，它允許移動網絡（</a:t>
            </a:r>
            <a:r>
              <a:rPr lang="en-US" altLang="zh-TW" dirty="0" smtClean="0"/>
              <a:t>2G</a:t>
            </a:r>
            <a:r>
              <a:rPr lang="zh-TW" altLang="en-US" dirty="0" smtClean="0"/>
              <a:t>，</a:t>
            </a:r>
            <a:r>
              <a:rPr lang="en-US" altLang="zh-TW" dirty="0" smtClean="0"/>
              <a:t>3G</a:t>
            </a:r>
            <a:r>
              <a:rPr lang="zh-TW" altLang="en-US" dirty="0" smtClean="0"/>
              <a:t>）將</a:t>
            </a:r>
            <a:r>
              <a:rPr lang="en-US" altLang="zh-TW" dirty="0" smtClean="0"/>
              <a:t>IP</a:t>
            </a:r>
            <a:r>
              <a:rPr lang="zh-TW" altLang="en-US" dirty="0" smtClean="0"/>
              <a:t>數據包傳輸到外部網絡。</a:t>
            </a:r>
            <a:endParaRPr lang="en-US" altLang="zh-TW" dirty="0" smtClean="0"/>
          </a:p>
          <a:p>
            <a:r>
              <a:rPr lang="en-US" altLang="zh-TW" dirty="0" smtClean="0"/>
              <a:t>It takes charge of delivering data packets to and from mobile base stations. </a:t>
            </a:r>
          </a:p>
          <a:p>
            <a:r>
              <a:rPr lang="zh-TW" altLang="en-US" dirty="0" smtClean="0"/>
              <a:t>它負責向移動基站和從移動基站傳遞數據包。</a:t>
            </a:r>
            <a:endParaRPr lang="en-US" altLang="zh-TW" dirty="0" smtClean="0"/>
          </a:p>
          <a:p>
            <a:r>
              <a:rPr lang="en-US" altLang="zh-TW" sz="1200" b="0" i="0" kern="1200" dirty="0" smtClean="0">
                <a:solidFill>
                  <a:schemeClr val="tx1"/>
                </a:solidFill>
                <a:effectLst/>
                <a:latin typeface="+mn-lt"/>
                <a:ea typeface="+mn-ea"/>
                <a:cs typeface="+mn-cs"/>
              </a:rPr>
              <a:t>The SGSN has user data plane functions such as managing packet routing and transfers. </a:t>
            </a:r>
          </a:p>
          <a:p>
            <a:r>
              <a:rPr lang="en-US" altLang="zh-TW" sz="1200" b="0" i="0" kern="1200" dirty="0" smtClean="0">
                <a:solidFill>
                  <a:schemeClr val="tx1"/>
                </a:solidFill>
                <a:effectLst/>
                <a:latin typeface="+mn-lt"/>
                <a:ea typeface="+mn-ea"/>
                <a:cs typeface="+mn-cs"/>
              </a:rPr>
              <a:t>SGSN</a:t>
            </a:r>
            <a:r>
              <a:rPr lang="zh-TW" altLang="en-US" sz="1200" b="0" i="0" kern="1200" dirty="0" smtClean="0">
                <a:solidFill>
                  <a:schemeClr val="tx1"/>
                </a:solidFill>
                <a:effectLst/>
                <a:latin typeface="+mn-lt"/>
                <a:ea typeface="+mn-ea"/>
                <a:cs typeface="+mn-cs"/>
              </a:rPr>
              <a:t>具有用戶數據平面功能，例如管理數據包路由和傳輸。</a:t>
            </a:r>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Furthermore, it has control plane functions such as mobility management, logical link management, and authentication and charging functions.</a:t>
            </a:r>
          </a:p>
          <a:p>
            <a:r>
              <a:rPr lang="zh-TW" altLang="en-US" sz="1200" b="0" i="0" kern="1200" dirty="0" smtClean="0">
                <a:solidFill>
                  <a:schemeClr val="tx1"/>
                </a:solidFill>
                <a:effectLst/>
                <a:latin typeface="+mn-lt"/>
                <a:ea typeface="+mn-ea"/>
                <a:cs typeface="+mn-cs"/>
              </a:rPr>
              <a:t>此外，它還具有控制平面功能，例如移動性管理，邏輯鏈路管理以及身份驗證和計費功能。</a:t>
            </a:r>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The HLR is the database that conserves the user information in a Global System for Mobile Communications (GSM) core network.</a:t>
            </a:r>
          </a:p>
          <a:p>
            <a:r>
              <a:rPr lang="en-US" altLang="zh-TW" sz="1200" b="0" i="0" kern="1200" dirty="0" smtClean="0">
                <a:solidFill>
                  <a:schemeClr val="tx1"/>
                </a:solidFill>
                <a:effectLst/>
                <a:latin typeface="+mn-lt"/>
                <a:ea typeface="+mn-ea"/>
                <a:cs typeface="+mn-cs"/>
              </a:rPr>
              <a:t>HLR</a:t>
            </a:r>
            <a:r>
              <a:rPr lang="zh-TW" altLang="en-US" sz="1200" b="0" i="0" kern="1200" dirty="0" smtClean="0">
                <a:solidFill>
                  <a:schemeClr val="tx1"/>
                </a:solidFill>
                <a:effectLst/>
                <a:latin typeface="+mn-lt"/>
                <a:ea typeface="+mn-ea"/>
                <a:cs typeface="+mn-cs"/>
              </a:rPr>
              <a:t>是在全球移動通信系統（</a:t>
            </a:r>
            <a:r>
              <a:rPr lang="en-US" altLang="zh-TW" sz="1200" b="0" i="0" kern="1200" dirty="0" smtClean="0">
                <a:solidFill>
                  <a:schemeClr val="tx1"/>
                </a:solidFill>
                <a:effectLst/>
                <a:latin typeface="+mn-lt"/>
                <a:ea typeface="+mn-ea"/>
                <a:cs typeface="+mn-cs"/>
              </a:rPr>
              <a:t>GSM</a:t>
            </a:r>
            <a:r>
              <a:rPr lang="zh-TW" altLang="en-US" sz="1200" b="0" i="0" kern="1200" dirty="0" smtClean="0">
                <a:solidFill>
                  <a:schemeClr val="tx1"/>
                </a:solidFill>
                <a:effectLst/>
                <a:latin typeface="+mn-lt"/>
                <a:ea typeface="+mn-ea"/>
                <a:cs typeface="+mn-cs"/>
              </a:rPr>
              <a:t>）核心網絡中保存用戶信息的數據庫。</a:t>
            </a:r>
            <a:endParaRPr lang="en-US" altLang="zh-TW" sz="1200" b="0" i="0" kern="1200" dirty="0" smtClean="0">
              <a:solidFill>
                <a:schemeClr val="tx1"/>
              </a:solidFill>
              <a:effectLst/>
              <a:latin typeface="+mn-lt"/>
              <a:ea typeface="+mn-ea"/>
              <a:cs typeface="+mn-cs"/>
            </a:endParaRPr>
          </a:p>
          <a:p>
            <a:r>
              <a:rPr lang="en-US" altLang="zh-TW" dirty="0" smtClean="0"/>
              <a:t/>
            </a:r>
            <a:br>
              <a:rPr lang="en-US" altLang="zh-TW" dirty="0" smtClean="0"/>
            </a:b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44</a:t>
            </a:fld>
            <a:endParaRPr lang="zh-TW" altLang="en-US"/>
          </a:p>
        </p:txBody>
      </p:sp>
    </p:spTree>
    <p:extLst>
      <p:ext uri="{BB962C8B-B14F-4D97-AF65-F5344CB8AC3E}">
        <p14:creationId xmlns:p14="http://schemas.microsoft.com/office/powerpoint/2010/main" val="1260428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HLR FE</a:t>
            </a:r>
            <a:r>
              <a:rPr lang="zh-TW" altLang="en-US" sz="1200" b="0" i="0" kern="1200" dirty="0" smtClean="0">
                <a:solidFill>
                  <a:schemeClr val="tx1"/>
                </a:solidFill>
                <a:effectLst/>
                <a:latin typeface="+mn-lt"/>
                <a:ea typeface="+mn-ea"/>
                <a:cs typeface="+mn-cs"/>
              </a:rPr>
              <a:t>與</a:t>
            </a:r>
            <a:r>
              <a:rPr lang="en-US" altLang="zh-TW" sz="1200" b="0" i="0" kern="1200" dirty="0" smtClean="0">
                <a:solidFill>
                  <a:schemeClr val="tx1"/>
                </a:solidFill>
                <a:effectLst/>
                <a:latin typeface="+mn-lt"/>
                <a:ea typeface="+mn-ea"/>
                <a:cs typeface="+mn-cs"/>
              </a:rPr>
              <a:t>SGSN</a:t>
            </a:r>
            <a:r>
              <a:rPr lang="zh-TW" altLang="en-US" sz="1200" b="0" i="0" kern="1200" dirty="0" smtClean="0">
                <a:solidFill>
                  <a:schemeClr val="tx1"/>
                </a:solidFill>
                <a:effectLst/>
                <a:latin typeface="+mn-lt"/>
                <a:ea typeface="+mn-ea"/>
                <a:cs typeface="+mn-cs"/>
              </a:rPr>
              <a:t>結合在一起的原因和將</a:t>
            </a:r>
            <a:r>
              <a:rPr lang="en-US" altLang="zh-TW" sz="1200" b="0" i="0" kern="1200" dirty="0" smtClean="0">
                <a:solidFill>
                  <a:schemeClr val="tx1"/>
                </a:solidFill>
                <a:effectLst/>
                <a:latin typeface="+mn-lt"/>
                <a:ea typeface="+mn-ea"/>
                <a:cs typeface="+mn-cs"/>
              </a:rPr>
              <a:t>MME</a:t>
            </a:r>
            <a:r>
              <a:rPr lang="zh-TW" altLang="en-US" sz="1200" b="0" i="0" kern="1200" dirty="0" smtClean="0">
                <a:solidFill>
                  <a:schemeClr val="tx1"/>
                </a:solidFill>
                <a:effectLst/>
                <a:latin typeface="+mn-lt"/>
                <a:ea typeface="+mn-ea"/>
                <a:cs typeface="+mn-cs"/>
              </a:rPr>
              <a:t>與</a:t>
            </a:r>
            <a:r>
              <a:rPr lang="en-US" altLang="zh-TW" sz="1200" b="0" i="0" kern="1200" dirty="0" smtClean="0">
                <a:solidFill>
                  <a:schemeClr val="tx1"/>
                </a:solidFill>
                <a:effectLst/>
                <a:latin typeface="+mn-lt"/>
                <a:ea typeface="+mn-ea"/>
                <a:cs typeface="+mn-cs"/>
              </a:rPr>
              <a:t>HSS FE</a:t>
            </a:r>
            <a:r>
              <a:rPr lang="zh-TW" altLang="en-US" sz="1200" b="0" i="0" kern="1200" dirty="0" smtClean="0">
                <a:solidFill>
                  <a:schemeClr val="tx1"/>
                </a:solidFill>
                <a:effectLst/>
                <a:latin typeface="+mn-lt"/>
                <a:ea typeface="+mn-ea"/>
                <a:cs typeface="+mn-cs"/>
              </a:rPr>
              <a:t>結合的原因幾乎相同。</a:t>
            </a:r>
            <a:endParaRPr lang="en-US" altLang="zh-TW"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a:t>
            </a:r>
            <a:r>
              <a:rPr lang="zh-TW" altLang="en-US" dirty="0" smtClean="0"/>
              <a:t>透過將</a:t>
            </a:r>
            <a:r>
              <a:rPr lang="en-US" altLang="zh-TW" dirty="0" smtClean="0"/>
              <a:t>MME</a:t>
            </a:r>
            <a:r>
              <a:rPr lang="zh-TW" altLang="en-US" dirty="0" smtClean="0"/>
              <a:t>和</a:t>
            </a:r>
            <a:r>
              <a:rPr lang="en-US" altLang="zh-TW" dirty="0" smtClean="0"/>
              <a:t>HSS FE</a:t>
            </a:r>
            <a:r>
              <a:rPr lang="zh-TW" altLang="en-US" dirty="0" smtClean="0"/>
              <a:t>實做在一起，可以在內部執行身份驗證和授權，不需通過網絡進行任何資料交換。</a:t>
            </a:r>
            <a:r>
              <a:rPr lang="en-US" altLang="zh-TW" dirty="0" smtClean="0"/>
              <a:t>)</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此外，這種組合可以擁有統一的資料庫，也支援將現有</a:t>
            </a:r>
            <a:r>
              <a:rPr lang="en-US" altLang="zh-TW" sz="1200" b="0" i="0" kern="1200" dirty="0" smtClean="0">
                <a:solidFill>
                  <a:schemeClr val="tx1"/>
                </a:solidFill>
                <a:effectLst/>
                <a:latin typeface="+mn-lt"/>
                <a:ea typeface="+mn-ea"/>
                <a:cs typeface="+mn-cs"/>
              </a:rPr>
              <a:t>SGSN</a:t>
            </a:r>
            <a:r>
              <a:rPr lang="zh-TW" altLang="en-US" sz="1200" b="0" i="0" kern="1200" dirty="0" smtClean="0">
                <a:solidFill>
                  <a:schemeClr val="tx1"/>
                </a:solidFill>
                <a:effectLst/>
                <a:latin typeface="+mn-lt"/>
                <a:ea typeface="+mn-ea"/>
                <a:cs typeface="+mn-cs"/>
              </a:rPr>
              <a:t>用</a:t>
            </a:r>
            <a:r>
              <a:rPr lang="en-US" altLang="zh-TW" sz="1200" b="0" i="0" kern="1200" dirty="0" err="1" smtClean="0">
                <a:solidFill>
                  <a:schemeClr val="tx1"/>
                </a:solidFill>
                <a:effectLst/>
                <a:latin typeface="+mn-lt"/>
                <a:ea typeface="+mn-ea"/>
                <a:cs typeface="+mn-cs"/>
              </a:rPr>
              <a:t>Gn</a:t>
            </a:r>
            <a:r>
              <a:rPr lang="zh-TW" altLang="en-US" sz="1200" b="0" i="0" kern="1200" dirty="0" smtClean="0">
                <a:solidFill>
                  <a:schemeClr val="tx1"/>
                </a:solidFill>
                <a:effectLst/>
                <a:latin typeface="+mn-lt"/>
                <a:ea typeface="+mn-ea"/>
                <a:cs typeface="+mn-cs"/>
              </a:rPr>
              <a:t>介面連接到</a:t>
            </a:r>
            <a:r>
              <a:rPr lang="en-US" altLang="zh-TW" sz="1200" b="0" i="0" kern="1200" dirty="0" smtClean="0">
                <a:solidFill>
                  <a:schemeClr val="tx1"/>
                </a:solidFill>
                <a:effectLst/>
                <a:latin typeface="+mn-lt"/>
                <a:ea typeface="+mn-ea"/>
                <a:cs typeface="+mn-cs"/>
              </a:rPr>
              <a:t>EPC</a:t>
            </a:r>
            <a:r>
              <a:rPr lang="zh-TW" altLang="en-US" sz="1200" b="0" i="0" kern="1200" dirty="0" smtClean="0">
                <a:solidFill>
                  <a:schemeClr val="tx1"/>
                </a:solidFill>
                <a:effectLst/>
                <a:latin typeface="+mn-lt"/>
                <a:ea typeface="+mn-ea"/>
                <a:cs typeface="+mn-cs"/>
              </a:rPr>
              <a:t>系統。</a:t>
            </a:r>
            <a:endParaRPr lang="en-US" altLang="zh-TW" sz="1200" b="0" i="0" kern="1200" dirty="0" smtClean="0">
              <a:solidFill>
                <a:schemeClr val="tx1"/>
              </a:solidFill>
              <a:effectLst/>
              <a:latin typeface="+mn-lt"/>
              <a:ea typeface="+mn-ea"/>
              <a:cs typeface="+mn-cs"/>
            </a:endParaRPr>
          </a:p>
          <a:p>
            <a:r>
              <a:rPr lang="en-US" altLang="zh-TW" sz="1200" b="0" i="0" kern="1200" dirty="0" err="1" smtClean="0">
                <a:solidFill>
                  <a:schemeClr val="tx1"/>
                </a:solidFill>
                <a:effectLst/>
                <a:latin typeface="+mn-lt"/>
                <a:ea typeface="+mn-ea"/>
                <a:cs typeface="+mn-cs"/>
              </a:rPr>
              <a:t>Gn</a:t>
            </a:r>
            <a:r>
              <a:rPr lang="zh-TW" altLang="en-US" sz="1200" b="0" i="0" kern="1200" dirty="0" smtClean="0">
                <a:solidFill>
                  <a:schemeClr val="tx1"/>
                </a:solidFill>
                <a:effectLst/>
                <a:latin typeface="+mn-lt"/>
                <a:ea typeface="+mn-ea"/>
                <a:cs typeface="+mn-cs"/>
              </a:rPr>
              <a:t>介面是利用</a:t>
            </a:r>
            <a:r>
              <a:rPr lang="en-US" altLang="zh-TW" sz="1200" b="0" i="0" kern="1200" dirty="0" smtClean="0">
                <a:solidFill>
                  <a:schemeClr val="tx1"/>
                </a:solidFill>
                <a:effectLst/>
                <a:latin typeface="+mn-lt"/>
                <a:ea typeface="+mn-ea"/>
                <a:cs typeface="+mn-cs"/>
              </a:rPr>
              <a:t>GTP</a:t>
            </a:r>
            <a:r>
              <a:rPr lang="zh-TW" altLang="en-US" sz="1200" b="0" i="0" kern="1200" dirty="0" smtClean="0">
                <a:solidFill>
                  <a:schemeClr val="tx1"/>
                </a:solidFill>
                <a:effectLst/>
                <a:latin typeface="+mn-lt"/>
                <a:ea typeface="+mn-ea"/>
                <a:cs typeface="+mn-cs"/>
              </a:rPr>
              <a:t>溝通</a:t>
            </a:r>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The SGSN is a serving entity that has almost the same functionality as a combined MME and SGW.</a:t>
            </a:r>
            <a:r>
              <a:rPr lang="en-US" altLang="zh-TW" dirty="0" smtClean="0"/>
              <a:t> </a:t>
            </a:r>
          </a:p>
          <a:p>
            <a:r>
              <a:rPr lang="en-US" altLang="zh-TW" dirty="0" smtClean="0"/>
              <a:t>SGSN</a:t>
            </a:r>
            <a:r>
              <a:rPr lang="zh-TW" altLang="en-US" dirty="0" smtClean="0"/>
              <a:t>是服務元件，其功能與合併的</a:t>
            </a:r>
            <a:r>
              <a:rPr lang="en-US" altLang="zh-TW" dirty="0" smtClean="0"/>
              <a:t>MME</a:t>
            </a:r>
            <a:r>
              <a:rPr lang="zh-TW" altLang="en-US" dirty="0" smtClean="0"/>
              <a:t>和</a:t>
            </a:r>
            <a:r>
              <a:rPr lang="en-US" altLang="zh-TW" dirty="0" smtClean="0"/>
              <a:t>SGW</a:t>
            </a:r>
            <a:r>
              <a:rPr lang="zh-TW" altLang="en-US" dirty="0" smtClean="0"/>
              <a:t>幾乎相同。</a:t>
            </a:r>
            <a:r>
              <a:rPr lang="en-US" altLang="zh-TW" dirty="0" smtClean="0"/>
              <a:t/>
            </a:r>
            <a:br>
              <a:rPr lang="en-US" altLang="zh-TW" dirty="0" smtClean="0"/>
            </a:br>
            <a:r>
              <a:rPr lang="en-US" altLang="zh-TW" dirty="0" smtClean="0"/>
              <a:t>The SGSN is a network function entity existing in the GPRS core network that permits mobile</a:t>
            </a:r>
          </a:p>
          <a:p>
            <a:r>
              <a:rPr lang="en-US" altLang="zh-TW" dirty="0" smtClean="0"/>
              <a:t>networks (2G, 3G) to transmit IP packets to external networks. </a:t>
            </a:r>
          </a:p>
          <a:p>
            <a:r>
              <a:rPr lang="en-US" altLang="zh-TW" dirty="0" smtClean="0"/>
              <a:t>SGSN</a:t>
            </a:r>
            <a:r>
              <a:rPr lang="zh-TW" altLang="en-US" dirty="0" smtClean="0"/>
              <a:t>是</a:t>
            </a:r>
            <a:r>
              <a:rPr lang="en-US" altLang="zh-TW" dirty="0" smtClean="0"/>
              <a:t>GPRS</a:t>
            </a:r>
            <a:r>
              <a:rPr lang="zh-TW" altLang="en-US" dirty="0" smtClean="0"/>
              <a:t>核心網絡中存在的網絡功能實體，它允許移動網絡（</a:t>
            </a:r>
            <a:r>
              <a:rPr lang="en-US" altLang="zh-TW" dirty="0" smtClean="0"/>
              <a:t>2G</a:t>
            </a:r>
            <a:r>
              <a:rPr lang="zh-TW" altLang="en-US" dirty="0" smtClean="0"/>
              <a:t>，</a:t>
            </a:r>
            <a:r>
              <a:rPr lang="en-US" altLang="zh-TW" dirty="0" smtClean="0"/>
              <a:t>3G</a:t>
            </a:r>
            <a:r>
              <a:rPr lang="zh-TW" altLang="en-US" dirty="0" smtClean="0"/>
              <a:t>）將</a:t>
            </a:r>
            <a:r>
              <a:rPr lang="en-US" altLang="zh-TW" dirty="0" smtClean="0"/>
              <a:t>IP</a:t>
            </a:r>
            <a:r>
              <a:rPr lang="zh-TW" altLang="en-US" dirty="0" smtClean="0"/>
              <a:t>數據包傳輸到外部網絡。</a:t>
            </a:r>
            <a:endParaRPr lang="en-US" altLang="zh-TW" dirty="0" smtClean="0"/>
          </a:p>
          <a:p>
            <a:r>
              <a:rPr lang="en-US" altLang="zh-TW" dirty="0" smtClean="0"/>
              <a:t>It takes charge of delivering data packets to and from mobile base stations. </a:t>
            </a:r>
          </a:p>
          <a:p>
            <a:r>
              <a:rPr lang="zh-TW" altLang="en-US" dirty="0" smtClean="0"/>
              <a:t>它負責向移動基站和從移動基站傳遞數據包。</a:t>
            </a:r>
            <a:endParaRPr lang="en-US" altLang="zh-TW" dirty="0" smtClean="0"/>
          </a:p>
          <a:p>
            <a:r>
              <a:rPr lang="en-US" altLang="zh-TW" sz="1200" b="0" i="0" kern="1200" dirty="0" smtClean="0">
                <a:solidFill>
                  <a:schemeClr val="tx1"/>
                </a:solidFill>
                <a:effectLst/>
                <a:latin typeface="+mn-lt"/>
                <a:ea typeface="+mn-ea"/>
                <a:cs typeface="+mn-cs"/>
              </a:rPr>
              <a:t>The SGSN has user data plane functions such as managing packet routing and transfers. </a:t>
            </a:r>
          </a:p>
          <a:p>
            <a:r>
              <a:rPr lang="en-US" altLang="zh-TW" sz="1200" b="0" i="0" kern="1200" dirty="0" smtClean="0">
                <a:solidFill>
                  <a:schemeClr val="tx1"/>
                </a:solidFill>
                <a:effectLst/>
                <a:latin typeface="+mn-lt"/>
                <a:ea typeface="+mn-ea"/>
                <a:cs typeface="+mn-cs"/>
              </a:rPr>
              <a:t>SGSN</a:t>
            </a:r>
            <a:r>
              <a:rPr lang="zh-TW" altLang="en-US" sz="1200" b="0" i="0" kern="1200" dirty="0" smtClean="0">
                <a:solidFill>
                  <a:schemeClr val="tx1"/>
                </a:solidFill>
                <a:effectLst/>
                <a:latin typeface="+mn-lt"/>
                <a:ea typeface="+mn-ea"/>
                <a:cs typeface="+mn-cs"/>
              </a:rPr>
              <a:t>具有用戶數據平面功能，例如管理數據包路由和傳輸。</a:t>
            </a:r>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Furthermore, it has control plane functions such as mobility management, logical link management, and authentication and charging functions.</a:t>
            </a:r>
          </a:p>
          <a:p>
            <a:r>
              <a:rPr lang="zh-TW" altLang="en-US" sz="1200" b="0" i="0" kern="1200" dirty="0" smtClean="0">
                <a:solidFill>
                  <a:schemeClr val="tx1"/>
                </a:solidFill>
                <a:effectLst/>
                <a:latin typeface="+mn-lt"/>
                <a:ea typeface="+mn-ea"/>
                <a:cs typeface="+mn-cs"/>
              </a:rPr>
              <a:t>此外，它還具有控制平面功能，例如移動性管理，邏輯鏈路管理以及身份驗證和計費功能。</a:t>
            </a:r>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The HLR is the database that conserves the user information in a Global System for Mobile Communications (GSM) core network.</a:t>
            </a:r>
          </a:p>
          <a:p>
            <a:r>
              <a:rPr lang="en-US" altLang="zh-TW" sz="1200" b="0" i="0" kern="1200" dirty="0" smtClean="0">
                <a:solidFill>
                  <a:schemeClr val="tx1"/>
                </a:solidFill>
                <a:effectLst/>
                <a:latin typeface="+mn-lt"/>
                <a:ea typeface="+mn-ea"/>
                <a:cs typeface="+mn-cs"/>
              </a:rPr>
              <a:t>HLR</a:t>
            </a:r>
            <a:r>
              <a:rPr lang="zh-TW" altLang="en-US" sz="1200" b="0" i="0" kern="1200" dirty="0" smtClean="0">
                <a:solidFill>
                  <a:schemeClr val="tx1"/>
                </a:solidFill>
                <a:effectLst/>
                <a:latin typeface="+mn-lt"/>
                <a:ea typeface="+mn-ea"/>
                <a:cs typeface="+mn-cs"/>
              </a:rPr>
              <a:t>是在全球移動通信系統（</a:t>
            </a:r>
            <a:r>
              <a:rPr lang="en-US" altLang="zh-TW" sz="1200" b="0" i="0" kern="1200" dirty="0" smtClean="0">
                <a:solidFill>
                  <a:schemeClr val="tx1"/>
                </a:solidFill>
                <a:effectLst/>
                <a:latin typeface="+mn-lt"/>
                <a:ea typeface="+mn-ea"/>
                <a:cs typeface="+mn-cs"/>
              </a:rPr>
              <a:t>GSM</a:t>
            </a:r>
            <a:r>
              <a:rPr lang="zh-TW" altLang="en-US" sz="1200" b="0" i="0" kern="1200" dirty="0" smtClean="0">
                <a:solidFill>
                  <a:schemeClr val="tx1"/>
                </a:solidFill>
                <a:effectLst/>
                <a:latin typeface="+mn-lt"/>
                <a:ea typeface="+mn-ea"/>
                <a:cs typeface="+mn-cs"/>
              </a:rPr>
              <a:t>）核心網絡中保存用戶信息的數據庫。</a:t>
            </a:r>
            <a:endParaRPr lang="en-US" altLang="zh-TW" sz="1200" b="0" i="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45</a:t>
            </a:fld>
            <a:endParaRPr lang="zh-TW" altLang="en-US"/>
          </a:p>
        </p:txBody>
      </p:sp>
    </p:spTree>
    <p:extLst>
      <p:ext uri="{BB962C8B-B14F-4D97-AF65-F5344CB8AC3E}">
        <p14:creationId xmlns:p14="http://schemas.microsoft.com/office/powerpoint/2010/main" val="7948850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在提出的分組中，</a:t>
            </a:r>
            <a:r>
              <a:rPr lang="en-US" altLang="zh-TW" sz="1200" b="0" i="0" kern="1200" dirty="0" smtClean="0">
                <a:solidFill>
                  <a:schemeClr val="tx1"/>
                </a:solidFill>
                <a:effectLst/>
                <a:latin typeface="+mn-lt"/>
                <a:ea typeface="+mn-ea"/>
                <a:cs typeface="+mn-cs"/>
              </a:rPr>
              <a:t>PGW</a:t>
            </a:r>
            <a:r>
              <a:rPr lang="zh-TW" altLang="en-US" sz="1200" b="0" i="0" kern="1200" dirty="0" smtClean="0">
                <a:solidFill>
                  <a:schemeClr val="tx1"/>
                </a:solidFill>
                <a:effectLst/>
                <a:latin typeface="+mn-lt"/>
                <a:ea typeface="+mn-ea"/>
                <a:cs typeface="+mn-cs"/>
              </a:rPr>
              <a:t>與</a:t>
            </a:r>
            <a:r>
              <a:rPr lang="en-US" altLang="zh-TW" sz="1200" b="0" i="0" kern="1200" dirty="0" smtClean="0">
                <a:solidFill>
                  <a:schemeClr val="tx1"/>
                </a:solidFill>
                <a:effectLst/>
                <a:latin typeface="+mn-lt"/>
                <a:ea typeface="+mn-ea"/>
                <a:cs typeface="+mn-cs"/>
              </a:rPr>
              <a:t>SGW</a:t>
            </a:r>
            <a:r>
              <a:rPr lang="zh-TW" altLang="en-US" sz="1200" b="0" i="0" kern="1200" dirty="0" smtClean="0">
                <a:solidFill>
                  <a:schemeClr val="tx1"/>
                </a:solidFill>
                <a:effectLst/>
                <a:latin typeface="+mn-lt"/>
                <a:ea typeface="+mn-ea"/>
                <a:cs typeface="+mn-cs"/>
              </a:rPr>
              <a:t>同一組。</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兩個</a:t>
            </a:r>
            <a:r>
              <a:rPr lang="en-US" altLang="zh-TW" sz="1200" b="0" i="0" kern="1200" dirty="0" smtClean="0">
                <a:solidFill>
                  <a:schemeClr val="tx1"/>
                </a:solidFill>
                <a:effectLst/>
                <a:latin typeface="+mn-lt"/>
                <a:ea typeface="+mn-ea"/>
                <a:cs typeface="+mn-cs"/>
              </a:rPr>
              <a:t>data plane</a:t>
            </a:r>
            <a:r>
              <a:rPr lang="zh-TW" altLang="en-US" sz="1200" b="0" i="0" kern="1200" dirty="0" smtClean="0">
                <a:solidFill>
                  <a:schemeClr val="tx1"/>
                </a:solidFill>
                <a:effectLst/>
                <a:latin typeface="+mn-lt"/>
                <a:ea typeface="+mn-ea"/>
                <a:cs typeface="+mn-cs"/>
              </a:rPr>
              <a:t>元件的合併遵循平面架構原理，把</a:t>
            </a:r>
            <a:r>
              <a:rPr lang="en-US" altLang="zh-TW" dirty="0" smtClean="0">
                <a:solidFill>
                  <a:srgbClr val="FF0000"/>
                </a:solidFill>
                <a:latin typeface="Times New Roman" panose="02020603050405020304" pitchFamily="18" charset="0"/>
                <a:cs typeface="Times New Roman" panose="02020603050405020304" pitchFamily="18" charset="0"/>
              </a:rPr>
              <a:t>data plane</a:t>
            </a:r>
            <a:r>
              <a:rPr lang="zh-TW" altLang="en-US" sz="1200" b="0" i="0" kern="1200" dirty="0" smtClean="0">
                <a:solidFill>
                  <a:schemeClr val="tx1"/>
                </a:solidFill>
                <a:effectLst/>
                <a:latin typeface="+mn-lt"/>
                <a:ea typeface="+mn-ea"/>
                <a:cs typeface="+mn-cs"/>
              </a:rPr>
              <a:t>處理節點的數量降到最少。</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在一個</a:t>
            </a:r>
            <a:r>
              <a:rPr lang="en-US" altLang="zh-TW" sz="1200" b="0" i="0" kern="1200" dirty="0" smtClean="0">
                <a:solidFill>
                  <a:schemeClr val="tx1"/>
                </a:solidFill>
                <a:effectLst/>
                <a:latin typeface="+mn-lt"/>
                <a:ea typeface="+mn-ea"/>
                <a:cs typeface="+mn-cs"/>
              </a:rPr>
              <a:t>VM</a:t>
            </a:r>
            <a:r>
              <a:rPr lang="zh-TW" altLang="en-US" sz="1200" b="0" i="0" kern="1200" dirty="0" smtClean="0">
                <a:solidFill>
                  <a:schemeClr val="tx1"/>
                </a:solidFill>
                <a:effectLst/>
                <a:latin typeface="+mn-lt"/>
                <a:ea typeface="+mn-ea"/>
                <a:cs typeface="+mn-cs"/>
              </a:rPr>
              <a:t>或</a:t>
            </a:r>
            <a:r>
              <a:rPr lang="en-US" altLang="zh-TW" sz="1200" b="0" i="0" kern="1200" dirty="0" smtClean="0">
                <a:solidFill>
                  <a:schemeClr val="tx1"/>
                </a:solidFill>
                <a:effectLst/>
                <a:latin typeface="+mn-lt"/>
                <a:ea typeface="+mn-ea"/>
                <a:cs typeface="+mn-cs"/>
              </a:rPr>
              <a:t>VNF</a:t>
            </a:r>
            <a:r>
              <a:rPr lang="zh-TW" altLang="en-US" sz="1200" b="0" i="0" kern="1200" dirty="0" smtClean="0">
                <a:solidFill>
                  <a:schemeClr val="tx1"/>
                </a:solidFill>
                <a:effectLst/>
                <a:latin typeface="+mn-lt"/>
                <a:ea typeface="+mn-ea"/>
                <a:cs typeface="+mn-cs"/>
              </a:rPr>
              <a:t>中實作這兩個元件將受益於</a:t>
            </a:r>
            <a:r>
              <a:rPr lang="en-US" altLang="zh-TW" dirty="0" smtClean="0">
                <a:solidFill>
                  <a:srgbClr val="FF0000"/>
                </a:solidFill>
                <a:latin typeface="Times New Roman" panose="02020603050405020304" pitchFamily="18" charset="0"/>
                <a:cs typeface="Times New Roman" panose="02020603050405020304" pitchFamily="18" charset="0"/>
              </a:rPr>
              <a:t>data plane</a:t>
            </a:r>
            <a:r>
              <a:rPr lang="zh-TW" altLang="en-US" sz="1200" b="0" i="0" kern="1200" dirty="0" smtClean="0">
                <a:solidFill>
                  <a:schemeClr val="tx1"/>
                </a:solidFill>
                <a:effectLst/>
                <a:latin typeface="+mn-lt"/>
                <a:ea typeface="+mn-ea"/>
                <a:cs typeface="+mn-cs"/>
              </a:rPr>
              <a:t>中的集中處理，並且有助於克服處理和網絡瓶頸。</a:t>
            </a:r>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In this segment, user data are not routed or transferred to the PGW after being served by the SGW.</a:t>
            </a:r>
            <a:r>
              <a:rPr lang="en-US" altLang="zh-TW" dirty="0" smtClean="0"/>
              <a:t> </a:t>
            </a:r>
          </a:p>
          <a:p>
            <a:r>
              <a:rPr lang="zh-TW" altLang="en-US" dirty="0" smtClean="0"/>
              <a:t>在這部分中，用戶資料在由</a:t>
            </a:r>
            <a:r>
              <a:rPr lang="en-US" altLang="zh-TW" dirty="0" smtClean="0"/>
              <a:t>SGW</a:t>
            </a:r>
            <a:r>
              <a:rPr lang="zh-TW" altLang="en-US" dirty="0" smtClean="0"/>
              <a:t>提供服務後不會路由或傳輸到</a:t>
            </a:r>
            <a:r>
              <a:rPr lang="en-US" altLang="zh-TW" dirty="0" smtClean="0"/>
              <a:t>PGW</a:t>
            </a:r>
            <a:r>
              <a:rPr lang="zh-TW" altLang="en-US" dirty="0" smtClean="0"/>
              <a:t>。</a:t>
            </a:r>
            <a:r>
              <a:rPr lang="en-US" altLang="zh-TW" dirty="0" smtClean="0"/>
              <a:t/>
            </a:r>
            <a:br>
              <a:rPr lang="en-US" altLang="zh-TW" dirty="0" smtClean="0"/>
            </a:br>
            <a:r>
              <a:rPr lang="en-US" altLang="zh-TW" dirty="0" smtClean="0"/>
              <a:t>Instead, the segment has direct access to the PGW, which routes it to external networks. </a:t>
            </a:r>
          </a:p>
          <a:p>
            <a:r>
              <a:rPr lang="zh-TW" altLang="en-US" dirty="0" smtClean="0"/>
              <a:t>反而，這個片段可以直接訪問</a:t>
            </a:r>
            <a:r>
              <a:rPr lang="en-US" altLang="zh-TW" dirty="0" smtClean="0"/>
              <a:t>PGW</a:t>
            </a:r>
            <a:r>
              <a:rPr lang="zh-TW" altLang="en-US" dirty="0" smtClean="0"/>
              <a:t>，然後將其路由到外部網絡。</a:t>
            </a:r>
            <a:endParaRPr lang="en-US" altLang="zh-TW" dirty="0" smtClean="0"/>
          </a:p>
          <a:p>
            <a:endParaRPr lang="en-US" altLang="zh-TW" dirty="0" smtClean="0"/>
          </a:p>
          <a:p>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solidFill>
                  <a:srgbClr val="FF0000"/>
                </a:solidFill>
                <a:latin typeface="Times New Roman" panose="02020603050405020304" pitchFamily="18" charset="0"/>
                <a:cs typeface="Times New Roman" panose="02020603050405020304" pitchFamily="18" charset="0"/>
              </a:rPr>
              <a:t>flat architecture:</a:t>
            </a:r>
            <a:r>
              <a:rPr lang="zh-TW" altLang="en-US" dirty="0" smtClean="0">
                <a:solidFill>
                  <a:srgbClr val="FF0000"/>
                </a:solidFill>
                <a:latin typeface="Times New Roman" panose="02020603050405020304" pitchFamily="18" charset="0"/>
                <a:cs typeface="Times New Roman" panose="02020603050405020304" pitchFamily="18" charset="0"/>
              </a:rPr>
              <a:t>扁平化架構 減少需要經過的節點</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46</a:t>
            </a:fld>
            <a:endParaRPr lang="zh-TW" altLang="en-US"/>
          </a:p>
        </p:txBody>
      </p:sp>
    </p:spTree>
    <p:extLst>
      <p:ext uri="{BB962C8B-B14F-4D97-AF65-F5344CB8AC3E}">
        <p14:creationId xmlns:p14="http://schemas.microsoft.com/office/powerpoint/2010/main" val="9973993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在虛擬化環境中集中處理使應用程序可以利用</a:t>
            </a:r>
            <a:r>
              <a:rPr lang="en-US" altLang="zh-TW" sz="1200" b="0" i="0" kern="1200" dirty="0" smtClean="0">
                <a:solidFill>
                  <a:schemeClr val="tx1"/>
                </a:solidFill>
                <a:effectLst/>
                <a:latin typeface="+mn-lt"/>
                <a:ea typeface="+mn-ea"/>
                <a:cs typeface="+mn-cs"/>
              </a:rPr>
              <a:t>CPU</a:t>
            </a:r>
            <a:r>
              <a:rPr lang="zh-TW" altLang="en-US" sz="1200" b="0" i="0" kern="1200" dirty="0" smtClean="0">
                <a:solidFill>
                  <a:schemeClr val="tx1"/>
                </a:solidFill>
                <a:effectLst/>
                <a:latin typeface="+mn-lt"/>
                <a:ea typeface="+mn-ea"/>
                <a:cs typeface="+mn-cs"/>
              </a:rPr>
              <a:t>親和力的方法，更有效利用</a:t>
            </a:r>
            <a:r>
              <a:rPr lang="en-US" altLang="zh-TW" sz="1200" b="0" i="0" kern="1200" dirty="0" smtClean="0">
                <a:solidFill>
                  <a:schemeClr val="tx1"/>
                </a:solidFill>
                <a:effectLst/>
                <a:latin typeface="+mn-lt"/>
                <a:ea typeface="+mn-ea"/>
                <a:cs typeface="+mn-cs"/>
              </a:rPr>
              <a:t>CPU</a:t>
            </a:r>
            <a:r>
              <a:rPr lang="zh-TW" altLang="en-US" sz="1200" b="0" i="0" kern="1200" dirty="0" smtClean="0">
                <a:solidFill>
                  <a:schemeClr val="tx1"/>
                </a:solidFill>
                <a:effectLst/>
                <a:latin typeface="+mn-lt"/>
                <a:ea typeface="+mn-ea"/>
                <a:cs typeface="+mn-cs"/>
              </a:rPr>
              <a:t>的</a:t>
            </a:r>
            <a:r>
              <a:rPr lang="en-US" altLang="zh-TW" sz="1200" b="0" i="0" kern="1200" dirty="0" smtClean="0">
                <a:solidFill>
                  <a:schemeClr val="tx1"/>
                </a:solidFill>
                <a:effectLst/>
                <a:latin typeface="+mn-lt"/>
                <a:ea typeface="+mn-ea"/>
                <a:cs typeface="+mn-cs"/>
              </a:rPr>
              <a:t>cache</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memory</a:t>
            </a:r>
            <a:r>
              <a:rPr lang="zh-TW" altLang="en-US" sz="1200" b="0" i="0" kern="1200" dirty="0" smtClean="0">
                <a:solidFill>
                  <a:schemeClr val="tx1"/>
                </a:solidFill>
                <a:effectLst/>
                <a:latin typeface="+mn-lt"/>
                <a:ea typeface="+mn-ea"/>
                <a:cs typeface="+mn-cs"/>
              </a:rPr>
              <a:t>。</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此外，這種合併還避免了通過</a:t>
            </a:r>
            <a:r>
              <a:rPr lang="en-US" altLang="zh-TW" sz="1200" b="0" i="0" kern="1200" dirty="0" err="1" smtClean="0">
                <a:solidFill>
                  <a:schemeClr val="tx1"/>
                </a:solidFill>
                <a:effectLst/>
                <a:latin typeface="+mn-lt"/>
                <a:ea typeface="+mn-ea"/>
                <a:cs typeface="+mn-cs"/>
              </a:rPr>
              <a:t>Vswitch</a:t>
            </a:r>
            <a:r>
              <a:rPr lang="zh-TW" altLang="en-US" sz="1200" b="0" i="0" kern="1200" dirty="0" smtClean="0">
                <a:solidFill>
                  <a:schemeClr val="tx1"/>
                </a:solidFill>
                <a:effectLst/>
                <a:latin typeface="+mn-lt"/>
                <a:ea typeface="+mn-ea"/>
                <a:cs typeface="+mn-cs"/>
              </a:rPr>
              <a:t>進行不必要的路由，這是虛擬環境中的主要瓶頸。</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*除了消除了</a:t>
            </a:r>
            <a:r>
              <a:rPr lang="en-US" altLang="zh-TW" sz="1200" b="0" i="0" kern="1200" dirty="0" smtClean="0">
                <a:solidFill>
                  <a:schemeClr val="tx1"/>
                </a:solidFill>
                <a:effectLst/>
                <a:latin typeface="+mn-lt"/>
                <a:ea typeface="+mn-ea"/>
                <a:cs typeface="+mn-cs"/>
              </a:rPr>
              <a:t>SGW</a:t>
            </a:r>
            <a:r>
              <a:rPr lang="zh-TW" altLang="en-US" sz="1200" b="0" i="0" kern="1200" dirty="0" smtClean="0">
                <a:solidFill>
                  <a:schemeClr val="tx1"/>
                </a:solidFill>
                <a:effectLst/>
                <a:latin typeface="+mn-lt"/>
                <a:ea typeface="+mn-ea"/>
                <a:cs typeface="+mn-cs"/>
              </a:rPr>
              <a:t>和</a:t>
            </a:r>
            <a:r>
              <a:rPr lang="en-US" altLang="zh-TW" sz="1200" b="0" i="0" kern="1200" dirty="0" smtClean="0">
                <a:solidFill>
                  <a:schemeClr val="tx1"/>
                </a:solidFill>
                <a:effectLst/>
                <a:latin typeface="+mn-lt"/>
                <a:ea typeface="+mn-ea"/>
                <a:cs typeface="+mn-cs"/>
              </a:rPr>
              <a:t>PGW</a:t>
            </a:r>
            <a:r>
              <a:rPr lang="zh-TW" altLang="en-US" sz="1200" b="0" i="0" kern="1200" dirty="0" smtClean="0">
                <a:solidFill>
                  <a:schemeClr val="tx1"/>
                </a:solidFill>
                <a:effectLst/>
                <a:latin typeface="+mn-lt"/>
                <a:ea typeface="+mn-ea"/>
                <a:cs typeface="+mn-cs"/>
              </a:rPr>
              <a:t>之間的</a:t>
            </a:r>
            <a:r>
              <a:rPr lang="en-US" altLang="zh-TW" dirty="0" smtClean="0">
                <a:latin typeface="Times New Roman" panose="02020603050405020304" pitchFamily="18" charset="0"/>
                <a:cs typeface="Times New Roman" panose="02020603050405020304" pitchFamily="18" charset="0"/>
              </a:rPr>
              <a:t>transaction</a:t>
            </a:r>
            <a:r>
              <a:rPr lang="zh-TW" altLang="en-US" dirty="0" smtClean="0">
                <a:latin typeface="Times New Roman" panose="02020603050405020304" pitchFamily="18" charset="0"/>
                <a:cs typeface="Times New Roman" panose="02020603050405020304" pitchFamily="18" charset="0"/>
              </a:rPr>
              <a:t>流量</a:t>
            </a:r>
            <a:r>
              <a:rPr lang="zh-TW" altLang="en-US" sz="1200" b="0" i="0" kern="1200" dirty="0" smtClean="0">
                <a:solidFill>
                  <a:schemeClr val="tx1"/>
                </a:solidFill>
                <a:effectLst/>
                <a:latin typeface="+mn-lt"/>
                <a:ea typeface="+mn-ea"/>
                <a:cs typeface="+mn-cs"/>
              </a:rPr>
              <a:t>之外，這樣分組更好進行資料監控和計費。</a:t>
            </a:r>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Higher VNF data throughput could also be achieved using direct network interface access, in order to</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meet the required latencies and quality of service of the PGW and the SGW.</a:t>
            </a:r>
            <a:r>
              <a:rPr lang="en-US" altLang="zh-TW" dirty="0" smtClean="0"/>
              <a:t> </a:t>
            </a:r>
            <a:br>
              <a:rPr lang="en-US" altLang="zh-TW" dirty="0" smtClean="0"/>
            </a:br>
            <a:r>
              <a:rPr lang="zh-TW" altLang="en-US" dirty="0" smtClean="0"/>
              <a:t>使用直接網絡接口訪問也可以實現更高的</a:t>
            </a:r>
            <a:r>
              <a:rPr lang="en-US" altLang="zh-TW" dirty="0" smtClean="0"/>
              <a:t>VNF</a:t>
            </a:r>
            <a:r>
              <a:rPr lang="zh-TW" altLang="en-US" dirty="0" smtClean="0"/>
              <a:t>數據吞吐量，以滿足</a:t>
            </a:r>
            <a:r>
              <a:rPr lang="en-US" altLang="zh-TW" dirty="0" smtClean="0"/>
              <a:t>PGW</a:t>
            </a:r>
            <a:r>
              <a:rPr lang="zh-TW" altLang="en-US" dirty="0" smtClean="0"/>
              <a:t>和</a:t>
            </a:r>
            <a:r>
              <a:rPr lang="en-US" altLang="zh-TW" dirty="0" smtClean="0"/>
              <a:t>SGW</a:t>
            </a:r>
            <a:r>
              <a:rPr lang="zh-TW" altLang="en-US" dirty="0" smtClean="0"/>
              <a:t>所需的等待時間和服務質量。</a:t>
            </a:r>
            <a:endParaRPr lang="en-US" altLang="zh-TW" dirty="0" smtClean="0"/>
          </a:p>
          <a:p>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i="0" kern="1200" dirty="0" smtClean="0">
                <a:solidFill>
                  <a:schemeClr val="tx1"/>
                </a:solidFill>
                <a:effectLst/>
                <a:latin typeface="+mn-lt"/>
                <a:ea typeface="+mn-ea"/>
                <a:cs typeface="+mn-cs"/>
              </a:rPr>
              <a:t>CPU Affinity (CPU</a:t>
            </a:r>
            <a:r>
              <a:rPr lang="zh-TW" altLang="en-US" sz="1200" b="1" i="0" kern="1200" dirty="0" smtClean="0">
                <a:solidFill>
                  <a:schemeClr val="tx1"/>
                </a:solidFill>
                <a:effectLst/>
                <a:latin typeface="+mn-lt"/>
                <a:ea typeface="+mn-ea"/>
                <a:cs typeface="+mn-cs"/>
              </a:rPr>
              <a:t>親合力</a:t>
            </a:r>
            <a:r>
              <a:rPr lang="en-US" altLang="zh-TW" sz="1200" b="1"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 指在</a:t>
            </a:r>
            <a:r>
              <a:rPr lang="en-US" altLang="zh-TW" sz="1200" b="0" i="0" kern="1200" dirty="0" err="1" smtClean="0">
                <a:solidFill>
                  <a:schemeClr val="tx1"/>
                </a:solidFill>
                <a:effectLst/>
                <a:latin typeface="+mn-lt"/>
                <a:ea typeface="+mn-ea"/>
                <a:cs typeface="+mn-cs"/>
              </a:rPr>
              <a:t>linux</a:t>
            </a:r>
            <a:r>
              <a:rPr lang="en-US" altLang="zh-TW" sz="1200" b="0" i="0" kern="1200" dirty="0" smtClean="0">
                <a:solidFill>
                  <a:schemeClr val="tx1"/>
                </a:solidFill>
                <a:effectLst/>
                <a:latin typeface="+mn-lt"/>
                <a:ea typeface="+mn-ea"/>
                <a:cs typeface="+mn-cs"/>
              </a:rPr>
              <a:t> </a:t>
            </a:r>
            <a:r>
              <a:rPr lang="zh-TW" altLang="en-US" sz="1200" b="0" i="0" kern="1200" dirty="0" smtClean="0">
                <a:solidFill>
                  <a:schemeClr val="tx1"/>
                </a:solidFill>
                <a:effectLst/>
                <a:latin typeface="+mn-lt"/>
                <a:ea typeface="+mn-ea"/>
                <a:cs typeface="+mn-cs"/>
              </a:rPr>
              <a:t>中，</a:t>
            </a:r>
            <a:r>
              <a:rPr lang="en-US" altLang="zh-TW" sz="1200" b="0" i="0" kern="1200" dirty="0" smtClean="0">
                <a:solidFill>
                  <a:schemeClr val="tx1"/>
                </a:solidFill>
                <a:effectLst/>
                <a:latin typeface="+mn-lt"/>
                <a:ea typeface="+mn-ea"/>
                <a:cs typeface="+mn-cs"/>
              </a:rPr>
              <a:t>process </a:t>
            </a:r>
            <a:r>
              <a:rPr lang="zh-TW" altLang="en-US" sz="1200" b="0" i="0" kern="1200" dirty="0" smtClean="0">
                <a:solidFill>
                  <a:schemeClr val="tx1"/>
                </a:solidFill>
                <a:effectLst/>
                <a:latin typeface="+mn-lt"/>
                <a:ea typeface="+mn-ea"/>
                <a:cs typeface="+mn-cs"/>
              </a:rPr>
              <a:t>想儘量長時間運行在某個指定的</a:t>
            </a:r>
            <a:r>
              <a:rPr lang="en-US" altLang="zh-TW" sz="1200" b="0" i="0" kern="1200" dirty="0" smtClean="0">
                <a:solidFill>
                  <a:schemeClr val="tx1"/>
                </a:solidFill>
                <a:effectLst/>
                <a:latin typeface="+mn-lt"/>
                <a:ea typeface="+mn-ea"/>
                <a:cs typeface="+mn-cs"/>
              </a:rPr>
              <a:t>CPU</a:t>
            </a:r>
            <a:r>
              <a:rPr lang="zh-TW" altLang="en-US" sz="1200" b="0" i="0" kern="1200" dirty="0" smtClean="0">
                <a:solidFill>
                  <a:schemeClr val="tx1"/>
                </a:solidFill>
                <a:effectLst/>
                <a:latin typeface="+mn-lt"/>
                <a:ea typeface="+mn-ea"/>
                <a:cs typeface="+mn-cs"/>
              </a:rPr>
              <a:t>上 ，且不被轉移至其他</a:t>
            </a:r>
            <a:r>
              <a:rPr lang="en-US" altLang="zh-TW" sz="1200" b="0" i="0" kern="1200" dirty="0" smtClean="0">
                <a:solidFill>
                  <a:schemeClr val="tx1"/>
                </a:solidFill>
                <a:effectLst/>
                <a:latin typeface="+mn-lt"/>
                <a:ea typeface="+mn-ea"/>
                <a:cs typeface="+mn-cs"/>
              </a:rPr>
              <a:t>CPU </a:t>
            </a:r>
            <a:r>
              <a:rPr lang="zh-TW" altLang="en-US" sz="1200" b="0" i="0" kern="1200" dirty="0" smtClean="0">
                <a:solidFill>
                  <a:schemeClr val="tx1"/>
                </a:solidFill>
                <a:effectLst/>
                <a:latin typeface="+mn-lt"/>
                <a:ea typeface="+mn-ea"/>
                <a:cs typeface="+mn-cs"/>
              </a:rPr>
              <a:t>的傾向性。</a:t>
            </a:r>
            <a:endParaRPr lang="zh-TW" altLang="en-US" sz="1200" b="1"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隊列（</a:t>
            </a:r>
            <a:r>
              <a:rPr lang="en-US" altLang="zh-TW" dirty="0" smtClean="0"/>
              <a:t>queue</a:t>
            </a:r>
            <a:r>
              <a:rPr lang="zh-TW" altLang="en-US" dirty="0" smtClean="0"/>
              <a:t>）中的每一個任務（進程或執行緒）都有一個標籤（</a:t>
            </a:r>
            <a:r>
              <a:rPr lang="en-US" altLang="zh-TW" dirty="0" smtClean="0"/>
              <a:t>tag</a:t>
            </a:r>
            <a:r>
              <a:rPr lang="zh-TW" altLang="en-US" dirty="0" smtClean="0"/>
              <a:t>）來指定它們傾向的處理器。在分配處理器的階段，每個任務就會分配到它們所傾向的處理器上。</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處理器親和性利用了這樣一個事實，就是進程上一次運行後的殘餘信息會保留在處理器的狀態中（也就是指處理器的緩存）。如果下一次仍然將該進程調度到同一個處理器上，就能避免一些不好的情況（比如緩存未命中），使得進程的運行更加高效。</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47</a:t>
            </a:fld>
            <a:endParaRPr lang="zh-TW" altLang="en-US"/>
          </a:p>
        </p:txBody>
      </p:sp>
    </p:spTree>
    <p:extLst>
      <p:ext uri="{BB962C8B-B14F-4D97-AF65-F5344CB8AC3E}">
        <p14:creationId xmlns:p14="http://schemas.microsoft.com/office/powerpoint/2010/main" val="7160477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1.</a:t>
            </a:r>
            <a:r>
              <a:rPr lang="zh-TW" altLang="en-US" sz="1200" b="0" i="0" kern="1200" dirty="0" smtClean="0">
                <a:solidFill>
                  <a:schemeClr val="tx1"/>
                </a:solidFill>
                <a:effectLst/>
                <a:latin typeface="+mn-lt"/>
                <a:ea typeface="+mn-ea"/>
                <a:cs typeface="+mn-cs"/>
              </a:rPr>
              <a:t>在提出的分組中，</a:t>
            </a:r>
            <a:r>
              <a:rPr lang="en-US" altLang="zh-TW" sz="1200" b="0" i="0" kern="1200" dirty="0" smtClean="0">
                <a:solidFill>
                  <a:schemeClr val="tx1"/>
                </a:solidFill>
                <a:effectLst/>
                <a:latin typeface="+mn-lt"/>
                <a:ea typeface="+mn-ea"/>
                <a:cs typeface="+mn-cs"/>
              </a:rPr>
              <a:t>UDR</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PCRF</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OCS</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OFCS</a:t>
            </a:r>
            <a:r>
              <a:rPr lang="zh-TW" altLang="en-US" sz="1200" b="0" i="0" kern="1200" dirty="0" smtClean="0">
                <a:solidFill>
                  <a:schemeClr val="tx1"/>
                </a:solidFill>
                <a:effectLst/>
                <a:latin typeface="+mn-lt"/>
                <a:ea typeface="+mn-ea"/>
                <a:cs typeface="+mn-cs"/>
              </a:rPr>
              <a:t>同一組。</a:t>
            </a:r>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the OCS is used to charge network users in a real-time manner, as in a prepaid credit system</a:t>
            </a:r>
          </a:p>
          <a:p>
            <a:r>
              <a:rPr lang="en-US" altLang="zh-TW" sz="1200" b="0" i="0" kern="1200" dirty="0" smtClean="0">
                <a:solidFill>
                  <a:schemeClr val="tx1"/>
                </a:solidFill>
                <a:effectLst/>
                <a:latin typeface="+mn-lt"/>
                <a:ea typeface="+mn-ea"/>
                <a:cs typeface="+mn-cs"/>
              </a:rPr>
              <a:t>OCS</a:t>
            </a:r>
            <a:r>
              <a:rPr lang="zh-TW" altLang="en-US" sz="1200" b="0" i="0" kern="1200" dirty="0" smtClean="0">
                <a:solidFill>
                  <a:schemeClr val="tx1"/>
                </a:solidFill>
                <a:effectLst/>
                <a:latin typeface="+mn-lt"/>
                <a:ea typeface="+mn-ea"/>
                <a:cs typeface="+mn-cs"/>
              </a:rPr>
              <a:t>用於向網絡用戶實時收費，例如在預付費信用系統中</a:t>
            </a:r>
            <a:r>
              <a:rPr lang="en-US" altLang="zh-TW" sz="1200" b="0" i="0" kern="1200" dirty="0" smtClean="0">
                <a:solidFill>
                  <a:schemeClr val="tx1"/>
                </a:solidFill>
                <a:effectLst/>
                <a:latin typeface="+mn-lt"/>
                <a:ea typeface="+mn-ea"/>
                <a:cs typeface="+mn-cs"/>
              </a:rPr>
              <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the OFCS is used to charge users after the session is ended, as in billing services known as “pay as you go.” </a:t>
            </a:r>
          </a:p>
          <a:p>
            <a:r>
              <a:rPr lang="en-US" altLang="zh-TW" sz="1200" b="0" i="0" kern="1200" dirty="0" smtClean="0">
                <a:solidFill>
                  <a:schemeClr val="tx1"/>
                </a:solidFill>
                <a:effectLst/>
                <a:latin typeface="+mn-lt"/>
                <a:ea typeface="+mn-ea"/>
                <a:cs typeface="+mn-cs"/>
              </a:rPr>
              <a:t>OFCS</a:t>
            </a:r>
            <a:r>
              <a:rPr lang="zh-TW" altLang="en-US" sz="1200" b="0" i="0" kern="1200" dirty="0" smtClean="0">
                <a:solidFill>
                  <a:schemeClr val="tx1"/>
                </a:solidFill>
                <a:effectLst/>
                <a:latin typeface="+mn-lt"/>
                <a:ea typeface="+mn-ea"/>
                <a:cs typeface="+mn-cs"/>
              </a:rPr>
              <a:t>用於在會話結束後向用戶收費，例如稱為“按量計費”的計費服務。</a:t>
            </a:r>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2.</a:t>
            </a:r>
            <a:r>
              <a:rPr lang="zh-TW" altLang="en-US" sz="1200" b="0" i="0" kern="1200" dirty="0" smtClean="0">
                <a:solidFill>
                  <a:schemeClr val="tx1"/>
                </a:solidFill>
                <a:effectLst/>
                <a:latin typeface="+mn-lt"/>
                <a:ea typeface="+mn-ea"/>
                <a:cs typeface="+mn-cs"/>
              </a:rPr>
              <a:t>讓</a:t>
            </a:r>
            <a:r>
              <a:rPr lang="en-US" altLang="zh-TW" sz="1200" b="0" i="0" kern="1200" dirty="0" smtClean="0">
                <a:solidFill>
                  <a:schemeClr val="tx1"/>
                </a:solidFill>
                <a:effectLst/>
                <a:latin typeface="+mn-lt"/>
                <a:ea typeface="+mn-ea"/>
                <a:cs typeface="+mn-cs"/>
              </a:rPr>
              <a:t>UDR</a:t>
            </a:r>
            <a:r>
              <a:rPr lang="zh-TW" altLang="en-US" sz="1200" b="0" i="0" kern="1200" dirty="0" smtClean="0">
                <a:solidFill>
                  <a:schemeClr val="tx1"/>
                </a:solidFill>
                <a:effectLst/>
                <a:latin typeface="+mn-lt"/>
                <a:ea typeface="+mn-ea"/>
                <a:cs typeface="+mn-cs"/>
              </a:rPr>
              <a:t>與</a:t>
            </a:r>
            <a:r>
              <a:rPr lang="en-US" altLang="zh-TW" sz="1200" b="0" i="0" kern="1200" dirty="0" smtClean="0">
                <a:solidFill>
                  <a:schemeClr val="tx1"/>
                </a:solidFill>
                <a:effectLst/>
                <a:latin typeface="+mn-lt"/>
                <a:ea typeface="+mn-ea"/>
                <a:cs typeface="+mn-cs"/>
              </a:rPr>
              <a:t>PCRF</a:t>
            </a:r>
            <a:r>
              <a:rPr lang="zh-TW" altLang="en-US" sz="1200" b="0" i="0" kern="1200" dirty="0" smtClean="0">
                <a:solidFill>
                  <a:schemeClr val="tx1"/>
                </a:solidFill>
                <a:effectLst/>
                <a:latin typeface="+mn-lt"/>
                <a:ea typeface="+mn-ea"/>
                <a:cs typeface="+mn-cs"/>
              </a:rPr>
              <a:t>同組可以從用戶訊息中高效率的生成政策功能，因為</a:t>
            </a:r>
            <a:r>
              <a:rPr lang="en-US" altLang="zh-TW" sz="1200" b="0" i="0" kern="1200" dirty="0" smtClean="0">
                <a:solidFill>
                  <a:schemeClr val="tx1"/>
                </a:solidFill>
                <a:effectLst/>
                <a:latin typeface="+mn-lt"/>
                <a:ea typeface="+mn-ea"/>
                <a:cs typeface="+mn-cs"/>
              </a:rPr>
              <a:t>PCRF</a:t>
            </a:r>
            <a:r>
              <a:rPr lang="zh-TW" altLang="en-US" sz="1200" b="0" i="0" kern="1200" dirty="0" smtClean="0">
                <a:solidFill>
                  <a:schemeClr val="tx1"/>
                </a:solidFill>
                <a:effectLst/>
                <a:latin typeface="+mn-lt"/>
                <a:ea typeface="+mn-ea"/>
                <a:cs typeface="+mn-cs"/>
              </a:rPr>
              <a:t>為每個建立的</a:t>
            </a:r>
            <a:r>
              <a:rPr lang="en-US" altLang="zh-TW" sz="1200" b="0" i="0" kern="1200" dirty="0" smtClean="0">
                <a:solidFill>
                  <a:schemeClr val="tx1"/>
                </a:solidFill>
                <a:effectLst/>
                <a:latin typeface="+mn-lt"/>
                <a:ea typeface="+mn-ea"/>
                <a:cs typeface="+mn-cs"/>
              </a:rPr>
              <a:t>bearer</a:t>
            </a:r>
            <a:r>
              <a:rPr lang="zh-TW" altLang="en-US" sz="1200" b="0" i="0" kern="1200" dirty="0" smtClean="0">
                <a:solidFill>
                  <a:schemeClr val="tx1"/>
                </a:solidFill>
                <a:effectLst/>
                <a:latin typeface="+mn-lt"/>
                <a:ea typeface="+mn-ea"/>
                <a:cs typeface="+mn-cs"/>
              </a:rPr>
              <a:t>請求用戶信息來生成所需的政策。</a:t>
            </a:r>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3.</a:t>
            </a:r>
            <a:r>
              <a:rPr lang="zh-TW" altLang="en-US" sz="1200" b="0" i="0" kern="1200" dirty="0" smtClean="0">
                <a:solidFill>
                  <a:schemeClr val="tx1"/>
                </a:solidFill>
                <a:effectLst/>
                <a:latin typeface="+mn-lt"/>
                <a:ea typeface="+mn-ea"/>
                <a:cs typeface="+mn-cs"/>
              </a:rPr>
              <a:t>這個方法可以防止在龐大的網絡節點中做訊息交換，把產生政策的延遲降到最低，並加快了對</a:t>
            </a:r>
            <a:r>
              <a:rPr lang="en-US" altLang="zh-TW" sz="1200" b="0" i="0" kern="1200" dirty="0" smtClean="0">
                <a:solidFill>
                  <a:schemeClr val="tx1"/>
                </a:solidFill>
                <a:effectLst/>
                <a:latin typeface="+mn-lt"/>
                <a:ea typeface="+mn-ea"/>
                <a:cs typeface="+mn-cs"/>
              </a:rPr>
              <a:t>PGW</a:t>
            </a:r>
            <a:r>
              <a:rPr lang="zh-TW" altLang="en-US" sz="1200" b="0" i="0" kern="1200" dirty="0" smtClean="0">
                <a:solidFill>
                  <a:schemeClr val="tx1"/>
                </a:solidFill>
                <a:effectLst/>
                <a:latin typeface="+mn-lt"/>
                <a:ea typeface="+mn-ea"/>
                <a:cs typeface="+mn-cs"/>
              </a:rPr>
              <a:t>實施政策的速度。</a:t>
            </a:r>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en-US" altLang="zh-TW" dirty="0" smtClean="0">
                <a:latin typeface="Times New Roman" panose="02020603050405020304" pitchFamily="18" charset="0"/>
                <a:cs typeface="Times New Roman" panose="02020603050405020304" pitchFamily="18" charset="0"/>
              </a:rPr>
              <a:t>Overwhelming</a:t>
            </a:r>
            <a:r>
              <a:rPr lang="zh-TW" altLang="en-US" dirty="0" smtClean="0">
                <a:latin typeface="Times New Roman" panose="02020603050405020304" pitchFamily="18" charset="0"/>
                <a:cs typeface="Times New Roman" panose="02020603050405020304" pitchFamily="18" charset="0"/>
              </a:rPr>
              <a:t>壓倒性的</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非常大、非常強大</a:t>
            </a:r>
            <a:r>
              <a:rPr lang="en-US" altLang="zh-TW" dirty="0" smtClean="0">
                <a:latin typeface="Times New Roman" panose="02020603050405020304" pitchFamily="18" charset="0"/>
                <a:cs typeface="Times New Roman" panose="02020603050405020304" pitchFamily="18" charset="0"/>
              </a:rPr>
              <a:t>)</a:t>
            </a:r>
            <a:r>
              <a:rPr lang="en-US" altLang="zh-TW" dirty="0" smtClean="0"/>
              <a:t/>
            </a:r>
            <a:br>
              <a:rPr lang="en-US" altLang="zh-TW" dirty="0" smtClean="0"/>
            </a:b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48</a:t>
            </a:fld>
            <a:endParaRPr lang="zh-TW" altLang="en-US"/>
          </a:p>
        </p:txBody>
      </p:sp>
    </p:spTree>
    <p:extLst>
      <p:ext uri="{BB962C8B-B14F-4D97-AF65-F5344CB8AC3E}">
        <p14:creationId xmlns:p14="http://schemas.microsoft.com/office/powerpoint/2010/main" val="21660803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OCS</a:t>
            </a:r>
            <a:r>
              <a:rPr lang="zh-TW" altLang="en-US" sz="1200" b="0" i="0" kern="1200" dirty="0" smtClean="0">
                <a:solidFill>
                  <a:schemeClr val="tx1"/>
                </a:solidFill>
                <a:effectLst/>
                <a:latin typeface="+mn-lt"/>
                <a:ea typeface="+mn-ea"/>
                <a:cs typeface="+mn-cs"/>
              </a:rPr>
              <a:t>和</a:t>
            </a:r>
            <a:r>
              <a:rPr lang="en-US" altLang="zh-TW" sz="1200" b="0" i="0" kern="1200" dirty="0" smtClean="0">
                <a:solidFill>
                  <a:schemeClr val="tx1"/>
                </a:solidFill>
                <a:effectLst/>
                <a:latin typeface="+mn-lt"/>
                <a:ea typeface="+mn-ea"/>
                <a:cs typeface="+mn-cs"/>
              </a:rPr>
              <a:t>OFCS</a:t>
            </a:r>
            <a:r>
              <a:rPr lang="zh-TW" altLang="en-US" sz="1200" b="0" i="0" kern="1200" dirty="0" smtClean="0">
                <a:solidFill>
                  <a:schemeClr val="tx1"/>
                </a:solidFill>
                <a:effectLst/>
                <a:latin typeface="+mn-lt"/>
                <a:ea typeface="+mn-ea"/>
                <a:cs typeface="+mn-cs"/>
              </a:rPr>
              <a:t>與</a:t>
            </a:r>
            <a:r>
              <a:rPr lang="en-US" altLang="zh-TW" sz="1200" b="0" i="0" kern="1200" dirty="0" smtClean="0">
                <a:solidFill>
                  <a:schemeClr val="tx1"/>
                </a:solidFill>
                <a:effectLst/>
                <a:latin typeface="+mn-lt"/>
                <a:ea typeface="+mn-ea"/>
                <a:cs typeface="+mn-cs"/>
              </a:rPr>
              <a:t>PCRF</a:t>
            </a:r>
            <a:r>
              <a:rPr lang="zh-TW" altLang="en-US" sz="1200" b="0" i="0" kern="1200" dirty="0" smtClean="0">
                <a:solidFill>
                  <a:schemeClr val="tx1"/>
                </a:solidFill>
                <a:effectLst/>
                <a:latin typeface="+mn-lt"/>
                <a:ea typeface="+mn-ea"/>
                <a:cs typeface="+mn-cs"/>
              </a:rPr>
              <a:t>和</a:t>
            </a:r>
            <a:r>
              <a:rPr lang="en-US" altLang="zh-TW" sz="1200" b="0" i="0" kern="1200" dirty="0" smtClean="0">
                <a:solidFill>
                  <a:schemeClr val="tx1"/>
                </a:solidFill>
                <a:effectLst/>
                <a:latin typeface="+mn-lt"/>
                <a:ea typeface="+mn-ea"/>
                <a:cs typeface="+mn-cs"/>
              </a:rPr>
              <a:t>PCEF</a:t>
            </a:r>
            <a:r>
              <a:rPr lang="zh-TW" altLang="en-US" sz="1200" b="0" i="0" kern="1200" dirty="0" smtClean="0">
                <a:solidFill>
                  <a:schemeClr val="tx1"/>
                </a:solidFill>
                <a:effectLst/>
                <a:latin typeface="+mn-lt"/>
                <a:ea typeface="+mn-ea"/>
                <a:cs typeface="+mn-cs"/>
              </a:rPr>
              <a:t>進行溝通來收集有關</a:t>
            </a:r>
            <a:r>
              <a:rPr lang="en-US" altLang="zh-TW" dirty="0" smtClean="0">
                <a:latin typeface="Times New Roman" panose="02020603050405020304" pitchFamily="18" charset="0"/>
                <a:cs typeface="Times New Roman" panose="02020603050405020304" pitchFamily="18" charset="0"/>
              </a:rPr>
              <a:t>session</a:t>
            </a:r>
            <a:r>
              <a:rPr lang="zh-TW" altLang="en-US" sz="1200" b="0" i="0" kern="1200" dirty="0" smtClean="0">
                <a:solidFill>
                  <a:schemeClr val="tx1"/>
                </a:solidFill>
                <a:effectLst/>
                <a:latin typeface="+mn-lt"/>
                <a:ea typeface="+mn-ea"/>
                <a:cs typeface="+mn-cs"/>
              </a:rPr>
              <a:t>的信息，並對</a:t>
            </a:r>
            <a:r>
              <a:rPr lang="en-US" altLang="zh-TW" sz="1200" b="0" i="0" kern="1200" dirty="0" smtClean="0">
                <a:solidFill>
                  <a:schemeClr val="tx1"/>
                </a:solidFill>
                <a:effectLst/>
                <a:latin typeface="+mn-lt"/>
                <a:ea typeface="+mn-ea"/>
                <a:cs typeface="+mn-cs"/>
              </a:rPr>
              <a:t>PGW</a:t>
            </a:r>
            <a:r>
              <a:rPr lang="zh-TW" altLang="en-US" sz="1200" b="0" i="0" kern="1200" dirty="0" smtClean="0">
                <a:solidFill>
                  <a:schemeClr val="tx1"/>
                </a:solidFill>
                <a:effectLst/>
                <a:latin typeface="+mn-lt"/>
                <a:ea typeface="+mn-ea"/>
                <a:cs typeface="+mn-cs"/>
              </a:rPr>
              <a:t>實施收費策略。</a:t>
            </a:r>
            <a:endParaRPr lang="en-US" altLang="zh-TW"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(such as terminating the communication session when the credit limit has been exceeded.</a:t>
            </a:r>
            <a:r>
              <a:rPr lang="zh-TW" altLang="en-US" dirty="0" smtClean="0"/>
              <a:t>例如超過信用額度時終止通信會話。</a:t>
            </a:r>
            <a:r>
              <a:rPr lang="en-US" altLang="zh-TW" dirty="0" smtClean="0"/>
              <a:t>)</a:t>
            </a:r>
            <a:endParaRPr lang="en-US" altLang="zh-TW"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smtClean="0">
                <a:solidFill>
                  <a:schemeClr val="tx1"/>
                </a:solidFill>
                <a:effectLst/>
                <a:latin typeface="+mn-lt"/>
                <a:ea typeface="+mn-ea"/>
                <a:cs typeface="+mn-cs"/>
              </a:rPr>
              <a:t>另外，這組所有元件需要與</a:t>
            </a:r>
            <a:r>
              <a:rPr lang="en-US" altLang="zh-TW" sz="1200" b="0" i="0" kern="1200" dirty="0" smtClean="0">
                <a:solidFill>
                  <a:schemeClr val="tx1"/>
                </a:solidFill>
                <a:effectLst/>
                <a:latin typeface="+mn-lt"/>
                <a:ea typeface="+mn-ea"/>
                <a:cs typeface="+mn-cs"/>
              </a:rPr>
              <a:t>OSS / BSS</a:t>
            </a:r>
            <a:r>
              <a:rPr lang="zh-TW" altLang="en-US" sz="1200" b="0" i="0" kern="1200" dirty="0" smtClean="0">
                <a:solidFill>
                  <a:schemeClr val="tx1"/>
                </a:solidFill>
                <a:effectLst/>
                <a:latin typeface="+mn-lt"/>
                <a:ea typeface="+mn-ea"/>
                <a:cs typeface="+mn-cs"/>
              </a:rPr>
              <a:t>溝通。</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當成</a:t>
            </a:r>
            <a:r>
              <a:rPr lang="en-US" altLang="zh-TW" sz="1200" b="0" i="0" kern="1200" dirty="0" smtClean="0">
                <a:solidFill>
                  <a:schemeClr val="tx1"/>
                </a:solidFill>
                <a:effectLst/>
                <a:latin typeface="+mn-lt"/>
                <a:ea typeface="+mn-ea"/>
                <a:cs typeface="+mn-cs"/>
              </a:rPr>
              <a:t>OSS/BSS</a:t>
            </a:r>
            <a:r>
              <a:rPr lang="zh-TW" altLang="en-US" sz="1200" b="0" i="0" kern="1200" dirty="0" smtClean="0">
                <a:solidFill>
                  <a:schemeClr val="tx1"/>
                </a:solidFill>
                <a:effectLst/>
                <a:latin typeface="+mn-lt"/>
                <a:ea typeface="+mn-ea"/>
                <a:cs typeface="+mn-cs"/>
              </a:rPr>
              <a:t>的中央溝通點</a:t>
            </a:r>
            <a:r>
              <a:rPr lang="en-US" altLang="zh-TW"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限制和</a:t>
            </a:r>
            <a:r>
              <a:rPr lang="en-US" altLang="zh-TW" dirty="0" smtClean="0"/>
              <a:t>OSS / BSS</a:t>
            </a:r>
            <a:r>
              <a:rPr lang="zh-TW" altLang="en-US" dirty="0" smtClean="0"/>
              <a:t>溝通的部分可以對網絡服務更有效率的控制</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the OCS is used to charge network users in a real-time manner, as in a prepaid credit system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OCS</a:t>
            </a:r>
            <a:r>
              <a:rPr lang="zh-TW" altLang="en-US" sz="1200" b="0" i="0" kern="1200" dirty="0" smtClean="0">
                <a:solidFill>
                  <a:schemeClr val="tx1"/>
                </a:solidFill>
                <a:effectLst/>
                <a:latin typeface="+mn-lt"/>
                <a:ea typeface="+mn-ea"/>
                <a:cs typeface="+mn-cs"/>
              </a:rPr>
              <a:t>用於向網絡用戶實時收費，例如在預付費信用系統中</a:t>
            </a:r>
            <a:r>
              <a:rPr lang="en-US" altLang="zh-TW" sz="1200" b="0" i="0" kern="1200" dirty="0" smtClean="0">
                <a:solidFill>
                  <a:schemeClr val="tx1"/>
                </a:solidFill>
                <a:effectLst/>
                <a:latin typeface="+mn-lt"/>
                <a:ea typeface="+mn-ea"/>
                <a:cs typeface="+mn-cs"/>
              </a:rPr>
              <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the OFCS is used to charge users after the session is ended, as in billing services known as “pay as you go.”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OFCS</a:t>
            </a:r>
            <a:r>
              <a:rPr lang="zh-TW" altLang="en-US" sz="1200" b="0" i="0" kern="1200" dirty="0" smtClean="0">
                <a:solidFill>
                  <a:schemeClr val="tx1"/>
                </a:solidFill>
                <a:effectLst/>
                <a:latin typeface="+mn-lt"/>
                <a:ea typeface="+mn-ea"/>
                <a:cs typeface="+mn-cs"/>
              </a:rPr>
              <a:t>用於在會話結束後向用戶收費，例如稱為“按量計費”的計費服務。</a:t>
            </a:r>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en-US" altLang="zh-TW" dirty="0" smtClean="0"/>
              <a:t/>
            </a:r>
            <a:br>
              <a:rPr lang="en-US" altLang="zh-TW" dirty="0" smtClean="0"/>
            </a:b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49</a:t>
            </a:fld>
            <a:endParaRPr lang="zh-TW" altLang="en-US"/>
          </a:p>
        </p:txBody>
      </p:sp>
    </p:spTree>
    <p:extLst>
      <p:ext uri="{BB962C8B-B14F-4D97-AF65-F5344CB8AC3E}">
        <p14:creationId xmlns:p14="http://schemas.microsoft.com/office/powerpoint/2010/main" val="3757535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smtClean="0">
                <a:solidFill>
                  <a:srgbClr val="FF0000"/>
                </a:solidFill>
                <a:latin typeface="Times New Roman" panose="02020603050405020304" pitchFamily="18" charset="0"/>
                <a:cs typeface="Times New Roman" panose="02020603050405020304" pitchFamily="18" charset="0"/>
              </a:rPr>
              <a:t>減少資本支出（</a:t>
            </a:r>
            <a:r>
              <a:rPr lang="en-US" altLang="zh-TW" sz="1200" dirty="0" smtClean="0">
                <a:solidFill>
                  <a:srgbClr val="FF0000"/>
                </a:solidFill>
                <a:latin typeface="Times New Roman" panose="02020603050405020304" pitchFamily="18" charset="0"/>
                <a:cs typeface="Times New Roman" panose="02020603050405020304" pitchFamily="18" charset="0"/>
              </a:rPr>
              <a:t>CAPEX</a:t>
            </a:r>
            <a:r>
              <a:rPr lang="zh-TW" altLang="en-US" sz="1200" dirty="0" smtClean="0">
                <a:solidFill>
                  <a:srgbClr val="FF0000"/>
                </a:solidFill>
                <a:latin typeface="Times New Roman" panose="02020603050405020304" pitchFamily="18" charset="0"/>
                <a:cs typeface="Times New Roman" panose="02020603050405020304" pitchFamily="18" charset="0"/>
              </a:rPr>
              <a:t>）和運營支出（</a:t>
            </a:r>
            <a:r>
              <a:rPr lang="en-US" altLang="zh-TW" sz="1200" dirty="0" smtClean="0">
                <a:solidFill>
                  <a:srgbClr val="FF0000"/>
                </a:solidFill>
                <a:latin typeface="Times New Roman" panose="02020603050405020304" pitchFamily="18" charset="0"/>
                <a:cs typeface="Times New Roman" panose="02020603050405020304" pitchFamily="18" charset="0"/>
              </a:rPr>
              <a:t>OPEX</a:t>
            </a:r>
            <a:r>
              <a:rPr lang="zh-TW" altLang="en-US" sz="1200" dirty="0" smtClean="0">
                <a:solidFill>
                  <a:srgbClr val="FF0000"/>
                </a:solidFill>
                <a:latin typeface="Times New Roman" panose="02020603050405020304" pitchFamily="18" charset="0"/>
                <a:cs typeface="Times New Roman" panose="02020603050405020304" pitchFamily="18" charset="0"/>
              </a:rPr>
              <a:t>）的需求促使</a:t>
            </a:r>
            <a:r>
              <a:rPr lang="en-US" altLang="zh-TW" sz="1200" dirty="0" smtClean="0">
                <a:solidFill>
                  <a:srgbClr val="FF0000"/>
                </a:solidFill>
                <a:latin typeface="Times New Roman" panose="02020603050405020304" pitchFamily="18" charset="0"/>
                <a:cs typeface="Times New Roman" panose="02020603050405020304" pitchFamily="18" charset="0"/>
              </a:rPr>
              <a:t>IT</a:t>
            </a:r>
            <a:r>
              <a:rPr lang="zh-TW" altLang="en-US" sz="1200" dirty="0" smtClean="0">
                <a:solidFill>
                  <a:srgbClr val="FF0000"/>
                </a:solidFill>
                <a:latin typeface="Times New Roman" panose="02020603050405020304" pitchFamily="18" charset="0"/>
                <a:cs typeface="Times New Roman" panose="02020603050405020304" pitchFamily="18" charset="0"/>
              </a:rPr>
              <a:t>專家</a:t>
            </a:r>
            <a:r>
              <a:rPr lang="zh-TW" altLang="en-US" sz="1200" dirty="0" smtClean="0">
                <a:solidFill>
                  <a:srgbClr val="FF0000"/>
                </a:solidFill>
                <a:latin typeface="Times New Roman" panose="02020603050405020304" pitchFamily="18" charset="0"/>
                <a:cs typeface="Times New Roman" panose="02020603050405020304" pitchFamily="18" charset="0"/>
              </a:rPr>
              <a:t>考慮新的設計</a:t>
            </a:r>
            <a:r>
              <a:rPr lang="zh-TW" altLang="en-US" sz="1200" dirty="0" smtClean="0">
                <a:solidFill>
                  <a:srgbClr val="FF0000"/>
                </a:solidFill>
                <a:latin typeface="Times New Roman" panose="02020603050405020304" pitchFamily="18" charset="0"/>
                <a:cs typeface="Times New Roman" panose="02020603050405020304" pitchFamily="18" charset="0"/>
              </a:rPr>
              <a:t>，以實現更有效的資本投資和更高的資本回報率。</a:t>
            </a:r>
            <a:endParaRPr lang="en-US" altLang="zh-TW" sz="1200" dirty="0" smtClean="0">
              <a:solidFill>
                <a:srgbClr val="FF0000"/>
              </a:solidFill>
              <a:latin typeface="Times New Roman" panose="02020603050405020304" pitchFamily="18" charset="0"/>
              <a:cs typeface="Times New Roman" panose="02020603050405020304" pitchFamily="18" charset="0"/>
            </a:endParaRPr>
          </a:p>
          <a:p>
            <a:r>
              <a:rPr lang="zh-TW" altLang="en-US" sz="1200" dirty="0" smtClean="0">
                <a:solidFill>
                  <a:srgbClr val="FF0000"/>
                </a:solidFill>
                <a:latin typeface="Times New Roman" panose="02020603050405020304" pitchFamily="18" charset="0"/>
                <a:cs typeface="Times New Roman" panose="02020603050405020304" pitchFamily="18" charset="0"/>
              </a:rPr>
              <a:t>在虛擬環境中，硬體會被模擬，然後作業系統（</a:t>
            </a:r>
            <a:r>
              <a:rPr lang="en-US" altLang="zh-TW" sz="1200" dirty="0" smtClean="0">
                <a:solidFill>
                  <a:srgbClr val="FF0000"/>
                </a:solidFill>
                <a:latin typeface="Times New Roman" panose="02020603050405020304" pitchFamily="18" charset="0"/>
                <a:cs typeface="Times New Roman" panose="02020603050405020304" pitchFamily="18" charset="0"/>
              </a:rPr>
              <a:t>OS</a:t>
            </a:r>
            <a:r>
              <a:rPr lang="zh-TW" altLang="en-US" sz="1200" dirty="0" smtClean="0">
                <a:solidFill>
                  <a:srgbClr val="FF0000"/>
                </a:solidFill>
                <a:latin typeface="Times New Roman" panose="02020603050405020304" pitchFamily="18" charset="0"/>
                <a:cs typeface="Times New Roman" panose="02020603050405020304" pitchFamily="18" charset="0"/>
              </a:rPr>
              <a:t>）會在模擬的硬體上運行，就像它在</a:t>
            </a:r>
            <a:r>
              <a:rPr lang="en-US" altLang="zh-TW" sz="1200" dirty="0" smtClean="0">
                <a:latin typeface="Times New Roman" panose="02020603050405020304" pitchFamily="18" charset="0"/>
                <a:cs typeface="Times New Roman" panose="02020603050405020304" pitchFamily="18" charset="0"/>
              </a:rPr>
              <a:t>bare metal</a:t>
            </a:r>
            <a:r>
              <a:rPr lang="zh-TW" altLang="en-US" sz="1200" dirty="0" smtClean="0">
                <a:solidFill>
                  <a:srgbClr val="FF0000"/>
                </a:solidFill>
                <a:latin typeface="Times New Roman" panose="02020603050405020304" pitchFamily="18" charset="0"/>
                <a:cs typeface="Times New Roman" panose="02020603050405020304" pitchFamily="18" charset="0"/>
              </a:rPr>
              <a:t>的硬體資源上運行一樣。</a:t>
            </a:r>
            <a:endParaRPr lang="en-US" altLang="zh-TW" sz="1200" dirty="0" smtClean="0">
              <a:solidFill>
                <a:srgbClr val="FF0000"/>
              </a:solidFill>
              <a:latin typeface="Times New Roman" panose="02020603050405020304" pitchFamily="18" charset="0"/>
              <a:cs typeface="Times New Roman" panose="02020603050405020304" pitchFamily="18" charset="0"/>
            </a:endParaRPr>
          </a:p>
          <a:p>
            <a:r>
              <a:rPr lang="zh-TW" altLang="en-US" sz="1200" dirty="0" smtClean="0">
                <a:solidFill>
                  <a:srgbClr val="FF0000"/>
                </a:solidFill>
                <a:latin typeface="Times New Roman" panose="02020603050405020304" pitchFamily="18" charset="0"/>
                <a:cs typeface="Times New Roman" panose="02020603050405020304" pitchFamily="18" charset="0"/>
              </a:rPr>
              <a:t>使用這個方式，多個虛擬機可以共享可用資源並在單個實體機上同時運行。</a:t>
            </a:r>
            <a:endParaRPr lang="en-US" altLang="zh-TW" sz="1200" dirty="0" smtClean="0">
              <a:solidFill>
                <a:srgbClr val="FF0000"/>
              </a:solidFill>
              <a:latin typeface="Times New Roman" panose="02020603050405020304" pitchFamily="18" charset="0"/>
              <a:cs typeface="Times New Roman" panose="02020603050405020304" pitchFamily="18" charset="0"/>
            </a:endParaRPr>
          </a:p>
          <a:p>
            <a:endParaRPr lang="en-US" altLang="zh-TW" sz="1200" dirty="0" smtClean="0">
              <a:solidFill>
                <a:srgbClr val="FF0000"/>
              </a:solidFill>
              <a:latin typeface="Times New Roman" panose="02020603050405020304" pitchFamily="18" charset="0"/>
              <a:cs typeface="Times New Roman" panose="02020603050405020304" pitchFamily="18" charset="0"/>
            </a:endParaRPr>
          </a:p>
          <a:p>
            <a:endParaRPr lang="en-US" altLang="zh-TW" sz="1200" dirty="0" smtClean="0">
              <a:solidFill>
                <a:srgbClr val="FF0000"/>
              </a:solidFill>
              <a:latin typeface="Times New Roman" panose="02020603050405020304" pitchFamily="18" charset="0"/>
              <a:cs typeface="Times New Roman" panose="02020603050405020304" pitchFamily="18" charset="0"/>
            </a:endParaRPr>
          </a:p>
          <a:p>
            <a:endParaRPr lang="en-US" altLang="zh-TW" sz="1200" dirty="0" smtClean="0">
              <a:solidFill>
                <a:srgbClr val="FF0000"/>
              </a:solidFill>
              <a:latin typeface="Times New Roman" panose="02020603050405020304" pitchFamily="18" charset="0"/>
              <a:cs typeface="Times New Roman" panose="02020603050405020304" pitchFamily="18" charset="0"/>
            </a:endParaRPr>
          </a:p>
          <a:p>
            <a:r>
              <a:rPr lang="en-US" altLang="zh-TW" sz="1200" dirty="0" smtClean="0">
                <a:solidFill>
                  <a:srgbClr val="FF0000"/>
                </a:solidFill>
                <a:latin typeface="Times New Roman" panose="02020603050405020304" pitchFamily="18" charset="0"/>
                <a:cs typeface="Times New Roman" panose="02020603050405020304" pitchFamily="18" charset="0"/>
              </a:rPr>
              <a:t>capital expenditures(CAPEX)</a:t>
            </a:r>
            <a:r>
              <a:rPr lang="zh-TW" altLang="en-US" sz="1200" dirty="0" smtClean="0">
                <a:solidFill>
                  <a:srgbClr val="FF0000"/>
                </a:solidFill>
                <a:latin typeface="Times New Roman" panose="02020603050405020304" pitchFamily="18" charset="0"/>
                <a:cs typeface="Times New Roman" panose="02020603050405020304" pitchFamily="18" charset="0"/>
              </a:rPr>
              <a:t> 資本支出</a:t>
            </a:r>
            <a:endParaRPr lang="en-US" altLang="zh-TW" sz="1200" dirty="0" smtClean="0">
              <a:solidFill>
                <a:srgbClr val="FF0000"/>
              </a:solidFill>
              <a:latin typeface="Times New Roman" panose="02020603050405020304" pitchFamily="18" charset="0"/>
              <a:cs typeface="Times New Roman" panose="02020603050405020304" pitchFamily="18" charset="0"/>
            </a:endParaRPr>
          </a:p>
          <a:p>
            <a:r>
              <a:rPr lang="en-US" altLang="zh-TW" sz="1200" dirty="0" smtClean="0">
                <a:solidFill>
                  <a:srgbClr val="FF0000"/>
                </a:solidFill>
                <a:latin typeface="Times New Roman" panose="02020603050405020304" pitchFamily="18" charset="0"/>
                <a:cs typeface="Times New Roman" panose="02020603050405020304" pitchFamily="18" charset="0"/>
              </a:rPr>
              <a:t>operating expenditures(OPEX)</a:t>
            </a:r>
            <a:r>
              <a:rPr lang="zh-TW" altLang="en-US" sz="1200" dirty="0" smtClean="0">
                <a:solidFill>
                  <a:srgbClr val="FF0000"/>
                </a:solidFill>
                <a:latin typeface="Times New Roman" panose="02020603050405020304" pitchFamily="18" charset="0"/>
                <a:cs typeface="Times New Roman" panose="02020603050405020304" pitchFamily="18" charset="0"/>
              </a:rPr>
              <a:t> </a:t>
            </a:r>
            <a:r>
              <a:rPr lang="zh-TW" altLang="en-US" dirty="0" smtClean="0"/>
              <a:t>營業支出</a:t>
            </a:r>
            <a:r>
              <a:rPr lang="en-US" altLang="zh-TW" dirty="0" smtClean="0"/>
              <a:t>:</a:t>
            </a:r>
            <a:r>
              <a:rPr lang="zh-TW" altLang="en-US" dirty="0" smtClean="0"/>
              <a:t> </a:t>
            </a:r>
            <a:r>
              <a:rPr lang="zh-TW" altLang="en-US" sz="1200" b="0" i="0" kern="1200" dirty="0" smtClean="0">
                <a:solidFill>
                  <a:schemeClr val="tx1"/>
                </a:solidFill>
                <a:effectLst/>
                <a:latin typeface="+mn-lt"/>
                <a:ea typeface="+mn-ea"/>
                <a:cs typeface="+mn-cs"/>
              </a:rPr>
              <a:t>運行企業的持續性、消耗性的支出</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例如：購買影印機的支出屬於資本支出</a:t>
            </a:r>
            <a:r>
              <a:rPr lang="en-US" altLang="zh-TW" sz="1200" b="0" i="0" kern="1200" dirty="0" smtClean="0">
                <a:solidFill>
                  <a:schemeClr val="tx1"/>
                </a:solidFill>
                <a:effectLst/>
                <a:latin typeface="+mn-lt"/>
                <a:ea typeface="+mn-ea"/>
                <a:cs typeface="+mn-cs"/>
              </a:rPr>
              <a:t>(CAPEX)</a:t>
            </a:r>
            <a:r>
              <a:rPr lang="zh-TW" altLang="en-US" sz="1200" b="0" i="0" kern="1200" dirty="0" smtClean="0">
                <a:solidFill>
                  <a:schemeClr val="tx1"/>
                </a:solidFill>
                <a:effectLst/>
                <a:latin typeface="+mn-lt"/>
                <a:ea typeface="+mn-ea"/>
                <a:cs typeface="+mn-cs"/>
              </a:rPr>
              <a:t>，而紙張、墨水、電力、維修的費用則屬於營業費用</a:t>
            </a:r>
            <a:r>
              <a:rPr lang="en-US" altLang="zh-TW" sz="1200" b="0" i="0" kern="1200" dirty="0" smtClean="0">
                <a:solidFill>
                  <a:schemeClr val="tx1"/>
                </a:solidFill>
                <a:effectLst/>
                <a:latin typeface="+mn-lt"/>
                <a:ea typeface="+mn-ea"/>
                <a:cs typeface="+mn-cs"/>
              </a:rPr>
              <a:t>(OPEX)</a:t>
            </a:r>
            <a:r>
              <a:rPr lang="zh-TW" altLang="en-US" sz="1200" b="0" i="0" kern="1200" dirty="0" smtClean="0">
                <a:solidFill>
                  <a:schemeClr val="tx1"/>
                </a:solidFill>
                <a:effectLst/>
                <a:latin typeface="+mn-lt"/>
                <a:ea typeface="+mn-ea"/>
                <a:cs typeface="+mn-cs"/>
              </a:rPr>
              <a:t>。在企業中，營運費用可能包含了員工薪資、設備租金、場地租金。</a:t>
            </a:r>
            <a:endParaRPr lang="en-US" altLang="zh-TW" sz="1200" b="0" i="0" kern="1200" dirty="0" smtClean="0">
              <a:solidFill>
                <a:schemeClr val="tx1"/>
              </a:solidFill>
              <a:effectLst/>
              <a:latin typeface="+mn-lt"/>
              <a:ea typeface="+mn-ea"/>
              <a:cs typeface="+mn-cs"/>
            </a:endParaRPr>
          </a:p>
          <a:p>
            <a:endParaRPr lang="en-US" altLang="zh-TW" dirty="0" smtClean="0"/>
          </a:p>
          <a:p>
            <a:r>
              <a:rPr lang="en-US" altLang="zh-TW" sz="1200" dirty="0" smtClean="0">
                <a:latin typeface="Times New Roman" panose="02020603050405020304" pitchFamily="18" charset="0"/>
                <a:cs typeface="Times New Roman" panose="02020603050405020304" pitchFamily="18" charset="0"/>
              </a:rPr>
              <a:t>bare metal </a:t>
            </a:r>
            <a:r>
              <a:rPr lang="zh-TW" altLang="en-US" sz="1200" dirty="0" smtClean="0">
                <a:latin typeface="Times New Roman" panose="02020603050405020304" pitchFamily="18" charset="0"/>
                <a:cs typeface="Times New Roman" panose="02020603050405020304" pitchFamily="18" charset="0"/>
              </a:rPr>
              <a:t>裸</a:t>
            </a:r>
            <a:r>
              <a:rPr lang="en-US" altLang="zh-TW" sz="1200" dirty="0" smtClean="0">
                <a:latin typeface="Times New Roman" panose="02020603050405020304" pitchFamily="18" charset="0"/>
                <a:cs typeface="Times New Roman" panose="02020603050405020304" pitchFamily="18" charset="0"/>
              </a:rPr>
              <a:t>(</a:t>
            </a:r>
            <a:r>
              <a:rPr lang="zh-TW" altLang="en-US" sz="1200" dirty="0" smtClean="0">
                <a:latin typeface="Times New Roman" panose="02020603050405020304" pitchFamily="18" charset="0"/>
                <a:cs typeface="Times New Roman" panose="02020603050405020304" pitchFamily="18" charset="0"/>
              </a:rPr>
              <a:t>空</a:t>
            </a:r>
            <a:r>
              <a:rPr lang="en-US" altLang="zh-TW" sz="1200" dirty="0" smtClean="0">
                <a:latin typeface="Times New Roman" panose="02020603050405020304" pitchFamily="18" charset="0"/>
                <a:cs typeface="Times New Roman" panose="02020603050405020304" pitchFamily="18" charset="0"/>
              </a:rPr>
              <a:t>)</a:t>
            </a:r>
            <a:r>
              <a:rPr lang="zh-TW" altLang="en-US" sz="1200" dirty="0" smtClean="0">
                <a:latin typeface="Times New Roman" panose="02020603050405020304" pitchFamily="18" charset="0"/>
                <a:cs typeface="Times New Roman" panose="02020603050405020304" pitchFamily="18" charset="0"/>
              </a:rPr>
              <a:t>機</a:t>
            </a:r>
            <a:r>
              <a:rPr lang="en-US" altLang="zh-TW" sz="1200" dirty="0" smtClean="0">
                <a:latin typeface="Times New Roman" panose="02020603050405020304" pitchFamily="18" charset="0"/>
                <a:cs typeface="Times New Roman" panose="02020603050405020304" pitchFamily="18" charset="0"/>
              </a:rPr>
              <a:t>:</a:t>
            </a:r>
            <a:r>
              <a:rPr lang="zh-TW" altLang="en-US" sz="1200" b="0" i="0" kern="1200" dirty="0" smtClean="0">
                <a:solidFill>
                  <a:schemeClr val="tx1"/>
                </a:solidFill>
                <a:effectLst/>
                <a:latin typeface="+mn-lt"/>
                <a:ea typeface="+mn-ea"/>
                <a:cs typeface="+mn-cs"/>
              </a:rPr>
              <a:t>直接掌控硬體資源，硬體無須先有作業系統，這也是它被稱為「裸機」的原因。</a:t>
            </a:r>
            <a:endParaRPr lang="en-US" altLang="zh-TW" sz="1200" b="0" i="0" kern="1200" dirty="0" smtClean="0">
              <a:solidFill>
                <a:schemeClr val="tx1"/>
              </a:solidFill>
              <a:effectLst/>
              <a:latin typeface="+mn-lt"/>
              <a:ea typeface="+mn-ea"/>
              <a:cs typeface="+mn-cs"/>
            </a:endParaRPr>
          </a:p>
          <a:p>
            <a:r>
              <a:rPr lang="en-US" altLang="zh-TW" sz="1200" b="1" i="0" kern="1200" dirty="0" smtClean="0">
                <a:solidFill>
                  <a:schemeClr val="tx1"/>
                </a:solidFill>
                <a:effectLst/>
                <a:latin typeface="+mn-lt"/>
                <a:ea typeface="+mn-ea"/>
                <a:cs typeface="+mn-cs"/>
              </a:rPr>
              <a:t>BARE-METAL Hypervisor </a:t>
            </a:r>
            <a:r>
              <a:rPr lang="zh-TW" altLang="en-US" sz="1200" b="0" i="0" kern="1200" dirty="0" smtClean="0">
                <a:solidFill>
                  <a:schemeClr val="tx1"/>
                </a:solidFill>
                <a:effectLst/>
                <a:latin typeface="+mn-lt"/>
                <a:ea typeface="+mn-ea"/>
                <a:cs typeface="+mn-cs"/>
              </a:rPr>
              <a:t>需要硬體支持、</a:t>
            </a:r>
            <a:r>
              <a:rPr lang="en-US" altLang="zh-TW" sz="1200" b="0" i="0" kern="1200" dirty="0" smtClean="0">
                <a:solidFill>
                  <a:schemeClr val="tx1"/>
                </a:solidFill>
                <a:effectLst/>
                <a:latin typeface="+mn-lt"/>
                <a:ea typeface="+mn-ea"/>
                <a:cs typeface="+mn-cs"/>
              </a:rPr>
              <a:t>VMM </a:t>
            </a:r>
            <a:r>
              <a:rPr lang="zh-TW" altLang="en-US" sz="1200" b="0" i="0" kern="1200" dirty="0" smtClean="0">
                <a:solidFill>
                  <a:schemeClr val="tx1"/>
                </a:solidFill>
                <a:effectLst/>
                <a:latin typeface="+mn-lt"/>
                <a:ea typeface="+mn-ea"/>
                <a:cs typeface="+mn-cs"/>
              </a:rPr>
              <a:t>直接作為主作業系統、運行效率高。 </a:t>
            </a:r>
            <a:r>
              <a:rPr lang="en-US" altLang="zh-TW" sz="1200" b="0" i="0" kern="1200" dirty="0" smtClean="0">
                <a:solidFill>
                  <a:schemeClr val="tx1"/>
                </a:solidFill>
                <a:effectLst/>
                <a:latin typeface="+mn-lt"/>
                <a:ea typeface="+mn-ea"/>
                <a:cs typeface="+mn-cs"/>
              </a:rPr>
              <a:t>Bare-Metal Hypervisor </a:t>
            </a:r>
            <a:r>
              <a:rPr lang="zh-TW" altLang="en-US" sz="1200" b="0" i="0" kern="1200" dirty="0" smtClean="0">
                <a:solidFill>
                  <a:schemeClr val="tx1"/>
                </a:solidFill>
                <a:effectLst/>
                <a:latin typeface="+mn-lt"/>
                <a:ea typeface="+mn-ea"/>
                <a:cs typeface="+mn-cs"/>
              </a:rPr>
              <a:t>在效能、穩定度、安全性優於 </a:t>
            </a:r>
            <a:r>
              <a:rPr lang="en-US" altLang="zh-TW" sz="1200" b="0" i="0" kern="1200" dirty="0" smtClean="0">
                <a:solidFill>
                  <a:schemeClr val="tx1"/>
                </a:solidFill>
                <a:effectLst/>
                <a:latin typeface="+mn-lt"/>
                <a:ea typeface="+mn-ea"/>
                <a:cs typeface="+mn-cs"/>
              </a:rPr>
              <a:t>Hosted</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Hypervisor</a:t>
            </a:r>
          </a:p>
          <a:p>
            <a:r>
              <a:rPr lang="en-US" altLang="zh-TW" sz="1200" b="1" i="0" kern="1200" dirty="0" smtClean="0">
                <a:solidFill>
                  <a:schemeClr val="tx1"/>
                </a:solidFill>
                <a:effectLst/>
                <a:latin typeface="+mn-lt"/>
                <a:ea typeface="+mn-ea"/>
                <a:cs typeface="+mn-cs"/>
              </a:rPr>
              <a:t>HOSTED Hypervisor</a:t>
            </a:r>
            <a:r>
              <a:rPr lang="zh-TW" altLang="en-US" sz="1200" b="1"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VMM </a:t>
            </a:r>
            <a:r>
              <a:rPr lang="zh-TW" altLang="en-US" sz="1200" b="0" i="0" kern="1200" dirty="0" smtClean="0">
                <a:solidFill>
                  <a:schemeClr val="tx1"/>
                </a:solidFill>
                <a:effectLst/>
                <a:latin typeface="+mn-lt"/>
                <a:ea typeface="+mn-ea"/>
                <a:cs typeface="+mn-cs"/>
              </a:rPr>
              <a:t>作為應用程式運行在主作業系統環境內，運行效率一般較 </a:t>
            </a:r>
            <a:r>
              <a:rPr lang="en-US" altLang="zh-TW" sz="1200" b="0" i="0" kern="1200" dirty="0" smtClean="0">
                <a:solidFill>
                  <a:schemeClr val="tx1"/>
                </a:solidFill>
                <a:effectLst/>
                <a:latin typeface="+mn-lt"/>
                <a:ea typeface="+mn-ea"/>
                <a:cs typeface="+mn-cs"/>
              </a:rPr>
              <a:t>Type 1 </a:t>
            </a:r>
            <a:r>
              <a:rPr lang="zh-TW" altLang="en-US" sz="1200" b="0" i="0" kern="1200" dirty="0" smtClean="0">
                <a:solidFill>
                  <a:schemeClr val="tx1"/>
                </a:solidFill>
                <a:effectLst/>
                <a:latin typeface="+mn-lt"/>
                <a:ea typeface="+mn-ea"/>
                <a:cs typeface="+mn-cs"/>
              </a:rPr>
              <a:t>還低。</a:t>
            </a:r>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en-US" altLang="zh-TW" sz="1200" dirty="0" smtClean="0">
                <a:latin typeface="Times New Roman" panose="02020603050405020304" pitchFamily="18" charset="0"/>
                <a:cs typeface="Times New Roman" panose="02020603050405020304" pitchFamily="18" charset="0"/>
              </a:rPr>
              <a:t>Contemplating</a:t>
            </a:r>
            <a:r>
              <a:rPr lang="zh-TW" altLang="en-US" sz="1200" dirty="0" smtClean="0">
                <a:latin typeface="Times New Roman" panose="02020603050405020304" pitchFamily="18" charset="0"/>
                <a:cs typeface="Times New Roman" panose="02020603050405020304" pitchFamily="18" charset="0"/>
              </a:rPr>
              <a:t>考慮</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5</a:t>
            </a:fld>
            <a:endParaRPr lang="zh-TW" altLang="en-US"/>
          </a:p>
        </p:txBody>
      </p:sp>
    </p:spTree>
    <p:extLst>
      <p:ext uri="{BB962C8B-B14F-4D97-AF65-F5344CB8AC3E}">
        <p14:creationId xmlns:p14="http://schemas.microsoft.com/office/powerpoint/2010/main" val="21116515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Segment 3</a:t>
            </a:r>
          </a:p>
          <a:p>
            <a:r>
              <a:rPr lang="zh-TW" altLang="en-US" dirty="0" smtClean="0"/>
              <a:t>更好的資料監控和計費</a:t>
            </a:r>
            <a:endParaRPr lang="en-US" altLang="zh-TW" dirty="0" smtClean="0"/>
          </a:p>
          <a:p>
            <a:endParaRPr lang="en-US" altLang="zh-TW" dirty="0" smtClean="0"/>
          </a:p>
          <a:p>
            <a:r>
              <a:rPr lang="en-US" altLang="zh-TW" dirty="0" smtClean="0"/>
              <a:t>Segment 4</a:t>
            </a:r>
          </a:p>
          <a:p>
            <a:r>
              <a:rPr lang="zh-TW" altLang="en-US" dirty="0" smtClean="0"/>
              <a:t>統一的用戶資料庫； 減少分散資料</a:t>
            </a:r>
            <a:r>
              <a:rPr lang="en-US" altLang="zh-TW" dirty="0" smtClean="0"/>
              <a:t>(</a:t>
            </a:r>
            <a:r>
              <a:rPr lang="zh-TW" altLang="en-US" dirty="0" smtClean="0"/>
              <a:t>碎片</a:t>
            </a:r>
            <a:r>
              <a:rPr lang="en-US" altLang="zh-TW" dirty="0" smtClean="0"/>
              <a:t>)</a:t>
            </a:r>
          </a:p>
          <a:p>
            <a:r>
              <a:rPr lang="en-US" altLang="zh-TW" dirty="0" smtClean="0"/>
              <a:t>OSS/BSS</a:t>
            </a:r>
            <a:r>
              <a:rPr lang="zh-TW" altLang="en-US" dirty="0" smtClean="0"/>
              <a:t>的中央溝通點</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50</a:t>
            </a:fld>
            <a:endParaRPr lang="zh-TW" altLang="en-US"/>
          </a:p>
        </p:txBody>
      </p:sp>
    </p:spTree>
    <p:extLst>
      <p:ext uri="{BB962C8B-B14F-4D97-AF65-F5344CB8AC3E}">
        <p14:creationId xmlns:p14="http://schemas.microsoft.com/office/powerpoint/2010/main" val="29888036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latin typeface="Times New Roman" panose="02020603050405020304" pitchFamily="18" charset="0"/>
                <a:cs typeface="Times New Roman" panose="02020603050405020304" pitchFamily="18" charset="0"/>
              </a:rPr>
              <a:t>In this grouping approach, all segments are</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connected almost entirely through the GPRS</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Tunneling Protocol (GTP), not through diameter</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protocol interfaces. </a:t>
            </a:r>
          </a:p>
          <a:p>
            <a:r>
              <a:rPr lang="zh-TW" altLang="en-US" dirty="0" smtClean="0"/>
              <a:t>在這種分組方法中，幾乎所有片段都透過</a:t>
            </a:r>
            <a:r>
              <a:rPr lang="en-US" altLang="zh-TW" dirty="0" smtClean="0">
                <a:latin typeface="Times New Roman" panose="02020603050405020304" pitchFamily="18" charset="0"/>
                <a:cs typeface="Times New Roman" panose="02020603050405020304" pitchFamily="18" charset="0"/>
              </a:rPr>
              <a:t>GPRS</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Tunneling Protocol </a:t>
            </a:r>
            <a:r>
              <a:rPr lang="zh-TW" altLang="en-US" dirty="0" smtClean="0"/>
              <a:t>（</a:t>
            </a:r>
            <a:r>
              <a:rPr lang="en-US" altLang="zh-TW" dirty="0" smtClean="0"/>
              <a:t>GTP</a:t>
            </a:r>
            <a:r>
              <a:rPr lang="zh-TW" altLang="en-US" dirty="0" smtClean="0"/>
              <a:t>）連接，而不是通過</a:t>
            </a:r>
            <a:r>
              <a:rPr lang="en-US" altLang="zh-TW" dirty="0" smtClean="0">
                <a:latin typeface="Times New Roman" panose="02020603050405020304" pitchFamily="18" charset="0"/>
                <a:cs typeface="Times New Roman" panose="02020603050405020304" pitchFamily="18" charset="0"/>
              </a:rPr>
              <a:t>diameter</a:t>
            </a:r>
            <a:r>
              <a:rPr lang="zh-TW" altLang="en-US" dirty="0" smtClean="0">
                <a:latin typeface="Times New Roman" panose="02020603050405020304" pitchFamily="18" charset="0"/>
                <a:cs typeface="Times New Roman" panose="02020603050405020304" pitchFamily="18" charset="0"/>
              </a:rPr>
              <a:t>協議</a:t>
            </a:r>
            <a:r>
              <a:rPr lang="zh-TW" altLang="en-US" dirty="0" smtClean="0"/>
              <a:t>連接。</a:t>
            </a:r>
            <a:endParaRPr lang="en-US" altLang="zh-TW" dirty="0" smtClean="0"/>
          </a:p>
          <a:p>
            <a:r>
              <a:rPr lang="en-US" altLang="zh-TW" dirty="0" smtClean="0"/>
              <a:t/>
            </a:r>
            <a:br>
              <a:rPr lang="en-US" altLang="zh-TW" dirty="0" smtClean="0"/>
            </a:br>
            <a:endParaRPr lang="zh-TW" altLang="en-US" dirty="0" smtClean="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51</a:t>
            </a:fld>
            <a:endParaRPr lang="zh-TW" altLang="en-US"/>
          </a:p>
        </p:txBody>
      </p:sp>
    </p:spTree>
    <p:extLst>
      <p:ext uri="{BB962C8B-B14F-4D97-AF65-F5344CB8AC3E}">
        <p14:creationId xmlns:p14="http://schemas.microsoft.com/office/powerpoint/2010/main" val="29811106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在這種分組方法中，幾乎所有片段都透過</a:t>
            </a:r>
            <a:r>
              <a:rPr lang="en-US" altLang="zh-TW" dirty="0" smtClean="0">
                <a:latin typeface="Times New Roman" panose="02020603050405020304" pitchFamily="18" charset="0"/>
                <a:cs typeface="Times New Roman" panose="02020603050405020304" pitchFamily="18" charset="0"/>
              </a:rPr>
              <a:t>GPRS</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Tunneling Protocol </a:t>
            </a:r>
            <a:r>
              <a:rPr lang="zh-TW" altLang="en-US" dirty="0" smtClean="0"/>
              <a:t>（</a:t>
            </a:r>
            <a:r>
              <a:rPr lang="en-US" altLang="zh-TW" dirty="0" smtClean="0"/>
              <a:t>GTP</a:t>
            </a:r>
            <a:r>
              <a:rPr lang="zh-TW" altLang="en-US" dirty="0" smtClean="0"/>
              <a:t>）連接，而不是通過</a:t>
            </a:r>
            <a:r>
              <a:rPr lang="en-US" altLang="zh-TW" dirty="0" smtClean="0">
                <a:latin typeface="Times New Roman" panose="02020603050405020304" pitchFamily="18" charset="0"/>
                <a:cs typeface="Times New Roman" panose="02020603050405020304" pitchFamily="18" charset="0"/>
              </a:rPr>
              <a:t>diameter</a:t>
            </a:r>
            <a:r>
              <a:rPr lang="zh-TW" altLang="en-US" dirty="0" smtClean="0">
                <a:latin typeface="Times New Roman" panose="02020603050405020304" pitchFamily="18" charset="0"/>
                <a:cs typeface="Times New Roman" panose="02020603050405020304" pitchFamily="18" charset="0"/>
              </a:rPr>
              <a:t>協議</a:t>
            </a:r>
            <a:r>
              <a:rPr lang="zh-TW" altLang="en-US" dirty="0" smtClean="0"/>
              <a:t>連接。</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即使</a:t>
            </a:r>
            <a:r>
              <a:rPr lang="en-US" altLang="zh-TW" dirty="0" smtClean="0">
                <a:latin typeface="Times New Roman" panose="02020603050405020304" pitchFamily="18" charset="0"/>
                <a:cs typeface="Times New Roman" panose="02020603050405020304" pitchFamily="18" charset="0"/>
              </a:rPr>
              <a:t>diameter</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protocol</a:t>
            </a:r>
            <a:r>
              <a:rPr lang="zh-TW" altLang="en-US" dirty="0" smtClean="0"/>
              <a:t>在</a:t>
            </a:r>
            <a:r>
              <a:rPr lang="en-US" altLang="zh-TW" dirty="0" smtClean="0"/>
              <a:t>EPC</a:t>
            </a:r>
            <a:r>
              <a:rPr lang="zh-TW" altLang="en-US" dirty="0" smtClean="0"/>
              <a:t>元件的控制平面中是增強的協定，它也依賴於其</a:t>
            </a:r>
            <a:r>
              <a:rPr lang="en-US" altLang="zh-TW" dirty="0" smtClean="0">
                <a:latin typeface="Times New Roman" panose="02020603050405020304" pitchFamily="18" charset="0"/>
                <a:cs typeface="Times New Roman" panose="02020603050405020304" pitchFamily="18" charset="0"/>
              </a:rPr>
              <a:t>Stream Control Transmission Protocol</a:t>
            </a:r>
            <a:r>
              <a:rPr lang="zh-TW" altLang="en-US" dirty="0" smtClean="0"/>
              <a:t>（</a:t>
            </a:r>
            <a:r>
              <a:rPr lang="en-US" altLang="zh-TW" dirty="0" smtClean="0"/>
              <a:t>SCTP</a:t>
            </a:r>
            <a:r>
              <a:rPr lang="zh-TW" altLang="en-US" dirty="0" smtClean="0"/>
              <a:t>）和</a:t>
            </a:r>
            <a:r>
              <a:rPr lang="en-US" altLang="zh-TW" dirty="0" smtClean="0">
                <a:latin typeface="Times New Roman" panose="02020603050405020304" pitchFamily="18" charset="0"/>
                <a:cs typeface="Times New Roman" panose="02020603050405020304" pitchFamily="18" charset="0"/>
              </a:rPr>
              <a:t>Transmission Control Protocol </a:t>
            </a:r>
            <a:r>
              <a:rPr lang="zh-TW" altLang="en-US" dirty="0" smtClean="0"/>
              <a:t>（</a:t>
            </a:r>
            <a:r>
              <a:rPr lang="en-US" altLang="zh-TW" dirty="0" smtClean="0"/>
              <a:t>TCP</a:t>
            </a:r>
            <a:r>
              <a:rPr lang="zh-TW" altLang="en-US" dirty="0" smtClean="0"/>
              <a:t>）。</a:t>
            </a:r>
            <a:endParaRPr lang="en-US" altLang="zh-TW" dirty="0" smtClean="0"/>
          </a:p>
          <a:p>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SCTP and TCP are known to</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downgrade network performance when small</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amounts of data are being exchanged</a:t>
            </a:r>
            <a:r>
              <a:rPr lang="en-US" altLang="zh-TW" dirty="0" smtClean="0"/>
              <a:t> [23]</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當只交換少量資料時，</a:t>
            </a:r>
            <a:r>
              <a:rPr lang="en-US" altLang="zh-TW" dirty="0" smtClean="0"/>
              <a:t>SCTP</a:t>
            </a:r>
            <a:r>
              <a:rPr lang="zh-TW" altLang="en-US" dirty="0" smtClean="0"/>
              <a:t>和</a:t>
            </a:r>
            <a:r>
              <a:rPr lang="en-US" altLang="zh-TW" dirty="0" smtClean="0"/>
              <a:t>TCP</a:t>
            </a:r>
            <a:r>
              <a:rPr lang="zh-TW" altLang="en-US" dirty="0" smtClean="0"/>
              <a:t>會降低網絡性能</a:t>
            </a:r>
            <a:endParaRPr lang="en-US" altLang="zh-TW" dirty="0" smtClean="0"/>
          </a:p>
          <a:p>
            <a:endParaRPr lang="en-US" altLang="zh-TW" dirty="0" smtClean="0"/>
          </a:p>
          <a:p>
            <a:r>
              <a:rPr lang="en-US" altLang="zh-TW" sz="1200" b="0" i="0" kern="1200" dirty="0" smtClean="0">
                <a:solidFill>
                  <a:schemeClr val="tx1"/>
                </a:solidFill>
                <a:effectLst/>
                <a:latin typeface="+mn-lt"/>
                <a:ea typeface="+mn-ea"/>
                <a:cs typeface="+mn-cs"/>
              </a:rPr>
              <a:t>These</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network downgrades are due to the control packets, such as acknowledgment packets, which are</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sent to set up the connection. </a:t>
            </a:r>
          </a:p>
          <a:p>
            <a:r>
              <a:rPr lang="zh-TW" altLang="en-US" dirty="0" smtClean="0"/>
              <a:t>這些網絡降級歸因於</a:t>
            </a:r>
            <a:r>
              <a:rPr lang="en-US" altLang="zh-TW" dirty="0" smtClean="0"/>
              <a:t>control packet</a:t>
            </a:r>
            <a:r>
              <a:rPr lang="zh-TW" altLang="en-US" dirty="0" smtClean="0"/>
              <a:t>（例如</a:t>
            </a:r>
            <a:r>
              <a:rPr lang="en-US" altLang="zh-TW" dirty="0" smtClean="0"/>
              <a:t>ACK</a:t>
            </a:r>
            <a:r>
              <a:rPr lang="zh-TW" altLang="en-US" dirty="0" smtClean="0"/>
              <a:t>），這些</a:t>
            </a:r>
            <a:r>
              <a:rPr lang="en-US" altLang="zh-TW" dirty="0" smtClean="0"/>
              <a:t>packet</a:t>
            </a:r>
            <a:r>
              <a:rPr lang="zh-TW" altLang="en-US" dirty="0" smtClean="0"/>
              <a:t>被發送來建立連接。</a:t>
            </a: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52</a:t>
            </a:fld>
            <a:endParaRPr lang="zh-TW" altLang="en-US"/>
          </a:p>
        </p:txBody>
      </p:sp>
    </p:spTree>
    <p:extLst>
      <p:ext uri="{BB962C8B-B14F-4D97-AF65-F5344CB8AC3E}">
        <p14:creationId xmlns:p14="http://schemas.microsoft.com/office/powerpoint/2010/main" val="12467733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GTP</a:t>
            </a:r>
            <a:r>
              <a:rPr lang="zh-TW" altLang="en-US" sz="1200" b="0" i="0" kern="1200" dirty="0" smtClean="0">
                <a:solidFill>
                  <a:schemeClr val="tx1"/>
                </a:solidFill>
                <a:effectLst/>
                <a:latin typeface="+mn-lt"/>
                <a:ea typeface="+mn-ea"/>
                <a:cs typeface="+mn-cs"/>
              </a:rPr>
              <a:t>在其傳輸層中依賴於</a:t>
            </a:r>
            <a:r>
              <a:rPr lang="en-US" altLang="zh-TW" dirty="0" smtClean="0">
                <a:latin typeface="Times New Roman" panose="02020603050405020304" pitchFamily="18" charset="0"/>
                <a:cs typeface="Times New Roman" panose="02020603050405020304" pitchFamily="18" charset="0"/>
              </a:rPr>
              <a:t>User Datagram Protocol </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UDP</a:t>
            </a:r>
            <a:r>
              <a:rPr lang="zh-TW" altLang="en-US" sz="1200" b="0" i="0" kern="1200" dirty="0" smtClean="0">
                <a:solidFill>
                  <a:schemeClr val="tx1"/>
                </a:solidFill>
                <a:effectLst/>
                <a:latin typeface="+mn-lt"/>
                <a:ea typeface="+mn-ea"/>
                <a:cs typeface="+mn-cs"/>
              </a:rPr>
              <a:t>），該協議在小</a:t>
            </a:r>
            <a:r>
              <a:rPr lang="en-US" altLang="zh-TW" sz="1200" b="0" i="0" kern="1200" dirty="0" smtClean="0">
                <a:solidFill>
                  <a:schemeClr val="tx1"/>
                </a:solidFill>
                <a:effectLst/>
                <a:latin typeface="+mn-lt"/>
                <a:ea typeface="+mn-ea"/>
                <a:cs typeface="+mn-cs"/>
              </a:rPr>
              <a:t>packet</a:t>
            </a:r>
            <a:r>
              <a:rPr lang="zh-TW" altLang="en-US" sz="1200" b="0" i="0" kern="1200" dirty="0" smtClean="0">
                <a:solidFill>
                  <a:schemeClr val="tx1"/>
                </a:solidFill>
                <a:effectLst/>
                <a:latin typeface="+mn-lt"/>
                <a:ea typeface="+mn-ea"/>
                <a:cs typeface="+mn-cs"/>
              </a:rPr>
              <a:t>的資料交換連接上具有令人滿意的性能</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因為控制信號的</a:t>
            </a:r>
            <a:r>
              <a:rPr lang="en-US" altLang="zh-TW" sz="1200" b="0" i="0" kern="1200" dirty="0" smtClean="0">
                <a:solidFill>
                  <a:schemeClr val="tx1"/>
                </a:solidFill>
                <a:effectLst/>
                <a:latin typeface="+mn-lt"/>
                <a:ea typeface="+mn-ea"/>
                <a:cs typeface="+mn-cs"/>
              </a:rPr>
              <a:t>packet</a:t>
            </a:r>
            <a:r>
              <a:rPr lang="zh-TW" altLang="en-US" sz="1200" b="0" i="0" kern="1200" dirty="0" smtClean="0">
                <a:solidFill>
                  <a:schemeClr val="tx1"/>
                </a:solidFill>
                <a:effectLst/>
                <a:latin typeface="+mn-lt"/>
                <a:ea typeface="+mn-ea"/>
                <a:cs typeface="+mn-cs"/>
              </a:rPr>
              <a:t>很小，因此使用</a:t>
            </a:r>
            <a:r>
              <a:rPr lang="en-US" altLang="zh-TW" sz="1200" b="0" i="0" kern="1200" dirty="0" smtClean="0">
                <a:solidFill>
                  <a:schemeClr val="tx1"/>
                </a:solidFill>
                <a:effectLst/>
                <a:latin typeface="+mn-lt"/>
                <a:ea typeface="+mn-ea"/>
                <a:cs typeface="+mn-cs"/>
              </a:rPr>
              <a:t>GTP</a:t>
            </a:r>
            <a:r>
              <a:rPr lang="zh-TW" altLang="en-US" sz="1200" b="0" i="0" kern="1200" dirty="0" smtClean="0">
                <a:solidFill>
                  <a:schemeClr val="tx1"/>
                </a:solidFill>
                <a:effectLst/>
                <a:latin typeface="+mn-lt"/>
                <a:ea typeface="+mn-ea"/>
                <a:cs typeface="+mn-cs"/>
              </a:rPr>
              <a:t>維持介面可以有更好的計算性能和網絡資源的使用。</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由於大多數事務是在內部執行的，因此它需要大量的計算能力。</a:t>
            </a:r>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Although the proposed grouping introduces benefits in terms of minimizing control signaling traffic</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to avoid congestion on the networking infrastructure,</a:t>
            </a:r>
            <a:r>
              <a:rPr lang="en-US" altLang="zh-TW" dirty="0" smtClean="0"/>
              <a:t> </a:t>
            </a:r>
            <a:br>
              <a:rPr lang="en-US" altLang="zh-TW" dirty="0" smtClean="0"/>
            </a:br>
            <a:r>
              <a:rPr lang="zh-TW" altLang="en-US" dirty="0" smtClean="0"/>
              <a:t>儘管建議的分組在最大程度地減少控制信令流量以避免網絡基礎結構擁塞方面帶來了好處，</a:t>
            </a:r>
            <a:r>
              <a:rPr lang="en-US" altLang="zh-TW" dirty="0" smtClean="0"/>
              <a:t/>
            </a:r>
            <a:br>
              <a:rPr lang="en-US" altLang="zh-TW" dirty="0" smtClean="0"/>
            </a:br>
            <a:r>
              <a:rPr lang="en-US" altLang="zh-TW" dirty="0" smtClean="0"/>
              <a:t/>
            </a:r>
            <a:br>
              <a:rPr lang="en-US" altLang="zh-TW" dirty="0" smtClean="0"/>
            </a:b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53</a:t>
            </a:fld>
            <a:endParaRPr lang="zh-TW" altLang="en-US"/>
          </a:p>
        </p:txBody>
      </p:sp>
    </p:spTree>
    <p:extLst>
      <p:ext uri="{BB962C8B-B14F-4D97-AF65-F5344CB8AC3E}">
        <p14:creationId xmlns:p14="http://schemas.microsoft.com/office/powerpoint/2010/main" val="25373841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rtl="0"/>
            <a:r>
              <a:rPr lang="zh-TW" altLang="en-US" sz="1200" b="0" i="0" kern="1200" dirty="0" smtClean="0">
                <a:solidFill>
                  <a:schemeClr val="tx1"/>
                </a:solidFill>
                <a:effectLst/>
                <a:latin typeface="+mn-lt"/>
                <a:ea typeface="+mn-ea"/>
                <a:cs typeface="+mn-cs"/>
              </a:rPr>
              <a:t>為了說明提出的分組帶來的好處，應用了</a:t>
            </a:r>
            <a:r>
              <a:rPr lang="en-US" altLang="zh-TW" sz="1200" b="0" i="0" kern="1200" dirty="0" smtClean="0">
                <a:solidFill>
                  <a:schemeClr val="tx1"/>
                </a:solidFill>
                <a:effectLst/>
                <a:latin typeface="+mn-lt"/>
                <a:ea typeface="+mn-ea"/>
                <a:cs typeface="+mn-cs"/>
              </a:rPr>
              <a:t>[25]</a:t>
            </a:r>
            <a:r>
              <a:rPr lang="zh-TW" altLang="en-US" sz="1200" b="0" i="0" kern="1200" dirty="0" smtClean="0">
                <a:solidFill>
                  <a:schemeClr val="tx1"/>
                </a:solidFill>
                <a:effectLst/>
                <a:latin typeface="+mn-lt"/>
                <a:ea typeface="+mn-ea"/>
                <a:cs typeface="+mn-cs"/>
              </a:rPr>
              <a:t>中生成的信號流量，並估計了所需頻寬的減少量。</a:t>
            </a:r>
            <a:endParaRPr lang="en-US" altLang="zh-TW" sz="1200" b="0" i="0" kern="1200" dirty="0" smtClean="0">
              <a:solidFill>
                <a:schemeClr val="tx1"/>
              </a:solidFill>
              <a:effectLst/>
              <a:latin typeface="+mn-lt"/>
              <a:ea typeface="+mn-ea"/>
              <a:cs typeface="+mn-cs"/>
            </a:endParaRPr>
          </a:p>
          <a:p>
            <a:pPr rtl="0"/>
            <a:r>
              <a:rPr lang="en-US" altLang="zh-TW" sz="1200" b="0" i="0" kern="1200" dirty="0" smtClean="0">
                <a:solidFill>
                  <a:schemeClr val="tx1"/>
                </a:solidFill>
                <a:effectLst/>
                <a:latin typeface="+mn-lt"/>
                <a:ea typeface="+mn-ea"/>
                <a:cs typeface="+mn-cs"/>
              </a:rPr>
              <a:t>[25]</a:t>
            </a:r>
            <a:r>
              <a:rPr lang="zh-TW" altLang="en-US" sz="1200" b="0" i="0" kern="1200" dirty="0" smtClean="0">
                <a:solidFill>
                  <a:schemeClr val="tx1"/>
                </a:solidFill>
                <a:effectLst/>
                <a:latin typeface="+mn-lt"/>
                <a:ea typeface="+mn-ea"/>
                <a:cs typeface="+mn-cs"/>
              </a:rPr>
              <a:t>中，信號流量是</a:t>
            </a:r>
            <a:r>
              <a:rPr lang="en-US" altLang="zh-TW" sz="1200" b="0" i="0" kern="1200" dirty="0" smtClean="0">
                <a:solidFill>
                  <a:schemeClr val="tx1"/>
                </a:solidFill>
                <a:effectLst/>
                <a:latin typeface="+mn-lt"/>
                <a:ea typeface="+mn-ea"/>
                <a:cs typeface="+mn-cs"/>
              </a:rPr>
              <a:t>15</a:t>
            </a:r>
            <a:r>
              <a:rPr lang="zh-TW" altLang="en-US" sz="1200" b="0" i="0" kern="1200" dirty="0" smtClean="0">
                <a:solidFill>
                  <a:schemeClr val="tx1"/>
                </a:solidFill>
                <a:effectLst/>
                <a:latin typeface="+mn-lt"/>
                <a:ea typeface="+mn-ea"/>
                <a:cs typeface="+mn-cs"/>
              </a:rPr>
              <a:t>個</a:t>
            </a:r>
            <a:r>
              <a:rPr lang="en-US" altLang="zh-TW" sz="1200" b="0" i="0" kern="1200" dirty="0" err="1" smtClean="0">
                <a:solidFill>
                  <a:schemeClr val="tx1"/>
                </a:solidFill>
                <a:effectLst/>
                <a:latin typeface="+mn-lt"/>
                <a:ea typeface="+mn-ea"/>
                <a:cs typeface="+mn-cs"/>
              </a:rPr>
              <a:t>eNB</a:t>
            </a:r>
            <a:r>
              <a:rPr lang="zh-TW" altLang="en-US" sz="1200" b="0" i="0" kern="1200" dirty="0" smtClean="0">
                <a:solidFill>
                  <a:schemeClr val="tx1"/>
                </a:solidFill>
                <a:effectLst/>
                <a:latin typeface="+mn-lt"/>
                <a:ea typeface="+mn-ea"/>
                <a:cs typeface="+mn-cs"/>
              </a:rPr>
              <a:t>連接到</a:t>
            </a:r>
            <a:r>
              <a:rPr lang="en-US" altLang="zh-TW" sz="1200" b="0" i="0" kern="1200" dirty="0" smtClean="0">
                <a:solidFill>
                  <a:schemeClr val="tx1"/>
                </a:solidFill>
                <a:effectLst/>
                <a:latin typeface="+mn-lt"/>
                <a:ea typeface="+mn-ea"/>
                <a:cs typeface="+mn-cs"/>
              </a:rPr>
              <a:t>EPC</a:t>
            </a:r>
            <a:r>
              <a:rPr lang="zh-TW" altLang="en-US" sz="1200" b="0" i="0" kern="1200" dirty="0" smtClean="0">
                <a:solidFill>
                  <a:schemeClr val="tx1"/>
                </a:solidFill>
                <a:effectLst/>
                <a:latin typeface="+mn-lt"/>
                <a:ea typeface="+mn-ea"/>
                <a:cs typeface="+mn-cs"/>
              </a:rPr>
              <a:t>元件生成的，流量資訊和規劃參數如表</a:t>
            </a:r>
            <a:r>
              <a:rPr lang="en-US" altLang="zh-TW" sz="1200" b="0" i="0" kern="1200" dirty="0" smtClean="0">
                <a:solidFill>
                  <a:schemeClr val="tx1"/>
                </a:solidFill>
                <a:effectLst/>
                <a:latin typeface="+mn-lt"/>
                <a:ea typeface="+mn-ea"/>
                <a:cs typeface="+mn-cs"/>
              </a:rPr>
              <a:t>3</a:t>
            </a:r>
            <a:r>
              <a:rPr lang="zh-TW" altLang="en-US" sz="1200" b="0" i="0" kern="1200" dirty="0" smtClean="0">
                <a:solidFill>
                  <a:schemeClr val="tx1"/>
                </a:solidFill>
                <a:effectLst/>
                <a:latin typeface="+mn-lt"/>
                <a:ea typeface="+mn-ea"/>
                <a:cs typeface="+mn-cs"/>
              </a:rPr>
              <a:t>所示。</a:t>
            </a:r>
          </a:p>
          <a:p>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54</a:t>
            </a:fld>
            <a:endParaRPr lang="zh-TW" altLang="en-US"/>
          </a:p>
        </p:txBody>
      </p:sp>
    </p:spTree>
    <p:extLst>
      <p:ext uri="{BB962C8B-B14F-4D97-AF65-F5344CB8AC3E}">
        <p14:creationId xmlns:p14="http://schemas.microsoft.com/office/powerpoint/2010/main" val="104493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However, the total signaling transaction traffic between the MME and the HSS in [25] was 1,039,430 transactions, and the average number of</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transactions per second between the MME and the HSS was 6.2 transactions per subscriber. </a:t>
            </a:r>
          </a:p>
          <a:p>
            <a:r>
              <a:rPr lang="zh-TW" altLang="en-US" dirty="0" smtClean="0"/>
              <a:t>在</a:t>
            </a:r>
            <a:r>
              <a:rPr lang="en-US" altLang="zh-TW" dirty="0" smtClean="0"/>
              <a:t>[25]</a:t>
            </a:r>
            <a:r>
              <a:rPr lang="zh-TW" altLang="en-US" dirty="0" smtClean="0"/>
              <a:t>中，</a:t>
            </a:r>
            <a:r>
              <a:rPr lang="en-US" altLang="zh-TW" dirty="0" smtClean="0"/>
              <a:t>MME</a:t>
            </a:r>
            <a:r>
              <a:rPr lang="zh-TW" altLang="en-US" dirty="0" smtClean="0"/>
              <a:t>和</a:t>
            </a:r>
            <a:r>
              <a:rPr lang="en-US" altLang="zh-TW" dirty="0" smtClean="0"/>
              <a:t>HSS</a:t>
            </a:r>
            <a:r>
              <a:rPr lang="zh-TW" altLang="en-US" dirty="0" smtClean="0"/>
              <a:t>之間的總訊息流量為</a:t>
            </a:r>
            <a:r>
              <a:rPr lang="en-US" altLang="zh-TW" dirty="0" smtClean="0"/>
              <a:t>1,039,430</a:t>
            </a:r>
            <a:r>
              <a:rPr lang="zh-TW" altLang="en-US" dirty="0" smtClean="0"/>
              <a:t>個，平均每秒每個用戶</a:t>
            </a:r>
            <a:r>
              <a:rPr lang="en-US" altLang="zh-TW" dirty="0" smtClean="0"/>
              <a:t>6.2</a:t>
            </a:r>
            <a:r>
              <a:rPr lang="zh-TW" altLang="en-US" dirty="0" smtClean="0"/>
              <a:t>個</a:t>
            </a:r>
            <a:r>
              <a:rPr lang="en-US" altLang="zh-TW" dirty="0" smtClean="0"/>
              <a:t>transactions</a:t>
            </a:r>
            <a:r>
              <a:rPr lang="zh-TW" altLang="en-US" dirty="0" smtClean="0"/>
              <a:t>。</a:t>
            </a:r>
            <a:r>
              <a:rPr lang="en-US" altLang="zh-TW" dirty="0" smtClean="0"/>
              <a:t>(1039430/167650)</a:t>
            </a:r>
          </a:p>
          <a:p>
            <a:endParaRPr lang="en-US" altLang="zh-TW" dirty="0" smtClean="0"/>
          </a:p>
          <a:p>
            <a:r>
              <a:rPr lang="en-US" altLang="zh-TW" dirty="0" smtClean="0"/>
              <a:t>Using the proposed grouping of MME and HSS FE, the number of transactions decreased from 6.2 to 1 transaction(s) per subscriber.</a:t>
            </a:r>
            <a:br>
              <a:rPr lang="en-US" altLang="zh-TW" dirty="0" smtClean="0"/>
            </a:br>
            <a:r>
              <a:rPr lang="zh-TW" altLang="en-US" dirty="0" smtClean="0"/>
              <a:t>使用提出的</a:t>
            </a:r>
            <a:r>
              <a:rPr lang="en-US" altLang="zh-TW" dirty="0" smtClean="0"/>
              <a:t>MME</a:t>
            </a:r>
            <a:r>
              <a:rPr lang="zh-TW" altLang="en-US" dirty="0" smtClean="0"/>
              <a:t>和</a:t>
            </a:r>
            <a:r>
              <a:rPr lang="en-US" altLang="zh-TW" dirty="0" smtClean="0"/>
              <a:t>HSS FE</a:t>
            </a:r>
            <a:r>
              <a:rPr lang="zh-TW" altLang="en-US" dirty="0" smtClean="0"/>
              <a:t>分組，每個用戶的</a:t>
            </a:r>
            <a:r>
              <a:rPr lang="en-US" altLang="zh-TW" dirty="0" smtClean="0"/>
              <a:t>transaction</a:t>
            </a:r>
            <a:r>
              <a:rPr lang="zh-TW" altLang="en-US" dirty="0" smtClean="0"/>
              <a:t>數量從</a:t>
            </a:r>
            <a:r>
              <a:rPr lang="en-US" altLang="zh-TW" dirty="0" smtClean="0"/>
              <a:t>6.2</a:t>
            </a:r>
            <a:r>
              <a:rPr lang="zh-TW" altLang="en-US" dirty="0" smtClean="0"/>
              <a:t>減少到</a:t>
            </a:r>
            <a:r>
              <a:rPr lang="en-US" altLang="zh-TW" dirty="0" smtClean="0"/>
              <a:t>1</a:t>
            </a:r>
            <a:r>
              <a:rPr lang="zh-TW" altLang="en-US" dirty="0" smtClean="0"/>
              <a:t>，總訊息流量變為</a:t>
            </a:r>
            <a:r>
              <a:rPr lang="en-US" altLang="zh-TW" dirty="0" smtClean="0"/>
              <a:t>173239</a:t>
            </a:r>
            <a:r>
              <a:rPr lang="zh-TW" altLang="en-US" dirty="0" smtClean="0"/>
              <a:t>個</a:t>
            </a:r>
            <a:endParaRPr lang="en-US" altLang="zh-TW" dirty="0" smtClean="0"/>
          </a:p>
          <a:p>
            <a:endParaRPr lang="en-US" altLang="zh-TW" dirty="0" smtClean="0"/>
          </a:p>
          <a:p>
            <a:r>
              <a:rPr lang="en-US" altLang="zh-TW" dirty="0" smtClean="0"/>
              <a:t>The reason behind this reduction in the number of transactions is the combination of all the user information into one query from the UDR [25].</a:t>
            </a:r>
          </a:p>
          <a:p>
            <a:r>
              <a:rPr lang="zh-TW" altLang="en-US" dirty="0" smtClean="0"/>
              <a:t>減少訊息數量的原因是，所有用戶訊息都來自對</a:t>
            </a:r>
            <a:r>
              <a:rPr lang="en-US" altLang="zh-TW" dirty="0" smtClean="0"/>
              <a:t>UDR</a:t>
            </a:r>
            <a:r>
              <a:rPr lang="zh-TW" altLang="en-US" dirty="0" smtClean="0"/>
              <a:t>做一次查詢。</a:t>
            </a:r>
            <a:endParaRPr lang="en-US" altLang="zh-TW" dirty="0" smtClean="0"/>
          </a:p>
          <a:p>
            <a:r>
              <a:rPr lang="en-US" altLang="zh-TW" dirty="0" smtClean="0"/>
              <a:t/>
            </a:r>
            <a:br>
              <a:rPr lang="en-US" altLang="zh-TW" dirty="0" smtClean="0"/>
            </a:br>
            <a:r>
              <a:rPr lang="en-US" altLang="zh-TW" dirty="0" smtClean="0"/>
              <a:t>In [25], signaling transaction traffic between the SGW and the PGW was 56,559 transactions.</a:t>
            </a:r>
          </a:p>
          <a:p>
            <a:r>
              <a:rPr lang="zh-TW" altLang="en-US" dirty="0" smtClean="0"/>
              <a:t>在</a:t>
            </a:r>
            <a:r>
              <a:rPr lang="en-US" altLang="zh-TW" dirty="0" smtClean="0"/>
              <a:t>[25]</a:t>
            </a:r>
            <a:r>
              <a:rPr lang="zh-TW" altLang="en-US" dirty="0" smtClean="0"/>
              <a:t>中，</a:t>
            </a:r>
            <a:r>
              <a:rPr lang="en-US" altLang="zh-TW" dirty="0" smtClean="0"/>
              <a:t>SGW</a:t>
            </a:r>
            <a:r>
              <a:rPr lang="zh-TW" altLang="en-US" dirty="0" smtClean="0"/>
              <a:t>和</a:t>
            </a:r>
            <a:r>
              <a:rPr lang="en-US" altLang="zh-TW" dirty="0" smtClean="0"/>
              <a:t>PGW</a:t>
            </a:r>
            <a:r>
              <a:rPr lang="zh-TW" altLang="en-US" dirty="0" smtClean="0"/>
              <a:t>之間的信令交易流量為</a:t>
            </a:r>
            <a:r>
              <a:rPr lang="en-US" altLang="zh-TW" dirty="0" smtClean="0"/>
              <a:t>56,559</a:t>
            </a:r>
            <a:r>
              <a:rPr lang="zh-TW" altLang="en-US" dirty="0" smtClean="0"/>
              <a:t>個交易。</a:t>
            </a:r>
            <a:endParaRPr lang="en-US" altLang="zh-TW" dirty="0" smtClean="0"/>
          </a:p>
          <a:p>
            <a:endParaRPr lang="en-US" altLang="zh-TW" dirty="0" smtClean="0"/>
          </a:p>
          <a:p>
            <a:r>
              <a:rPr lang="en-US" altLang="zh-TW" dirty="0" smtClean="0"/>
              <a:t>Using the proposed grouping of the SGW and PGW, signaling transactions over the network were eliminated. Moreover,</a:t>
            </a:r>
          </a:p>
          <a:p>
            <a:r>
              <a:rPr lang="en-US" altLang="zh-TW" dirty="0" smtClean="0"/>
              <a:t>total signaling transaction traffic for PCRF was 37,706, with an average of two transactions per bearer in [25]. </a:t>
            </a:r>
          </a:p>
          <a:p>
            <a:r>
              <a:rPr lang="zh-TW" altLang="en-US" dirty="0" smtClean="0"/>
              <a:t>使用提出的</a:t>
            </a:r>
            <a:r>
              <a:rPr lang="en-US" altLang="zh-TW" dirty="0" smtClean="0"/>
              <a:t>SGW</a:t>
            </a:r>
            <a:r>
              <a:rPr lang="zh-TW" altLang="en-US" dirty="0" smtClean="0"/>
              <a:t>和</a:t>
            </a:r>
            <a:r>
              <a:rPr lang="en-US" altLang="zh-TW" dirty="0" smtClean="0"/>
              <a:t>PGW</a:t>
            </a:r>
            <a:r>
              <a:rPr lang="zh-TW" altLang="en-US" dirty="0" smtClean="0"/>
              <a:t>分組，可以消除網絡上的信息交換。 此外， </a:t>
            </a:r>
            <a:r>
              <a:rPr lang="en-US" altLang="zh-TW" dirty="0" smtClean="0"/>
              <a:t>PCRF</a:t>
            </a:r>
            <a:r>
              <a:rPr lang="zh-TW" altLang="en-US" dirty="0" smtClean="0"/>
              <a:t>的總</a:t>
            </a:r>
            <a:r>
              <a:rPr lang="en-US" altLang="zh-TW" dirty="0" smtClean="0"/>
              <a:t>transaction</a:t>
            </a:r>
            <a:r>
              <a:rPr lang="zh-TW" altLang="en-US" dirty="0" smtClean="0"/>
              <a:t>流量為</a:t>
            </a:r>
            <a:r>
              <a:rPr lang="en-US" altLang="zh-TW" dirty="0" smtClean="0"/>
              <a:t>37,706</a:t>
            </a:r>
            <a:r>
              <a:rPr lang="zh-TW" altLang="en-US" dirty="0" smtClean="0"/>
              <a:t>，平均每個</a:t>
            </a:r>
            <a:r>
              <a:rPr lang="en-US" altLang="zh-TW" dirty="0" smtClean="0"/>
              <a:t>bearer</a:t>
            </a:r>
            <a:r>
              <a:rPr lang="zh-TW" altLang="en-US" dirty="0" smtClean="0"/>
              <a:t>兩個</a:t>
            </a:r>
            <a:r>
              <a:rPr lang="en-US" altLang="zh-TW" dirty="0" smtClean="0"/>
              <a:t>transaction[25]</a:t>
            </a:r>
            <a:r>
              <a:rPr lang="zh-TW" altLang="en-US" dirty="0" smtClean="0"/>
              <a:t>。</a:t>
            </a:r>
            <a:endParaRPr lang="en-US" altLang="zh-TW" dirty="0" smtClean="0"/>
          </a:p>
          <a:p>
            <a:endParaRPr lang="en-US" altLang="zh-TW" dirty="0" smtClean="0"/>
          </a:p>
          <a:p>
            <a:r>
              <a:rPr lang="en-US" altLang="zh-TW" dirty="0" smtClean="0"/>
              <a:t>As a result, the number of PCRF and UDR signaling transactions was 18,853. Because 80 percent of users had prepaid accounts,</a:t>
            </a:r>
          </a:p>
          <a:p>
            <a:r>
              <a:rPr lang="en-US" altLang="zh-TW" dirty="0" smtClean="0"/>
              <a:t>30,164 transactions between the PCRF and the OCS were generated. </a:t>
            </a:r>
          </a:p>
          <a:p>
            <a:r>
              <a:rPr lang="zh-TW" altLang="en-US" dirty="0" smtClean="0"/>
              <a:t>結果，</a:t>
            </a:r>
            <a:r>
              <a:rPr lang="en-US" altLang="zh-TW" dirty="0" smtClean="0"/>
              <a:t>PCRF</a:t>
            </a:r>
            <a:r>
              <a:rPr lang="zh-TW" altLang="en-US" dirty="0" smtClean="0"/>
              <a:t>和</a:t>
            </a:r>
            <a:r>
              <a:rPr lang="en-US" altLang="zh-TW" dirty="0" smtClean="0"/>
              <a:t>UDR</a:t>
            </a:r>
            <a:r>
              <a:rPr lang="zh-TW" altLang="en-US" dirty="0" smtClean="0"/>
              <a:t>的</a:t>
            </a:r>
            <a:r>
              <a:rPr lang="en-US" altLang="zh-TW" dirty="0" smtClean="0"/>
              <a:t>transaction</a:t>
            </a:r>
            <a:r>
              <a:rPr lang="zh-TW" altLang="en-US" dirty="0" smtClean="0"/>
              <a:t>數量為</a:t>
            </a:r>
            <a:r>
              <a:rPr lang="en-US" altLang="zh-TW" dirty="0" smtClean="0"/>
              <a:t>18,853</a:t>
            </a:r>
            <a:r>
              <a:rPr lang="zh-TW" altLang="en-US" dirty="0" smtClean="0"/>
              <a:t>。 由於</a:t>
            </a:r>
            <a:r>
              <a:rPr lang="en-US" altLang="zh-TW" dirty="0" smtClean="0"/>
              <a:t>80</a:t>
            </a:r>
            <a:r>
              <a:rPr lang="zh-TW" altLang="en-US" dirty="0" smtClean="0"/>
              <a:t>％的用戶擁有預付費帳戶，因此</a:t>
            </a:r>
            <a:r>
              <a:rPr lang="en-US" altLang="zh-TW" dirty="0" smtClean="0"/>
              <a:t>PCRF</a:t>
            </a:r>
            <a:r>
              <a:rPr lang="zh-TW" altLang="en-US" dirty="0" smtClean="0"/>
              <a:t>和</a:t>
            </a:r>
            <a:r>
              <a:rPr lang="en-US" altLang="zh-TW" dirty="0" smtClean="0"/>
              <a:t>OCS</a:t>
            </a:r>
            <a:r>
              <a:rPr lang="zh-TW" altLang="en-US" dirty="0" smtClean="0"/>
              <a:t>之間產生了</a:t>
            </a:r>
            <a:r>
              <a:rPr lang="en-US" altLang="zh-TW" dirty="0" smtClean="0"/>
              <a:t>30,164</a:t>
            </a:r>
            <a:r>
              <a:rPr lang="zh-TW" altLang="en-US" dirty="0" smtClean="0"/>
              <a:t>筆</a:t>
            </a:r>
            <a:r>
              <a:rPr lang="en-US" altLang="zh-TW" dirty="0" smtClean="0"/>
              <a:t>transaction</a:t>
            </a:r>
            <a:r>
              <a:rPr lang="zh-TW" altLang="en-US" dirty="0" smtClean="0"/>
              <a:t>。</a:t>
            </a:r>
            <a:r>
              <a:rPr lang="en-US" altLang="zh-TW" dirty="0" smtClean="0"/>
              <a:t>(37706</a:t>
            </a:r>
            <a:r>
              <a:rPr lang="zh-TW" altLang="en-US" dirty="0" smtClean="0"/>
              <a:t>*</a:t>
            </a:r>
            <a:r>
              <a:rPr lang="en-US" altLang="zh-TW" dirty="0" smtClean="0"/>
              <a:t>0.8)</a:t>
            </a:r>
          </a:p>
          <a:p>
            <a:endParaRPr lang="en-US" altLang="zh-TW" dirty="0" smtClean="0"/>
          </a:p>
          <a:p>
            <a:r>
              <a:rPr lang="en-US" altLang="zh-TW" dirty="0" smtClean="0"/>
              <a:t>Using the proposed grouping, these transactions were eliminated because the PCRF, OCS, and UDR are</a:t>
            </a:r>
          </a:p>
          <a:p>
            <a:r>
              <a:rPr lang="en-US" altLang="zh-TW" dirty="0" smtClean="0"/>
              <a:t>implemented in the same segment. Signaling traffic takes place between these entities and the PCEF, </a:t>
            </a:r>
          </a:p>
          <a:p>
            <a:r>
              <a:rPr lang="en-US" altLang="zh-TW" dirty="0" smtClean="0"/>
              <a:t>which is implemented with the PGW in a different segment. </a:t>
            </a:r>
            <a:br>
              <a:rPr lang="en-US" altLang="zh-TW" dirty="0" smtClean="0"/>
            </a:br>
            <a:r>
              <a:rPr lang="zh-TW" altLang="en-US" dirty="0" smtClean="0"/>
              <a:t>使用提出的分組，可以消除這些</a:t>
            </a:r>
            <a:r>
              <a:rPr lang="en-US" altLang="zh-TW" dirty="0" smtClean="0"/>
              <a:t>transaction</a:t>
            </a:r>
            <a:r>
              <a:rPr lang="zh-TW" altLang="en-US" dirty="0" smtClean="0"/>
              <a:t>，因為</a:t>
            </a:r>
            <a:r>
              <a:rPr lang="en-US" altLang="zh-TW" dirty="0" smtClean="0"/>
              <a:t>PCRF</a:t>
            </a:r>
            <a:r>
              <a:rPr lang="zh-TW" altLang="en-US" dirty="0" smtClean="0"/>
              <a:t>，</a:t>
            </a:r>
            <a:r>
              <a:rPr lang="en-US" altLang="zh-TW" dirty="0" smtClean="0"/>
              <a:t>OCS</a:t>
            </a:r>
            <a:r>
              <a:rPr lang="zh-TW" altLang="en-US" dirty="0" smtClean="0"/>
              <a:t>和</a:t>
            </a:r>
            <a:r>
              <a:rPr lang="en-US" altLang="zh-TW" dirty="0" smtClean="0"/>
              <a:t>UDR</a:t>
            </a:r>
            <a:r>
              <a:rPr lang="zh-TW" altLang="en-US" dirty="0" smtClean="0"/>
              <a:t>在同一部分中實現。 流量發生在這些元件與</a:t>
            </a:r>
            <a:r>
              <a:rPr lang="en-US" altLang="zh-TW" dirty="0" smtClean="0"/>
              <a:t>PCEF</a:t>
            </a:r>
            <a:r>
              <a:rPr lang="zh-TW" altLang="en-US" dirty="0" smtClean="0"/>
              <a:t>之間，而</a:t>
            </a:r>
            <a:r>
              <a:rPr lang="en-US" altLang="zh-TW" dirty="0" smtClean="0"/>
              <a:t>PCEF</a:t>
            </a:r>
            <a:r>
              <a:rPr lang="zh-TW" altLang="en-US" dirty="0" smtClean="0"/>
              <a:t>是在不同部分中和</a:t>
            </a:r>
            <a:r>
              <a:rPr lang="en-US" altLang="zh-TW" dirty="0" smtClean="0"/>
              <a:t>PGW</a:t>
            </a:r>
            <a:r>
              <a:rPr lang="zh-TW" altLang="en-US" dirty="0" smtClean="0"/>
              <a:t>一起實做的。</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55</a:t>
            </a:fld>
            <a:endParaRPr lang="zh-TW" altLang="en-US"/>
          </a:p>
        </p:txBody>
      </p:sp>
    </p:spTree>
    <p:extLst>
      <p:ext uri="{BB962C8B-B14F-4D97-AF65-F5344CB8AC3E}">
        <p14:creationId xmlns:p14="http://schemas.microsoft.com/office/powerpoint/2010/main" val="17155883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rtl="0"/>
            <a:r>
              <a:rPr lang="en-US" altLang="zh-TW" sz="1200" b="0" i="0" kern="1200" dirty="0" smtClean="0">
                <a:solidFill>
                  <a:schemeClr val="tx1"/>
                </a:solidFill>
                <a:effectLst/>
                <a:latin typeface="+mn-lt"/>
                <a:ea typeface="+mn-ea"/>
                <a:cs typeface="+mn-cs"/>
              </a:rPr>
              <a:t>NFV</a:t>
            </a:r>
            <a:r>
              <a:rPr lang="zh-TW" altLang="en-US" sz="1200" b="0" i="0" kern="1200" dirty="0" smtClean="0">
                <a:solidFill>
                  <a:schemeClr val="tx1"/>
                </a:solidFill>
                <a:effectLst/>
                <a:latin typeface="+mn-lt"/>
                <a:ea typeface="+mn-ea"/>
                <a:cs typeface="+mn-cs"/>
              </a:rPr>
              <a:t>目標是透過將網絡功能與底下的專有硬體分離來徹底改變電信行業。</a:t>
            </a:r>
            <a:endParaRPr lang="en-US" altLang="zh-TW" sz="1200" b="0" i="0" kern="1200" dirty="0" smtClean="0">
              <a:solidFill>
                <a:schemeClr val="tx1"/>
              </a:solidFill>
              <a:effectLst/>
              <a:latin typeface="+mn-lt"/>
              <a:ea typeface="+mn-ea"/>
              <a:cs typeface="+mn-cs"/>
            </a:endParaRPr>
          </a:p>
          <a:p>
            <a:pPr rtl="0"/>
            <a:endParaRPr lang="en-US" altLang="zh-TW" sz="1200" b="0" i="0" kern="1200" dirty="0" smtClean="0">
              <a:solidFill>
                <a:schemeClr val="tx1"/>
              </a:solidFill>
              <a:effectLst/>
              <a:latin typeface="+mn-lt"/>
              <a:ea typeface="+mn-ea"/>
              <a:cs typeface="+mn-cs"/>
            </a:endParaRPr>
          </a:p>
          <a:p>
            <a:pPr rtl="0"/>
            <a:r>
              <a:rPr lang="zh-TW" altLang="en-US" sz="1200" b="0" i="0" kern="1200" dirty="0" smtClean="0">
                <a:solidFill>
                  <a:schemeClr val="tx1"/>
                </a:solidFill>
                <a:effectLst/>
                <a:latin typeface="+mn-lt"/>
                <a:ea typeface="+mn-ea"/>
                <a:cs typeface="+mn-cs"/>
              </a:rPr>
              <a:t>除了</a:t>
            </a:r>
            <a:r>
              <a:rPr lang="en-US" altLang="zh-TW" sz="1200" b="0" i="0" kern="1200" dirty="0" smtClean="0">
                <a:solidFill>
                  <a:schemeClr val="tx1"/>
                </a:solidFill>
                <a:effectLst/>
                <a:latin typeface="+mn-lt"/>
                <a:ea typeface="+mn-ea"/>
                <a:cs typeface="+mn-cs"/>
              </a:rPr>
              <a:t>NFV</a:t>
            </a:r>
            <a:r>
              <a:rPr lang="zh-TW" altLang="en-US" sz="1200" b="0" i="0" kern="1200" dirty="0" smtClean="0">
                <a:solidFill>
                  <a:schemeClr val="tx1"/>
                </a:solidFill>
                <a:effectLst/>
                <a:latin typeface="+mn-lt"/>
                <a:ea typeface="+mn-ea"/>
                <a:cs typeface="+mn-cs"/>
              </a:rPr>
              <a:t>給電信行業帶來的所有優勢外，它還面臨著可能阻礙其發展的技術挑戰。</a:t>
            </a:r>
            <a:endParaRPr lang="en-US" altLang="zh-TW" sz="1200" b="0" i="0" kern="1200" dirty="0" smtClean="0">
              <a:solidFill>
                <a:schemeClr val="tx1"/>
              </a:solidFill>
              <a:effectLst/>
              <a:latin typeface="+mn-lt"/>
              <a:ea typeface="+mn-ea"/>
              <a:cs typeface="+mn-cs"/>
            </a:endParaRPr>
          </a:p>
          <a:p>
            <a:endParaRPr lang="en-US" altLang="zh-TW" dirty="0" smtClean="0"/>
          </a:p>
          <a:p>
            <a:r>
              <a:rPr lang="zh-TW" altLang="en-US" dirty="0" smtClean="0"/>
              <a:t>這篇論文還提出了虛擬化網絡功能的分組標準，讓實體網絡上產生最少的</a:t>
            </a:r>
            <a:r>
              <a:rPr lang="en-US" altLang="zh-TW" dirty="0" smtClean="0"/>
              <a:t>transaction</a:t>
            </a:r>
            <a:r>
              <a:rPr lang="zh-TW" altLang="en-US" dirty="0" smtClean="0"/>
              <a:t>。</a:t>
            </a:r>
            <a:endParaRPr lang="en-US" altLang="zh-TW" dirty="0" smtClean="0"/>
          </a:p>
          <a:p>
            <a:endParaRPr lang="en-US" altLang="zh-TW" dirty="0" smtClean="0"/>
          </a:p>
          <a:p>
            <a:r>
              <a:rPr lang="zh-TW" altLang="en-US" dirty="0" smtClean="0"/>
              <a:t>分析顯示，提出的分組方法可以將網絡控制流量減少</a:t>
            </a:r>
            <a:r>
              <a:rPr lang="en-US" altLang="zh-TW" dirty="0" smtClean="0"/>
              <a:t>70</a:t>
            </a:r>
            <a:r>
              <a:rPr lang="zh-TW" altLang="en-US" dirty="0" smtClean="0"/>
              <a:t>％。</a:t>
            </a:r>
            <a:endParaRPr lang="en-US" altLang="zh-TW" dirty="0" smtClean="0"/>
          </a:p>
          <a:p>
            <a:endParaRPr lang="en-US" altLang="zh-TW" dirty="0" smtClean="0"/>
          </a:p>
          <a:p>
            <a:endParaRPr lang="en-US" altLang="zh-TW" dirty="0" smtClean="0"/>
          </a:p>
          <a:p>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Revolutionize</a:t>
            </a:r>
            <a:r>
              <a:rPr lang="zh-TW" altLang="en-US" sz="1200" b="0" i="0" kern="1200" dirty="0" smtClean="0">
                <a:solidFill>
                  <a:schemeClr val="tx1"/>
                </a:solidFill>
                <a:effectLst/>
                <a:latin typeface="+mn-lt"/>
                <a:ea typeface="+mn-ea"/>
                <a:cs typeface="+mn-cs"/>
              </a:rPr>
              <a:t> 革新、革命化</a:t>
            </a:r>
            <a:endParaRPr lang="en-US" altLang="zh-TW" sz="1200" b="0" i="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56</a:t>
            </a:fld>
            <a:endParaRPr lang="zh-TW" altLang="en-US"/>
          </a:p>
        </p:txBody>
      </p:sp>
    </p:spTree>
    <p:extLst>
      <p:ext uri="{BB962C8B-B14F-4D97-AF65-F5344CB8AC3E}">
        <p14:creationId xmlns:p14="http://schemas.microsoft.com/office/powerpoint/2010/main" val="16593802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57</a:t>
            </a:fld>
            <a:endParaRPr lang="zh-TW" altLang="en-US"/>
          </a:p>
        </p:txBody>
      </p:sp>
    </p:spTree>
    <p:extLst>
      <p:ext uri="{BB962C8B-B14F-4D97-AF65-F5344CB8AC3E}">
        <p14:creationId xmlns:p14="http://schemas.microsoft.com/office/powerpoint/2010/main" val="2768584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在過去的十年中，對寬頻網絡連線的需求急劇上升。</a:t>
            </a:r>
            <a:endParaRPr lang="en-US" altLang="zh-TW" dirty="0" smtClean="0"/>
          </a:p>
          <a:p>
            <a:r>
              <a:rPr lang="zh-TW" altLang="en-US" dirty="0" smtClean="0"/>
              <a:t>不斷上升的需求促使網絡服務提供商投資於基礎設施，以跟上需求，</a:t>
            </a:r>
            <a:r>
              <a:rPr lang="zh-TW" altLang="en-US" dirty="0" smtClean="0"/>
              <a:t>但是在</a:t>
            </a:r>
            <a:r>
              <a:rPr lang="en-US" altLang="zh-TW" dirty="0" smtClean="0"/>
              <a:t>[</a:t>
            </a:r>
            <a:r>
              <a:rPr lang="en-US" altLang="zh-TW" dirty="0" smtClean="0"/>
              <a:t>2]</a:t>
            </a:r>
            <a:r>
              <a:rPr lang="zh-TW" altLang="en-US" dirty="0" smtClean="0"/>
              <a:t>研究中顯示</a:t>
            </a:r>
            <a:r>
              <a:rPr lang="zh-TW" altLang="en-US" dirty="0" smtClean="0"/>
              <a:t>，這樣的投資回報很小</a:t>
            </a:r>
            <a:endParaRPr lang="en-US" altLang="zh-TW" dirty="0" smtClean="0"/>
          </a:p>
          <a:p>
            <a:r>
              <a:rPr lang="zh-TW" altLang="en-US" dirty="0" smtClean="0"/>
              <a:t>網絡運營挑戰不只限制於昂貴的硬體設備的成本，還包括能源成本的上漲以及在競爭市場上找到高素質人才，他們要具備能夠對越來越複雜的硬體設施進行設計，整合和操作的技能。</a:t>
            </a:r>
            <a:endParaRPr lang="en-US" altLang="zh-TW" dirty="0" smtClean="0"/>
          </a:p>
          <a:p>
            <a:endParaRPr lang="en-US" altLang="zh-TW" dirty="0" smtClean="0"/>
          </a:p>
          <a:p>
            <a:endParaRPr lang="en-US" altLang="zh-TW" dirty="0" smtClean="0"/>
          </a:p>
          <a:p>
            <a:endParaRPr lang="en-US" altLang="zh-TW" dirty="0" smtClean="0"/>
          </a:p>
          <a:p>
            <a:r>
              <a:rPr lang="en-US" altLang="zh-TW" sz="1200" dirty="0" smtClean="0">
                <a:latin typeface="Times New Roman" panose="02020603050405020304" pitchFamily="18" charset="0"/>
                <a:cs typeface="Times New Roman" panose="02020603050405020304" pitchFamily="18" charset="0"/>
              </a:rPr>
              <a:t>keep up with </a:t>
            </a:r>
            <a:r>
              <a:rPr lang="zh-TW" altLang="en-US" sz="1200" dirty="0" smtClean="0">
                <a:latin typeface="Times New Roman" panose="02020603050405020304" pitchFamily="18" charset="0"/>
                <a:cs typeface="Times New Roman" panose="02020603050405020304" pitchFamily="18" charset="0"/>
              </a:rPr>
              <a:t>跟上</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6</a:t>
            </a:fld>
            <a:endParaRPr lang="zh-TW" altLang="en-US"/>
          </a:p>
        </p:txBody>
      </p:sp>
    </p:spTree>
    <p:extLst>
      <p:ext uri="{BB962C8B-B14F-4D97-AF65-F5344CB8AC3E}">
        <p14:creationId xmlns:p14="http://schemas.microsoft.com/office/powerpoint/2010/main" val="1561935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smtClean="0">
                <a:latin typeface="Times New Roman" panose="02020603050405020304" pitchFamily="18" charset="0"/>
                <a:cs typeface="Times New Roman" panose="02020603050405020304" pitchFamily="18" charset="0"/>
              </a:rPr>
              <a:t>這些問題不僅影響收入，而且增加了上市時間並限制了電信行業的創新。</a:t>
            </a:r>
            <a:endParaRPr lang="en-US" altLang="zh-TW" sz="1200" dirty="0" smtClean="0">
              <a:latin typeface="Times New Roman" panose="02020603050405020304" pitchFamily="18" charset="0"/>
              <a:cs typeface="Times New Roman" panose="02020603050405020304" pitchFamily="18" charset="0"/>
            </a:endParaRPr>
          </a:p>
          <a:p>
            <a:r>
              <a:rPr lang="zh-TW" altLang="en-US" sz="1200" dirty="0" smtClean="0">
                <a:latin typeface="Times New Roman" panose="02020603050405020304" pitchFamily="18" charset="0"/>
                <a:cs typeface="Times New Roman" panose="02020603050405020304" pitchFamily="18" charset="0"/>
              </a:rPr>
              <a:t>因此，網絡營運商希望</a:t>
            </a:r>
            <a:r>
              <a:rPr lang="zh-TW" altLang="en-US" sz="1200" dirty="0" smtClean="0">
                <a:latin typeface="Times New Roman" panose="02020603050405020304" pitchFamily="18" charset="0"/>
                <a:cs typeface="Times New Roman" panose="02020603050405020304" pitchFamily="18" charset="0"/>
              </a:rPr>
              <a:t>能夠減少甚至</a:t>
            </a:r>
            <a:r>
              <a:rPr lang="zh-TW" altLang="en-US" sz="1200" dirty="0" smtClean="0">
                <a:latin typeface="Times New Roman" panose="02020603050405020304" pitchFamily="18" charset="0"/>
                <a:cs typeface="Times New Roman" panose="02020603050405020304" pitchFamily="18" charset="0"/>
              </a:rPr>
              <a:t>消除對專有硬體的依賴。</a:t>
            </a:r>
            <a:endParaRPr lang="en-US" altLang="zh-TW" sz="1200" dirty="0" smtClean="0">
              <a:latin typeface="Times New Roman" panose="02020603050405020304" pitchFamily="18" charset="0"/>
              <a:cs typeface="Times New Roman" panose="02020603050405020304" pitchFamily="18" charset="0"/>
            </a:endParaRPr>
          </a:p>
          <a:p>
            <a:r>
              <a:rPr lang="zh-TW" altLang="en-US" sz="1200" dirty="0" smtClean="0">
                <a:latin typeface="Times New Roman" panose="02020603050405020304" pitchFamily="18" charset="0"/>
                <a:cs typeface="Times New Roman" panose="02020603050405020304" pitchFamily="18" charset="0"/>
              </a:rPr>
              <a:t>為了成功實現這些目標，由七個電信營運商組成的小組在歐洲電信標準協會（</a:t>
            </a:r>
            <a:r>
              <a:rPr lang="en-US" altLang="zh-TW" sz="1200" dirty="0" smtClean="0">
                <a:latin typeface="Times New Roman" panose="02020603050405020304" pitchFamily="18" charset="0"/>
                <a:cs typeface="Times New Roman" panose="02020603050405020304" pitchFamily="18" charset="0"/>
              </a:rPr>
              <a:t>ETSI</a:t>
            </a:r>
            <a:r>
              <a:rPr lang="zh-TW" altLang="en-US" sz="1200" dirty="0" smtClean="0">
                <a:latin typeface="Times New Roman" panose="02020603050405020304" pitchFamily="18" charset="0"/>
                <a:cs typeface="Times New Roman" panose="02020603050405020304" pitchFamily="18" charset="0"/>
              </a:rPr>
              <a:t>）下成立了網絡功能虛擬化（</a:t>
            </a:r>
            <a:r>
              <a:rPr lang="en-US" altLang="zh-TW" sz="1200" dirty="0" smtClean="0">
                <a:latin typeface="Times New Roman" panose="02020603050405020304" pitchFamily="18" charset="0"/>
                <a:cs typeface="Times New Roman" panose="02020603050405020304" pitchFamily="18" charset="0"/>
              </a:rPr>
              <a:t>NFV</a:t>
            </a:r>
            <a:r>
              <a:rPr lang="zh-TW" altLang="en-US" sz="1200" dirty="0" smtClean="0">
                <a:latin typeface="Times New Roman" panose="02020603050405020304" pitchFamily="18" charset="0"/>
                <a:cs typeface="Times New Roman" panose="02020603050405020304" pitchFamily="18" charset="0"/>
              </a:rPr>
              <a:t>）的產業規範小組。</a:t>
            </a:r>
            <a:endParaRPr lang="en-US" altLang="zh-TW" sz="1200" dirty="0" smtClean="0">
              <a:latin typeface="Times New Roman" panose="02020603050405020304" pitchFamily="18" charset="0"/>
              <a:cs typeface="Times New Roman" panose="02020603050405020304" pitchFamily="18" charset="0"/>
            </a:endParaRPr>
          </a:p>
          <a:p>
            <a:r>
              <a:rPr lang="zh-TW" altLang="en-US" sz="1200" dirty="0" smtClean="0">
                <a:latin typeface="Times New Roman" panose="02020603050405020304" pitchFamily="18" charset="0"/>
                <a:cs typeface="Times New Roman" panose="02020603050405020304" pitchFamily="18" charset="0"/>
              </a:rPr>
              <a:t>這篇文章會介紹</a:t>
            </a:r>
            <a:r>
              <a:rPr lang="en-US" altLang="zh-TW" sz="1200" dirty="0" smtClean="0">
                <a:latin typeface="Times New Roman" panose="02020603050405020304" pitchFamily="18" charset="0"/>
                <a:cs typeface="Times New Roman" panose="02020603050405020304" pitchFamily="18" charset="0"/>
              </a:rPr>
              <a:t>NFV</a:t>
            </a:r>
            <a:r>
              <a:rPr lang="zh-TW" altLang="en-US" sz="1200" dirty="0" smtClean="0">
                <a:latin typeface="Times New Roman" panose="02020603050405020304" pitchFamily="18" charset="0"/>
                <a:cs typeface="Times New Roman" panose="02020603050405020304" pitchFamily="18" charset="0"/>
              </a:rPr>
              <a:t>，並提供了在電信網絡的核心網絡中設計和實現</a:t>
            </a:r>
            <a:r>
              <a:rPr lang="en-US" altLang="zh-TW" sz="1200" dirty="0" smtClean="0">
                <a:latin typeface="Times New Roman" panose="02020603050405020304" pitchFamily="18" charset="0"/>
                <a:cs typeface="Times New Roman" panose="02020603050405020304" pitchFamily="18" charset="0"/>
              </a:rPr>
              <a:t>NFV</a:t>
            </a:r>
            <a:r>
              <a:rPr lang="zh-TW" altLang="en-US" sz="1200" dirty="0" smtClean="0">
                <a:latin typeface="Times New Roman" panose="02020603050405020304" pitchFamily="18" charset="0"/>
                <a:cs typeface="Times New Roman" panose="02020603050405020304" pitchFamily="18" charset="0"/>
              </a:rPr>
              <a:t>的導引。</a:t>
            </a:r>
            <a:endParaRPr lang="en-US" altLang="zh-TW" sz="1200" dirty="0" smtClean="0">
              <a:latin typeface="Times New Roman" panose="02020603050405020304" pitchFamily="18" charset="0"/>
              <a:cs typeface="Times New Roman" panose="02020603050405020304" pitchFamily="18" charset="0"/>
            </a:endParaRPr>
          </a:p>
          <a:p>
            <a:endParaRPr lang="en-US" altLang="zh-TW" sz="1200" dirty="0" smtClean="0">
              <a:latin typeface="Times New Roman" panose="02020603050405020304" pitchFamily="18" charset="0"/>
              <a:cs typeface="Times New Roman" panose="02020603050405020304" pitchFamily="18" charset="0"/>
            </a:endParaRPr>
          </a:p>
          <a:p>
            <a:endParaRPr lang="en-US" altLang="zh-TW" sz="1200" dirty="0" smtClean="0">
              <a:latin typeface="Times New Roman" panose="02020603050405020304" pitchFamily="18" charset="0"/>
              <a:cs typeface="Times New Roman" panose="02020603050405020304" pitchFamily="18" charset="0"/>
            </a:endParaRPr>
          </a:p>
          <a:p>
            <a:endParaRPr lang="en-US" altLang="zh-TW" sz="1200" dirty="0" smtClean="0">
              <a:latin typeface="Times New Roman" panose="02020603050405020304" pitchFamily="18" charset="0"/>
              <a:cs typeface="Times New Roman" panose="02020603050405020304" pitchFamily="18" charset="0"/>
            </a:endParaRPr>
          </a:p>
          <a:p>
            <a:r>
              <a:rPr lang="en-US" altLang="zh-TW" sz="1200" dirty="0" smtClean="0">
                <a:latin typeface="Times New Roman" panose="02020603050405020304" pitchFamily="18" charset="0"/>
                <a:cs typeface="Times New Roman" panose="02020603050405020304" pitchFamily="18" charset="0"/>
              </a:rPr>
              <a:t>Revenue</a:t>
            </a:r>
            <a:r>
              <a:rPr lang="zh-TW" altLang="en-US" sz="1200" dirty="0" smtClean="0">
                <a:latin typeface="Times New Roman" panose="02020603050405020304" pitchFamily="18" charset="0"/>
                <a:cs typeface="Times New Roman" panose="02020603050405020304" pitchFamily="18" charset="0"/>
              </a:rPr>
              <a:t> 收入</a:t>
            </a:r>
            <a:endParaRPr lang="en-US" altLang="zh-TW" sz="1200" dirty="0" smtClean="0">
              <a:latin typeface="Times New Roman" panose="02020603050405020304" pitchFamily="18" charset="0"/>
              <a:cs typeface="Times New Roman" panose="02020603050405020304" pitchFamily="18" charset="0"/>
            </a:endParaRPr>
          </a:p>
          <a:p>
            <a:r>
              <a:rPr lang="en-US" altLang="zh-TW" sz="1200" dirty="0" smtClean="0">
                <a:latin typeface="Times New Roman" panose="02020603050405020304" pitchFamily="18" charset="0"/>
                <a:cs typeface="Times New Roman" panose="02020603050405020304" pitchFamily="18" charset="0"/>
              </a:rPr>
              <a:t>increase time to market </a:t>
            </a:r>
            <a:r>
              <a:rPr lang="zh-TW" altLang="en-US" sz="1200" dirty="0" smtClean="0">
                <a:latin typeface="Times New Roman" panose="02020603050405020304" pitchFamily="18" charset="0"/>
                <a:cs typeface="Times New Roman" panose="02020603050405020304" pitchFamily="18" charset="0"/>
              </a:rPr>
              <a:t>增加上市時間</a:t>
            </a:r>
            <a:endParaRPr lang="en-US" altLang="zh-TW" sz="1200" dirty="0" smtClean="0">
              <a:latin typeface="Times New Roman" panose="02020603050405020304" pitchFamily="18" charset="0"/>
              <a:cs typeface="Times New Roman" panose="02020603050405020304" pitchFamily="18" charset="0"/>
            </a:endParaRPr>
          </a:p>
          <a:p>
            <a:r>
              <a:rPr lang="en-US" altLang="zh-TW" sz="1200" dirty="0" smtClean="0">
                <a:solidFill>
                  <a:srgbClr val="FF0000"/>
                </a:solidFill>
                <a:latin typeface="Times New Roman" panose="02020603050405020304" pitchFamily="18" charset="0"/>
                <a:cs typeface="Times New Roman" panose="02020603050405020304" pitchFamily="18" charset="0"/>
              </a:rPr>
              <a:t>Proprietary</a:t>
            </a:r>
            <a:r>
              <a:rPr lang="zh-TW" altLang="en-US" sz="1200" dirty="0" smtClean="0">
                <a:solidFill>
                  <a:srgbClr val="FF0000"/>
                </a:solidFill>
                <a:latin typeface="Times New Roman" panose="02020603050405020304" pitchFamily="18" charset="0"/>
                <a:cs typeface="Times New Roman" panose="02020603050405020304" pitchFamily="18" charset="0"/>
              </a:rPr>
              <a:t> 其所有</a:t>
            </a:r>
            <a:r>
              <a:rPr lang="en-US" altLang="zh-TW" sz="1200" dirty="0" smtClean="0">
                <a:solidFill>
                  <a:srgbClr val="FF0000"/>
                </a:solidFill>
                <a:latin typeface="Times New Roman" panose="02020603050405020304" pitchFamily="18" charset="0"/>
                <a:cs typeface="Times New Roman" panose="02020603050405020304" pitchFamily="18" charset="0"/>
              </a:rPr>
              <a:t>(</a:t>
            </a:r>
            <a:r>
              <a:rPr lang="zh-TW" altLang="en-US" sz="1200" dirty="0" smtClean="0">
                <a:solidFill>
                  <a:srgbClr val="FF0000"/>
                </a:solidFill>
                <a:latin typeface="Times New Roman" panose="02020603050405020304" pitchFamily="18" charset="0"/>
                <a:cs typeface="Times New Roman" panose="02020603050405020304" pitchFamily="18" charset="0"/>
              </a:rPr>
              <a:t>專有</a:t>
            </a:r>
            <a:r>
              <a:rPr lang="en-US" altLang="zh-TW" sz="1200" dirty="0" smtClean="0">
                <a:solidFill>
                  <a:srgbClr val="FF0000"/>
                </a:solidFill>
                <a:latin typeface="Times New Roman" panose="02020603050405020304" pitchFamily="18" charset="0"/>
                <a:cs typeface="Times New Roman" panose="02020603050405020304" pitchFamily="18" charset="0"/>
              </a:rPr>
              <a:t>)</a:t>
            </a:r>
            <a:r>
              <a:rPr lang="zh-TW" altLang="en-US" sz="1200" dirty="0" smtClean="0">
                <a:solidFill>
                  <a:srgbClr val="FF0000"/>
                </a:solidFill>
                <a:latin typeface="Times New Roman" panose="02020603050405020304" pitchFamily="18" charset="0"/>
                <a:cs typeface="Times New Roman" panose="02020603050405020304" pitchFamily="18" charset="0"/>
              </a:rPr>
              <a:t>的</a:t>
            </a:r>
            <a:endParaRPr lang="en-US" altLang="zh-TW" sz="1200" dirty="0" smtClean="0">
              <a:solidFill>
                <a:srgbClr val="FF0000"/>
              </a:solidFill>
              <a:latin typeface="Times New Roman" panose="02020603050405020304" pitchFamily="18" charset="0"/>
              <a:cs typeface="Times New Roman" panose="02020603050405020304" pitchFamily="18" charset="0"/>
            </a:endParaRPr>
          </a:p>
          <a:p>
            <a:r>
              <a:rPr lang="en-US" altLang="zh-TW" sz="1200" dirty="0" smtClean="0">
                <a:latin typeface="Times New Roman" panose="02020603050405020304" pitchFamily="18" charset="0"/>
                <a:cs typeface="Times New Roman" panose="02020603050405020304" pitchFamily="18" charset="0"/>
              </a:rPr>
              <a:t>Guideline</a:t>
            </a:r>
            <a:r>
              <a:rPr lang="zh-TW" altLang="en-US" sz="1200" dirty="0" smtClean="0">
                <a:latin typeface="Times New Roman" panose="02020603050405020304" pitchFamily="18" charset="0"/>
                <a:cs typeface="Times New Roman" panose="02020603050405020304" pitchFamily="18" charset="0"/>
              </a:rPr>
              <a:t> 導引、指導方針</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7</a:t>
            </a:fld>
            <a:endParaRPr lang="zh-TW" altLang="en-US"/>
          </a:p>
        </p:txBody>
      </p:sp>
    </p:spTree>
    <p:extLst>
      <p:ext uri="{BB962C8B-B14F-4D97-AF65-F5344CB8AC3E}">
        <p14:creationId xmlns:p14="http://schemas.microsoft.com/office/powerpoint/2010/main" val="3118050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NFV</a:t>
            </a:r>
            <a:r>
              <a:rPr lang="zh-TW" altLang="en-US" sz="1200" b="0" i="0" kern="1200" dirty="0" smtClean="0">
                <a:solidFill>
                  <a:schemeClr val="tx1"/>
                </a:solidFill>
                <a:effectLst/>
                <a:latin typeface="+mn-lt"/>
                <a:ea typeface="+mn-ea"/>
                <a:cs typeface="+mn-cs"/>
              </a:rPr>
              <a:t>技術利用</a:t>
            </a:r>
            <a:r>
              <a:rPr lang="en-US" altLang="zh-TW" sz="1200" b="0" i="0" kern="1200" dirty="0" smtClean="0">
                <a:solidFill>
                  <a:schemeClr val="tx1"/>
                </a:solidFill>
                <a:effectLst/>
                <a:latin typeface="+mn-lt"/>
                <a:ea typeface="+mn-ea"/>
                <a:cs typeface="+mn-cs"/>
              </a:rPr>
              <a:t>IT</a:t>
            </a:r>
            <a:r>
              <a:rPr lang="zh-TW" altLang="en-US" sz="1200" b="0" i="0" kern="1200" dirty="0" smtClean="0">
                <a:solidFill>
                  <a:schemeClr val="tx1"/>
                </a:solidFill>
                <a:effectLst/>
                <a:latin typeface="+mn-lt"/>
                <a:ea typeface="+mn-ea"/>
                <a:cs typeface="+mn-cs"/>
              </a:rPr>
              <a:t>虛擬化的進步開發出來。</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它將網絡功能從底下的專有硬體設備</a:t>
            </a:r>
            <a:r>
              <a:rPr lang="zh-TW" altLang="en-US" sz="1200" b="0" i="0" kern="1200" dirty="0" smtClean="0">
                <a:solidFill>
                  <a:schemeClr val="tx1"/>
                </a:solidFill>
                <a:effectLst/>
                <a:latin typeface="+mn-lt"/>
                <a:ea typeface="+mn-ea"/>
                <a:cs typeface="+mn-cs"/>
              </a:rPr>
              <a:t>分離出來</a:t>
            </a:r>
            <a:r>
              <a:rPr lang="zh-TW" altLang="en-US" sz="1200" b="0" i="0" kern="1200" dirty="0" smtClean="0">
                <a:solidFill>
                  <a:schemeClr val="tx1"/>
                </a:solidFill>
                <a:effectLst/>
                <a:latin typeface="+mn-lt"/>
                <a:ea typeface="+mn-ea"/>
                <a:cs typeface="+mn-cs"/>
              </a:rPr>
              <a:t>。</a:t>
            </a:r>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NFV</a:t>
            </a:r>
            <a:r>
              <a:rPr lang="zh-TW" altLang="en-US" sz="1200" b="0" i="0" kern="1200" dirty="0" smtClean="0">
                <a:solidFill>
                  <a:schemeClr val="tx1"/>
                </a:solidFill>
                <a:effectLst/>
                <a:latin typeface="+mn-lt"/>
                <a:ea typeface="+mn-ea"/>
                <a:cs typeface="+mn-cs"/>
              </a:rPr>
              <a:t>的概念是將網絡功能從專用硬體設備轉移到在一般商用設備上運行的軟體應用程序。</a:t>
            </a:r>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These applications are executed and consolidated on standard IT platforms like high-volume servers, switches, and storage.</a:t>
            </a:r>
            <a:r>
              <a:rPr lang="en-US" altLang="zh-TW" dirty="0" smtClean="0"/>
              <a:t> </a:t>
            </a:r>
          </a:p>
          <a:p>
            <a:r>
              <a:rPr lang="zh-TW" altLang="en-US" dirty="0" smtClean="0"/>
              <a:t>這些應用程序在標準</a:t>
            </a:r>
            <a:r>
              <a:rPr lang="en-US" altLang="zh-TW" dirty="0" smtClean="0"/>
              <a:t>IT</a:t>
            </a:r>
            <a:r>
              <a:rPr lang="zh-TW" altLang="en-US" dirty="0" smtClean="0"/>
              <a:t>平台（例如大容量</a:t>
            </a:r>
            <a:r>
              <a:rPr lang="en-US" altLang="zh-TW" dirty="0" smtClean="0"/>
              <a:t>server</a:t>
            </a:r>
            <a:r>
              <a:rPr lang="zh-TW" altLang="en-US" dirty="0" smtClean="0"/>
              <a:t>，交換機和存儲設備）上執行和整合。</a:t>
            </a:r>
            <a:endParaRPr lang="en-US" altLang="zh-TW" dirty="0" smtClean="0"/>
          </a:p>
          <a:p>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1" i="0" kern="1200" dirty="0" smtClean="0">
                <a:solidFill>
                  <a:schemeClr val="tx1"/>
                </a:solidFill>
                <a:effectLst/>
                <a:latin typeface="+mn-lt"/>
                <a:ea typeface="+mn-ea"/>
                <a:cs typeface="+mn-cs"/>
              </a:rPr>
              <a:t>COTS(Commercial-off-the-Shelf</a:t>
            </a:r>
            <a:r>
              <a:rPr lang="zh-TW" altLang="en-US" sz="1200" b="1" i="0" kern="1200" dirty="0" smtClean="0">
                <a:solidFill>
                  <a:schemeClr val="tx1"/>
                </a:solidFill>
                <a:effectLst/>
                <a:latin typeface="+mn-lt"/>
                <a:ea typeface="+mn-ea"/>
                <a:cs typeface="+mn-cs"/>
              </a:rPr>
              <a:t>，商用貨架產品</a:t>
            </a:r>
            <a:r>
              <a:rPr lang="en-US" altLang="zh-TW" sz="1200" b="1" i="0" kern="1200" dirty="0" smtClean="0">
                <a:solidFill>
                  <a:schemeClr val="tx1"/>
                </a:solidFill>
                <a:effectLst/>
                <a:latin typeface="+mn-lt"/>
                <a:ea typeface="+mn-ea"/>
                <a:cs typeface="+mn-cs"/>
              </a:rPr>
              <a:t>):</a:t>
            </a:r>
            <a:r>
              <a:rPr lang="zh-TW" altLang="en-US" sz="1200" b="1" i="0" kern="1200" dirty="0" smtClean="0">
                <a:solidFill>
                  <a:schemeClr val="tx1"/>
                </a:solidFill>
                <a:effectLst/>
                <a:latin typeface="+mn-lt"/>
                <a:ea typeface="+mn-ea"/>
                <a:cs typeface="+mn-cs"/>
              </a:rPr>
              <a:t>指可以採購到的具有開放式標準定義的接口的軟件或硬件產品。</a:t>
            </a:r>
            <a:endParaRPr lang="en-US" altLang="zh-TW" sz="1200" b="1" i="0" kern="1200" dirty="0" smtClean="0">
              <a:solidFill>
                <a:schemeClr val="tx1"/>
              </a:solidFill>
              <a:effectLst/>
              <a:latin typeface="+mn-lt"/>
              <a:ea typeface="+mn-ea"/>
              <a:cs typeface="+mn-cs"/>
            </a:endParaRPr>
          </a:p>
          <a:p>
            <a:r>
              <a:rPr lang="en-US" altLang="zh-TW" dirty="0" smtClean="0"/>
              <a:t/>
            </a:r>
            <a:br>
              <a:rPr lang="en-US" altLang="zh-TW" dirty="0" smtClean="0"/>
            </a:b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8</a:t>
            </a:fld>
            <a:endParaRPr lang="zh-TW" altLang="en-US"/>
          </a:p>
        </p:txBody>
      </p:sp>
    </p:spTree>
    <p:extLst>
      <p:ext uri="{BB962C8B-B14F-4D97-AF65-F5344CB8AC3E}">
        <p14:creationId xmlns:p14="http://schemas.microsoft.com/office/powerpoint/2010/main" val="2304601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latin typeface="Times New Roman" panose="02020603050405020304" pitchFamily="18" charset="0"/>
                <a:cs typeface="Times New Roman" panose="02020603050405020304" pitchFamily="18" charset="0"/>
              </a:rPr>
              <a:t>透過</a:t>
            </a:r>
            <a:r>
              <a:rPr lang="en-US" altLang="zh-TW" dirty="0" smtClean="0">
                <a:latin typeface="Times New Roman" panose="02020603050405020304" pitchFamily="18" charset="0"/>
                <a:cs typeface="Times New Roman" panose="02020603050405020304" pitchFamily="18" charset="0"/>
              </a:rPr>
              <a:t>NFV</a:t>
            </a:r>
            <a:r>
              <a:rPr lang="zh-TW" altLang="en-US" dirty="0" smtClean="0">
                <a:latin typeface="Times New Roman" panose="02020603050405020304" pitchFamily="18" charset="0"/>
                <a:cs typeface="Times New Roman" panose="02020603050405020304" pitchFamily="18" charset="0"/>
              </a:rPr>
              <a:t>，可以在網絡需要的各種位置（例如，資料中心，網絡節點和終端用戶處所</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房屋</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）執行</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實例化</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網絡功能。</a:t>
            </a:r>
            <a:endParaRPr lang="en-US" altLang="zh-TW" dirty="0" smtClean="0">
              <a:latin typeface="Times New Roman" panose="02020603050405020304" pitchFamily="18" charset="0"/>
              <a:cs typeface="Times New Roman" panose="02020603050405020304" pitchFamily="18" charset="0"/>
            </a:endParaRPr>
          </a:p>
          <a:p>
            <a:r>
              <a:rPr lang="en-US" altLang="zh-TW" dirty="0" smtClean="0">
                <a:latin typeface="Times New Roman" panose="02020603050405020304" pitchFamily="18" charset="0"/>
                <a:cs typeface="Times New Roman" panose="02020603050405020304" pitchFamily="18" charset="0"/>
              </a:rPr>
              <a:t>NFV</a:t>
            </a:r>
            <a:r>
              <a:rPr lang="zh-TW" altLang="en-US" dirty="0" smtClean="0">
                <a:latin typeface="Times New Roman" panose="02020603050405020304" pitchFamily="18" charset="0"/>
                <a:cs typeface="Times New Roman" panose="02020603050405020304" pitchFamily="18" charset="0"/>
              </a:rPr>
              <a:t>的其中一些好處是開放的平台，可伸縮性和靈活性，運作性能的改善，縮短開發週期以及減少的資本支出和運營支出。</a:t>
            </a:r>
            <a:endParaRPr lang="en-US" altLang="zh-TW" dirty="0" smtClean="0">
              <a:latin typeface="Times New Roman" panose="02020603050405020304" pitchFamily="18" charset="0"/>
              <a:cs typeface="Times New Roman" panose="02020603050405020304" pitchFamily="18" charset="0"/>
            </a:endParaRPr>
          </a:p>
          <a:p>
            <a:endParaRPr lang="en-US" altLang="zh-TW" dirty="0" smtClean="0">
              <a:latin typeface="Times New Roman" panose="02020603050405020304" pitchFamily="18" charset="0"/>
              <a:cs typeface="Times New Roman" panose="02020603050405020304" pitchFamily="18" charset="0"/>
            </a:endParaRPr>
          </a:p>
          <a:p>
            <a:endParaRPr lang="en-US" altLang="zh-TW" dirty="0" smtClean="0">
              <a:latin typeface="Times New Roman" panose="02020603050405020304" pitchFamily="18" charset="0"/>
              <a:cs typeface="Times New Roman" panose="02020603050405020304" pitchFamily="18" charset="0"/>
            </a:endParaRPr>
          </a:p>
          <a:p>
            <a:endParaRPr lang="en-US" altLang="zh-TW" dirty="0" smtClean="0">
              <a:latin typeface="Times New Roman" panose="02020603050405020304" pitchFamily="18" charset="0"/>
              <a:cs typeface="Times New Roman" panose="02020603050405020304" pitchFamily="18" charset="0"/>
            </a:endParaRPr>
          </a:p>
          <a:p>
            <a:r>
              <a:rPr lang="en-US" altLang="zh-TW" dirty="0" smtClean="0">
                <a:latin typeface="Times New Roman" panose="02020603050405020304" pitchFamily="18" charset="0"/>
                <a:cs typeface="Times New Roman" panose="02020603050405020304" pitchFamily="18" charset="0"/>
              </a:rPr>
              <a:t>premises</a:t>
            </a:r>
            <a:r>
              <a:rPr lang="zh-TW" altLang="en-US" dirty="0" smtClean="0">
                <a:latin typeface="Times New Roman" panose="02020603050405020304" pitchFamily="18" charset="0"/>
                <a:cs typeface="Times New Roman" panose="02020603050405020304" pitchFamily="18" charset="0"/>
              </a:rPr>
              <a:t>處所</a:t>
            </a:r>
            <a:endParaRPr lang="en-US" altLang="zh-TW" dirty="0" smtClean="0">
              <a:latin typeface="Times New Roman" panose="02020603050405020304" pitchFamily="18" charset="0"/>
              <a:cs typeface="Times New Roman" panose="02020603050405020304" pitchFamily="18" charset="0"/>
            </a:endParaRPr>
          </a:p>
          <a:p>
            <a:r>
              <a:rPr lang="zh-TW" altLang="en-US" dirty="0" smtClean="0">
                <a:latin typeface="Times New Roman" panose="02020603050405020304" pitchFamily="18" charset="0"/>
                <a:cs typeface="Times New Roman" panose="02020603050405020304" pitchFamily="18" charset="0"/>
              </a:rPr>
              <a:t>開放的平台</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一般的電腦，</a:t>
            </a:r>
            <a:r>
              <a:rPr lang="zh-TW" altLang="en-US" sz="1200" b="0" i="0" kern="1200" dirty="0" smtClean="0">
                <a:solidFill>
                  <a:schemeClr val="tx1"/>
                </a:solidFill>
                <a:effectLst/>
                <a:latin typeface="+mn-lt"/>
                <a:ea typeface="+mn-ea"/>
                <a:cs typeface="+mn-cs"/>
              </a:rPr>
              <a:t>開放的標準介面，開放的原始碼</a:t>
            </a:r>
            <a:r>
              <a:rPr lang="en-US" altLang="zh-TW" dirty="0" smtClean="0">
                <a:latin typeface="Times New Roman" panose="02020603050405020304" pitchFamily="18" charset="0"/>
                <a:cs typeface="Times New Roman" panose="02020603050405020304" pitchFamily="18" charset="0"/>
              </a:rPr>
              <a:t>)</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9</a:t>
            </a:fld>
            <a:endParaRPr lang="zh-TW" altLang="en-US"/>
          </a:p>
        </p:txBody>
      </p:sp>
    </p:spTree>
    <p:extLst>
      <p:ext uri="{BB962C8B-B14F-4D97-AF65-F5344CB8AC3E}">
        <p14:creationId xmlns:p14="http://schemas.microsoft.com/office/powerpoint/2010/main" val="3495963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554"/>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smtClean="0">
                  <a:ln>
                    <a:noFill/>
                  </a:ln>
                  <a:solidFill>
                    <a:prstClr val="black"/>
                  </a:solidFill>
                  <a:effectLst/>
                  <a:uLnTx/>
                  <a:uFillTx/>
                  <a:latin typeface="Calibri" pitchFamily="34" charset="0"/>
                  <a:ea typeface="新細明體" charset="-120"/>
                  <a:cs typeface="+mn-cs"/>
                </a:rPr>
                <a:t>2020 </a:t>
              </a:r>
              <a:r>
                <a:rPr kumimoji="0" lang="en-US" altLang="zh-TW" sz="1600" b="1" i="0" u="none" strike="noStrike" kern="1200" cap="none" spc="0" normalizeH="0" baseline="0" noProof="0" dirty="0">
                  <a:ln>
                    <a:noFill/>
                  </a:ln>
                  <a:solidFill>
                    <a:prstClr val="black"/>
                  </a:solidFill>
                  <a:effectLst/>
                  <a:uLnTx/>
                  <a:uFillTx/>
                  <a:latin typeface="Calibri" pitchFamily="34" charset="0"/>
                  <a:ea typeface="新細明體" charset="-120"/>
                  <a:cs typeface="+mn-cs"/>
                </a:rPr>
                <a:t>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13" name="日期版面配置區 3"/>
          <p:cNvSpPr>
            <a:spLocks noGrp="1"/>
          </p:cNvSpPr>
          <p:nvPr>
            <p:ph type="dt" sz="half" idx="10"/>
          </p:nvPr>
        </p:nvSpPr>
        <p:spPr>
          <a:xfrm>
            <a:off x="672800" y="5775135"/>
            <a:ext cx="2844800" cy="365125"/>
          </a:xfrm>
        </p:spPr>
        <p:txBody>
          <a:bodyPr/>
          <a:lstStyle>
            <a:lvl1pPr>
              <a:defRPr>
                <a:latin typeface="微軟正黑體" pitchFamily="34" charset="-120"/>
                <a:ea typeface="微軟正黑體" pitchFamily="34" charset="-120"/>
              </a:defRPr>
            </a:lvl1pPr>
          </a:lstStyle>
          <a:p>
            <a:pPr fontAlgn="base">
              <a:spcBef>
                <a:spcPct val="0"/>
              </a:spcBef>
              <a:spcAft>
                <a:spcPct val="0"/>
              </a:spcAft>
              <a:defRPr/>
            </a:pPr>
            <a:endParaRPr lang="en-US" altLang="zh-TW" dirty="0"/>
          </a:p>
        </p:txBody>
      </p:sp>
      <p:sp>
        <p:nvSpPr>
          <p:cNvPr id="14"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defRPr/>
            </a:pPr>
            <a:r>
              <a:rPr lang="en-US" altLang="zh-TW"/>
              <a:t>/all</a:t>
            </a:r>
          </a:p>
        </p:txBody>
      </p:sp>
      <p:sp>
        <p:nvSpPr>
          <p:cNvPr id="15"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pPr>
            <a:fld id="{A699FADD-8D0F-4F79-B0D0-4667CE7E4FC0}" type="slidenum">
              <a:rPr lang="en-US" altLang="zh-TW" smtClean="0"/>
              <a:pPr fontAlgn="base">
                <a:spcBef>
                  <a:spcPct val="0"/>
                </a:spcBef>
                <a:spcAft>
                  <a:spcPct val="0"/>
                </a:spcAft>
              </a:pPr>
              <a:t>‹#›</a:t>
            </a:fld>
            <a:endParaRPr lang="en-US" altLang="zh-TW" dirty="0"/>
          </a:p>
        </p:txBody>
      </p:sp>
    </p:spTree>
    <p:extLst>
      <p:ext uri="{BB962C8B-B14F-4D97-AF65-F5344CB8AC3E}">
        <p14:creationId xmlns:p14="http://schemas.microsoft.com/office/powerpoint/2010/main" val="364577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F8799C4-9A21-4D9B-BAD9-483784F5284E}" type="datetime1">
              <a:rPr lang="en-US" altLang="zh-TW" smtClean="0"/>
              <a:pPr fontAlgn="base">
                <a:spcBef>
                  <a:spcPct val="0"/>
                </a:spcBef>
                <a:spcAft>
                  <a:spcPct val="0"/>
                </a:spcAft>
                <a:defRPr/>
              </a:pPr>
              <a:t>5/19/2020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B722050B-B23A-4C93-A413-630D7056BB59}"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00068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8609A18C-BB0C-4957-AEEA-DF23DB2324A8}" type="datetime1">
              <a:rPr lang="en-US" altLang="zh-TW" smtClean="0"/>
              <a:pPr fontAlgn="base">
                <a:spcBef>
                  <a:spcPct val="0"/>
                </a:spcBef>
                <a:spcAft>
                  <a:spcPct val="0"/>
                </a:spcAft>
                <a:defRPr/>
              </a:pPr>
              <a:t>5/19/2020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8D10E5F8-9EE4-47A5-9539-1A2F6D5ACD5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53268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a:ln>
                    <a:noFill/>
                  </a:ln>
                  <a:solidFill>
                    <a:prstClr val="black"/>
                  </a:solidFill>
                  <a:effectLst/>
                  <a:uLnTx/>
                  <a:uFillTx/>
                  <a:latin typeface="Calibri" pitchFamily="34" charset="0"/>
                  <a:ea typeface="新細明體" charset="-120"/>
                  <a:cs typeface="+mn-cs"/>
                </a:rPr>
                <a:t>2016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13" name="日期版面配置區 3"/>
          <p:cNvSpPr>
            <a:spLocks noGrp="1"/>
          </p:cNvSpPr>
          <p:nvPr>
            <p:ph type="dt" sz="half" idx="10"/>
          </p:nvPr>
        </p:nvSpPr>
        <p:spPr>
          <a:xfrm>
            <a:off x="672800" y="5775135"/>
            <a:ext cx="2844800" cy="365125"/>
          </a:xfrm>
        </p:spPr>
        <p:txBody>
          <a:bodyPr/>
          <a:lstStyle>
            <a:lvl1pPr>
              <a:defRPr>
                <a:latin typeface="微軟正黑體" pitchFamily="34" charset="-120"/>
                <a:ea typeface="微軟正黑體" pitchFamily="34" charset="-120"/>
              </a:defRPr>
            </a:lvl1pPr>
          </a:lstStyle>
          <a:p>
            <a:pPr fontAlgn="base">
              <a:spcBef>
                <a:spcPct val="0"/>
              </a:spcBef>
              <a:spcAft>
                <a:spcPct val="0"/>
              </a:spcAft>
              <a:defRPr/>
            </a:pPr>
            <a:endParaRPr lang="en-US" altLang="zh-TW" dirty="0"/>
          </a:p>
        </p:txBody>
      </p:sp>
      <p:sp>
        <p:nvSpPr>
          <p:cNvPr id="14"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defRPr/>
            </a:pPr>
            <a:r>
              <a:rPr lang="en-US" altLang="zh-TW"/>
              <a:t>/all</a:t>
            </a:r>
          </a:p>
        </p:txBody>
      </p:sp>
      <p:sp>
        <p:nvSpPr>
          <p:cNvPr id="15"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pPr>
            <a:fld id="{A699FADD-8D0F-4F79-B0D0-4667CE7E4FC0}" type="slidenum">
              <a:rPr lang="en-US" altLang="zh-TW" smtClean="0"/>
              <a:pPr fontAlgn="base">
                <a:spcBef>
                  <a:spcPct val="0"/>
                </a:spcBef>
                <a:spcAft>
                  <a:spcPct val="0"/>
                </a:spcAft>
              </a:pPr>
              <a:t>‹#›</a:t>
            </a:fld>
            <a:endParaRPr lang="en-US" altLang="zh-TW" dirty="0"/>
          </a:p>
        </p:txBody>
      </p:sp>
    </p:spTree>
    <p:extLst>
      <p:ext uri="{BB962C8B-B14F-4D97-AF65-F5344CB8AC3E}">
        <p14:creationId xmlns:p14="http://schemas.microsoft.com/office/powerpoint/2010/main" val="1903072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9B0FFE8-7AA5-421C-94E6-73A8D66128B8}" type="datetime1">
              <a:rPr lang="en-US" altLang="zh-TW" smtClean="0"/>
              <a:pPr fontAlgn="base">
                <a:spcBef>
                  <a:spcPct val="0"/>
                </a:spcBef>
                <a:spcAft>
                  <a:spcPct val="0"/>
                </a:spcAft>
                <a:defRPr/>
              </a:pPr>
              <a:t>5/19/2020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52E38B42-96A3-412A-9CD3-7D6C2689CFF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357620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67C2BEE0-04A8-4F2A-BB7B-CBA0EFEBB555}" type="datetime1">
              <a:rPr lang="en-US" altLang="zh-TW" smtClean="0"/>
              <a:pPr fontAlgn="base">
                <a:spcBef>
                  <a:spcPct val="0"/>
                </a:spcBef>
                <a:spcAft>
                  <a:spcPct val="0"/>
                </a:spcAft>
                <a:defRPr/>
              </a:pPr>
              <a:t>5/19/2020</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DDA86F8-06F8-4595-BEF8-329ED42EABEE}"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04596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fontAlgn="base">
              <a:spcBef>
                <a:spcPct val="0"/>
              </a:spcBef>
              <a:spcAft>
                <a:spcPct val="0"/>
              </a:spcAft>
              <a:defRPr/>
            </a:pPr>
            <a:fld id="{BD18BB28-362D-47CC-A2AA-59E1861A5735}" type="datetime1">
              <a:rPr lang="en-US" altLang="zh-TW" smtClean="0"/>
              <a:pPr fontAlgn="base">
                <a:spcBef>
                  <a:spcPct val="0"/>
                </a:spcBef>
                <a:spcAft>
                  <a:spcPct val="0"/>
                </a:spcAft>
                <a:defRPr/>
              </a:pPr>
              <a:t>5/19/2020</a:t>
            </a:fld>
            <a:endParaRPr lang="en-US" altLang="zh-TW"/>
          </a:p>
        </p:txBody>
      </p:sp>
      <p:sp>
        <p:nvSpPr>
          <p:cNvPr id="7"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66F15CA-265F-460F-8164-04222FC236C2}"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522951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fontAlgn="base">
              <a:spcBef>
                <a:spcPct val="0"/>
              </a:spcBef>
              <a:spcAft>
                <a:spcPct val="0"/>
              </a:spcAft>
              <a:defRPr/>
            </a:pPr>
            <a:fld id="{3E86B26E-71A0-4CCB-B06F-16847B2A597F}" type="datetime1">
              <a:rPr lang="en-US" altLang="zh-TW" smtClean="0"/>
              <a:pPr fontAlgn="base">
                <a:spcBef>
                  <a:spcPct val="0"/>
                </a:spcBef>
                <a:spcAft>
                  <a:spcPct val="0"/>
                </a:spcAft>
                <a:defRPr/>
              </a:pPr>
              <a:t>5/19/2020</a:t>
            </a:fld>
            <a:endParaRPr lang="en-US" altLang="zh-TW"/>
          </a:p>
        </p:txBody>
      </p:sp>
      <p:sp>
        <p:nvSpPr>
          <p:cNvPr id="9"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A268107B-43F3-4111-AF69-94C31870B70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282634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BB9C2BFE-84CE-47AA-BBDA-47046B7E25C2}" type="datetime1">
              <a:rPr lang="en-US" altLang="zh-TW" smtClean="0"/>
              <a:pPr fontAlgn="base">
                <a:spcBef>
                  <a:spcPct val="0"/>
                </a:spcBef>
                <a:spcAft>
                  <a:spcPct val="0"/>
                </a:spcAft>
                <a:defRPr/>
              </a:pPr>
              <a:t>5/19/2020</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D69CB921-88B9-4AF7-A7A8-F9126E05892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404674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fontAlgn="base">
              <a:spcBef>
                <a:spcPct val="0"/>
              </a:spcBef>
              <a:spcAft>
                <a:spcPct val="0"/>
              </a:spcAft>
              <a:defRPr/>
            </a:pPr>
            <a:fld id="{94A7D57D-9186-4541-B346-101C744CEA39}" type="datetime1">
              <a:rPr lang="en-US" altLang="zh-TW" smtClean="0"/>
              <a:pPr fontAlgn="base">
                <a:spcBef>
                  <a:spcPct val="0"/>
                </a:spcBef>
                <a:spcAft>
                  <a:spcPct val="0"/>
                </a:spcAft>
                <a:defRPr/>
              </a:pPr>
              <a:t>5/19/2020</a:t>
            </a:fld>
            <a:endParaRPr lang="en-US" altLang="zh-TW"/>
          </a:p>
        </p:txBody>
      </p:sp>
      <p:sp>
        <p:nvSpPr>
          <p:cNvPr id="3"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985B3E77-56A1-41B9-B254-39D22574D8FF}"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713467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DEC88726-AF44-4AB7-8F37-DE0136FF32EB}" type="datetime1">
              <a:rPr lang="en-US" altLang="zh-TW" smtClean="0"/>
              <a:pPr fontAlgn="base">
                <a:spcBef>
                  <a:spcPct val="0"/>
                </a:spcBef>
                <a:spcAft>
                  <a:spcPct val="0"/>
                </a:spcAft>
                <a:defRPr/>
              </a:pPr>
              <a:t>5/19/2020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E2E534D2-4E1C-482F-B068-E85935B1CC4D}"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95717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9B0FFE8-7AA5-421C-94E6-73A8D66128B8}" type="datetime1">
              <a:rPr lang="en-US" altLang="zh-TW" smtClean="0"/>
              <a:pPr fontAlgn="base">
                <a:spcBef>
                  <a:spcPct val="0"/>
                </a:spcBef>
                <a:spcAft>
                  <a:spcPct val="0"/>
                </a:spcAft>
                <a:defRPr/>
              </a:pPr>
              <a:t>5/19/2020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52E38B42-96A3-412A-9CD3-7D6C2689CFF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03995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4F738F54-6E02-45A9-8676-D145CCEEB1A6}" type="datetime1">
              <a:rPr lang="en-US" altLang="zh-TW" smtClean="0"/>
              <a:pPr fontAlgn="base">
                <a:spcBef>
                  <a:spcPct val="0"/>
                </a:spcBef>
                <a:spcAft>
                  <a:spcPct val="0"/>
                </a:spcAft>
                <a:defRPr/>
              </a:pPr>
              <a:t>5/19/2020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85149DE-D629-479E-AF7A-35B2B3EA0D11}"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43444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F8799C4-9A21-4D9B-BAD9-483784F5284E}" type="datetime1">
              <a:rPr lang="en-US" altLang="zh-TW" smtClean="0"/>
              <a:pPr fontAlgn="base">
                <a:spcBef>
                  <a:spcPct val="0"/>
                </a:spcBef>
                <a:spcAft>
                  <a:spcPct val="0"/>
                </a:spcAft>
                <a:defRPr/>
              </a:pPr>
              <a:t>5/19/2020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B722050B-B23A-4C93-A413-630D7056BB59}"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622492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8609A18C-BB0C-4957-AEEA-DF23DB2324A8}" type="datetime1">
              <a:rPr lang="en-US" altLang="zh-TW" smtClean="0"/>
              <a:pPr fontAlgn="base">
                <a:spcBef>
                  <a:spcPct val="0"/>
                </a:spcBef>
                <a:spcAft>
                  <a:spcPct val="0"/>
                </a:spcAft>
                <a:defRPr/>
              </a:pPr>
              <a:t>5/19/2020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8D10E5F8-9EE4-47A5-9539-1A2F6D5ACD5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822162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a:ln>
                    <a:noFill/>
                  </a:ln>
                  <a:solidFill>
                    <a:prstClr val="black"/>
                  </a:solidFill>
                  <a:effectLst/>
                  <a:uLnTx/>
                  <a:uFillTx/>
                  <a:latin typeface="Calibri" pitchFamily="34" charset="0"/>
                  <a:ea typeface="新細明體" charset="-120"/>
                  <a:cs typeface="+mn-cs"/>
                </a:rPr>
                <a:t>2016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13" name="日期版面配置區 3"/>
          <p:cNvSpPr>
            <a:spLocks noGrp="1"/>
          </p:cNvSpPr>
          <p:nvPr>
            <p:ph type="dt" sz="half" idx="10"/>
          </p:nvPr>
        </p:nvSpPr>
        <p:spPr>
          <a:xfrm>
            <a:off x="672800" y="5775135"/>
            <a:ext cx="2844800" cy="365125"/>
          </a:xfrm>
        </p:spPr>
        <p:txBody>
          <a:bodyPr/>
          <a:lstStyle>
            <a:lvl1pPr>
              <a:defRPr>
                <a:latin typeface="微軟正黑體" pitchFamily="34" charset="-120"/>
                <a:ea typeface="微軟正黑體" pitchFamily="34" charset="-120"/>
              </a:defRPr>
            </a:lvl1pPr>
          </a:lstStyle>
          <a:p>
            <a:pPr fontAlgn="base">
              <a:spcBef>
                <a:spcPct val="0"/>
              </a:spcBef>
              <a:spcAft>
                <a:spcPct val="0"/>
              </a:spcAft>
              <a:defRPr/>
            </a:pPr>
            <a:endParaRPr lang="en-US" altLang="zh-TW" dirty="0"/>
          </a:p>
        </p:txBody>
      </p:sp>
      <p:sp>
        <p:nvSpPr>
          <p:cNvPr id="14"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defRPr/>
            </a:pPr>
            <a:r>
              <a:rPr lang="en-US" altLang="zh-TW"/>
              <a:t>/all</a:t>
            </a:r>
          </a:p>
        </p:txBody>
      </p:sp>
      <p:sp>
        <p:nvSpPr>
          <p:cNvPr id="15"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pPr>
            <a:fld id="{A699FADD-8D0F-4F79-B0D0-4667CE7E4FC0}" type="slidenum">
              <a:rPr lang="en-US" altLang="zh-TW" smtClean="0"/>
              <a:pPr fontAlgn="base">
                <a:spcBef>
                  <a:spcPct val="0"/>
                </a:spcBef>
                <a:spcAft>
                  <a:spcPct val="0"/>
                </a:spcAft>
              </a:pPr>
              <a:t>‹#›</a:t>
            </a:fld>
            <a:endParaRPr lang="en-US" altLang="zh-TW" dirty="0"/>
          </a:p>
        </p:txBody>
      </p:sp>
    </p:spTree>
    <p:extLst>
      <p:ext uri="{BB962C8B-B14F-4D97-AF65-F5344CB8AC3E}">
        <p14:creationId xmlns:p14="http://schemas.microsoft.com/office/powerpoint/2010/main" val="744012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9B0FFE8-7AA5-421C-94E6-73A8D66128B8}" type="datetime1">
              <a:rPr lang="en-US" altLang="zh-TW" smtClean="0"/>
              <a:pPr fontAlgn="base">
                <a:spcBef>
                  <a:spcPct val="0"/>
                </a:spcBef>
                <a:spcAft>
                  <a:spcPct val="0"/>
                </a:spcAft>
                <a:defRPr/>
              </a:pPr>
              <a:t>5/19/2020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52E38B42-96A3-412A-9CD3-7D6C2689CFF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578452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67C2BEE0-04A8-4F2A-BB7B-CBA0EFEBB555}" type="datetime1">
              <a:rPr lang="en-US" altLang="zh-TW" smtClean="0"/>
              <a:pPr fontAlgn="base">
                <a:spcBef>
                  <a:spcPct val="0"/>
                </a:spcBef>
                <a:spcAft>
                  <a:spcPct val="0"/>
                </a:spcAft>
                <a:defRPr/>
              </a:pPr>
              <a:t>5/19/2020</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DDA86F8-06F8-4595-BEF8-329ED42EABEE}"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220101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fontAlgn="base">
              <a:spcBef>
                <a:spcPct val="0"/>
              </a:spcBef>
              <a:spcAft>
                <a:spcPct val="0"/>
              </a:spcAft>
              <a:defRPr/>
            </a:pPr>
            <a:fld id="{BD18BB28-362D-47CC-A2AA-59E1861A5735}" type="datetime1">
              <a:rPr lang="en-US" altLang="zh-TW" smtClean="0"/>
              <a:pPr fontAlgn="base">
                <a:spcBef>
                  <a:spcPct val="0"/>
                </a:spcBef>
                <a:spcAft>
                  <a:spcPct val="0"/>
                </a:spcAft>
                <a:defRPr/>
              </a:pPr>
              <a:t>5/19/2020</a:t>
            </a:fld>
            <a:endParaRPr lang="en-US" altLang="zh-TW"/>
          </a:p>
        </p:txBody>
      </p:sp>
      <p:sp>
        <p:nvSpPr>
          <p:cNvPr id="7"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66F15CA-265F-460F-8164-04222FC236C2}"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04130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fontAlgn="base">
              <a:spcBef>
                <a:spcPct val="0"/>
              </a:spcBef>
              <a:spcAft>
                <a:spcPct val="0"/>
              </a:spcAft>
              <a:defRPr/>
            </a:pPr>
            <a:fld id="{3E86B26E-71A0-4CCB-B06F-16847B2A597F}" type="datetime1">
              <a:rPr lang="en-US" altLang="zh-TW" smtClean="0"/>
              <a:pPr fontAlgn="base">
                <a:spcBef>
                  <a:spcPct val="0"/>
                </a:spcBef>
                <a:spcAft>
                  <a:spcPct val="0"/>
                </a:spcAft>
                <a:defRPr/>
              </a:pPr>
              <a:t>5/19/2020</a:t>
            </a:fld>
            <a:endParaRPr lang="en-US" altLang="zh-TW"/>
          </a:p>
        </p:txBody>
      </p:sp>
      <p:sp>
        <p:nvSpPr>
          <p:cNvPr id="9"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A268107B-43F3-4111-AF69-94C31870B70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894084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BB9C2BFE-84CE-47AA-BBDA-47046B7E25C2}" type="datetime1">
              <a:rPr lang="en-US" altLang="zh-TW" smtClean="0"/>
              <a:pPr fontAlgn="base">
                <a:spcBef>
                  <a:spcPct val="0"/>
                </a:spcBef>
                <a:spcAft>
                  <a:spcPct val="0"/>
                </a:spcAft>
                <a:defRPr/>
              </a:pPr>
              <a:t>5/19/2020</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D69CB921-88B9-4AF7-A7A8-F9126E05892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210249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fontAlgn="base">
              <a:spcBef>
                <a:spcPct val="0"/>
              </a:spcBef>
              <a:spcAft>
                <a:spcPct val="0"/>
              </a:spcAft>
              <a:defRPr/>
            </a:pPr>
            <a:fld id="{94A7D57D-9186-4541-B346-101C744CEA39}" type="datetime1">
              <a:rPr lang="en-US" altLang="zh-TW" smtClean="0"/>
              <a:pPr fontAlgn="base">
                <a:spcBef>
                  <a:spcPct val="0"/>
                </a:spcBef>
                <a:spcAft>
                  <a:spcPct val="0"/>
                </a:spcAft>
                <a:defRPr/>
              </a:pPr>
              <a:t>5/19/2020</a:t>
            </a:fld>
            <a:endParaRPr lang="en-US" altLang="zh-TW"/>
          </a:p>
        </p:txBody>
      </p:sp>
      <p:sp>
        <p:nvSpPr>
          <p:cNvPr id="3"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985B3E77-56A1-41B9-B254-39D22574D8FF}"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495868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67C2BEE0-04A8-4F2A-BB7B-CBA0EFEBB555}" type="datetime1">
              <a:rPr lang="en-US" altLang="zh-TW" smtClean="0"/>
              <a:pPr fontAlgn="base">
                <a:spcBef>
                  <a:spcPct val="0"/>
                </a:spcBef>
                <a:spcAft>
                  <a:spcPct val="0"/>
                </a:spcAft>
                <a:defRPr/>
              </a:pPr>
              <a:t>5/19/2020</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DDA86F8-06F8-4595-BEF8-329ED42EABEE}"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680885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DEC88726-AF44-4AB7-8F37-DE0136FF32EB}" type="datetime1">
              <a:rPr lang="en-US" altLang="zh-TW" smtClean="0"/>
              <a:pPr fontAlgn="base">
                <a:spcBef>
                  <a:spcPct val="0"/>
                </a:spcBef>
                <a:spcAft>
                  <a:spcPct val="0"/>
                </a:spcAft>
                <a:defRPr/>
              </a:pPr>
              <a:t>5/19/2020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E2E534D2-4E1C-482F-B068-E85935B1CC4D}"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800655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4F738F54-6E02-45A9-8676-D145CCEEB1A6}" type="datetime1">
              <a:rPr lang="en-US" altLang="zh-TW" smtClean="0"/>
              <a:pPr fontAlgn="base">
                <a:spcBef>
                  <a:spcPct val="0"/>
                </a:spcBef>
                <a:spcAft>
                  <a:spcPct val="0"/>
                </a:spcAft>
                <a:defRPr/>
              </a:pPr>
              <a:t>5/19/2020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85149DE-D629-479E-AF7A-35B2B3EA0D11}"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1377761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F8799C4-9A21-4D9B-BAD9-483784F5284E}" type="datetime1">
              <a:rPr lang="en-US" altLang="zh-TW" smtClean="0"/>
              <a:pPr fontAlgn="base">
                <a:spcBef>
                  <a:spcPct val="0"/>
                </a:spcBef>
                <a:spcAft>
                  <a:spcPct val="0"/>
                </a:spcAft>
                <a:defRPr/>
              </a:pPr>
              <a:t>5/19/2020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B722050B-B23A-4C93-A413-630D7056BB59}"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600082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8609A18C-BB0C-4957-AEEA-DF23DB2324A8}" type="datetime1">
              <a:rPr lang="en-US" altLang="zh-TW" smtClean="0"/>
              <a:pPr fontAlgn="base">
                <a:spcBef>
                  <a:spcPct val="0"/>
                </a:spcBef>
                <a:spcAft>
                  <a:spcPct val="0"/>
                </a:spcAft>
                <a:defRPr/>
              </a:pPr>
              <a:t>5/19/2020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8D10E5F8-9EE4-47A5-9539-1A2F6D5ACD5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631410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fontAlgn="base">
              <a:spcBef>
                <a:spcPct val="0"/>
              </a:spcBef>
              <a:spcAft>
                <a:spcPct val="0"/>
              </a:spcAft>
              <a:defRPr/>
            </a:pPr>
            <a:fld id="{BD18BB28-362D-47CC-A2AA-59E1861A5735}" type="datetime1">
              <a:rPr lang="en-US" altLang="zh-TW" smtClean="0"/>
              <a:pPr fontAlgn="base">
                <a:spcBef>
                  <a:spcPct val="0"/>
                </a:spcBef>
                <a:spcAft>
                  <a:spcPct val="0"/>
                </a:spcAft>
                <a:defRPr/>
              </a:pPr>
              <a:t>5/19/2020</a:t>
            </a:fld>
            <a:endParaRPr lang="en-US" altLang="zh-TW"/>
          </a:p>
        </p:txBody>
      </p:sp>
      <p:sp>
        <p:nvSpPr>
          <p:cNvPr id="7"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66F15CA-265F-460F-8164-04222FC236C2}"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306667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fontAlgn="base">
              <a:spcBef>
                <a:spcPct val="0"/>
              </a:spcBef>
              <a:spcAft>
                <a:spcPct val="0"/>
              </a:spcAft>
              <a:defRPr/>
            </a:pPr>
            <a:fld id="{3E86B26E-71A0-4CCB-B06F-16847B2A597F}" type="datetime1">
              <a:rPr lang="en-US" altLang="zh-TW" smtClean="0"/>
              <a:pPr fontAlgn="base">
                <a:spcBef>
                  <a:spcPct val="0"/>
                </a:spcBef>
                <a:spcAft>
                  <a:spcPct val="0"/>
                </a:spcAft>
                <a:defRPr/>
              </a:pPr>
              <a:t>5/19/2020</a:t>
            </a:fld>
            <a:endParaRPr lang="en-US" altLang="zh-TW"/>
          </a:p>
        </p:txBody>
      </p:sp>
      <p:sp>
        <p:nvSpPr>
          <p:cNvPr id="9"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A268107B-43F3-4111-AF69-94C31870B70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700059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BB9C2BFE-84CE-47AA-BBDA-47046B7E25C2}" type="datetime1">
              <a:rPr lang="en-US" altLang="zh-TW" smtClean="0"/>
              <a:pPr fontAlgn="base">
                <a:spcBef>
                  <a:spcPct val="0"/>
                </a:spcBef>
                <a:spcAft>
                  <a:spcPct val="0"/>
                </a:spcAft>
                <a:defRPr/>
              </a:pPr>
              <a:t>5/19/2020</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D69CB921-88B9-4AF7-A7A8-F9126E05892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3322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fontAlgn="base">
              <a:spcBef>
                <a:spcPct val="0"/>
              </a:spcBef>
              <a:spcAft>
                <a:spcPct val="0"/>
              </a:spcAft>
              <a:defRPr/>
            </a:pPr>
            <a:fld id="{94A7D57D-9186-4541-B346-101C744CEA39}" type="datetime1">
              <a:rPr lang="en-US" altLang="zh-TW" smtClean="0"/>
              <a:pPr fontAlgn="base">
                <a:spcBef>
                  <a:spcPct val="0"/>
                </a:spcBef>
                <a:spcAft>
                  <a:spcPct val="0"/>
                </a:spcAft>
                <a:defRPr/>
              </a:pPr>
              <a:t>5/19/2020</a:t>
            </a:fld>
            <a:endParaRPr lang="en-US" altLang="zh-TW"/>
          </a:p>
        </p:txBody>
      </p:sp>
      <p:sp>
        <p:nvSpPr>
          <p:cNvPr id="3"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985B3E77-56A1-41B9-B254-39D22574D8FF}"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71490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DEC88726-AF44-4AB7-8F37-DE0136FF32EB}" type="datetime1">
              <a:rPr lang="en-US" altLang="zh-TW" smtClean="0"/>
              <a:pPr fontAlgn="base">
                <a:spcBef>
                  <a:spcPct val="0"/>
                </a:spcBef>
                <a:spcAft>
                  <a:spcPct val="0"/>
                </a:spcAft>
                <a:defRPr/>
              </a:pPr>
              <a:t>5/19/2020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E2E534D2-4E1C-482F-B068-E85935B1CC4D}"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033369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4F738F54-6E02-45A9-8676-D145CCEEB1A6}" type="datetime1">
              <a:rPr lang="en-US" altLang="zh-TW" smtClean="0"/>
              <a:pPr fontAlgn="base">
                <a:spcBef>
                  <a:spcPct val="0"/>
                </a:spcBef>
                <a:spcAft>
                  <a:spcPct val="0"/>
                </a:spcAft>
                <a:defRPr/>
              </a:pPr>
              <a:t>5/19/2020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85149DE-D629-479E-AF7A-35B2B3EA0D11}"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639813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18" y="60325"/>
            <a:ext cx="4150783"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fld id="{24018B5A-7016-43D8-B46C-6D0A2E960058}" type="datetime1">
              <a:rPr lang="en-US" altLang="zh-TW" smtClean="0"/>
              <a:pPr fontAlgn="base">
                <a:spcBef>
                  <a:spcPct val="0"/>
                </a:spcBef>
                <a:spcAft>
                  <a:spcPct val="0"/>
                </a:spcAft>
                <a:defRPr/>
              </a:pPr>
              <a:t>5/19/2020</a:t>
            </a:fld>
            <a:endParaRPr lang="en-US" altLang="zh-TW"/>
          </a:p>
        </p:txBody>
      </p:sp>
      <p:sp>
        <p:nvSpPr>
          <p:cNvPr id="5" name="頁尾版面配置區 4"/>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pPr fontAlgn="base">
              <a:spcBef>
                <a:spcPct val="0"/>
              </a:spcBef>
              <a:spcAft>
                <a:spcPct val="0"/>
              </a:spcAft>
            </a:pPr>
            <a:fld id="{B7BA71A6-A38A-4DFE-B861-A8B87A917377}"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540153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18" y="60325"/>
            <a:ext cx="4150783"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fld id="{24018B5A-7016-43D8-B46C-6D0A2E960058}" type="datetime1">
              <a:rPr lang="en-US" altLang="zh-TW" smtClean="0"/>
              <a:pPr fontAlgn="base">
                <a:spcBef>
                  <a:spcPct val="0"/>
                </a:spcBef>
                <a:spcAft>
                  <a:spcPct val="0"/>
                </a:spcAft>
                <a:defRPr/>
              </a:pPr>
              <a:t>5/19/2020</a:t>
            </a:fld>
            <a:endParaRPr lang="en-US" altLang="zh-TW"/>
          </a:p>
        </p:txBody>
      </p:sp>
      <p:sp>
        <p:nvSpPr>
          <p:cNvPr id="5" name="頁尾版面配置區 4"/>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pPr fontAlgn="base">
              <a:spcBef>
                <a:spcPct val="0"/>
              </a:spcBef>
              <a:spcAft>
                <a:spcPct val="0"/>
              </a:spcAft>
            </a:pPr>
            <a:fld id="{B7BA71A6-A38A-4DFE-B861-A8B87A917377}"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6834171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18" y="60325"/>
            <a:ext cx="4150783"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fld id="{24018B5A-7016-43D8-B46C-6D0A2E960058}" type="datetime1">
              <a:rPr lang="en-US" altLang="zh-TW" smtClean="0"/>
              <a:pPr fontAlgn="base">
                <a:spcBef>
                  <a:spcPct val="0"/>
                </a:spcBef>
                <a:spcAft>
                  <a:spcPct val="0"/>
                </a:spcAft>
                <a:defRPr/>
              </a:pPr>
              <a:t>5/19/2020</a:t>
            </a:fld>
            <a:endParaRPr lang="en-US" altLang="zh-TW"/>
          </a:p>
        </p:txBody>
      </p:sp>
      <p:sp>
        <p:nvSpPr>
          <p:cNvPr id="5" name="頁尾版面配置區 4"/>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pPr fontAlgn="base">
              <a:spcBef>
                <a:spcPct val="0"/>
              </a:spcBef>
              <a:spcAft>
                <a:spcPct val="0"/>
              </a:spcAft>
            </a:pPr>
            <a:fld id="{B7BA71A6-A38A-4DFE-B861-A8B87A917377}"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687646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026920" y="648393"/>
            <a:ext cx="9357360" cy="3057482"/>
          </a:xfrm>
        </p:spPr>
        <p:txBody>
          <a:bodyPr/>
          <a:lstStyle/>
          <a:p>
            <a:r>
              <a:rPr lang="en-US" altLang="zh-TW" sz="4000" dirty="0">
                <a:latin typeface="Times New Roman" panose="02020603050405020304" pitchFamily="18" charset="0"/>
                <a:cs typeface="Times New Roman" panose="02020603050405020304" pitchFamily="18" charset="0"/>
              </a:rPr>
              <a:t>NFV: State of the Art, Challenges, and</a:t>
            </a:r>
            <a:br>
              <a:rPr lang="en-US" altLang="zh-TW" sz="4000" dirty="0">
                <a:latin typeface="Times New Roman" panose="02020603050405020304" pitchFamily="18" charset="0"/>
                <a:cs typeface="Times New Roman" panose="02020603050405020304" pitchFamily="18" charset="0"/>
              </a:rPr>
            </a:br>
            <a:r>
              <a:rPr lang="en-US" altLang="zh-TW" sz="4000" dirty="0">
                <a:latin typeface="Times New Roman" panose="02020603050405020304" pitchFamily="18" charset="0"/>
                <a:cs typeface="Times New Roman" panose="02020603050405020304" pitchFamily="18" charset="0"/>
              </a:rPr>
              <a:t>Implementation in Next Generation</a:t>
            </a:r>
            <a:br>
              <a:rPr lang="en-US" altLang="zh-TW" sz="4000" dirty="0">
                <a:latin typeface="Times New Roman" panose="02020603050405020304" pitchFamily="18" charset="0"/>
                <a:cs typeface="Times New Roman" panose="02020603050405020304" pitchFamily="18" charset="0"/>
              </a:rPr>
            </a:br>
            <a:r>
              <a:rPr lang="en-US" altLang="zh-TW" sz="4000" dirty="0">
                <a:latin typeface="Times New Roman" panose="02020603050405020304" pitchFamily="18" charset="0"/>
                <a:cs typeface="Times New Roman" panose="02020603050405020304" pitchFamily="18" charset="0"/>
              </a:rPr>
              <a:t>Mobile Networks (</a:t>
            </a:r>
            <a:r>
              <a:rPr lang="en-US" altLang="zh-TW" sz="4000" dirty="0" err="1">
                <a:latin typeface="Times New Roman" panose="02020603050405020304" pitchFamily="18" charset="0"/>
                <a:cs typeface="Times New Roman" panose="02020603050405020304" pitchFamily="18" charset="0"/>
              </a:rPr>
              <a:t>vEPC</a:t>
            </a:r>
            <a:r>
              <a:rPr lang="en-US" altLang="zh-TW" sz="4000" dirty="0">
                <a:latin typeface="Times New Roman" panose="02020603050405020304" pitchFamily="18" charset="0"/>
                <a:cs typeface="Times New Roman" panose="02020603050405020304" pitchFamily="18" charset="0"/>
              </a:rPr>
              <a:t>)</a:t>
            </a:r>
            <a:endParaRPr lang="zh-TW" altLang="en-US" sz="4000" dirty="0">
              <a:latin typeface="Times New Roman" panose="02020603050405020304" pitchFamily="18" charset="0"/>
              <a:cs typeface="Times New Roman" panose="02020603050405020304" pitchFamily="18" charset="0"/>
            </a:endParaRPr>
          </a:p>
        </p:txBody>
      </p:sp>
      <p:sp>
        <p:nvSpPr>
          <p:cNvPr id="3" name="副標題 2"/>
          <p:cNvSpPr>
            <a:spLocks noGrp="1"/>
          </p:cNvSpPr>
          <p:nvPr>
            <p:ph type="subTitle" idx="1"/>
          </p:nvPr>
        </p:nvSpPr>
        <p:spPr>
          <a:xfrm>
            <a:off x="3067668" y="3324875"/>
            <a:ext cx="6388325" cy="2405365"/>
          </a:xfrm>
        </p:spPr>
        <p:txBody>
          <a:bodyPr/>
          <a:lstStyle/>
          <a:p>
            <a:r>
              <a:rPr lang="en-US" altLang="zh-TW" sz="2400" dirty="0">
                <a:solidFill>
                  <a:schemeClr val="tx1"/>
                </a:solidFill>
                <a:latin typeface="Times New Roman" panose="02020603050405020304" pitchFamily="18" charset="0"/>
                <a:cs typeface="Times New Roman" panose="02020603050405020304" pitchFamily="18" charset="0"/>
              </a:rPr>
              <a:t>Hassan </a:t>
            </a:r>
            <a:r>
              <a:rPr lang="en-US" altLang="zh-TW" sz="2400" dirty="0" err="1">
                <a:solidFill>
                  <a:schemeClr val="tx1"/>
                </a:solidFill>
                <a:latin typeface="Times New Roman" panose="02020603050405020304" pitchFamily="18" charset="0"/>
                <a:cs typeface="Times New Roman" panose="02020603050405020304" pitchFamily="18" charset="0"/>
              </a:rPr>
              <a:t>Hawilo</a:t>
            </a:r>
            <a:r>
              <a:rPr lang="en-US" altLang="zh-TW" sz="2400" dirty="0">
                <a:solidFill>
                  <a:schemeClr val="tx1"/>
                </a:solidFill>
                <a:latin typeface="Times New Roman" panose="02020603050405020304" pitchFamily="18" charset="0"/>
                <a:cs typeface="Times New Roman" panose="02020603050405020304" pitchFamily="18" charset="0"/>
              </a:rPr>
              <a:t>, Abdallah </a:t>
            </a:r>
            <a:r>
              <a:rPr lang="en-US" altLang="zh-TW" sz="2400" dirty="0" err="1">
                <a:solidFill>
                  <a:schemeClr val="tx1"/>
                </a:solidFill>
                <a:latin typeface="Times New Roman" panose="02020603050405020304" pitchFamily="18" charset="0"/>
                <a:cs typeface="Times New Roman" panose="02020603050405020304" pitchFamily="18" charset="0"/>
              </a:rPr>
              <a:t>Shami</a:t>
            </a:r>
            <a:r>
              <a:rPr lang="en-US" altLang="zh-TW" sz="2400" dirty="0">
                <a:solidFill>
                  <a:schemeClr val="tx1"/>
                </a:solidFill>
                <a:latin typeface="Times New Roman" panose="02020603050405020304" pitchFamily="18" charset="0"/>
                <a:cs typeface="Times New Roman" panose="02020603050405020304" pitchFamily="18" charset="0"/>
              </a:rPr>
              <a:t>, </a:t>
            </a:r>
            <a:endParaRPr lang="en-US" altLang="zh-TW" sz="2400" dirty="0" smtClean="0">
              <a:solidFill>
                <a:schemeClr val="tx1"/>
              </a:solidFill>
              <a:latin typeface="Times New Roman" panose="02020603050405020304" pitchFamily="18" charset="0"/>
              <a:cs typeface="Times New Roman" panose="02020603050405020304" pitchFamily="18" charset="0"/>
            </a:endParaRPr>
          </a:p>
          <a:p>
            <a:r>
              <a:rPr lang="en-US" altLang="zh-TW" sz="2400" dirty="0" err="1" smtClean="0">
                <a:solidFill>
                  <a:schemeClr val="tx1"/>
                </a:solidFill>
                <a:latin typeface="Times New Roman" panose="02020603050405020304" pitchFamily="18" charset="0"/>
                <a:cs typeface="Times New Roman" panose="02020603050405020304" pitchFamily="18" charset="0"/>
              </a:rPr>
              <a:t>Maysam</a:t>
            </a:r>
            <a:r>
              <a:rPr lang="en-US" altLang="zh-TW" sz="2400" dirty="0" smtClean="0">
                <a:solidFill>
                  <a:schemeClr val="tx1"/>
                </a:solidFill>
                <a:latin typeface="Times New Roman" panose="02020603050405020304" pitchFamily="18" charset="0"/>
                <a:cs typeface="Times New Roman" panose="02020603050405020304" pitchFamily="18" charset="0"/>
              </a:rPr>
              <a:t> </a:t>
            </a:r>
            <a:r>
              <a:rPr lang="en-US" altLang="zh-TW" sz="2400" dirty="0" err="1">
                <a:solidFill>
                  <a:schemeClr val="tx1"/>
                </a:solidFill>
                <a:latin typeface="Times New Roman" panose="02020603050405020304" pitchFamily="18" charset="0"/>
                <a:cs typeface="Times New Roman" panose="02020603050405020304" pitchFamily="18" charset="0"/>
              </a:rPr>
              <a:t>Mirahmadi</a:t>
            </a:r>
            <a:r>
              <a:rPr lang="en-US" altLang="zh-TW" sz="2400" dirty="0">
                <a:solidFill>
                  <a:schemeClr val="tx1"/>
                </a:solidFill>
                <a:latin typeface="Times New Roman" panose="02020603050405020304" pitchFamily="18" charset="0"/>
                <a:cs typeface="Times New Roman" panose="02020603050405020304" pitchFamily="18" charset="0"/>
              </a:rPr>
              <a:t>, and </a:t>
            </a:r>
            <a:r>
              <a:rPr lang="en-US" altLang="zh-TW" sz="2400" dirty="0" err="1">
                <a:solidFill>
                  <a:schemeClr val="tx1"/>
                </a:solidFill>
                <a:latin typeface="Times New Roman" panose="02020603050405020304" pitchFamily="18" charset="0"/>
                <a:cs typeface="Times New Roman" panose="02020603050405020304" pitchFamily="18" charset="0"/>
              </a:rPr>
              <a:t>Rasool</a:t>
            </a:r>
            <a:r>
              <a:rPr lang="en-US" altLang="zh-TW" sz="2400" dirty="0">
                <a:solidFill>
                  <a:schemeClr val="tx1"/>
                </a:solidFill>
                <a:latin typeface="Times New Roman" panose="02020603050405020304" pitchFamily="18" charset="0"/>
                <a:cs typeface="Times New Roman" panose="02020603050405020304" pitchFamily="18" charset="0"/>
              </a:rPr>
              <a:t> </a:t>
            </a:r>
            <a:r>
              <a:rPr lang="en-US" altLang="zh-TW" sz="2400" dirty="0" err="1" smtClean="0">
                <a:solidFill>
                  <a:schemeClr val="tx1"/>
                </a:solidFill>
                <a:latin typeface="Times New Roman" panose="02020603050405020304" pitchFamily="18" charset="0"/>
                <a:cs typeface="Times New Roman" panose="02020603050405020304" pitchFamily="18" charset="0"/>
              </a:rPr>
              <a:t>Asal</a:t>
            </a:r>
            <a:endParaRPr lang="en-US" altLang="zh-TW" sz="2400" dirty="0" smtClean="0">
              <a:solidFill>
                <a:schemeClr val="tx1"/>
              </a:solidFill>
              <a:latin typeface="Times New Roman" panose="02020603050405020304" pitchFamily="18" charset="0"/>
              <a:cs typeface="Times New Roman" panose="02020603050405020304" pitchFamily="18" charset="0"/>
            </a:endParaRPr>
          </a:p>
          <a:p>
            <a:endParaRPr lang="en-US" altLang="zh-TW" sz="2400" dirty="0">
              <a:solidFill>
                <a:schemeClr val="tx1"/>
              </a:solidFill>
              <a:latin typeface="Times New Roman" panose="02020603050405020304" pitchFamily="18" charset="0"/>
              <a:cs typeface="Times New Roman" panose="02020603050405020304" pitchFamily="18" charset="0"/>
            </a:endParaRPr>
          </a:p>
          <a:p>
            <a:r>
              <a:rPr lang="en-US" altLang="zh-TW" sz="2400" dirty="0">
                <a:solidFill>
                  <a:schemeClr val="tx1"/>
                </a:solidFill>
                <a:latin typeface="Times New Roman" panose="02020603050405020304" pitchFamily="18" charset="0"/>
                <a:cs typeface="Times New Roman" panose="02020603050405020304" pitchFamily="18" charset="0"/>
              </a:rPr>
              <a:t>IEEE Network • November/December </a:t>
            </a:r>
            <a:r>
              <a:rPr lang="en-US" altLang="zh-TW" sz="2400" dirty="0" smtClean="0">
                <a:solidFill>
                  <a:schemeClr val="tx1"/>
                </a:solidFill>
                <a:latin typeface="Times New Roman" panose="02020603050405020304" pitchFamily="18" charset="0"/>
                <a:cs typeface="Times New Roman" panose="02020603050405020304" pitchFamily="18" charset="0"/>
              </a:rPr>
              <a:t>2014</a:t>
            </a:r>
          </a:p>
          <a:p>
            <a:r>
              <a:rPr lang="en-US" altLang="zh-TW" sz="2400" dirty="0">
                <a:solidFill>
                  <a:schemeClr val="tx1"/>
                </a:solidFill>
                <a:latin typeface="Times New Roman" panose="02020603050405020304" pitchFamily="18" charset="0"/>
                <a:cs typeface="Times New Roman" panose="02020603050405020304" pitchFamily="18" charset="0"/>
              </a:rPr>
              <a:t>Impact </a:t>
            </a:r>
            <a:r>
              <a:rPr lang="en-US" altLang="zh-TW" sz="2400" dirty="0" smtClean="0">
                <a:solidFill>
                  <a:schemeClr val="tx1"/>
                </a:solidFill>
                <a:latin typeface="Times New Roman" panose="02020603050405020304" pitchFamily="18" charset="0"/>
                <a:cs typeface="Times New Roman" panose="02020603050405020304" pitchFamily="18" charset="0"/>
              </a:rPr>
              <a:t>Factor:7.503</a:t>
            </a:r>
            <a:endParaRPr lang="en-US" altLang="zh-TW" sz="2400" dirty="0">
              <a:solidFill>
                <a:schemeClr val="tx1"/>
              </a:solidFill>
              <a:latin typeface="Times New Roman" panose="02020603050405020304" pitchFamily="18" charset="0"/>
              <a:cs typeface="Times New Roman" panose="02020603050405020304" pitchFamily="18" charset="0"/>
            </a:endParaRPr>
          </a:p>
          <a:p>
            <a:endParaRPr lang="en-US" altLang="zh-TW"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2734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Network Function Virtualization</a:t>
            </a:r>
            <a:endParaRPr lang="zh-TW" altLang="en-US" dirty="0">
              <a:latin typeface="Times New Roman" panose="02020603050405020304" pitchFamily="18" charset="0"/>
              <a:cs typeface="Times New Roman" panose="02020603050405020304" pitchFamily="18" charset="0"/>
            </a:endParaRPr>
          </a:p>
        </p:txBody>
      </p:sp>
      <p:pic>
        <p:nvPicPr>
          <p:cNvPr id="5" name="內容版面配置區 4"/>
          <p:cNvPicPr>
            <a:picLocks noGrp="1" noChangeAspect="1"/>
          </p:cNvPicPr>
          <p:nvPr>
            <p:ph idx="1"/>
          </p:nvPr>
        </p:nvPicPr>
        <p:blipFill>
          <a:blip r:embed="rId3"/>
          <a:stretch>
            <a:fillRect/>
          </a:stretch>
        </p:blipFill>
        <p:spPr>
          <a:xfrm>
            <a:off x="1658205" y="1600200"/>
            <a:ext cx="8875589" cy="4525963"/>
          </a:xfrm>
          <a:prstGeom prst="rect">
            <a:avLst/>
          </a:prstGeo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10</a:t>
            </a:fld>
            <a:endParaRPr lang="en-US" altLang="zh-TW" dirty="0"/>
          </a:p>
        </p:txBody>
      </p:sp>
    </p:spTree>
    <p:extLst>
      <p:ext uri="{BB962C8B-B14F-4D97-AF65-F5344CB8AC3E}">
        <p14:creationId xmlns:p14="http://schemas.microsoft.com/office/powerpoint/2010/main" val="343434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NFV Framework</a:t>
            </a:r>
          </a:p>
        </p:txBody>
      </p:sp>
      <p:sp>
        <p:nvSpPr>
          <p:cNvPr id="3" name="內容版面配置區 2"/>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The basic components of virtualized platforms where NFV </a:t>
            </a:r>
            <a:r>
              <a:rPr lang="en-US" altLang="zh-TW" dirty="0" smtClean="0">
                <a:latin typeface="Times New Roman" panose="02020603050405020304" pitchFamily="18" charset="0"/>
                <a:cs typeface="Times New Roman" panose="02020603050405020304" pitchFamily="18" charset="0"/>
              </a:rPr>
              <a:t>is deployed </a:t>
            </a:r>
            <a:r>
              <a:rPr lang="en-US" altLang="zh-TW" dirty="0">
                <a:latin typeface="Times New Roman" panose="02020603050405020304" pitchFamily="18" charset="0"/>
                <a:cs typeface="Times New Roman" panose="02020603050405020304" pitchFamily="18" charset="0"/>
              </a:rPr>
              <a:t>are</a:t>
            </a:r>
            <a:r>
              <a:rPr lang="en-US" altLang="zh-TW" dirty="0" smtClean="0">
                <a:latin typeface="Times New Roman" panose="02020603050405020304" pitchFamily="18" charset="0"/>
                <a:cs typeface="Times New Roman" panose="02020603050405020304" pitchFamily="18" charset="0"/>
              </a:rPr>
              <a:t>:</a:t>
            </a:r>
          </a:p>
          <a:p>
            <a:pPr lvl="1"/>
            <a:r>
              <a:rPr lang="en-US" altLang="zh-TW" dirty="0">
                <a:latin typeface="Times New Roman" panose="02020603050405020304" pitchFamily="18" charset="0"/>
                <a:cs typeface="Times New Roman" panose="02020603050405020304" pitchFamily="18" charset="0"/>
              </a:rPr>
              <a:t>Physical server</a:t>
            </a:r>
            <a:r>
              <a:rPr lang="en-US" altLang="zh-TW" dirty="0" smtClean="0">
                <a:latin typeface="Times New Roman" panose="02020603050405020304" pitchFamily="18" charset="0"/>
                <a:cs typeface="Times New Roman" panose="02020603050405020304" pitchFamily="18" charset="0"/>
              </a:rPr>
              <a:t>: The </a:t>
            </a:r>
            <a:r>
              <a:rPr lang="en-US" altLang="zh-TW" dirty="0">
                <a:latin typeface="Times New Roman" panose="02020603050405020304" pitchFamily="18" charset="0"/>
                <a:cs typeface="Times New Roman" panose="02020603050405020304" pitchFamily="18" charset="0"/>
              </a:rPr>
              <a:t>physical server is the </a:t>
            </a:r>
            <a:r>
              <a:rPr lang="en-US" altLang="zh-TW" dirty="0" smtClean="0">
                <a:latin typeface="Times New Roman" panose="02020603050405020304" pitchFamily="18" charset="0"/>
                <a:cs typeface="Times New Roman" panose="02020603050405020304" pitchFamily="18" charset="0"/>
              </a:rPr>
              <a:t>bare-metal machine </a:t>
            </a:r>
            <a:r>
              <a:rPr lang="en-US" altLang="zh-TW" dirty="0">
                <a:latin typeface="Times New Roman" panose="02020603050405020304" pitchFamily="18" charset="0"/>
                <a:cs typeface="Times New Roman" panose="02020603050405020304" pitchFamily="18" charset="0"/>
              </a:rPr>
              <a:t>that </a:t>
            </a:r>
            <a:r>
              <a:rPr lang="en-US" altLang="zh-TW" dirty="0">
                <a:solidFill>
                  <a:srgbClr val="FF0000"/>
                </a:solidFill>
                <a:latin typeface="Times New Roman" panose="02020603050405020304" pitchFamily="18" charset="0"/>
                <a:cs typeface="Times New Roman" panose="02020603050405020304" pitchFamily="18" charset="0"/>
              </a:rPr>
              <a:t>has all the physical resources </a:t>
            </a:r>
            <a:r>
              <a:rPr lang="en-US" altLang="zh-TW" dirty="0">
                <a:latin typeface="Times New Roman" panose="02020603050405020304" pitchFamily="18" charset="0"/>
                <a:cs typeface="Times New Roman" panose="02020603050405020304" pitchFamily="18" charset="0"/>
              </a:rPr>
              <a:t>such as </a:t>
            </a:r>
            <a:r>
              <a:rPr lang="en-US" altLang="zh-TW" dirty="0" smtClean="0">
                <a:latin typeface="Times New Roman" panose="02020603050405020304" pitchFamily="18" charset="0"/>
                <a:cs typeface="Times New Roman" panose="02020603050405020304" pitchFamily="18" charset="0"/>
              </a:rPr>
              <a:t>CPU, storage</a:t>
            </a:r>
            <a:r>
              <a:rPr lang="en-US" altLang="zh-TW" dirty="0">
                <a:latin typeface="Times New Roman" panose="02020603050405020304" pitchFamily="18" charset="0"/>
                <a:cs typeface="Times New Roman" panose="02020603050405020304" pitchFamily="18" charset="0"/>
              </a:rPr>
              <a:t>, and RAM.</a:t>
            </a:r>
            <a:endParaRPr lang="en-US" altLang="zh-TW" dirty="0" smtClean="0">
              <a:latin typeface="Times New Roman" panose="02020603050405020304" pitchFamily="18" charset="0"/>
              <a:cs typeface="Times New Roman" panose="02020603050405020304" pitchFamily="18" charset="0"/>
            </a:endParaRPr>
          </a:p>
          <a:p>
            <a:pPr lvl="1"/>
            <a:r>
              <a:rPr lang="en-US" altLang="zh-TW" dirty="0">
                <a:latin typeface="Times New Roman" panose="02020603050405020304" pitchFamily="18" charset="0"/>
                <a:cs typeface="Times New Roman" panose="02020603050405020304" pitchFamily="18" charset="0"/>
              </a:rPr>
              <a:t>Hypervisor: The hypervisor, or virtual machine monitor, </a:t>
            </a:r>
            <a:r>
              <a:rPr lang="en-US" altLang="zh-TW" dirty="0" smtClean="0">
                <a:latin typeface="Times New Roman" panose="02020603050405020304" pitchFamily="18" charset="0"/>
                <a:cs typeface="Times New Roman" panose="02020603050405020304" pitchFamily="18" charset="0"/>
              </a:rPr>
              <a:t>is the </a:t>
            </a:r>
            <a:r>
              <a:rPr lang="en-US" altLang="zh-TW" dirty="0">
                <a:latin typeface="Times New Roman" panose="02020603050405020304" pitchFamily="18" charset="0"/>
                <a:cs typeface="Times New Roman" panose="02020603050405020304" pitchFamily="18" charset="0"/>
              </a:rPr>
              <a:t>software </a:t>
            </a:r>
            <a:r>
              <a:rPr lang="en-US" altLang="zh-TW" dirty="0">
                <a:solidFill>
                  <a:srgbClr val="FF0000"/>
                </a:solidFill>
                <a:latin typeface="Times New Roman" panose="02020603050405020304" pitchFamily="18" charset="0"/>
                <a:cs typeface="Times New Roman" panose="02020603050405020304" pitchFamily="18" charset="0"/>
              </a:rPr>
              <a:t>that runs and manages physical resources</a:t>
            </a:r>
            <a:r>
              <a:rPr lang="en-US" altLang="zh-TW"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It provides </a:t>
            </a:r>
            <a:r>
              <a:rPr lang="en-US" altLang="zh-TW" dirty="0">
                <a:latin typeface="Times New Roman" panose="02020603050405020304" pitchFamily="18" charset="0"/>
                <a:cs typeface="Times New Roman" panose="02020603050405020304" pitchFamily="18" charset="0"/>
              </a:rPr>
              <a:t>the virtual environment on which the guest </a:t>
            </a:r>
            <a:r>
              <a:rPr lang="en-US" altLang="zh-TW" dirty="0" smtClean="0">
                <a:latin typeface="Times New Roman" panose="02020603050405020304" pitchFamily="18" charset="0"/>
                <a:cs typeface="Times New Roman" panose="02020603050405020304" pitchFamily="18" charset="0"/>
              </a:rPr>
              <a:t>virtual machines </a:t>
            </a:r>
            <a:r>
              <a:rPr lang="en-US" altLang="zh-TW" dirty="0">
                <a:latin typeface="Times New Roman" panose="02020603050405020304" pitchFamily="18" charset="0"/>
                <a:cs typeface="Times New Roman" panose="02020603050405020304" pitchFamily="18" charset="0"/>
              </a:rPr>
              <a:t>are executed.</a:t>
            </a:r>
            <a:endParaRPr lang="en-US" altLang="zh-TW" dirty="0" smtClean="0">
              <a:latin typeface="Times New Roman" panose="02020603050405020304" pitchFamily="18" charset="0"/>
              <a:cs typeface="Times New Roman" panose="02020603050405020304" pitchFamily="18" charset="0"/>
            </a:endParaRPr>
          </a:p>
          <a:p>
            <a:pPr lvl="1"/>
            <a:r>
              <a:rPr lang="en-US" altLang="zh-TW" dirty="0">
                <a:latin typeface="Times New Roman" panose="02020603050405020304" pitchFamily="18" charset="0"/>
                <a:cs typeface="Times New Roman" panose="02020603050405020304" pitchFamily="18" charset="0"/>
              </a:rPr>
              <a:t>The guest virtual machine: A piece of software that emulates the architecture and functionalities of a physical platform on which the desired application is </a:t>
            </a:r>
            <a:r>
              <a:rPr lang="en-US" altLang="zh-TW" dirty="0" smtClean="0">
                <a:latin typeface="Times New Roman" panose="02020603050405020304" pitchFamily="18" charset="0"/>
                <a:cs typeface="Times New Roman" panose="02020603050405020304" pitchFamily="18" charset="0"/>
              </a:rPr>
              <a:t>executed.</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11</a:t>
            </a:fld>
            <a:endParaRPr lang="en-US" altLang="zh-TW"/>
          </a:p>
        </p:txBody>
      </p:sp>
    </p:spTree>
    <p:extLst>
      <p:ext uri="{BB962C8B-B14F-4D97-AF65-F5344CB8AC3E}">
        <p14:creationId xmlns:p14="http://schemas.microsoft.com/office/powerpoint/2010/main" val="2654976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NFV Framework</a:t>
            </a:r>
          </a:p>
        </p:txBody>
      </p:sp>
      <p:sp>
        <p:nvSpPr>
          <p:cNvPr id="3" name="內容版面配置區 2"/>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The NFV </a:t>
            </a:r>
            <a:r>
              <a:rPr lang="en-US" altLang="zh-TW" dirty="0" smtClean="0">
                <a:latin typeface="Times New Roman" panose="02020603050405020304" pitchFamily="18" charset="0"/>
                <a:cs typeface="Times New Roman" panose="02020603050405020304" pitchFamily="18" charset="0"/>
              </a:rPr>
              <a:t>technology takes </a:t>
            </a:r>
            <a:r>
              <a:rPr lang="en-US" altLang="zh-TW" dirty="0">
                <a:latin typeface="Times New Roman" panose="02020603050405020304" pitchFamily="18" charset="0"/>
                <a:cs typeface="Times New Roman" panose="02020603050405020304" pitchFamily="18" charset="0"/>
              </a:rPr>
              <a:t>advantage of infrastructure and networking </a:t>
            </a:r>
            <a:r>
              <a:rPr lang="en-US" altLang="zh-TW" dirty="0" smtClean="0">
                <a:latin typeface="Times New Roman" panose="02020603050405020304" pitchFamily="18" charset="0"/>
                <a:cs typeface="Times New Roman" panose="02020603050405020304" pitchFamily="18" charset="0"/>
              </a:rPr>
              <a:t>services (IaaS </a:t>
            </a:r>
            <a:r>
              <a:rPr lang="en-US" altLang="zh-TW" dirty="0">
                <a:latin typeface="Times New Roman" panose="02020603050405020304" pitchFamily="18" charset="0"/>
                <a:cs typeface="Times New Roman" panose="02020603050405020304" pitchFamily="18" charset="0"/>
              </a:rPr>
              <a:t>and </a:t>
            </a:r>
            <a:r>
              <a:rPr lang="en-US" altLang="zh-TW" dirty="0" err="1">
                <a:latin typeface="Times New Roman" panose="02020603050405020304" pitchFamily="18" charset="0"/>
                <a:cs typeface="Times New Roman" panose="02020603050405020304" pitchFamily="18" charset="0"/>
              </a:rPr>
              <a:t>NaaS</a:t>
            </a:r>
            <a:r>
              <a:rPr lang="en-US" altLang="zh-TW" dirty="0">
                <a:latin typeface="Times New Roman" panose="02020603050405020304" pitchFamily="18" charset="0"/>
                <a:cs typeface="Times New Roman" panose="02020603050405020304" pitchFamily="18" charset="0"/>
              </a:rPr>
              <a:t>) to form the network function </a:t>
            </a:r>
            <a:r>
              <a:rPr lang="en-US" altLang="zh-TW" dirty="0" smtClean="0">
                <a:latin typeface="Times New Roman" panose="02020603050405020304" pitchFamily="18" charset="0"/>
                <a:cs typeface="Times New Roman" panose="02020603050405020304" pitchFamily="18" charset="0"/>
              </a:rPr>
              <a:t>virtualization infrastructure </a:t>
            </a:r>
            <a:r>
              <a:rPr lang="en-US" altLang="zh-TW" dirty="0">
                <a:latin typeface="Times New Roman" panose="02020603050405020304" pitchFamily="18" charset="0"/>
                <a:cs typeface="Times New Roman" panose="02020603050405020304" pitchFamily="18" charset="0"/>
              </a:rPr>
              <a:t>(NFVI</a:t>
            </a:r>
            <a:r>
              <a:rPr lang="en-US" altLang="zh-TW" dirty="0" smtClean="0">
                <a:latin typeface="Times New Roman" panose="02020603050405020304" pitchFamily="18" charset="0"/>
                <a:cs typeface="Times New Roman" panose="02020603050405020304" pitchFamily="18" charset="0"/>
              </a:rPr>
              <a:t>).</a:t>
            </a:r>
          </a:p>
          <a:p>
            <a:r>
              <a:rPr lang="en-US" altLang="zh-TW" dirty="0">
                <a:latin typeface="Times New Roman" panose="02020603050405020304" pitchFamily="18" charset="0"/>
                <a:cs typeface="Times New Roman" panose="02020603050405020304" pitchFamily="18" charset="0"/>
              </a:rPr>
              <a:t>To achieve the objectives promised by NFV, such as flexibility in assigning virtual network functions (VNFs) to hardware, rapid service innovation, enhanced </a:t>
            </a:r>
            <a:r>
              <a:rPr lang="en-US" altLang="zh-TW" dirty="0" smtClean="0">
                <a:latin typeface="Times New Roman" panose="02020603050405020304" pitchFamily="18" charset="0"/>
                <a:cs typeface="Times New Roman" panose="02020603050405020304" pitchFamily="18" charset="0"/>
              </a:rPr>
              <a:t>operational efficiency</a:t>
            </a:r>
            <a:r>
              <a:rPr lang="en-US" altLang="zh-TW" dirty="0">
                <a:latin typeface="Times New Roman" panose="02020603050405020304" pitchFamily="18" charset="0"/>
                <a:cs typeface="Times New Roman" panose="02020603050405020304" pitchFamily="18" charset="0"/>
              </a:rPr>
              <a:t>, reduced power usage, and open standard interfaces between VNFs, each VNF should </a:t>
            </a:r>
            <a:r>
              <a:rPr lang="en-US" altLang="zh-TW" dirty="0">
                <a:solidFill>
                  <a:srgbClr val="FF0000"/>
                </a:solidFill>
                <a:latin typeface="Times New Roman" panose="02020603050405020304" pitchFamily="18" charset="0"/>
                <a:cs typeface="Times New Roman" panose="02020603050405020304" pitchFamily="18" charset="0"/>
              </a:rPr>
              <a:t>run on a </a:t>
            </a:r>
            <a:r>
              <a:rPr lang="en-US" altLang="zh-TW" dirty="0" smtClean="0">
                <a:solidFill>
                  <a:srgbClr val="FF0000"/>
                </a:solidFill>
                <a:latin typeface="Times New Roman" panose="02020603050405020304" pitchFamily="18" charset="0"/>
                <a:cs typeface="Times New Roman" panose="02020603050405020304" pitchFamily="18" charset="0"/>
              </a:rPr>
              <a:t>framework</a:t>
            </a:r>
            <a:r>
              <a:rPr lang="en-US" altLang="zh-TW" dirty="0" smtClean="0">
                <a:latin typeface="Times New Roman" panose="02020603050405020304" pitchFamily="18" charset="0"/>
                <a:cs typeface="Times New Roman" panose="02020603050405020304" pitchFamily="18" charset="0"/>
              </a:rPr>
              <a:t> that </a:t>
            </a:r>
            <a:r>
              <a:rPr lang="en-US" altLang="zh-TW" dirty="0">
                <a:latin typeface="Times New Roman" panose="02020603050405020304" pitchFamily="18" charset="0"/>
                <a:cs typeface="Times New Roman" panose="02020603050405020304" pitchFamily="18" charset="0"/>
              </a:rPr>
              <a:t>includes </a:t>
            </a:r>
            <a:r>
              <a:rPr lang="en-US" altLang="zh-TW" dirty="0">
                <a:solidFill>
                  <a:srgbClr val="FF0000"/>
                </a:solidFill>
                <a:latin typeface="Times New Roman" panose="02020603050405020304" pitchFamily="18" charset="0"/>
                <a:cs typeface="Times New Roman" panose="02020603050405020304" pitchFamily="18" charset="0"/>
              </a:rPr>
              <a:t>dynamic initiation </a:t>
            </a:r>
            <a:r>
              <a:rPr lang="en-US" altLang="zh-TW" dirty="0">
                <a:latin typeface="Times New Roman" panose="02020603050405020304" pitchFamily="18" charset="0"/>
                <a:cs typeface="Times New Roman" panose="02020603050405020304" pitchFamily="18" charset="0"/>
              </a:rPr>
              <a:t>and </a:t>
            </a:r>
            <a:r>
              <a:rPr lang="en-US" altLang="zh-TW" dirty="0">
                <a:solidFill>
                  <a:srgbClr val="FF0000"/>
                </a:solidFill>
                <a:latin typeface="Times New Roman" panose="02020603050405020304" pitchFamily="18" charset="0"/>
                <a:cs typeface="Times New Roman" panose="02020603050405020304" pitchFamily="18" charset="0"/>
              </a:rPr>
              <a:t>orchestration of </a:t>
            </a:r>
            <a:r>
              <a:rPr lang="en-US" altLang="zh-TW" dirty="0" smtClean="0">
                <a:solidFill>
                  <a:srgbClr val="FF0000"/>
                </a:solidFill>
                <a:latin typeface="Times New Roman" panose="02020603050405020304" pitchFamily="18" charset="0"/>
                <a:cs typeface="Times New Roman" panose="02020603050405020304" pitchFamily="18" charset="0"/>
              </a:rPr>
              <a:t>VNF instances</a:t>
            </a:r>
            <a:r>
              <a:rPr lang="en-US" altLang="zh-TW" dirty="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12</a:t>
            </a:fld>
            <a:endParaRPr lang="en-US" altLang="zh-TW"/>
          </a:p>
        </p:txBody>
      </p:sp>
    </p:spTree>
    <p:extLst>
      <p:ext uri="{BB962C8B-B14F-4D97-AF65-F5344CB8AC3E}">
        <p14:creationId xmlns:p14="http://schemas.microsoft.com/office/powerpoint/2010/main" val="2883977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NFV Framework</a:t>
            </a:r>
          </a:p>
        </p:txBody>
      </p:sp>
      <p:sp>
        <p:nvSpPr>
          <p:cNvPr id="3" name="內容版面配置區 2"/>
          <p:cNvSpPr>
            <a:spLocks noGrp="1"/>
          </p:cNvSpPr>
          <p:nvPr>
            <p:ph idx="1"/>
          </p:nvPr>
        </p:nvSpPr>
        <p:spPr>
          <a:xfrm>
            <a:off x="609600" y="1600201"/>
            <a:ext cx="11155680" cy="4525963"/>
          </a:xfrm>
        </p:spPr>
        <p:txBody>
          <a:bodyPr/>
          <a:lstStyle/>
          <a:p>
            <a:r>
              <a:rPr lang="en-US" altLang="zh-TW" dirty="0">
                <a:latin typeface="Times New Roman" panose="02020603050405020304" pitchFamily="18" charset="0"/>
                <a:cs typeface="Times New Roman" panose="02020603050405020304" pitchFamily="18" charset="0"/>
              </a:rPr>
              <a:t>In addition, it should also </a:t>
            </a:r>
            <a:r>
              <a:rPr lang="en-US" altLang="zh-TW" dirty="0">
                <a:solidFill>
                  <a:srgbClr val="FF0000"/>
                </a:solidFill>
                <a:latin typeface="Times New Roman" panose="02020603050405020304" pitchFamily="18" charset="0"/>
                <a:cs typeface="Times New Roman" panose="02020603050405020304" pitchFamily="18" charset="0"/>
              </a:rPr>
              <a:t>manage the NFVI </a:t>
            </a:r>
            <a:r>
              <a:rPr lang="en-US" altLang="zh-TW" dirty="0" smtClean="0">
                <a:solidFill>
                  <a:srgbClr val="FF0000"/>
                </a:solidFill>
                <a:latin typeface="Times New Roman" panose="02020603050405020304" pitchFamily="18" charset="0"/>
                <a:cs typeface="Times New Roman" panose="02020603050405020304" pitchFamily="18" charset="0"/>
              </a:rPr>
              <a:t>hosting environment </a:t>
            </a:r>
            <a:r>
              <a:rPr lang="en-US" altLang="zh-TW" dirty="0">
                <a:latin typeface="Times New Roman" panose="02020603050405020304" pitchFamily="18" charset="0"/>
                <a:cs typeface="Times New Roman" panose="02020603050405020304" pitchFamily="18" charset="0"/>
              </a:rPr>
              <a:t>on IT virtualization technologies to </a:t>
            </a:r>
            <a:r>
              <a:rPr lang="en-US" altLang="zh-TW" dirty="0" smtClean="0">
                <a:solidFill>
                  <a:srgbClr val="FF0000"/>
                </a:solidFill>
                <a:latin typeface="Times New Roman" panose="02020603050405020304" pitchFamily="18" charset="0"/>
                <a:cs typeface="Times New Roman" panose="02020603050405020304" pitchFamily="18" charset="0"/>
              </a:rPr>
              <a:t>meet all </a:t>
            </a:r>
            <a:r>
              <a:rPr lang="en-US" altLang="zh-TW" dirty="0">
                <a:solidFill>
                  <a:srgbClr val="FF0000"/>
                </a:solidFill>
                <a:latin typeface="Times New Roman" panose="02020603050405020304" pitchFamily="18" charset="0"/>
                <a:cs typeface="Times New Roman" panose="02020603050405020304" pitchFamily="18" charset="0"/>
              </a:rPr>
              <a:t>VNF requirements </a:t>
            </a:r>
            <a:r>
              <a:rPr lang="en-US" altLang="zh-TW" dirty="0">
                <a:latin typeface="Times New Roman" panose="02020603050405020304" pitchFamily="18" charset="0"/>
                <a:cs typeface="Times New Roman" panose="02020603050405020304" pitchFamily="18" charset="0"/>
              </a:rPr>
              <a:t>regarding data, resource </a:t>
            </a:r>
            <a:r>
              <a:rPr lang="en-US" altLang="zh-TW" dirty="0" smtClean="0">
                <a:latin typeface="Times New Roman" panose="02020603050405020304" pitchFamily="18" charset="0"/>
                <a:cs typeface="Times New Roman" panose="02020603050405020304" pitchFamily="18" charset="0"/>
              </a:rPr>
              <a:t>allocation, dependencies</a:t>
            </a:r>
            <a:r>
              <a:rPr lang="en-US" altLang="zh-TW" dirty="0">
                <a:latin typeface="Times New Roman" panose="02020603050405020304" pitchFamily="18" charset="0"/>
                <a:cs typeface="Times New Roman" panose="02020603050405020304" pitchFamily="18" charset="0"/>
              </a:rPr>
              <a:t>, availability, and other attributes. </a:t>
            </a:r>
            <a:endParaRPr lang="en-US" altLang="zh-TW" dirty="0" smtClean="0">
              <a:latin typeface="Times New Roman" panose="02020603050405020304" pitchFamily="18" charset="0"/>
              <a:cs typeface="Times New Roman" panose="02020603050405020304" pitchFamily="18" charset="0"/>
            </a:endParaRPr>
          </a:p>
          <a:p>
            <a:r>
              <a:rPr lang="en-US" altLang="zh-TW" dirty="0">
                <a:latin typeface="Times New Roman" panose="02020603050405020304" pitchFamily="18" charset="0"/>
                <a:cs typeface="Times New Roman" panose="02020603050405020304" pitchFamily="18" charset="0"/>
              </a:rPr>
              <a:t>The functional entities of the architectural framework </a:t>
            </a:r>
            <a:r>
              <a:rPr lang="en-US" altLang="zh-TW" dirty="0" smtClean="0">
                <a:latin typeface="Times New Roman" panose="02020603050405020304" pitchFamily="18" charset="0"/>
                <a:cs typeface="Times New Roman" panose="02020603050405020304" pitchFamily="18" charset="0"/>
              </a:rPr>
              <a:t>and the </a:t>
            </a:r>
            <a:r>
              <a:rPr lang="en-US" altLang="zh-TW" dirty="0">
                <a:latin typeface="Times New Roman" panose="02020603050405020304" pitchFamily="18" charset="0"/>
                <a:cs typeface="Times New Roman" panose="02020603050405020304" pitchFamily="18" charset="0"/>
              </a:rPr>
              <a:t>reference points are listed and defined in [5] and </a:t>
            </a:r>
            <a:r>
              <a:rPr lang="en-US" altLang="zh-TW" dirty="0" smtClean="0">
                <a:latin typeface="Times New Roman" panose="02020603050405020304" pitchFamily="18" charset="0"/>
                <a:cs typeface="Times New Roman" panose="02020603050405020304" pitchFamily="18" charset="0"/>
              </a:rPr>
              <a:t>shown in </a:t>
            </a:r>
            <a:r>
              <a:rPr lang="en-US" altLang="zh-TW" dirty="0">
                <a:latin typeface="Times New Roman" panose="02020603050405020304" pitchFamily="18" charset="0"/>
                <a:cs typeface="Times New Roman" panose="02020603050405020304" pitchFamily="18" charset="0"/>
              </a:rPr>
              <a:t>Fig. 2.</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13</a:t>
            </a:fld>
            <a:endParaRPr lang="en-US" altLang="zh-TW"/>
          </a:p>
        </p:txBody>
      </p:sp>
      <p:sp>
        <p:nvSpPr>
          <p:cNvPr id="5" name="矩形 4"/>
          <p:cNvSpPr/>
          <p:nvPr/>
        </p:nvSpPr>
        <p:spPr>
          <a:xfrm>
            <a:off x="609600" y="5687260"/>
            <a:ext cx="7170295" cy="369332"/>
          </a:xfrm>
          <a:prstGeom prst="rect">
            <a:avLst/>
          </a:prstGeom>
        </p:spPr>
        <p:txBody>
          <a:bodyPr wrap="square">
            <a:spAutoFit/>
          </a:bodyPr>
          <a:lstStyle/>
          <a:p>
            <a:r>
              <a:rPr lang="en-US" altLang="zh-TW" dirty="0"/>
              <a:t>[5] ETSI, “Network Function Virtualization: Architectural</a:t>
            </a:r>
            <a:r>
              <a:rPr lang="zh-TW" altLang="en-US" dirty="0"/>
              <a:t> </a:t>
            </a:r>
            <a:r>
              <a:rPr lang="en-US" altLang="zh-TW" dirty="0"/>
              <a:t>Framework</a:t>
            </a:r>
            <a:r>
              <a:rPr lang="en-US" altLang="zh-TW" dirty="0" smtClean="0"/>
              <a:t>,”</a:t>
            </a:r>
            <a:endParaRPr lang="en-US" altLang="zh-TW" dirty="0"/>
          </a:p>
        </p:txBody>
      </p:sp>
    </p:spTree>
    <p:extLst>
      <p:ext uri="{BB962C8B-B14F-4D97-AF65-F5344CB8AC3E}">
        <p14:creationId xmlns:p14="http://schemas.microsoft.com/office/powerpoint/2010/main" val="3227235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NFV Framework</a:t>
            </a:r>
          </a:p>
        </p:txBody>
      </p:sp>
      <p:pic>
        <p:nvPicPr>
          <p:cNvPr id="5" name="內容版面配置區 4"/>
          <p:cNvPicPr>
            <a:picLocks noGrp="1" noChangeAspect="1"/>
          </p:cNvPicPr>
          <p:nvPr>
            <p:ph idx="1"/>
          </p:nvPr>
        </p:nvPicPr>
        <p:blipFill>
          <a:blip r:embed="rId3"/>
          <a:stretch>
            <a:fillRect/>
          </a:stretch>
        </p:blipFill>
        <p:spPr>
          <a:xfrm>
            <a:off x="2727960" y="1305932"/>
            <a:ext cx="6979920" cy="5415544"/>
          </a:xfrm>
          <a:prstGeom prst="rect">
            <a:avLst/>
          </a:prstGeo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14</a:t>
            </a:fld>
            <a:endParaRPr lang="en-US" altLang="zh-TW"/>
          </a:p>
        </p:txBody>
      </p:sp>
    </p:spTree>
    <p:extLst>
      <p:ext uri="{BB962C8B-B14F-4D97-AF65-F5344CB8AC3E}">
        <p14:creationId xmlns:p14="http://schemas.microsoft.com/office/powerpoint/2010/main" val="3055229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Proposed Placement of Framework Entities</a:t>
            </a:r>
            <a:endParaRPr lang="zh-TW" altLang="en-US" dirty="0"/>
          </a:p>
        </p:txBody>
      </p:sp>
      <p:sp>
        <p:nvSpPr>
          <p:cNvPr id="3" name="內容版面配置區 2"/>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The proposed placement is based on </a:t>
            </a:r>
            <a:r>
              <a:rPr lang="en-US" altLang="zh-TW" dirty="0">
                <a:solidFill>
                  <a:srgbClr val="FF0000"/>
                </a:solidFill>
                <a:latin typeface="Times New Roman" panose="02020603050405020304" pitchFamily="18" charset="0"/>
                <a:cs typeface="Times New Roman" panose="02020603050405020304" pitchFamily="18" charset="0"/>
              </a:rPr>
              <a:t>mapping the </a:t>
            </a:r>
            <a:r>
              <a:rPr lang="en-US" altLang="zh-TW" dirty="0" smtClean="0">
                <a:solidFill>
                  <a:srgbClr val="FF0000"/>
                </a:solidFill>
                <a:latin typeface="Times New Roman" panose="02020603050405020304" pitchFamily="18" charset="0"/>
                <a:cs typeface="Times New Roman" panose="02020603050405020304" pitchFamily="18" charset="0"/>
              </a:rPr>
              <a:t>NFV framework </a:t>
            </a:r>
            <a:r>
              <a:rPr lang="en-US" altLang="zh-TW" dirty="0">
                <a:solidFill>
                  <a:srgbClr val="FF0000"/>
                </a:solidFill>
                <a:latin typeface="Times New Roman" panose="02020603050405020304" pitchFamily="18" charset="0"/>
                <a:cs typeface="Times New Roman" panose="02020603050405020304" pitchFamily="18" charset="0"/>
              </a:rPr>
              <a:t>entities to best fit into the virtual environment</a:t>
            </a:r>
            <a:r>
              <a:rPr lang="en-US" altLang="zh-TW" dirty="0" smtClean="0">
                <a:latin typeface="Times New Roman" panose="02020603050405020304" pitchFamily="18" charset="0"/>
                <a:cs typeface="Times New Roman" panose="02020603050405020304" pitchFamily="18" charset="0"/>
              </a:rPr>
              <a:t>.</a:t>
            </a:r>
          </a:p>
          <a:p>
            <a:r>
              <a:rPr lang="en-US" altLang="zh-TW" dirty="0">
                <a:latin typeface="Times New Roman" panose="02020603050405020304" pitchFamily="18" charset="0"/>
                <a:cs typeface="Times New Roman" panose="02020603050405020304" pitchFamily="18" charset="0"/>
              </a:rPr>
              <a:t>The Virtual Resources Manager, the VNF Manager, and </a:t>
            </a:r>
            <a:r>
              <a:rPr lang="en-US" altLang="zh-TW" dirty="0" smtClean="0">
                <a:latin typeface="Times New Roman" panose="02020603050405020304" pitchFamily="18" charset="0"/>
                <a:cs typeface="Times New Roman" panose="02020603050405020304" pitchFamily="18" charset="0"/>
              </a:rPr>
              <a:t>the Orchestrator </a:t>
            </a:r>
            <a:r>
              <a:rPr lang="en-US" altLang="zh-TW" dirty="0">
                <a:latin typeface="Times New Roman" panose="02020603050405020304" pitchFamily="18" charset="0"/>
                <a:cs typeface="Times New Roman" panose="02020603050405020304" pitchFamily="18" charset="0"/>
              </a:rPr>
              <a:t>have been grouped at the hypervisor level</a:t>
            </a:r>
            <a:r>
              <a:rPr lang="en-US" altLang="zh-TW" dirty="0" smtClean="0">
                <a:latin typeface="Times New Roman" panose="02020603050405020304" pitchFamily="18" charset="0"/>
                <a:cs typeface="Times New Roman" panose="02020603050405020304" pitchFamily="18" charset="0"/>
              </a:rPr>
              <a:t>.</a:t>
            </a:r>
          </a:p>
          <a:p>
            <a:r>
              <a:rPr lang="en-US" altLang="zh-TW" dirty="0">
                <a:latin typeface="Times New Roman" panose="02020603050405020304" pitchFamily="18" charset="0"/>
                <a:cs typeface="Times New Roman" panose="02020603050405020304" pitchFamily="18" charset="0"/>
              </a:rPr>
              <a:t>It is aware of the virtual machines that are </a:t>
            </a:r>
            <a:r>
              <a:rPr lang="en-US" altLang="zh-TW" dirty="0" smtClean="0">
                <a:latin typeface="Times New Roman" panose="02020603050405020304" pitchFamily="18" charset="0"/>
                <a:cs typeface="Times New Roman" panose="02020603050405020304" pitchFamily="18" charset="0"/>
              </a:rPr>
              <a:t>using the </a:t>
            </a:r>
            <a:r>
              <a:rPr lang="en-US" altLang="zh-TW" dirty="0">
                <a:latin typeface="Times New Roman" panose="02020603050405020304" pitchFamily="18" charset="0"/>
                <a:cs typeface="Times New Roman" panose="02020603050405020304" pitchFamily="18" charset="0"/>
              </a:rPr>
              <a:t>underlying hardware and </a:t>
            </a:r>
            <a:r>
              <a:rPr lang="en-US" altLang="zh-TW" dirty="0">
                <a:solidFill>
                  <a:srgbClr val="FF0000"/>
                </a:solidFill>
                <a:latin typeface="Times New Roman" panose="02020603050405020304" pitchFamily="18" charset="0"/>
                <a:cs typeface="Times New Roman" panose="02020603050405020304" pitchFamily="18" charset="0"/>
              </a:rPr>
              <a:t>manages resource </a:t>
            </a:r>
            <a:r>
              <a:rPr lang="en-US" altLang="zh-TW" dirty="0" smtClean="0">
                <a:solidFill>
                  <a:srgbClr val="FF0000"/>
                </a:solidFill>
                <a:latin typeface="Times New Roman" panose="02020603050405020304" pitchFamily="18" charset="0"/>
                <a:cs typeface="Times New Roman" panose="02020603050405020304" pitchFamily="18" charset="0"/>
              </a:rPr>
              <a:t>scheduling and </a:t>
            </a:r>
            <a:r>
              <a:rPr lang="en-US" altLang="zh-TW" dirty="0">
                <a:solidFill>
                  <a:srgbClr val="FF0000"/>
                </a:solidFill>
                <a:latin typeface="Times New Roman" panose="02020603050405020304" pitchFamily="18" charset="0"/>
                <a:cs typeface="Times New Roman" panose="02020603050405020304" pitchFamily="18" charset="0"/>
              </a:rPr>
              <a:t>decisions </a:t>
            </a:r>
            <a:r>
              <a:rPr lang="en-US" altLang="zh-TW" dirty="0">
                <a:latin typeface="Times New Roman" panose="02020603050405020304" pitchFamily="18" charset="0"/>
                <a:cs typeface="Times New Roman" panose="02020603050405020304" pitchFamily="18" charset="0"/>
              </a:rPr>
              <a:t>such as migration, resource scaling, and </a:t>
            </a:r>
            <a:r>
              <a:rPr lang="en-US" altLang="zh-TW" dirty="0" smtClean="0">
                <a:latin typeface="Times New Roman" panose="02020603050405020304" pitchFamily="18" charset="0"/>
                <a:cs typeface="Times New Roman" panose="02020603050405020304" pitchFamily="18" charset="0"/>
              </a:rPr>
              <a:t>fault and </a:t>
            </a:r>
            <a:r>
              <a:rPr lang="en-US" altLang="zh-TW" dirty="0">
                <a:latin typeface="Times New Roman" panose="02020603050405020304" pitchFamily="18" charset="0"/>
                <a:cs typeface="Times New Roman" panose="02020603050405020304" pitchFamily="18" charset="0"/>
              </a:rPr>
              <a:t>failure recovery, more efficiently to </a:t>
            </a:r>
            <a:r>
              <a:rPr lang="en-US" altLang="zh-TW" dirty="0">
                <a:solidFill>
                  <a:srgbClr val="FF0000"/>
                </a:solidFill>
                <a:latin typeface="Times New Roman" panose="02020603050405020304" pitchFamily="18" charset="0"/>
                <a:cs typeface="Times New Roman" panose="02020603050405020304" pitchFamily="18" charset="0"/>
              </a:rPr>
              <a:t>meet the </a:t>
            </a:r>
            <a:r>
              <a:rPr lang="en-US" altLang="zh-TW" dirty="0" smtClean="0">
                <a:solidFill>
                  <a:srgbClr val="FF0000"/>
                </a:solidFill>
                <a:latin typeface="Times New Roman" panose="02020603050405020304" pitchFamily="18" charset="0"/>
                <a:cs typeface="Times New Roman" panose="02020603050405020304" pitchFamily="18" charset="0"/>
              </a:rPr>
              <a:t>specified quality-of-service </a:t>
            </a:r>
            <a:r>
              <a:rPr lang="en-US" altLang="zh-TW" dirty="0">
                <a:solidFill>
                  <a:srgbClr val="FF0000"/>
                </a:solidFill>
                <a:latin typeface="Times New Roman" panose="02020603050405020304" pitchFamily="18" charset="0"/>
                <a:cs typeface="Times New Roman" panose="02020603050405020304" pitchFamily="18" charset="0"/>
              </a:rPr>
              <a:t>requirements of VMs </a:t>
            </a:r>
            <a:r>
              <a:rPr lang="en-US" altLang="zh-TW" dirty="0">
                <a:latin typeface="Times New Roman" panose="02020603050405020304" pitchFamily="18" charset="0"/>
                <a:cs typeface="Times New Roman" panose="02020603050405020304" pitchFamily="18" charset="0"/>
              </a:rPr>
              <a:t>(VNFs and APPs</a:t>
            </a:r>
            <a:r>
              <a:rPr lang="en-US" altLang="zh-TW" dirty="0" smtClean="0">
                <a:latin typeface="Times New Roman" panose="02020603050405020304" pitchFamily="18" charset="0"/>
                <a:cs typeface="Times New Roman" panose="02020603050405020304" pitchFamily="18" charset="0"/>
              </a:rPr>
              <a:t>).</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15</a:t>
            </a:fld>
            <a:endParaRPr lang="en-US" altLang="zh-TW"/>
          </a:p>
        </p:txBody>
      </p:sp>
    </p:spTree>
    <p:extLst>
      <p:ext uri="{BB962C8B-B14F-4D97-AF65-F5344CB8AC3E}">
        <p14:creationId xmlns:p14="http://schemas.microsoft.com/office/powerpoint/2010/main" val="271186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Proposed Placement of Framework Entities</a:t>
            </a:r>
            <a:endParaRPr lang="zh-TW" altLang="en-US" dirty="0"/>
          </a:p>
        </p:txBody>
      </p:sp>
      <p:pic>
        <p:nvPicPr>
          <p:cNvPr id="6" name="內容版面配置區 5"/>
          <p:cNvPicPr>
            <a:picLocks noGrp="1" noChangeAspect="1"/>
          </p:cNvPicPr>
          <p:nvPr>
            <p:ph idx="1"/>
          </p:nvPr>
        </p:nvPicPr>
        <p:blipFill>
          <a:blip r:embed="rId3"/>
          <a:stretch>
            <a:fillRect/>
          </a:stretch>
        </p:blipFill>
        <p:spPr>
          <a:xfrm>
            <a:off x="3574118" y="1579842"/>
            <a:ext cx="5326042" cy="4959071"/>
          </a:xfrm>
          <a:prstGeom prst="rect">
            <a:avLst/>
          </a:prstGeo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16</a:t>
            </a:fld>
            <a:endParaRPr lang="en-US" altLang="zh-TW"/>
          </a:p>
        </p:txBody>
      </p:sp>
    </p:spTree>
    <p:extLst>
      <p:ext uri="{BB962C8B-B14F-4D97-AF65-F5344CB8AC3E}">
        <p14:creationId xmlns:p14="http://schemas.microsoft.com/office/powerpoint/2010/main" val="2894211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Reception by Industry</a:t>
            </a:r>
            <a:endParaRPr lang="zh-TW" altLang="en-US" dirty="0"/>
          </a:p>
        </p:txBody>
      </p:sp>
      <p:sp>
        <p:nvSpPr>
          <p:cNvPr id="3" name="內容版面配置區 2"/>
          <p:cNvSpPr>
            <a:spLocks noGrp="1"/>
          </p:cNvSpPr>
          <p:nvPr>
            <p:ph idx="1"/>
          </p:nvPr>
        </p:nvSpPr>
        <p:spPr>
          <a:xfrm>
            <a:off x="609600" y="1600201"/>
            <a:ext cx="10972800" cy="4525963"/>
          </a:xfrm>
        </p:spPr>
        <p:txBody>
          <a:bodyPr/>
          <a:lstStyle/>
          <a:p>
            <a:r>
              <a:rPr lang="en-US" altLang="zh-TW" dirty="0">
                <a:latin typeface="Times New Roman" panose="02020603050405020304" pitchFamily="18" charset="0"/>
                <a:cs typeface="Times New Roman" panose="02020603050405020304" pitchFamily="18" charset="0"/>
              </a:rPr>
              <a:t>Service providers have shown keen interest in NFV</a:t>
            </a:r>
            <a:r>
              <a:rPr lang="en-US" altLang="zh-TW" dirty="0" smtClean="0">
                <a:latin typeface="Times New Roman" panose="02020603050405020304" pitchFamily="18" charset="0"/>
                <a:cs typeface="Times New Roman" panose="02020603050405020304" pitchFamily="18" charset="0"/>
              </a:rPr>
              <a:t>.</a:t>
            </a:r>
          </a:p>
          <a:p>
            <a:r>
              <a:rPr lang="en-US" altLang="zh-TW" dirty="0">
                <a:latin typeface="Times New Roman" panose="02020603050405020304" pitchFamily="18" charset="0"/>
                <a:cs typeface="Times New Roman" panose="02020603050405020304" pitchFamily="18" charset="0"/>
              </a:rPr>
              <a:t>Leading telecommunication equipment vendors  have already </a:t>
            </a:r>
            <a:r>
              <a:rPr lang="en-US" altLang="zh-TW" dirty="0" smtClean="0">
                <a:latin typeface="Times New Roman" panose="02020603050405020304" pitchFamily="18" charset="0"/>
                <a:cs typeface="Times New Roman" panose="02020603050405020304" pitchFamily="18" charset="0"/>
              </a:rPr>
              <a:t>started</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to </a:t>
            </a:r>
            <a:r>
              <a:rPr lang="en-US" altLang="zh-TW" dirty="0">
                <a:solidFill>
                  <a:srgbClr val="FF0000"/>
                </a:solidFill>
                <a:latin typeface="Times New Roman" panose="02020603050405020304" pitchFamily="18" charset="0"/>
                <a:cs typeface="Times New Roman" panose="02020603050405020304" pitchFamily="18" charset="0"/>
              </a:rPr>
              <a:t>adopt and upgrade their equipment to support </a:t>
            </a:r>
            <a:r>
              <a:rPr lang="en-US" altLang="zh-TW" dirty="0" smtClean="0">
                <a:solidFill>
                  <a:srgbClr val="FF0000"/>
                </a:solidFill>
                <a:latin typeface="Times New Roman" panose="02020603050405020304" pitchFamily="18" charset="0"/>
                <a:cs typeface="Times New Roman" panose="02020603050405020304" pitchFamily="18" charset="0"/>
              </a:rPr>
              <a:t>NFV</a:t>
            </a:r>
            <a:r>
              <a:rPr lang="en-US" altLang="zh-TW" dirty="0" smtClean="0">
                <a:latin typeface="Times New Roman" panose="02020603050405020304" pitchFamily="18" charset="0"/>
                <a:cs typeface="Times New Roman" panose="02020603050405020304" pitchFamily="18" charset="0"/>
              </a:rPr>
              <a:t>.</a:t>
            </a:r>
          </a:p>
          <a:p>
            <a:r>
              <a:rPr lang="en-US" altLang="zh-TW" dirty="0">
                <a:latin typeface="Times New Roman" panose="02020603050405020304" pitchFamily="18" charset="0"/>
                <a:cs typeface="Times New Roman" panose="02020603050405020304" pitchFamily="18" charset="0"/>
              </a:rPr>
              <a:t>Moreover, leading IT companies that provide </a:t>
            </a:r>
            <a:r>
              <a:rPr lang="en-US" altLang="zh-TW" dirty="0" smtClean="0">
                <a:latin typeface="Times New Roman" panose="02020603050405020304" pitchFamily="18" charset="0"/>
                <a:cs typeface="Times New Roman" panose="02020603050405020304" pitchFamily="18" charset="0"/>
              </a:rPr>
              <a:t>carrier-grade</a:t>
            </a:r>
            <a:r>
              <a:rPr lang="zh-TW" altLang="en-US" dirty="0" smtClean="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software have </a:t>
            </a:r>
            <a:r>
              <a:rPr lang="en-US" altLang="zh-TW" dirty="0" smtClean="0">
                <a:latin typeface="Times New Roman" panose="02020603050405020304" pitchFamily="18" charset="0"/>
                <a:cs typeface="Times New Roman" panose="02020603050405020304" pitchFamily="18" charset="0"/>
              </a:rPr>
              <a:t>been</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working </a:t>
            </a:r>
            <a:r>
              <a:rPr lang="en-US" altLang="zh-TW" dirty="0">
                <a:latin typeface="Times New Roman" panose="02020603050405020304" pitchFamily="18" charset="0"/>
                <a:cs typeface="Times New Roman" panose="02020603050405020304" pitchFamily="18" charset="0"/>
              </a:rPr>
              <a:t>closely with Intel to optimize their software on </a:t>
            </a:r>
            <a:r>
              <a:rPr lang="en-US" altLang="zh-TW" dirty="0" smtClean="0">
                <a:latin typeface="Times New Roman" panose="02020603050405020304" pitchFamily="18" charset="0"/>
                <a:cs typeface="Times New Roman" panose="02020603050405020304" pitchFamily="18" charset="0"/>
              </a:rPr>
              <a:t>Intel</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processors </a:t>
            </a:r>
            <a:r>
              <a:rPr lang="en-US" altLang="zh-TW" dirty="0">
                <a:latin typeface="Times New Roman" panose="02020603050405020304" pitchFamily="18" charset="0"/>
                <a:cs typeface="Times New Roman" panose="02020603050405020304" pitchFamily="18" charset="0"/>
              </a:rPr>
              <a:t>in order to achieve higher packet processing computations that enable NFV and software defined </a:t>
            </a:r>
            <a:r>
              <a:rPr lang="en-US" altLang="zh-TW" dirty="0" smtClean="0">
                <a:latin typeface="Times New Roman" panose="02020603050405020304" pitchFamily="18" charset="0"/>
                <a:cs typeface="Times New Roman" panose="02020603050405020304" pitchFamily="18" charset="0"/>
              </a:rPr>
              <a:t>networking</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(SDN</a:t>
            </a:r>
            <a:r>
              <a:rPr lang="en-US" altLang="zh-TW" dirty="0">
                <a:latin typeface="Times New Roman" panose="02020603050405020304" pitchFamily="18" charset="0"/>
                <a:cs typeface="Times New Roman" panose="02020603050405020304" pitchFamily="18" charset="0"/>
              </a:rPr>
              <a:t>) on commercial off-the-shelf (</a:t>
            </a:r>
            <a:r>
              <a:rPr lang="en-US" altLang="zh-TW" dirty="0" smtClean="0">
                <a:latin typeface="Times New Roman" panose="02020603050405020304" pitchFamily="18" charset="0"/>
                <a:cs typeface="Times New Roman" panose="02020603050405020304" pitchFamily="18" charset="0"/>
              </a:rPr>
              <a:t>COTS)</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platforms.</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17</a:t>
            </a:fld>
            <a:endParaRPr lang="en-US" altLang="zh-TW" dirty="0"/>
          </a:p>
        </p:txBody>
      </p:sp>
    </p:spTree>
    <p:extLst>
      <p:ext uri="{BB962C8B-B14F-4D97-AF65-F5344CB8AC3E}">
        <p14:creationId xmlns:p14="http://schemas.microsoft.com/office/powerpoint/2010/main" val="3570734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Reception by Industry</a:t>
            </a:r>
            <a:endParaRPr lang="zh-TW" altLang="en-US" dirty="0"/>
          </a:p>
        </p:txBody>
      </p:sp>
      <p:sp>
        <p:nvSpPr>
          <p:cNvPr id="3" name="內容版面配置區 2"/>
          <p:cNvSpPr>
            <a:spLocks noGrp="1"/>
          </p:cNvSpPr>
          <p:nvPr>
            <p:ph idx="1"/>
          </p:nvPr>
        </p:nvSpPr>
        <p:spPr>
          <a:xfrm>
            <a:off x="609600" y="1600201"/>
            <a:ext cx="10972800" cy="4525963"/>
          </a:xfrm>
        </p:spPr>
        <p:txBody>
          <a:bodyPr/>
          <a:lstStyle/>
          <a:p>
            <a:r>
              <a:rPr lang="en-US" altLang="zh-TW" dirty="0" smtClean="0">
                <a:latin typeface="Times New Roman" panose="02020603050405020304" pitchFamily="18" charset="0"/>
                <a:cs typeface="Times New Roman" panose="02020603050405020304" pitchFamily="18" charset="0"/>
              </a:rPr>
              <a:t>Intel</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has </a:t>
            </a:r>
            <a:r>
              <a:rPr lang="en-US" altLang="zh-TW" dirty="0">
                <a:latin typeface="Times New Roman" panose="02020603050405020304" pitchFamily="18" charset="0"/>
                <a:cs typeface="Times New Roman" panose="02020603050405020304" pitchFamily="18" charset="0"/>
              </a:rPr>
              <a:t>released the Data Plane Development Kit (DPDK) </a:t>
            </a:r>
            <a:r>
              <a:rPr lang="en-US" altLang="zh-TW" dirty="0" smtClean="0">
                <a:latin typeface="Times New Roman" panose="02020603050405020304" pitchFamily="18" charset="0"/>
                <a:cs typeface="Times New Roman" panose="02020603050405020304" pitchFamily="18" charset="0"/>
              </a:rPr>
              <a:t>and</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has </a:t>
            </a:r>
            <a:r>
              <a:rPr lang="en-US" altLang="zh-TW" dirty="0">
                <a:latin typeface="Times New Roman" panose="02020603050405020304" pitchFamily="18" charset="0"/>
                <a:cs typeface="Times New Roman" panose="02020603050405020304" pitchFamily="18" charset="0"/>
              </a:rPr>
              <a:t>scheduled the release of a signal processing </a:t>
            </a:r>
            <a:r>
              <a:rPr lang="en-US" altLang="zh-TW" dirty="0" smtClean="0">
                <a:latin typeface="Times New Roman" panose="02020603050405020304" pitchFamily="18" charset="0"/>
                <a:cs typeface="Times New Roman" panose="02020603050405020304" pitchFamily="18" charset="0"/>
              </a:rPr>
              <a:t>development</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kit </a:t>
            </a:r>
            <a:r>
              <a:rPr lang="en-US" altLang="zh-TW" dirty="0">
                <a:latin typeface="Times New Roman" panose="02020603050405020304" pitchFamily="18" charset="0"/>
                <a:cs typeface="Times New Roman" panose="02020603050405020304" pitchFamily="18" charset="0"/>
              </a:rPr>
              <a:t>in its software development roadmap to </a:t>
            </a:r>
            <a:r>
              <a:rPr lang="en-US" altLang="zh-TW" dirty="0">
                <a:solidFill>
                  <a:srgbClr val="FF0000"/>
                </a:solidFill>
                <a:latin typeface="Times New Roman" panose="02020603050405020304" pitchFamily="18" charset="0"/>
                <a:cs typeface="Times New Roman" panose="02020603050405020304" pitchFamily="18" charset="0"/>
              </a:rPr>
              <a:t>extend and </a:t>
            </a:r>
            <a:r>
              <a:rPr lang="en-US" altLang="zh-TW" dirty="0" smtClean="0">
                <a:solidFill>
                  <a:srgbClr val="FF0000"/>
                </a:solidFill>
                <a:latin typeface="Times New Roman" panose="02020603050405020304" pitchFamily="18" charset="0"/>
                <a:cs typeface="Times New Roman" panose="02020603050405020304" pitchFamily="18" charset="0"/>
              </a:rPr>
              <a:t>speed</a:t>
            </a:r>
            <a:r>
              <a:rPr lang="zh-TW" altLang="en-US" dirty="0" smtClean="0">
                <a:solidFill>
                  <a:srgbClr val="FF0000"/>
                </a:solidFill>
                <a:latin typeface="Times New Roman" panose="02020603050405020304" pitchFamily="18" charset="0"/>
                <a:cs typeface="Times New Roman" panose="02020603050405020304" pitchFamily="18" charset="0"/>
              </a:rPr>
              <a:t> </a:t>
            </a:r>
            <a:r>
              <a:rPr lang="en-US" altLang="zh-TW" dirty="0" smtClean="0">
                <a:solidFill>
                  <a:srgbClr val="FF0000"/>
                </a:solidFill>
                <a:latin typeface="Times New Roman" panose="02020603050405020304" pitchFamily="18" charset="0"/>
                <a:cs typeface="Times New Roman" panose="02020603050405020304" pitchFamily="18" charset="0"/>
              </a:rPr>
              <a:t>up </a:t>
            </a:r>
            <a:r>
              <a:rPr lang="en-US" altLang="zh-TW" dirty="0">
                <a:solidFill>
                  <a:srgbClr val="FF0000"/>
                </a:solidFill>
                <a:latin typeface="Times New Roman" panose="02020603050405020304" pitchFamily="18" charset="0"/>
                <a:cs typeface="Times New Roman" panose="02020603050405020304" pitchFamily="18" charset="0"/>
              </a:rPr>
              <a:t>NFV and SDN </a:t>
            </a:r>
            <a:r>
              <a:rPr lang="en-US" altLang="zh-TW" dirty="0" smtClean="0">
                <a:solidFill>
                  <a:srgbClr val="FF0000"/>
                </a:solidFill>
                <a:latin typeface="Times New Roman" panose="02020603050405020304" pitchFamily="18" charset="0"/>
                <a:cs typeface="Times New Roman" panose="02020603050405020304" pitchFamily="18" charset="0"/>
              </a:rPr>
              <a:t>adoption</a:t>
            </a:r>
            <a:r>
              <a:rPr lang="en-US" altLang="zh-TW" dirty="0" smtClean="0">
                <a:latin typeface="Times New Roman" panose="02020603050405020304" pitchFamily="18" charset="0"/>
                <a:cs typeface="Times New Roman" panose="02020603050405020304" pitchFamily="18" charset="0"/>
              </a:rPr>
              <a:t>. </a:t>
            </a:r>
          </a:p>
          <a:p>
            <a:r>
              <a:rPr lang="en-US" altLang="zh-TW" dirty="0">
                <a:latin typeface="Times New Roman" panose="02020603050405020304" pitchFamily="18" charset="0"/>
                <a:cs typeface="Times New Roman" panose="02020603050405020304" pitchFamily="18" charset="0"/>
              </a:rPr>
              <a:t>Service providers have started experimenting with these NFV products and putting </a:t>
            </a:r>
            <a:r>
              <a:rPr lang="en-US" altLang="zh-TW" dirty="0" smtClean="0">
                <a:latin typeface="Times New Roman" panose="02020603050405020304" pitchFamily="18" charset="0"/>
                <a:cs typeface="Times New Roman" panose="02020603050405020304" pitchFamily="18" charset="0"/>
              </a:rPr>
              <a:t>the</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devices </a:t>
            </a:r>
            <a:r>
              <a:rPr lang="en-US" altLang="zh-TW" dirty="0">
                <a:latin typeface="Times New Roman" panose="02020603050405020304" pitchFamily="18" charset="0"/>
                <a:cs typeface="Times New Roman" panose="02020603050405020304" pitchFamily="18" charset="0"/>
              </a:rPr>
              <a:t>under heavy testing to </a:t>
            </a:r>
            <a:r>
              <a:rPr lang="en-US" altLang="zh-TW" dirty="0">
                <a:solidFill>
                  <a:srgbClr val="FF0000"/>
                </a:solidFill>
                <a:latin typeface="Times New Roman" panose="02020603050405020304" pitchFamily="18" charset="0"/>
                <a:cs typeface="Times New Roman" panose="02020603050405020304" pitchFamily="18" charset="0"/>
              </a:rPr>
              <a:t>ensure that they will meet </a:t>
            </a:r>
            <a:r>
              <a:rPr lang="en-US" altLang="zh-TW" dirty="0" smtClean="0">
                <a:solidFill>
                  <a:srgbClr val="FF0000"/>
                </a:solidFill>
                <a:latin typeface="Times New Roman" panose="02020603050405020304" pitchFamily="18" charset="0"/>
                <a:cs typeface="Times New Roman" panose="02020603050405020304" pitchFamily="18" charset="0"/>
              </a:rPr>
              <a:t>the</a:t>
            </a:r>
            <a:r>
              <a:rPr lang="zh-TW" altLang="en-US" dirty="0" smtClean="0">
                <a:solidFill>
                  <a:srgbClr val="FF0000"/>
                </a:solidFill>
                <a:latin typeface="Times New Roman" panose="02020603050405020304" pitchFamily="18" charset="0"/>
                <a:cs typeface="Times New Roman" panose="02020603050405020304" pitchFamily="18" charset="0"/>
              </a:rPr>
              <a:t> </a:t>
            </a:r>
            <a:r>
              <a:rPr lang="en-US" altLang="zh-TW" dirty="0" smtClean="0">
                <a:solidFill>
                  <a:srgbClr val="FF0000"/>
                </a:solidFill>
                <a:latin typeface="Times New Roman" panose="02020603050405020304" pitchFamily="18" charset="0"/>
                <a:cs typeface="Times New Roman" panose="02020603050405020304" pitchFamily="18" charset="0"/>
              </a:rPr>
              <a:t>expectations </a:t>
            </a:r>
            <a:r>
              <a:rPr lang="en-US" altLang="zh-TW" dirty="0">
                <a:solidFill>
                  <a:srgbClr val="FF0000"/>
                </a:solidFill>
                <a:latin typeface="Times New Roman" panose="02020603050405020304" pitchFamily="18" charset="0"/>
                <a:cs typeface="Times New Roman" panose="02020603050405020304" pitchFamily="18" charset="0"/>
              </a:rPr>
              <a:t>of carrier-grade </a:t>
            </a:r>
            <a:r>
              <a:rPr lang="en-US" altLang="zh-TW" dirty="0" smtClean="0">
                <a:solidFill>
                  <a:srgbClr val="FF0000"/>
                </a:solidFill>
                <a:latin typeface="Times New Roman" panose="02020603050405020304" pitchFamily="18" charset="0"/>
                <a:cs typeface="Times New Roman" panose="02020603050405020304" pitchFamily="18" charset="0"/>
              </a:rPr>
              <a:t>products</a:t>
            </a:r>
            <a:r>
              <a:rPr lang="en-US" altLang="zh-TW" dirty="0" smtClean="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18</a:t>
            </a:fld>
            <a:endParaRPr lang="en-US" altLang="zh-TW" dirty="0"/>
          </a:p>
        </p:txBody>
      </p:sp>
    </p:spTree>
    <p:extLst>
      <p:ext uri="{BB962C8B-B14F-4D97-AF65-F5344CB8AC3E}">
        <p14:creationId xmlns:p14="http://schemas.microsoft.com/office/powerpoint/2010/main" val="534650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NFV Challenges </a:t>
            </a:r>
            <a:r>
              <a:rPr lang="en-US" altLang="zh-TW" dirty="0" smtClean="0">
                <a:latin typeface="Times New Roman" panose="02020603050405020304" pitchFamily="18" charset="0"/>
                <a:cs typeface="Times New Roman" panose="02020603050405020304" pitchFamily="18" charset="0"/>
              </a:rPr>
              <a:t>and</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Requirements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p:txBody>
          <a:bodyPr/>
          <a:lstStyle/>
          <a:p>
            <a:r>
              <a:rPr lang="en-US" altLang="zh-TW" dirty="0" smtClean="0"/>
              <a:t>Security</a:t>
            </a:r>
          </a:p>
          <a:p>
            <a:pPr lvl="1"/>
            <a:r>
              <a:rPr lang="en-US" altLang="zh-TW" dirty="0"/>
              <a:t>NFV </a:t>
            </a:r>
            <a:r>
              <a:rPr lang="en-US" altLang="zh-TW" dirty="0" smtClean="0"/>
              <a:t>should</a:t>
            </a:r>
            <a:r>
              <a:rPr lang="zh-TW" altLang="en-US" dirty="0" smtClean="0"/>
              <a:t> </a:t>
            </a:r>
            <a:r>
              <a:rPr lang="en-US" altLang="zh-TW" dirty="0" smtClean="0"/>
              <a:t>obtain </a:t>
            </a:r>
            <a:r>
              <a:rPr lang="en-US" altLang="zh-TW" dirty="0"/>
              <a:t>a security level close to that of a proprietary hosting environment for </a:t>
            </a:r>
            <a:r>
              <a:rPr lang="en-US" altLang="zh-TW" dirty="0" smtClean="0"/>
              <a:t>network</a:t>
            </a:r>
            <a:r>
              <a:rPr lang="zh-TW" altLang="en-US" dirty="0" smtClean="0"/>
              <a:t> </a:t>
            </a:r>
            <a:r>
              <a:rPr lang="en-US" altLang="zh-TW" dirty="0" smtClean="0"/>
              <a:t>functions.</a:t>
            </a:r>
          </a:p>
          <a:p>
            <a:pPr lvl="1"/>
            <a:r>
              <a:rPr lang="en-US" altLang="zh-TW" dirty="0"/>
              <a:t>Security in general can </a:t>
            </a:r>
            <a:r>
              <a:rPr lang="en-US" altLang="zh-TW" dirty="0" smtClean="0"/>
              <a:t>be</a:t>
            </a:r>
            <a:r>
              <a:rPr lang="zh-TW" altLang="en-US" dirty="0" smtClean="0"/>
              <a:t> </a:t>
            </a:r>
            <a:r>
              <a:rPr lang="en-US" altLang="zh-TW" dirty="0" smtClean="0"/>
              <a:t>defined </a:t>
            </a:r>
            <a:r>
              <a:rPr lang="en-US" altLang="zh-TW" dirty="0"/>
              <a:t>according to the following functional domains</a:t>
            </a:r>
            <a:r>
              <a:rPr lang="en-US" altLang="zh-TW" dirty="0" smtClean="0"/>
              <a:t>:</a:t>
            </a:r>
          </a:p>
          <a:p>
            <a:pPr lvl="2"/>
            <a:r>
              <a:rPr lang="en-US" altLang="zh-TW" dirty="0"/>
              <a:t>Virtualization environment </a:t>
            </a:r>
            <a:r>
              <a:rPr lang="en-US" altLang="zh-TW" dirty="0" smtClean="0"/>
              <a:t>domain</a:t>
            </a:r>
            <a:r>
              <a:rPr lang="zh-TW" altLang="en-US" dirty="0" smtClean="0"/>
              <a:t> </a:t>
            </a:r>
            <a:r>
              <a:rPr lang="en-US" altLang="zh-TW" dirty="0" smtClean="0"/>
              <a:t>(hypervisor)</a:t>
            </a:r>
          </a:p>
          <a:p>
            <a:pPr lvl="2"/>
            <a:r>
              <a:rPr lang="en-US" altLang="zh-TW" dirty="0"/>
              <a:t>Computing </a:t>
            </a:r>
            <a:r>
              <a:rPr lang="en-US" altLang="zh-TW" dirty="0" smtClean="0"/>
              <a:t>domain</a:t>
            </a:r>
          </a:p>
          <a:p>
            <a:pPr lvl="2"/>
            <a:r>
              <a:rPr lang="en-US" altLang="zh-TW" dirty="0"/>
              <a:t>Infrastructure domain (networking</a:t>
            </a:r>
            <a:r>
              <a:rPr lang="en-US" altLang="zh-TW" dirty="0" smtClean="0"/>
              <a:t>)</a:t>
            </a:r>
          </a:p>
          <a:p>
            <a:pPr lvl="2"/>
            <a:r>
              <a:rPr lang="en-US" altLang="zh-TW" dirty="0"/>
              <a:t>Application domain</a:t>
            </a: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19</a:t>
            </a:fld>
            <a:endParaRPr lang="en-US" altLang="zh-TW"/>
          </a:p>
        </p:txBody>
      </p:sp>
    </p:spTree>
    <p:extLst>
      <p:ext uri="{BB962C8B-B14F-4D97-AF65-F5344CB8AC3E}">
        <p14:creationId xmlns:p14="http://schemas.microsoft.com/office/powerpoint/2010/main" val="3031548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OUTLINE</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609600" y="1600201"/>
            <a:ext cx="10641496" cy="4929809"/>
          </a:xfrm>
        </p:spPr>
        <p:txBody>
          <a:bodyPr/>
          <a:lstStyle/>
          <a:p>
            <a:r>
              <a:rPr lang="en-US" sz="2800" dirty="0">
                <a:latin typeface="Times New Roman" panose="02020603050405020304" pitchFamily="18" charset="0"/>
                <a:cs typeface="Times New Roman" panose="02020603050405020304" pitchFamily="18" charset="0"/>
              </a:rPr>
              <a:t>Abstract</a:t>
            </a:r>
          </a:p>
          <a:p>
            <a:r>
              <a:rPr lang="en-US" altLang="zh-TW" sz="2800" dirty="0" smtClean="0">
                <a:latin typeface="Times New Roman" panose="02020603050405020304" pitchFamily="18" charset="0"/>
                <a:cs typeface="Times New Roman" panose="02020603050405020304" pitchFamily="18" charset="0"/>
              </a:rPr>
              <a:t>Introduction</a:t>
            </a:r>
            <a:endParaRPr lang="en-US" sz="2800" dirty="0" smtClean="0">
              <a:latin typeface="Times New Roman" panose="02020603050405020304" pitchFamily="18" charset="0"/>
              <a:cs typeface="Times New Roman" panose="02020603050405020304" pitchFamily="18" charset="0"/>
            </a:endParaRPr>
          </a:p>
          <a:p>
            <a:r>
              <a:rPr lang="en-US" altLang="zh-TW" sz="2800" dirty="0">
                <a:latin typeface="Times New Roman" panose="02020603050405020304" pitchFamily="18" charset="0"/>
                <a:cs typeface="Times New Roman" panose="02020603050405020304" pitchFamily="18" charset="0"/>
              </a:rPr>
              <a:t>Network Function </a:t>
            </a:r>
            <a:r>
              <a:rPr lang="en-US" altLang="zh-TW" sz="2800" dirty="0" smtClean="0">
                <a:latin typeface="Times New Roman" panose="02020603050405020304" pitchFamily="18" charset="0"/>
                <a:cs typeface="Times New Roman" panose="02020603050405020304" pitchFamily="18" charset="0"/>
              </a:rPr>
              <a:t>Virtualization</a:t>
            </a:r>
          </a:p>
          <a:p>
            <a:r>
              <a:rPr lang="en-US" altLang="zh-TW" sz="2800" dirty="0">
                <a:latin typeface="Times New Roman" panose="02020603050405020304" pitchFamily="18" charset="0"/>
                <a:cs typeface="Times New Roman" panose="02020603050405020304" pitchFamily="18" charset="0"/>
              </a:rPr>
              <a:t>NFV </a:t>
            </a:r>
            <a:r>
              <a:rPr lang="en-US" altLang="zh-TW" sz="2800" dirty="0" smtClean="0">
                <a:latin typeface="Times New Roman" panose="02020603050405020304" pitchFamily="18" charset="0"/>
                <a:cs typeface="Times New Roman" panose="02020603050405020304" pitchFamily="18" charset="0"/>
              </a:rPr>
              <a:t>Framework</a:t>
            </a:r>
          </a:p>
          <a:p>
            <a:r>
              <a:rPr lang="en-US" altLang="zh-TW" sz="2800" dirty="0">
                <a:latin typeface="Times New Roman" panose="02020603050405020304" pitchFamily="18" charset="0"/>
                <a:cs typeface="Times New Roman" panose="02020603050405020304" pitchFamily="18" charset="0"/>
              </a:rPr>
              <a:t>Proposed Placement of Framework </a:t>
            </a:r>
            <a:r>
              <a:rPr lang="en-US" altLang="zh-TW" sz="2800" dirty="0" smtClean="0">
                <a:latin typeface="Times New Roman" panose="02020603050405020304" pitchFamily="18" charset="0"/>
                <a:cs typeface="Times New Roman" panose="02020603050405020304" pitchFamily="18" charset="0"/>
              </a:rPr>
              <a:t>Entities</a:t>
            </a:r>
          </a:p>
          <a:p>
            <a:r>
              <a:rPr lang="en-US" altLang="zh-TW" sz="2800" dirty="0">
                <a:latin typeface="Times New Roman" panose="02020603050405020304" pitchFamily="18" charset="0"/>
                <a:cs typeface="Times New Roman" panose="02020603050405020304" pitchFamily="18" charset="0"/>
              </a:rPr>
              <a:t>Reception by </a:t>
            </a:r>
            <a:r>
              <a:rPr lang="en-US" altLang="zh-TW" sz="2800" dirty="0" smtClean="0">
                <a:latin typeface="Times New Roman" panose="02020603050405020304" pitchFamily="18" charset="0"/>
                <a:cs typeface="Times New Roman" panose="02020603050405020304" pitchFamily="18" charset="0"/>
              </a:rPr>
              <a:t>Industry</a:t>
            </a:r>
          </a:p>
          <a:p>
            <a:r>
              <a:rPr lang="en-US" altLang="zh-TW" sz="2800" dirty="0">
                <a:latin typeface="Times New Roman" panose="02020603050405020304" pitchFamily="18" charset="0"/>
                <a:cs typeface="Times New Roman" panose="02020603050405020304" pitchFamily="18" charset="0"/>
              </a:rPr>
              <a:t>NFV Challenges and</a:t>
            </a:r>
            <a:r>
              <a:rPr lang="zh-TW" altLang="en-US" sz="2800" dirty="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Requirements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2</a:t>
            </a:fld>
            <a:endParaRPr lang="en-US" altLang="zh-TW" dirty="0">
              <a:ea typeface="新細明體" charset="-120"/>
            </a:endParaRPr>
          </a:p>
        </p:txBody>
      </p:sp>
    </p:spTree>
    <p:extLst>
      <p:ext uri="{BB962C8B-B14F-4D97-AF65-F5344CB8AC3E}">
        <p14:creationId xmlns:p14="http://schemas.microsoft.com/office/powerpoint/2010/main" val="3181024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NFV Challenges </a:t>
            </a:r>
            <a:r>
              <a:rPr lang="en-US" altLang="zh-TW" dirty="0" smtClean="0">
                <a:latin typeface="Times New Roman" panose="02020603050405020304" pitchFamily="18" charset="0"/>
                <a:cs typeface="Times New Roman" panose="02020603050405020304" pitchFamily="18" charset="0"/>
              </a:rPr>
              <a:t>and</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Requirements</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20</a:t>
            </a:fld>
            <a:endParaRPr lang="en-US" altLang="zh-TW"/>
          </a:p>
        </p:txBody>
      </p:sp>
      <p:pic>
        <p:nvPicPr>
          <p:cNvPr id="6" name="內容版面配置區 5"/>
          <p:cNvPicPr>
            <a:picLocks noGrp="1" noChangeAspect="1"/>
          </p:cNvPicPr>
          <p:nvPr>
            <p:ph idx="1"/>
          </p:nvPr>
        </p:nvPicPr>
        <p:blipFill>
          <a:blip r:embed="rId3"/>
          <a:stretch>
            <a:fillRect/>
          </a:stretch>
        </p:blipFill>
        <p:spPr>
          <a:xfrm>
            <a:off x="609600" y="1723307"/>
            <a:ext cx="11262610" cy="4392784"/>
          </a:xfrm>
          <a:prstGeom prst="rect">
            <a:avLst/>
          </a:prstGeom>
        </p:spPr>
      </p:pic>
    </p:spTree>
    <p:extLst>
      <p:ext uri="{BB962C8B-B14F-4D97-AF65-F5344CB8AC3E}">
        <p14:creationId xmlns:p14="http://schemas.microsoft.com/office/powerpoint/2010/main" val="2250398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NFV Challenges </a:t>
            </a:r>
            <a:r>
              <a:rPr lang="en-US" altLang="zh-TW" dirty="0" smtClean="0">
                <a:latin typeface="Times New Roman" panose="02020603050405020304" pitchFamily="18" charset="0"/>
                <a:cs typeface="Times New Roman" panose="02020603050405020304" pitchFamily="18" charset="0"/>
              </a:rPr>
              <a:t>and</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Requirements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p:txBody>
          <a:bodyPr/>
          <a:lstStyle/>
          <a:p>
            <a:r>
              <a:rPr lang="en-US" altLang="zh-TW" dirty="0"/>
              <a:t>Computing </a:t>
            </a:r>
            <a:r>
              <a:rPr lang="en-US" altLang="zh-TW" dirty="0" smtClean="0"/>
              <a:t>Performance</a:t>
            </a:r>
          </a:p>
          <a:p>
            <a:pPr lvl="1"/>
            <a:r>
              <a:rPr lang="en-US" altLang="zh-TW" dirty="0"/>
              <a:t>The virtual environment underlying hardware server characteristics such as processor architecture, clock rate, </a:t>
            </a:r>
            <a:r>
              <a:rPr lang="en-US" altLang="zh-TW" dirty="0" smtClean="0"/>
              <a:t>cache</a:t>
            </a:r>
            <a:r>
              <a:rPr lang="zh-TW" altLang="en-US" dirty="0" smtClean="0"/>
              <a:t> </a:t>
            </a:r>
            <a:r>
              <a:rPr lang="en-US" altLang="zh-TW" dirty="0" smtClean="0"/>
              <a:t>memory </a:t>
            </a:r>
            <a:r>
              <a:rPr lang="en-US" altLang="zh-TW" dirty="0"/>
              <a:t>size, memory bandwidth, and speed has a </a:t>
            </a:r>
            <a:r>
              <a:rPr lang="en-US" altLang="zh-TW" dirty="0" smtClean="0"/>
              <a:t>profound</a:t>
            </a:r>
            <a:r>
              <a:rPr lang="zh-TW" altLang="en-US" dirty="0" smtClean="0"/>
              <a:t> </a:t>
            </a:r>
            <a:r>
              <a:rPr lang="en-US" altLang="zh-TW" dirty="0" smtClean="0"/>
              <a:t>impact </a:t>
            </a:r>
            <a:r>
              <a:rPr lang="en-US" altLang="zh-TW" dirty="0"/>
              <a:t>on VNF performance</a:t>
            </a:r>
            <a:r>
              <a:rPr lang="en-US" altLang="zh-TW" dirty="0" smtClean="0"/>
              <a:t>.</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21</a:t>
            </a:fld>
            <a:endParaRPr lang="en-US" altLang="zh-TW"/>
          </a:p>
        </p:txBody>
      </p:sp>
    </p:spTree>
    <p:extLst>
      <p:ext uri="{BB962C8B-B14F-4D97-AF65-F5344CB8AC3E}">
        <p14:creationId xmlns:p14="http://schemas.microsoft.com/office/powerpoint/2010/main" val="550396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NFV Challenges </a:t>
            </a:r>
            <a:r>
              <a:rPr lang="en-US" altLang="zh-TW" dirty="0" smtClean="0">
                <a:latin typeface="Times New Roman" panose="02020603050405020304" pitchFamily="18" charset="0"/>
                <a:cs typeface="Times New Roman" panose="02020603050405020304" pitchFamily="18" charset="0"/>
              </a:rPr>
              <a:t>and</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Requirements</a:t>
            </a:r>
            <a:endParaRPr lang="zh-TW" altLang="en-US" dirty="0">
              <a:latin typeface="Times New Roman" panose="02020603050405020304" pitchFamily="18" charset="0"/>
              <a:cs typeface="Times New Roman" panose="02020603050405020304" pitchFamily="18" charset="0"/>
            </a:endParaRPr>
          </a:p>
        </p:txBody>
      </p:sp>
      <p:pic>
        <p:nvPicPr>
          <p:cNvPr id="5" name="內容版面配置區 4"/>
          <p:cNvPicPr>
            <a:picLocks noGrp="1" noChangeAspect="1"/>
          </p:cNvPicPr>
          <p:nvPr>
            <p:ph idx="1"/>
          </p:nvPr>
        </p:nvPicPr>
        <p:blipFill>
          <a:blip r:embed="rId3"/>
          <a:stretch>
            <a:fillRect/>
          </a:stretch>
        </p:blipFill>
        <p:spPr>
          <a:xfrm>
            <a:off x="234755" y="2666077"/>
            <a:ext cx="11957245" cy="2595471"/>
          </a:xfrm>
          <a:prstGeom prst="rect">
            <a:avLst/>
          </a:prstGeo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22</a:t>
            </a:fld>
            <a:endParaRPr lang="en-US" altLang="zh-TW"/>
          </a:p>
        </p:txBody>
      </p:sp>
      <p:pic>
        <p:nvPicPr>
          <p:cNvPr id="6" name="圖片 5"/>
          <p:cNvPicPr>
            <a:picLocks noChangeAspect="1"/>
          </p:cNvPicPr>
          <p:nvPr/>
        </p:nvPicPr>
        <p:blipFill>
          <a:blip r:embed="rId4"/>
          <a:stretch>
            <a:fillRect/>
          </a:stretch>
        </p:blipFill>
        <p:spPr>
          <a:xfrm>
            <a:off x="234755" y="2213164"/>
            <a:ext cx="11957245" cy="598553"/>
          </a:xfrm>
          <a:prstGeom prst="rect">
            <a:avLst/>
          </a:prstGeom>
        </p:spPr>
      </p:pic>
    </p:spTree>
    <p:extLst>
      <p:ext uri="{BB962C8B-B14F-4D97-AF65-F5344CB8AC3E}">
        <p14:creationId xmlns:p14="http://schemas.microsoft.com/office/powerpoint/2010/main" val="1546380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NFV Challenges </a:t>
            </a:r>
            <a:r>
              <a:rPr lang="en-US" altLang="zh-TW" dirty="0" smtClean="0">
                <a:latin typeface="Times New Roman" panose="02020603050405020304" pitchFamily="18" charset="0"/>
                <a:cs typeface="Times New Roman" panose="02020603050405020304" pitchFamily="18" charset="0"/>
              </a:rPr>
              <a:t>and</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Requirements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p:txBody>
          <a:bodyPr/>
          <a:lstStyle/>
          <a:p>
            <a:r>
              <a:rPr lang="en-US" altLang="zh-TW" dirty="0"/>
              <a:t>Interconnection of </a:t>
            </a:r>
            <a:r>
              <a:rPr lang="en-US" altLang="zh-TW" dirty="0" smtClean="0"/>
              <a:t>VNFs</a:t>
            </a:r>
          </a:p>
          <a:p>
            <a:pPr lvl="1"/>
            <a:r>
              <a:rPr lang="en-US" altLang="zh-TW" dirty="0"/>
              <a:t>In a virtualized environment, virtual machines can be connected in different scenarios </a:t>
            </a:r>
            <a:r>
              <a:rPr lang="en-US" altLang="zh-TW" dirty="0" smtClean="0"/>
              <a:t>[14]:</a:t>
            </a:r>
          </a:p>
          <a:p>
            <a:pPr lvl="2"/>
            <a:r>
              <a:rPr lang="en-US" altLang="zh-TW" dirty="0"/>
              <a:t>If two VNFs are on the same physical server and the </a:t>
            </a:r>
            <a:r>
              <a:rPr lang="en-US" altLang="zh-TW" dirty="0" smtClean="0"/>
              <a:t>same</a:t>
            </a:r>
            <a:r>
              <a:rPr lang="zh-TW" altLang="en-US" dirty="0" smtClean="0"/>
              <a:t> </a:t>
            </a:r>
            <a:r>
              <a:rPr lang="en-US" altLang="zh-TW" dirty="0" smtClean="0"/>
              <a:t>local </a:t>
            </a:r>
            <a:r>
              <a:rPr lang="en-US" altLang="zh-TW" dirty="0"/>
              <a:t>access network (LAN), they would be </a:t>
            </a:r>
            <a:r>
              <a:rPr lang="en-US" altLang="zh-TW" dirty="0" smtClean="0"/>
              <a:t>connected</a:t>
            </a:r>
            <a:r>
              <a:rPr lang="zh-TW" altLang="en-US" dirty="0" smtClean="0"/>
              <a:t> </a:t>
            </a:r>
            <a:r>
              <a:rPr lang="en-US" altLang="zh-TW" dirty="0" smtClean="0"/>
              <a:t>through </a:t>
            </a:r>
            <a:r>
              <a:rPr lang="en-US" altLang="zh-TW" dirty="0"/>
              <a:t>the same Vswitch</a:t>
            </a:r>
            <a:r>
              <a:rPr lang="en-US" altLang="zh-TW" dirty="0" smtClean="0"/>
              <a:t>.</a:t>
            </a:r>
          </a:p>
          <a:p>
            <a:pPr lvl="2"/>
            <a:r>
              <a:rPr lang="en-US" altLang="zh-TW" dirty="0"/>
              <a:t>If two VNFs are on the same physical server but </a:t>
            </a:r>
            <a:r>
              <a:rPr lang="en-US" altLang="zh-TW" dirty="0" smtClean="0"/>
              <a:t>different</a:t>
            </a:r>
            <a:r>
              <a:rPr lang="zh-TW" altLang="en-US" dirty="0" smtClean="0"/>
              <a:t> </a:t>
            </a:r>
            <a:r>
              <a:rPr lang="en-US" altLang="zh-TW" dirty="0" smtClean="0"/>
              <a:t>LANs</a:t>
            </a:r>
            <a:r>
              <a:rPr lang="en-US" altLang="zh-TW" dirty="0"/>
              <a:t>, the connection passes through the first Vswitch </a:t>
            </a:r>
            <a:r>
              <a:rPr lang="en-US" altLang="zh-TW" dirty="0" smtClean="0"/>
              <a:t>to</a:t>
            </a:r>
            <a:r>
              <a:rPr lang="zh-TW" altLang="en-US" dirty="0" smtClean="0"/>
              <a:t> </a:t>
            </a:r>
            <a:r>
              <a:rPr lang="en-US" altLang="zh-TW" dirty="0" smtClean="0"/>
              <a:t>the </a:t>
            </a:r>
            <a:r>
              <a:rPr lang="en-US" altLang="zh-TW" dirty="0"/>
              <a:t>network interface controller (NIC), then to the </a:t>
            </a:r>
            <a:r>
              <a:rPr lang="en-US" altLang="zh-TW" dirty="0" smtClean="0"/>
              <a:t>external</a:t>
            </a:r>
            <a:r>
              <a:rPr lang="zh-TW" altLang="en-US" dirty="0" smtClean="0"/>
              <a:t> </a:t>
            </a:r>
            <a:r>
              <a:rPr lang="en-US" altLang="zh-TW" dirty="0" smtClean="0"/>
              <a:t>switch</a:t>
            </a:r>
            <a:r>
              <a:rPr lang="en-US" altLang="zh-TW" dirty="0"/>
              <a:t>, and back again to the same NIC. This NIC </a:t>
            </a:r>
            <a:r>
              <a:rPr lang="en-US" altLang="zh-TW" dirty="0" smtClean="0"/>
              <a:t>forwards</a:t>
            </a:r>
            <a:r>
              <a:rPr lang="zh-TW" altLang="en-US" dirty="0" smtClean="0"/>
              <a:t> </a:t>
            </a:r>
            <a:r>
              <a:rPr lang="en-US" altLang="zh-TW" dirty="0" smtClean="0"/>
              <a:t>the </a:t>
            </a:r>
            <a:r>
              <a:rPr lang="en-US" altLang="zh-TW" dirty="0"/>
              <a:t>connection to the Vswitch of the second LAN and </a:t>
            </a:r>
            <a:r>
              <a:rPr lang="en-US" altLang="zh-TW" dirty="0" smtClean="0"/>
              <a:t>then</a:t>
            </a:r>
            <a:r>
              <a:rPr lang="zh-TW" altLang="en-US" dirty="0" smtClean="0"/>
              <a:t> </a:t>
            </a:r>
            <a:r>
              <a:rPr lang="en-US" altLang="zh-TW" dirty="0" smtClean="0"/>
              <a:t>to </a:t>
            </a:r>
            <a:r>
              <a:rPr lang="en-US" altLang="zh-TW" dirty="0"/>
              <a:t>the </a:t>
            </a:r>
            <a:r>
              <a:rPr lang="en-US" altLang="zh-TW" dirty="0" smtClean="0"/>
              <a:t>VNF.</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23</a:t>
            </a:fld>
            <a:endParaRPr lang="en-US" altLang="zh-TW"/>
          </a:p>
        </p:txBody>
      </p:sp>
      <p:sp>
        <p:nvSpPr>
          <p:cNvPr id="5" name="矩形 4"/>
          <p:cNvSpPr/>
          <p:nvPr/>
        </p:nvSpPr>
        <p:spPr>
          <a:xfrm>
            <a:off x="274820" y="6126164"/>
            <a:ext cx="5736236" cy="830997"/>
          </a:xfrm>
          <a:prstGeom prst="rect">
            <a:avLst/>
          </a:prstGeom>
        </p:spPr>
        <p:txBody>
          <a:bodyPr wrap="square">
            <a:spAutoFit/>
          </a:bodyPr>
          <a:lstStyle/>
          <a:p>
            <a:r>
              <a:rPr lang="en-US" altLang="zh-TW" sz="1600" dirty="0"/>
              <a:t>[14] H. M. Tseng et al., “Network Virtualization with Cloud Virtual Switch,”</a:t>
            </a:r>
            <a:r>
              <a:rPr lang="en-US" altLang="zh-TW" sz="1600" dirty="0" err="1"/>
              <a:t>Proc</a:t>
            </a:r>
            <a:r>
              <a:rPr lang="en-US" altLang="zh-TW" sz="1600" dirty="0"/>
              <a:t>. 2011 IEEE 17th Int’l. Conf. Parallel and </a:t>
            </a:r>
            <a:r>
              <a:rPr lang="en-US" altLang="zh-TW" sz="1600" dirty="0" err="1"/>
              <a:t>Distrib</a:t>
            </a:r>
            <a:r>
              <a:rPr lang="en-US" altLang="zh-TW" sz="1600" dirty="0"/>
              <a:t>. Sys., 7–9 Dec.2011, pp. 998–1003</a:t>
            </a:r>
            <a:endParaRPr lang="zh-TW" altLang="en-US" sz="1600" dirty="0"/>
          </a:p>
        </p:txBody>
      </p:sp>
    </p:spTree>
    <p:extLst>
      <p:ext uri="{BB962C8B-B14F-4D97-AF65-F5344CB8AC3E}">
        <p14:creationId xmlns:p14="http://schemas.microsoft.com/office/powerpoint/2010/main" val="35063062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NFV Challenges </a:t>
            </a:r>
            <a:r>
              <a:rPr lang="en-US" altLang="zh-TW" dirty="0" smtClean="0">
                <a:latin typeface="Times New Roman" panose="02020603050405020304" pitchFamily="18" charset="0"/>
                <a:cs typeface="Times New Roman" panose="02020603050405020304" pitchFamily="18" charset="0"/>
              </a:rPr>
              <a:t>and</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Requirements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p:txBody>
          <a:bodyPr/>
          <a:lstStyle/>
          <a:p>
            <a:r>
              <a:rPr lang="en-US" altLang="zh-TW" dirty="0" smtClean="0"/>
              <a:t>Interconnection </a:t>
            </a:r>
            <a:r>
              <a:rPr lang="en-US" altLang="zh-TW" dirty="0"/>
              <a:t>of </a:t>
            </a:r>
            <a:r>
              <a:rPr lang="en-US" altLang="zh-TW" dirty="0" smtClean="0"/>
              <a:t>VNFs</a:t>
            </a:r>
          </a:p>
          <a:p>
            <a:pPr lvl="2"/>
            <a:r>
              <a:rPr lang="en-US" altLang="zh-TW" dirty="0" smtClean="0"/>
              <a:t>If </a:t>
            </a:r>
            <a:r>
              <a:rPr lang="en-US" altLang="zh-TW" dirty="0"/>
              <a:t>two VNFs are on different servers, the connection </a:t>
            </a:r>
            <a:r>
              <a:rPr lang="en-US" altLang="zh-TW" dirty="0" smtClean="0"/>
              <a:t>passes</a:t>
            </a:r>
            <a:r>
              <a:rPr lang="zh-TW" altLang="en-US" dirty="0" smtClean="0"/>
              <a:t> </a:t>
            </a:r>
            <a:r>
              <a:rPr lang="en-US" altLang="zh-TW" dirty="0" smtClean="0"/>
              <a:t>through </a:t>
            </a:r>
            <a:r>
              <a:rPr lang="en-US" altLang="zh-TW" dirty="0"/>
              <a:t>the first Vswitch to the NIC and then to an external switch. </a:t>
            </a:r>
            <a:r>
              <a:rPr lang="en-US" altLang="zh-TW" dirty="0" smtClean="0"/>
              <a:t>This</a:t>
            </a:r>
            <a:r>
              <a:rPr lang="zh-TW" altLang="en-US" dirty="0" smtClean="0"/>
              <a:t> </a:t>
            </a:r>
            <a:r>
              <a:rPr lang="en-US" altLang="zh-TW" dirty="0" smtClean="0"/>
              <a:t>switch </a:t>
            </a:r>
            <a:r>
              <a:rPr lang="en-US" altLang="zh-TW" dirty="0"/>
              <a:t>forwards the connection to the </a:t>
            </a:r>
            <a:r>
              <a:rPr lang="en-US" altLang="zh-TW" dirty="0" smtClean="0"/>
              <a:t>NIC</a:t>
            </a:r>
            <a:r>
              <a:rPr lang="zh-TW" altLang="en-US" dirty="0" smtClean="0"/>
              <a:t> </a:t>
            </a:r>
            <a:r>
              <a:rPr lang="en-US" altLang="zh-TW" dirty="0" smtClean="0"/>
              <a:t>of </a:t>
            </a:r>
            <a:r>
              <a:rPr lang="en-US" altLang="zh-TW" dirty="0"/>
              <a:t>the desired server. Finally, this NIC forwards it to </a:t>
            </a:r>
            <a:r>
              <a:rPr lang="en-US" altLang="zh-TW" dirty="0" smtClean="0"/>
              <a:t>its</a:t>
            </a:r>
            <a:r>
              <a:rPr lang="zh-TW" altLang="en-US" dirty="0" smtClean="0"/>
              <a:t> </a:t>
            </a:r>
            <a:r>
              <a:rPr lang="en-US" altLang="zh-TW" dirty="0" smtClean="0"/>
              <a:t>internal </a:t>
            </a:r>
            <a:r>
              <a:rPr lang="en-US" altLang="zh-TW" dirty="0"/>
              <a:t>Vswitch and then to the destination </a:t>
            </a:r>
            <a:r>
              <a:rPr lang="en-US" altLang="zh-TW" dirty="0" smtClean="0"/>
              <a:t>VNF.</a:t>
            </a:r>
          </a:p>
          <a:p>
            <a:pPr lvl="1"/>
            <a:r>
              <a:rPr lang="en-US" altLang="zh-TW" dirty="0">
                <a:solidFill>
                  <a:prstClr val="black">
                    <a:lumMod val="75000"/>
                    <a:lumOff val="25000"/>
                  </a:prstClr>
                </a:solidFill>
              </a:rPr>
              <a:t>Some NICs provide direct access from the </a:t>
            </a:r>
            <a:r>
              <a:rPr lang="en-US" altLang="zh-TW" dirty="0" smtClean="0">
                <a:solidFill>
                  <a:prstClr val="black">
                    <a:lumMod val="75000"/>
                    <a:lumOff val="25000"/>
                  </a:prstClr>
                </a:solidFill>
              </a:rPr>
              <a:t>VM.</a:t>
            </a:r>
          </a:p>
          <a:p>
            <a:pPr lvl="1"/>
            <a:r>
              <a:rPr lang="en-US" altLang="zh-TW" dirty="0" smtClean="0">
                <a:solidFill>
                  <a:prstClr val="black">
                    <a:lumMod val="75000"/>
                    <a:lumOff val="25000"/>
                  </a:prstClr>
                </a:solidFill>
              </a:rPr>
              <a:t>These</a:t>
            </a:r>
            <a:r>
              <a:rPr lang="zh-TW" altLang="en-US" dirty="0" smtClean="0">
                <a:solidFill>
                  <a:prstClr val="black">
                    <a:lumMod val="75000"/>
                    <a:lumOff val="25000"/>
                  </a:prstClr>
                </a:solidFill>
              </a:rPr>
              <a:t> </a:t>
            </a:r>
            <a:r>
              <a:rPr lang="en-US" altLang="zh-TW" dirty="0" smtClean="0">
                <a:solidFill>
                  <a:prstClr val="black">
                    <a:lumMod val="75000"/>
                    <a:lumOff val="25000"/>
                  </a:prstClr>
                </a:solidFill>
              </a:rPr>
              <a:t>NICs </a:t>
            </a:r>
            <a:r>
              <a:rPr lang="en-US" altLang="zh-TW" dirty="0">
                <a:solidFill>
                  <a:prstClr val="black">
                    <a:lumMod val="75000"/>
                    <a:lumOff val="25000"/>
                  </a:prstClr>
                </a:solidFill>
              </a:rPr>
              <a:t>are single-root I/O virtualization (SR-IOV)-compliant</a:t>
            </a:r>
            <a:r>
              <a:rPr lang="en-US" altLang="zh-TW" dirty="0" smtClean="0">
                <a:solidFill>
                  <a:prstClr val="black">
                    <a:lumMod val="75000"/>
                    <a:lumOff val="25000"/>
                  </a:prstClr>
                </a:solidFill>
              </a:rPr>
              <a:t>.</a:t>
            </a:r>
            <a:endParaRPr lang="en-US" altLang="zh-TW" dirty="0"/>
          </a:p>
          <a:p>
            <a:pPr lvl="1"/>
            <a:r>
              <a:rPr lang="en-US" altLang="zh-TW" dirty="0">
                <a:solidFill>
                  <a:prstClr val="black">
                    <a:lumMod val="75000"/>
                    <a:lumOff val="25000"/>
                  </a:prstClr>
                </a:solidFill>
              </a:rPr>
              <a:t>They offer faster and higher throughput to VMs.</a:t>
            </a:r>
            <a:endParaRPr lang="en-US" altLang="zh-TW" dirty="0" smtClean="0">
              <a:solidFill>
                <a:prstClr val="black">
                  <a:lumMod val="75000"/>
                  <a:lumOff val="25000"/>
                </a:prstClr>
              </a:solidFill>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24</a:t>
            </a:fld>
            <a:endParaRPr lang="en-US" altLang="zh-TW"/>
          </a:p>
        </p:txBody>
      </p:sp>
    </p:spTree>
    <p:extLst>
      <p:ext uri="{BB962C8B-B14F-4D97-AF65-F5344CB8AC3E}">
        <p14:creationId xmlns:p14="http://schemas.microsoft.com/office/powerpoint/2010/main" val="26096679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NFV Challenges </a:t>
            </a:r>
            <a:r>
              <a:rPr lang="en-US" altLang="zh-TW" dirty="0" smtClean="0">
                <a:latin typeface="Times New Roman" panose="02020603050405020304" pitchFamily="18" charset="0"/>
                <a:cs typeface="Times New Roman" panose="02020603050405020304" pitchFamily="18" charset="0"/>
              </a:rPr>
              <a:t>and</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Requirements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p:txBody>
          <a:bodyPr/>
          <a:lstStyle/>
          <a:p>
            <a:r>
              <a:rPr lang="en-US" altLang="zh-TW" dirty="0" smtClean="0"/>
              <a:t>Interconnection </a:t>
            </a:r>
            <a:r>
              <a:rPr lang="en-US" altLang="zh-TW" dirty="0"/>
              <a:t>of </a:t>
            </a:r>
            <a:r>
              <a:rPr lang="en-US" altLang="zh-TW" dirty="0" smtClean="0"/>
              <a:t>VNFs</a:t>
            </a:r>
          </a:p>
          <a:p>
            <a:pPr lvl="1"/>
            <a:r>
              <a:rPr lang="en-US" altLang="zh-TW" dirty="0" smtClean="0">
                <a:solidFill>
                  <a:prstClr val="black">
                    <a:lumMod val="75000"/>
                    <a:lumOff val="25000"/>
                  </a:prstClr>
                </a:solidFill>
              </a:rPr>
              <a:t>However</a:t>
            </a:r>
            <a:r>
              <a:rPr lang="en-US" altLang="zh-TW" dirty="0">
                <a:solidFill>
                  <a:prstClr val="black">
                    <a:lumMod val="75000"/>
                    <a:lumOff val="25000"/>
                  </a:prstClr>
                </a:solidFill>
              </a:rPr>
              <a:t>, virtual interfaces provided by the hypervisor are simpler to configure, and support VM live migration in a simpler way. </a:t>
            </a:r>
            <a:endParaRPr lang="en-US" altLang="zh-TW" dirty="0" smtClean="0">
              <a:solidFill>
                <a:prstClr val="black">
                  <a:lumMod val="75000"/>
                  <a:lumOff val="25000"/>
                </a:prstClr>
              </a:solidFill>
            </a:endParaRPr>
          </a:p>
          <a:p>
            <a:pPr lvl="1"/>
            <a:r>
              <a:rPr lang="en-US" altLang="zh-TW" dirty="0" smtClean="0">
                <a:solidFill>
                  <a:prstClr val="black">
                    <a:lumMod val="75000"/>
                    <a:lumOff val="25000"/>
                  </a:prstClr>
                </a:solidFill>
              </a:rPr>
              <a:t>The</a:t>
            </a:r>
            <a:r>
              <a:rPr lang="zh-TW" altLang="en-US" dirty="0" smtClean="0">
                <a:solidFill>
                  <a:prstClr val="black">
                    <a:lumMod val="75000"/>
                    <a:lumOff val="25000"/>
                  </a:prstClr>
                </a:solidFill>
              </a:rPr>
              <a:t> </a:t>
            </a:r>
            <a:r>
              <a:rPr lang="en-US" altLang="zh-TW" dirty="0" smtClean="0">
                <a:solidFill>
                  <a:prstClr val="black">
                    <a:lumMod val="75000"/>
                    <a:lumOff val="25000"/>
                  </a:prstClr>
                </a:solidFill>
              </a:rPr>
              <a:t>right </a:t>
            </a:r>
            <a:r>
              <a:rPr lang="en-US" altLang="zh-TW" dirty="0">
                <a:solidFill>
                  <a:prstClr val="black">
                    <a:lumMod val="75000"/>
                    <a:lumOff val="25000"/>
                  </a:prstClr>
                </a:solidFill>
              </a:rPr>
              <a:t>choice depends on VNF workloads.</a:t>
            </a:r>
            <a:endParaRPr lang="en-US" altLang="zh-TW" dirty="0" smtClean="0">
              <a:solidFill>
                <a:prstClr val="black">
                  <a:lumMod val="75000"/>
                  <a:lumOff val="25000"/>
                </a:prstClr>
              </a:solidFill>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25</a:t>
            </a:fld>
            <a:endParaRPr lang="en-US" altLang="zh-TW"/>
          </a:p>
        </p:txBody>
      </p:sp>
      <p:pic>
        <p:nvPicPr>
          <p:cNvPr id="5" name="內容版面配置區 10"/>
          <p:cNvPicPr>
            <a:picLocks noChangeAspect="1"/>
          </p:cNvPicPr>
          <p:nvPr/>
        </p:nvPicPr>
        <p:blipFill>
          <a:blip r:embed="rId3"/>
          <a:stretch>
            <a:fillRect/>
          </a:stretch>
        </p:blipFill>
        <p:spPr bwMode="auto">
          <a:xfrm>
            <a:off x="0" y="4397754"/>
            <a:ext cx="12192000" cy="1563939"/>
          </a:xfrm>
          <a:prstGeom prst="rect">
            <a:avLst/>
          </a:prstGeom>
          <a:noFill/>
          <a:ln w="9525">
            <a:noFill/>
            <a:miter lim="800000"/>
            <a:headEnd/>
            <a:tailEnd/>
          </a:ln>
        </p:spPr>
      </p:pic>
    </p:spTree>
    <p:extLst>
      <p:ext uri="{BB962C8B-B14F-4D97-AF65-F5344CB8AC3E}">
        <p14:creationId xmlns:p14="http://schemas.microsoft.com/office/powerpoint/2010/main" val="2910990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NFV Challenges </a:t>
            </a:r>
            <a:r>
              <a:rPr lang="en-US" altLang="zh-TW" dirty="0" smtClean="0">
                <a:latin typeface="Times New Roman" panose="02020603050405020304" pitchFamily="18" charset="0"/>
                <a:cs typeface="Times New Roman" panose="02020603050405020304" pitchFamily="18" charset="0"/>
              </a:rPr>
              <a:t>and</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Requirements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p:txBody>
          <a:bodyPr/>
          <a:lstStyle/>
          <a:p>
            <a:r>
              <a:rPr lang="en-US" altLang="zh-TW" dirty="0" smtClean="0"/>
              <a:t>Portability</a:t>
            </a:r>
          </a:p>
          <a:p>
            <a:pPr lvl="1"/>
            <a:r>
              <a:rPr lang="en-US" altLang="zh-TW" dirty="0" smtClean="0"/>
              <a:t>Virtualized</a:t>
            </a:r>
            <a:r>
              <a:rPr lang="zh-TW" altLang="en-US" dirty="0" smtClean="0"/>
              <a:t> </a:t>
            </a:r>
            <a:r>
              <a:rPr lang="en-US" altLang="zh-TW" dirty="0" smtClean="0"/>
              <a:t>network </a:t>
            </a:r>
            <a:r>
              <a:rPr lang="en-US" altLang="zh-TW" dirty="0"/>
              <a:t>functions that are executed directly on bare </a:t>
            </a:r>
            <a:r>
              <a:rPr lang="en-US" altLang="zh-TW" dirty="0" smtClean="0"/>
              <a:t>metal</a:t>
            </a:r>
            <a:r>
              <a:rPr lang="zh-TW" altLang="en-US" dirty="0" smtClean="0"/>
              <a:t> </a:t>
            </a:r>
            <a:r>
              <a:rPr lang="en-US" altLang="zh-TW" dirty="0" smtClean="0"/>
              <a:t>ensure </a:t>
            </a:r>
            <a:r>
              <a:rPr lang="en-US" altLang="zh-TW" dirty="0"/>
              <a:t>predictable performance because mappings of </a:t>
            </a:r>
            <a:r>
              <a:rPr lang="en-US" altLang="zh-TW" dirty="0" smtClean="0"/>
              <a:t>software</a:t>
            </a:r>
            <a:r>
              <a:rPr lang="zh-TW" altLang="en-US" dirty="0" smtClean="0"/>
              <a:t> </a:t>
            </a:r>
            <a:r>
              <a:rPr lang="en-US" altLang="zh-TW" dirty="0" smtClean="0"/>
              <a:t>instances </a:t>
            </a:r>
            <a:r>
              <a:rPr lang="en-US" altLang="zh-TW" dirty="0"/>
              <a:t>to hardware are predictable</a:t>
            </a:r>
            <a:r>
              <a:rPr lang="en-US" altLang="zh-TW" dirty="0" smtClean="0"/>
              <a:t>.</a:t>
            </a:r>
          </a:p>
          <a:p>
            <a:pPr lvl="1"/>
            <a:r>
              <a:rPr lang="en-US" altLang="zh-TW" dirty="0" smtClean="0"/>
              <a:t>This </a:t>
            </a:r>
            <a:r>
              <a:rPr lang="en-US" altLang="zh-TW" dirty="0"/>
              <a:t>kind of </a:t>
            </a:r>
            <a:r>
              <a:rPr lang="en-US" altLang="zh-TW" dirty="0" smtClean="0"/>
              <a:t>deployment</a:t>
            </a:r>
            <a:r>
              <a:rPr lang="zh-TW" altLang="en-US" dirty="0" smtClean="0"/>
              <a:t> </a:t>
            </a:r>
            <a:r>
              <a:rPr lang="en-US" altLang="zh-TW" dirty="0" smtClean="0"/>
              <a:t>sacrifices </a:t>
            </a:r>
            <a:r>
              <a:rPr lang="en-US" altLang="zh-TW" dirty="0"/>
              <a:t>resource isolation and makes software-instance security difficult to </a:t>
            </a:r>
            <a:r>
              <a:rPr lang="en-US" altLang="zh-TW" dirty="0" smtClean="0"/>
              <a:t>achieve</a:t>
            </a:r>
            <a:r>
              <a:rPr lang="zh-TW" altLang="en-US" dirty="0" smtClean="0"/>
              <a:t> </a:t>
            </a:r>
            <a:r>
              <a:rPr lang="en-US" altLang="zh-TW" dirty="0" smtClean="0"/>
              <a:t>because </a:t>
            </a:r>
            <a:r>
              <a:rPr lang="en-US" altLang="zh-TW" dirty="0"/>
              <a:t>multiple software </a:t>
            </a:r>
            <a:r>
              <a:rPr lang="en-US" altLang="zh-TW" dirty="0" smtClean="0"/>
              <a:t>appliances</a:t>
            </a:r>
            <a:r>
              <a:rPr lang="zh-TW" altLang="en-US" dirty="0" smtClean="0"/>
              <a:t> </a:t>
            </a:r>
            <a:r>
              <a:rPr lang="en-US" altLang="zh-TW" dirty="0" smtClean="0"/>
              <a:t>are </a:t>
            </a:r>
            <a:r>
              <a:rPr lang="en-US" altLang="zh-TW" dirty="0"/>
              <a:t>executed as processes on the same operating system. </a:t>
            </a:r>
            <a:endParaRPr lang="en-US" altLang="zh-TW" dirty="0" smtClean="0"/>
          </a:p>
          <a:p>
            <a:pPr lvl="1"/>
            <a:r>
              <a:rPr lang="en-US" altLang="zh-TW" dirty="0" smtClean="0"/>
              <a:t>In</a:t>
            </a:r>
            <a:r>
              <a:rPr lang="zh-TW" altLang="en-US" dirty="0" smtClean="0"/>
              <a:t> </a:t>
            </a:r>
            <a:r>
              <a:rPr lang="en-US" altLang="zh-TW" dirty="0" smtClean="0"/>
              <a:t>addition</a:t>
            </a:r>
            <a:r>
              <a:rPr lang="en-US" altLang="zh-TW" dirty="0"/>
              <a:t>, the designed software would be </a:t>
            </a:r>
            <a:r>
              <a:rPr lang="en-US" altLang="zh-TW" dirty="0" smtClean="0"/>
              <a:t>OS-dependent.</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26</a:t>
            </a:fld>
            <a:endParaRPr lang="en-US" altLang="zh-TW"/>
          </a:p>
        </p:txBody>
      </p:sp>
    </p:spTree>
    <p:extLst>
      <p:ext uri="{BB962C8B-B14F-4D97-AF65-F5344CB8AC3E}">
        <p14:creationId xmlns:p14="http://schemas.microsoft.com/office/powerpoint/2010/main" val="4078403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NFV Challenges </a:t>
            </a:r>
            <a:r>
              <a:rPr lang="en-US" altLang="zh-TW" dirty="0" smtClean="0">
                <a:latin typeface="Times New Roman" panose="02020603050405020304" pitchFamily="18" charset="0"/>
                <a:cs typeface="Times New Roman" panose="02020603050405020304" pitchFamily="18" charset="0"/>
              </a:rPr>
              <a:t>and</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Requirements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p:txBody>
          <a:bodyPr/>
          <a:lstStyle/>
          <a:p>
            <a:r>
              <a:rPr lang="en-US" altLang="zh-TW" dirty="0" smtClean="0"/>
              <a:t>Portability</a:t>
            </a:r>
          </a:p>
          <a:p>
            <a:pPr lvl="1"/>
            <a:r>
              <a:rPr lang="en-US" altLang="zh-TW" dirty="0"/>
              <a:t>Deploying virtual network functions through a virtual environment improves portability and ensures that hardware resources are viewed uniformly by the VNF.</a:t>
            </a:r>
          </a:p>
          <a:p>
            <a:pPr lvl="1"/>
            <a:endParaRPr lang="en-US" altLang="zh-TW" dirty="0" smtClean="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27</a:t>
            </a:fld>
            <a:endParaRPr lang="en-US" altLang="zh-TW"/>
          </a:p>
        </p:txBody>
      </p:sp>
      <p:pic>
        <p:nvPicPr>
          <p:cNvPr id="6" name="內容版面配置區 10"/>
          <p:cNvPicPr>
            <a:picLocks noChangeAspect="1"/>
          </p:cNvPicPr>
          <p:nvPr/>
        </p:nvPicPr>
        <p:blipFill>
          <a:blip r:embed="rId3"/>
          <a:stretch>
            <a:fillRect/>
          </a:stretch>
        </p:blipFill>
        <p:spPr bwMode="auto">
          <a:xfrm>
            <a:off x="407648" y="4046965"/>
            <a:ext cx="11614463" cy="1872782"/>
          </a:xfrm>
          <a:prstGeom prst="rect">
            <a:avLst/>
          </a:prstGeom>
          <a:noFill/>
          <a:ln w="9525">
            <a:noFill/>
            <a:miter lim="800000"/>
            <a:headEnd/>
            <a:tailEnd/>
          </a:ln>
        </p:spPr>
      </p:pic>
    </p:spTree>
    <p:extLst>
      <p:ext uri="{BB962C8B-B14F-4D97-AF65-F5344CB8AC3E}">
        <p14:creationId xmlns:p14="http://schemas.microsoft.com/office/powerpoint/2010/main" val="579255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NFV Challenges </a:t>
            </a:r>
            <a:r>
              <a:rPr lang="en-US" altLang="zh-TW" dirty="0" smtClean="0">
                <a:latin typeface="Times New Roman" panose="02020603050405020304" pitchFamily="18" charset="0"/>
                <a:cs typeface="Times New Roman" panose="02020603050405020304" pitchFamily="18" charset="0"/>
              </a:rPr>
              <a:t>and</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Requirements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609600" y="1600201"/>
            <a:ext cx="11308080" cy="4525963"/>
          </a:xfrm>
        </p:spPr>
        <p:txBody>
          <a:bodyPr/>
          <a:lstStyle/>
          <a:p>
            <a:r>
              <a:rPr lang="en-US" altLang="zh-TW" dirty="0"/>
              <a:t>Operation and </a:t>
            </a:r>
            <a:r>
              <a:rPr lang="en-US" altLang="zh-TW" dirty="0" smtClean="0"/>
              <a:t>Management</a:t>
            </a:r>
          </a:p>
          <a:p>
            <a:pPr lvl="1"/>
            <a:r>
              <a:rPr lang="en-US" altLang="zh-TW" dirty="0"/>
              <a:t>Virtual network functions should be </a:t>
            </a:r>
            <a:r>
              <a:rPr lang="en-US" altLang="zh-TW" dirty="0" smtClean="0"/>
              <a:t>implemented as </a:t>
            </a:r>
            <a:r>
              <a:rPr lang="en-US" altLang="zh-TW" dirty="0"/>
              <a:t>simple drag-and-drop operations in the </a:t>
            </a:r>
            <a:r>
              <a:rPr lang="en-US" altLang="zh-TW" dirty="0" smtClean="0"/>
              <a:t>orchestration management </a:t>
            </a:r>
            <a:r>
              <a:rPr lang="en-US" altLang="zh-TW" dirty="0"/>
              <a:t>system. </a:t>
            </a:r>
            <a:endParaRPr lang="en-US" altLang="zh-TW" dirty="0" smtClean="0"/>
          </a:p>
          <a:p>
            <a:pPr lvl="1"/>
            <a:r>
              <a:rPr lang="en-US" altLang="zh-TW" dirty="0"/>
              <a:t>To make this a </a:t>
            </a:r>
            <a:r>
              <a:rPr lang="en-US" altLang="zh-TW" dirty="0" smtClean="0"/>
              <a:t>reality, both </a:t>
            </a:r>
            <a:r>
              <a:rPr lang="en-US" altLang="zh-TW" dirty="0"/>
              <a:t>VNFs and </a:t>
            </a:r>
            <a:r>
              <a:rPr lang="en-US" altLang="zh-TW" dirty="0" smtClean="0"/>
              <a:t>computing infrastructure </a:t>
            </a:r>
            <a:r>
              <a:rPr lang="en-US" altLang="zh-TW" dirty="0"/>
              <a:t>should </a:t>
            </a:r>
            <a:r>
              <a:rPr lang="en-US" altLang="zh-TW" dirty="0" smtClean="0"/>
              <a:t>be described </a:t>
            </a:r>
            <a:r>
              <a:rPr lang="en-US" altLang="zh-TW" dirty="0"/>
              <a:t>using standard templates that </a:t>
            </a:r>
            <a:r>
              <a:rPr lang="en-US" altLang="zh-TW" dirty="0" smtClean="0"/>
              <a:t>enable automated </a:t>
            </a:r>
            <a:r>
              <a:rPr lang="en-US" altLang="zh-TW" dirty="0"/>
              <a:t>management</a:t>
            </a:r>
            <a:r>
              <a:rPr lang="en-US" altLang="zh-TW" dirty="0" smtClean="0"/>
              <a:t>.</a:t>
            </a:r>
          </a:p>
          <a:p>
            <a:pPr lvl="1"/>
            <a:r>
              <a:rPr lang="en-US" altLang="zh-TW" dirty="0"/>
              <a:t>The orchestration management system </a:t>
            </a:r>
            <a:r>
              <a:rPr lang="en-US" altLang="zh-TW" dirty="0" smtClean="0"/>
              <a:t>is responsible </a:t>
            </a:r>
            <a:r>
              <a:rPr lang="en-US" altLang="zh-TW" dirty="0"/>
              <a:t>for providing and managing the </a:t>
            </a:r>
            <a:r>
              <a:rPr lang="en-US" altLang="zh-TW" dirty="0" smtClean="0"/>
              <a:t>NFV environment </a:t>
            </a:r>
            <a:r>
              <a:rPr lang="en-US" altLang="zh-TW" dirty="0"/>
              <a:t>through north- and </a:t>
            </a:r>
            <a:r>
              <a:rPr lang="en-US" altLang="zh-TW" dirty="0" smtClean="0"/>
              <a:t>south-bound interactions</a:t>
            </a:r>
            <a:r>
              <a:rPr lang="en-US" altLang="zh-TW" dirty="0"/>
              <a:t>. </a:t>
            </a:r>
            <a:endParaRPr lang="en-US" altLang="zh-TW" dirty="0" smtClean="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28</a:t>
            </a:fld>
            <a:endParaRPr lang="en-US" altLang="zh-TW" dirty="0"/>
          </a:p>
        </p:txBody>
      </p:sp>
    </p:spTree>
    <p:extLst>
      <p:ext uri="{BB962C8B-B14F-4D97-AF65-F5344CB8AC3E}">
        <p14:creationId xmlns:p14="http://schemas.microsoft.com/office/powerpoint/2010/main" val="901311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NFV Challenges </a:t>
            </a:r>
            <a:r>
              <a:rPr lang="en-US" altLang="zh-TW" dirty="0" smtClean="0">
                <a:latin typeface="Times New Roman" panose="02020603050405020304" pitchFamily="18" charset="0"/>
                <a:cs typeface="Times New Roman" panose="02020603050405020304" pitchFamily="18" charset="0"/>
              </a:rPr>
              <a:t>and</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Requirements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609600" y="1600201"/>
            <a:ext cx="11308080" cy="4525963"/>
          </a:xfrm>
        </p:spPr>
        <p:txBody>
          <a:bodyPr/>
          <a:lstStyle/>
          <a:p>
            <a:r>
              <a:rPr lang="en-US" altLang="zh-TW" dirty="0"/>
              <a:t>Operation and </a:t>
            </a:r>
            <a:r>
              <a:rPr lang="en-US" altLang="zh-TW" dirty="0" smtClean="0"/>
              <a:t>Management</a:t>
            </a:r>
          </a:p>
          <a:p>
            <a:pPr lvl="1"/>
            <a:r>
              <a:rPr lang="en-US" altLang="zh-TW" dirty="0"/>
              <a:t>North-bound interactions are used </a:t>
            </a:r>
            <a:r>
              <a:rPr lang="en-US" altLang="zh-TW" dirty="0" smtClean="0"/>
              <a:t>to manage </a:t>
            </a:r>
            <a:r>
              <a:rPr lang="en-US" altLang="zh-TW" dirty="0"/>
              <a:t>and provide access to the VNFs</a:t>
            </a:r>
            <a:r>
              <a:rPr lang="en-US" altLang="zh-TW" dirty="0" smtClean="0"/>
              <a:t>.</a:t>
            </a:r>
          </a:p>
          <a:p>
            <a:pPr lvl="1"/>
            <a:r>
              <a:rPr lang="en-US" altLang="zh-TW" dirty="0"/>
              <a:t>Moreover, VNFs could use them for information or request queries such as asking for more computing </a:t>
            </a:r>
            <a:r>
              <a:rPr lang="en-US" altLang="zh-TW" dirty="0" smtClean="0"/>
              <a:t>resources.</a:t>
            </a:r>
          </a:p>
          <a:p>
            <a:pPr lvl="1"/>
            <a:r>
              <a:rPr lang="en-US" altLang="zh-TW" dirty="0"/>
              <a:t>South-bound interactions are used to interact with the </a:t>
            </a:r>
            <a:r>
              <a:rPr lang="en-US" altLang="zh-TW" dirty="0" smtClean="0"/>
              <a:t>NFVI and </a:t>
            </a:r>
            <a:r>
              <a:rPr lang="en-US" altLang="zh-TW" dirty="0"/>
              <a:t>request information from other framework </a:t>
            </a:r>
            <a:r>
              <a:rPr lang="en-US" altLang="zh-TW" dirty="0" smtClean="0"/>
              <a:t>entities.</a:t>
            </a:r>
          </a:p>
          <a:p>
            <a:pPr lvl="1"/>
            <a:r>
              <a:rPr lang="en-US" altLang="zh-TW" dirty="0"/>
              <a:t>In addition, they are used to request information about policies, VNF software images, VNF descriptions, and network</a:t>
            </a:r>
            <a:br>
              <a:rPr lang="en-US" altLang="zh-TW" dirty="0"/>
            </a:br>
            <a:r>
              <a:rPr lang="en-US" altLang="zh-TW" dirty="0"/>
              <a:t>forwarding graphs. </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29</a:t>
            </a:fld>
            <a:endParaRPr lang="en-US" altLang="zh-TW" dirty="0"/>
          </a:p>
        </p:txBody>
      </p:sp>
    </p:spTree>
    <p:extLst>
      <p:ext uri="{BB962C8B-B14F-4D97-AF65-F5344CB8AC3E}">
        <p14:creationId xmlns:p14="http://schemas.microsoft.com/office/powerpoint/2010/main" val="1388658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OUTLINE</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609600" y="1600201"/>
            <a:ext cx="10641496" cy="4929809"/>
          </a:xfrm>
        </p:spPr>
        <p:txBody>
          <a:bodyPr/>
          <a:lstStyle/>
          <a:p>
            <a:r>
              <a:rPr lang="en-US" altLang="zh-TW" sz="2800" dirty="0">
                <a:latin typeface="Times New Roman" panose="02020603050405020304" pitchFamily="18" charset="0"/>
                <a:cs typeface="Times New Roman" panose="02020603050405020304" pitchFamily="18" charset="0"/>
              </a:rPr>
              <a:t>Use Cases and </a:t>
            </a:r>
            <a:r>
              <a:rPr lang="en-US" altLang="zh-TW" sz="2800" dirty="0" smtClean="0">
                <a:latin typeface="Times New Roman" panose="02020603050405020304" pitchFamily="18" charset="0"/>
                <a:cs typeface="Times New Roman" panose="02020603050405020304" pitchFamily="18" charset="0"/>
              </a:rPr>
              <a:t>Services</a:t>
            </a:r>
          </a:p>
          <a:p>
            <a:r>
              <a:rPr lang="en-US" altLang="zh-TW" sz="2800" dirty="0" smtClean="0">
                <a:latin typeface="Times New Roman" panose="02020603050405020304" pitchFamily="18" charset="0"/>
                <a:cs typeface="Times New Roman" panose="02020603050405020304" pitchFamily="18" charset="0"/>
              </a:rPr>
              <a:t>Virtualization </a:t>
            </a:r>
            <a:r>
              <a:rPr lang="en-US" altLang="zh-TW" sz="2800" dirty="0">
                <a:latin typeface="Times New Roman" panose="02020603050405020304" pitchFamily="18" charset="0"/>
                <a:cs typeface="Times New Roman" panose="02020603050405020304" pitchFamily="18" charset="0"/>
              </a:rPr>
              <a:t>of the Evolved Packet </a:t>
            </a:r>
            <a:r>
              <a:rPr lang="en-US" altLang="zh-TW" sz="2800" dirty="0" smtClean="0">
                <a:latin typeface="Times New Roman" panose="02020603050405020304" pitchFamily="18" charset="0"/>
                <a:cs typeface="Times New Roman" panose="02020603050405020304" pitchFamily="18" charset="0"/>
              </a:rPr>
              <a:t>Core</a:t>
            </a:r>
          </a:p>
          <a:p>
            <a:r>
              <a:rPr lang="en-US" altLang="zh-TW" sz="2800" dirty="0" smtClean="0">
                <a:latin typeface="Times New Roman" panose="02020603050405020304" pitchFamily="18" charset="0"/>
                <a:cs typeface="Times New Roman" panose="02020603050405020304" pitchFamily="18" charset="0"/>
              </a:rPr>
              <a:t>Grouping </a:t>
            </a:r>
            <a:r>
              <a:rPr lang="en-US" altLang="zh-TW" sz="2800" dirty="0">
                <a:latin typeface="Times New Roman" panose="02020603050405020304" pitchFamily="18" charset="0"/>
                <a:cs typeface="Times New Roman" panose="02020603050405020304" pitchFamily="18" charset="0"/>
              </a:rPr>
              <a:t>EPC Entities in the </a:t>
            </a:r>
            <a:r>
              <a:rPr lang="en-US" altLang="zh-TW" sz="2800" dirty="0" smtClean="0">
                <a:latin typeface="Times New Roman" panose="02020603050405020304" pitchFamily="18" charset="0"/>
                <a:cs typeface="Times New Roman" panose="02020603050405020304" pitchFamily="18" charset="0"/>
              </a:rPr>
              <a:t>NFV</a:t>
            </a: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Environment</a:t>
            </a:r>
          </a:p>
          <a:p>
            <a:r>
              <a:rPr lang="en-US" altLang="zh-TW" sz="2800" dirty="0">
                <a:latin typeface="Times New Roman" panose="02020603050405020304" pitchFamily="18" charset="0"/>
                <a:cs typeface="Times New Roman" panose="02020603050405020304" pitchFamily="18" charset="0"/>
              </a:rPr>
              <a:t>Quantitative Analysis</a:t>
            </a:r>
          </a:p>
          <a:p>
            <a:r>
              <a:rPr lang="en-US" altLang="zh-TW" sz="2800" dirty="0" smtClean="0">
                <a:latin typeface="Times New Roman" panose="02020603050405020304" pitchFamily="18" charset="0"/>
                <a:cs typeface="Times New Roman" panose="02020603050405020304" pitchFamily="18" charset="0"/>
              </a:rPr>
              <a:t>Conclusions</a:t>
            </a:r>
          </a:p>
          <a:p>
            <a:r>
              <a:rPr lang="en-US" altLang="zh-TW" sz="2800" dirty="0">
                <a:latin typeface="Times New Roman" panose="02020603050405020304" pitchFamily="18" charset="0"/>
                <a:cs typeface="Times New Roman" panose="02020603050405020304" pitchFamily="18" charset="0"/>
              </a:rPr>
              <a:t>References</a:t>
            </a:r>
            <a:endParaRPr lang="en-US" altLang="zh-TW" sz="2800" dirty="0" smtClean="0">
              <a:latin typeface="Times New Roman" panose="02020603050405020304" pitchFamily="18" charset="0"/>
              <a:cs typeface="Times New Roman" panose="02020603050405020304" pitchFamily="18" charset="0"/>
            </a:endParaRPr>
          </a:p>
          <a:p>
            <a:endParaRPr lang="en-US" altLang="zh-TW"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3</a:t>
            </a:fld>
            <a:endParaRPr lang="en-US" altLang="zh-TW" dirty="0">
              <a:ea typeface="新細明體" charset="-120"/>
            </a:endParaRPr>
          </a:p>
        </p:txBody>
      </p:sp>
    </p:spTree>
    <p:extLst>
      <p:ext uri="{BB962C8B-B14F-4D97-AF65-F5344CB8AC3E}">
        <p14:creationId xmlns:p14="http://schemas.microsoft.com/office/powerpoint/2010/main" val="33886142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NFV Challenges </a:t>
            </a:r>
            <a:r>
              <a:rPr lang="en-US" altLang="zh-TW" dirty="0" smtClean="0">
                <a:latin typeface="Times New Roman" panose="02020603050405020304" pitchFamily="18" charset="0"/>
                <a:cs typeface="Times New Roman" panose="02020603050405020304" pitchFamily="18" charset="0"/>
              </a:rPr>
              <a:t>and</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Requirements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609600" y="1600201"/>
            <a:ext cx="10972800" cy="4525963"/>
          </a:xfrm>
        </p:spPr>
        <p:txBody>
          <a:bodyPr/>
          <a:lstStyle/>
          <a:p>
            <a:r>
              <a:rPr lang="en-US" altLang="zh-TW" dirty="0"/>
              <a:t>Coexistence with Legacy </a:t>
            </a:r>
            <a:r>
              <a:rPr lang="en-US" altLang="zh-TW" dirty="0" smtClean="0"/>
              <a:t>Networks</a:t>
            </a:r>
          </a:p>
          <a:p>
            <a:pPr lvl="1"/>
            <a:r>
              <a:rPr lang="en-US" altLang="zh-TW" dirty="0"/>
              <a:t>It should be able to interact with legacy management systems with minimal effects on existing networks</a:t>
            </a:r>
            <a:r>
              <a:rPr lang="en-US" altLang="zh-TW" dirty="0" smtClean="0"/>
              <a:t>.</a:t>
            </a:r>
          </a:p>
          <a:p>
            <a:pPr lvl="1"/>
            <a:r>
              <a:rPr lang="en-US" altLang="zh-TW" dirty="0"/>
              <a:t>The network forwarding graph should not be affected by </a:t>
            </a:r>
            <a:r>
              <a:rPr lang="en-US" altLang="zh-TW" dirty="0" smtClean="0"/>
              <a:t>the</a:t>
            </a:r>
            <a:r>
              <a:rPr lang="zh-TW" altLang="en-US" dirty="0" smtClean="0"/>
              <a:t> </a:t>
            </a:r>
            <a:r>
              <a:rPr lang="en-US" altLang="zh-TW" dirty="0" smtClean="0"/>
              <a:t>existence </a:t>
            </a:r>
            <a:r>
              <a:rPr lang="en-US" altLang="zh-TW" dirty="0"/>
              <a:t>of one or more VNFs</a:t>
            </a:r>
            <a:r>
              <a:rPr lang="en-US" altLang="zh-TW" dirty="0" smtClean="0"/>
              <a:t>.</a:t>
            </a:r>
          </a:p>
          <a:p>
            <a:pPr lvl="1"/>
            <a:r>
              <a:rPr lang="en-US" altLang="zh-TW" dirty="0"/>
              <a:t>A secured transition should be ensured between </a:t>
            </a:r>
            <a:r>
              <a:rPr lang="en-US" altLang="zh-TW" dirty="0" smtClean="0"/>
              <a:t>VNF</a:t>
            </a:r>
            <a:r>
              <a:rPr lang="zh-TW" altLang="en-US" dirty="0" smtClean="0"/>
              <a:t> </a:t>
            </a:r>
            <a:r>
              <a:rPr lang="en-US" altLang="zh-TW" dirty="0" smtClean="0"/>
              <a:t>instances </a:t>
            </a:r>
            <a:r>
              <a:rPr lang="en-US" altLang="zh-TW" dirty="0"/>
              <a:t>and physical functions, without any </a:t>
            </a:r>
            <a:r>
              <a:rPr lang="en-US" altLang="zh-TW" dirty="0" smtClean="0"/>
              <a:t>service</a:t>
            </a:r>
            <a:r>
              <a:rPr lang="zh-TW" altLang="en-US" dirty="0" smtClean="0"/>
              <a:t> </a:t>
            </a:r>
            <a:r>
              <a:rPr lang="en-US" altLang="zh-TW" dirty="0" smtClean="0"/>
              <a:t>interruption </a:t>
            </a:r>
            <a:r>
              <a:rPr lang="en-US" altLang="zh-TW" dirty="0"/>
              <a:t>or performance </a:t>
            </a:r>
            <a:r>
              <a:rPr lang="en-US" altLang="zh-TW" dirty="0" smtClean="0"/>
              <a:t>impacts.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30</a:t>
            </a:fld>
            <a:endParaRPr lang="en-US" altLang="zh-TW" dirty="0"/>
          </a:p>
        </p:txBody>
      </p:sp>
    </p:spTree>
    <p:extLst>
      <p:ext uri="{BB962C8B-B14F-4D97-AF65-F5344CB8AC3E}">
        <p14:creationId xmlns:p14="http://schemas.microsoft.com/office/powerpoint/2010/main" val="1345617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NFV Challenges </a:t>
            </a:r>
            <a:r>
              <a:rPr lang="en-US" altLang="zh-TW" dirty="0" smtClean="0">
                <a:latin typeface="Times New Roman" panose="02020603050405020304" pitchFamily="18" charset="0"/>
                <a:cs typeface="Times New Roman" panose="02020603050405020304" pitchFamily="18" charset="0"/>
              </a:rPr>
              <a:t>and</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Requirements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609600" y="1600201"/>
            <a:ext cx="10972800" cy="4525963"/>
          </a:xfrm>
        </p:spPr>
        <p:txBody>
          <a:bodyPr/>
          <a:lstStyle/>
          <a:p>
            <a:r>
              <a:rPr lang="en-US" altLang="zh-TW" dirty="0"/>
              <a:t>Carrier-Grade Service </a:t>
            </a:r>
            <a:r>
              <a:rPr lang="en-US" altLang="zh-TW" dirty="0" smtClean="0"/>
              <a:t>Assurance</a:t>
            </a:r>
          </a:p>
          <a:p>
            <a:pPr lvl="1"/>
            <a:r>
              <a:rPr lang="en-US" altLang="zh-TW" dirty="0"/>
              <a:t>Carrier-grade service is a service in which hardware, </a:t>
            </a:r>
            <a:r>
              <a:rPr lang="en-US" altLang="zh-TW" dirty="0" smtClean="0"/>
              <a:t>software,</a:t>
            </a:r>
            <a:r>
              <a:rPr lang="zh-TW" altLang="en-US" dirty="0" smtClean="0"/>
              <a:t> </a:t>
            </a:r>
            <a:r>
              <a:rPr lang="en-US" altLang="zh-TW" dirty="0" smtClean="0"/>
              <a:t>and </a:t>
            </a:r>
            <a:r>
              <a:rPr lang="en-US" altLang="zh-TW" dirty="0"/>
              <a:t>system components ensure high availability and reliability</a:t>
            </a:r>
            <a:r>
              <a:rPr lang="en-US" altLang="zh-TW" dirty="0" smtClean="0"/>
              <a:t>.</a:t>
            </a:r>
          </a:p>
          <a:p>
            <a:pPr lvl="1"/>
            <a:r>
              <a:rPr lang="en-US" altLang="zh-TW" dirty="0"/>
              <a:t>For NFV to meet carrier-grade service requirements, it </a:t>
            </a:r>
            <a:r>
              <a:rPr lang="en-US" altLang="zh-TW" dirty="0" smtClean="0"/>
              <a:t>should</a:t>
            </a:r>
            <a:r>
              <a:rPr lang="zh-TW" altLang="en-US" dirty="0" smtClean="0"/>
              <a:t> </a:t>
            </a:r>
            <a:r>
              <a:rPr lang="en-US" altLang="zh-TW" dirty="0" smtClean="0"/>
              <a:t>provide </a:t>
            </a:r>
            <a:r>
              <a:rPr lang="en-US" altLang="zh-TW" dirty="0"/>
              <a:t>resilience to failure, service continuity, and </a:t>
            </a:r>
            <a:r>
              <a:rPr lang="en-US" altLang="zh-TW" dirty="0" smtClean="0"/>
              <a:t>service</a:t>
            </a:r>
            <a:r>
              <a:rPr lang="zh-TW" altLang="en-US" dirty="0" smtClean="0"/>
              <a:t> </a:t>
            </a:r>
            <a:r>
              <a:rPr lang="en-US" altLang="zh-TW" dirty="0" smtClean="0"/>
              <a:t>assurance</a:t>
            </a:r>
            <a:r>
              <a:rPr lang="en-US" altLang="zh-TW" dirty="0"/>
              <a:t>.</a:t>
            </a:r>
            <a:endParaRPr lang="en-US" altLang="zh-TW" dirty="0" smtClean="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31</a:t>
            </a:fld>
            <a:endParaRPr lang="en-US" altLang="zh-TW" dirty="0"/>
          </a:p>
        </p:txBody>
      </p:sp>
    </p:spTree>
    <p:extLst>
      <p:ext uri="{BB962C8B-B14F-4D97-AF65-F5344CB8AC3E}">
        <p14:creationId xmlns:p14="http://schemas.microsoft.com/office/powerpoint/2010/main" val="8169142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NFV Challenges </a:t>
            </a:r>
            <a:r>
              <a:rPr lang="en-US" altLang="zh-TW" dirty="0" smtClean="0">
                <a:latin typeface="Times New Roman" panose="02020603050405020304" pitchFamily="18" charset="0"/>
                <a:cs typeface="Times New Roman" panose="02020603050405020304" pitchFamily="18" charset="0"/>
              </a:rPr>
              <a:t>and</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Requirements</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32</a:t>
            </a:fld>
            <a:endParaRPr lang="en-US" altLang="zh-TW" dirty="0"/>
          </a:p>
        </p:txBody>
      </p:sp>
      <p:pic>
        <p:nvPicPr>
          <p:cNvPr id="11" name="內容版面配置區 10"/>
          <p:cNvPicPr>
            <a:picLocks noGrp="1" noChangeAspect="1"/>
          </p:cNvPicPr>
          <p:nvPr>
            <p:ph idx="1"/>
          </p:nvPr>
        </p:nvPicPr>
        <p:blipFill>
          <a:blip r:embed="rId3"/>
          <a:stretch>
            <a:fillRect/>
          </a:stretch>
        </p:blipFill>
        <p:spPr>
          <a:xfrm>
            <a:off x="609600" y="2286840"/>
            <a:ext cx="11402060" cy="2255179"/>
          </a:xfrm>
          <a:prstGeom prst="rect">
            <a:avLst/>
          </a:prstGeom>
        </p:spPr>
      </p:pic>
    </p:spTree>
    <p:extLst>
      <p:ext uri="{BB962C8B-B14F-4D97-AF65-F5344CB8AC3E}">
        <p14:creationId xmlns:p14="http://schemas.microsoft.com/office/powerpoint/2010/main" val="30441073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Use Cases and Services</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33</a:t>
            </a:fld>
            <a:endParaRPr lang="en-US" altLang="zh-TW" dirty="0"/>
          </a:p>
        </p:txBody>
      </p:sp>
      <p:sp>
        <p:nvSpPr>
          <p:cNvPr id="3" name="內容版面配置區 2"/>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NFV service </a:t>
            </a:r>
            <a:r>
              <a:rPr lang="en-US" altLang="zh-TW" dirty="0" smtClean="0">
                <a:latin typeface="Times New Roman" panose="02020603050405020304" pitchFamily="18" charset="0"/>
                <a:cs typeface="Times New Roman" panose="02020603050405020304" pitchFamily="18" charset="0"/>
              </a:rPr>
              <a:t>models include </a:t>
            </a:r>
            <a:r>
              <a:rPr lang="en-US" altLang="zh-TW" dirty="0">
                <a:latin typeface="Times New Roman" panose="02020603050405020304" pitchFamily="18" charset="0"/>
                <a:cs typeface="Times New Roman" panose="02020603050405020304" pitchFamily="18" charset="0"/>
              </a:rPr>
              <a:t>NFVI as a service (</a:t>
            </a:r>
            <a:r>
              <a:rPr lang="en-US" altLang="zh-TW" dirty="0" err="1">
                <a:solidFill>
                  <a:srgbClr val="FF0000"/>
                </a:solidFill>
                <a:latin typeface="Times New Roman" panose="02020603050405020304" pitchFamily="18" charset="0"/>
                <a:cs typeface="Times New Roman" panose="02020603050405020304" pitchFamily="18" charset="0"/>
              </a:rPr>
              <a:t>NFVIaaS</a:t>
            </a:r>
            <a:r>
              <a:rPr lang="en-US" altLang="zh-TW" dirty="0">
                <a:latin typeface="Times New Roman" panose="02020603050405020304" pitchFamily="18" charset="0"/>
                <a:cs typeface="Times New Roman" panose="02020603050405020304" pitchFamily="18" charset="0"/>
              </a:rPr>
              <a:t>), VNF as a </a:t>
            </a:r>
            <a:r>
              <a:rPr lang="en-US" altLang="zh-TW" dirty="0" smtClean="0">
                <a:latin typeface="Times New Roman" panose="02020603050405020304" pitchFamily="18" charset="0"/>
                <a:cs typeface="Times New Roman" panose="02020603050405020304" pitchFamily="18" charset="0"/>
              </a:rPr>
              <a:t>service (</a:t>
            </a:r>
            <a:r>
              <a:rPr lang="en-US" altLang="zh-TW" dirty="0" err="1" smtClean="0">
                <a:solidFill>
                  <a:srgbClr val="FF0000"/>
                </a:solidFill>
                <a:latin typeface="Times New Roman" panose="02020603050405020304" pitchFamily="18" charset="0"/>
                <a:cs typeface="Times New Roman" panose="02020603050405020304" pitchFamily="18" charset="0"/>
              </a:rPr>
              <a:t>VNFaaS</a:t>
            </a:r>
            <a:r>
              <a:rPr lang="en-US" altLang="zh-TW" dirty="0">
                <a:latin typeface="Times New Roman" panose="02020603050405020304" pitchFamily="18" charset="0"/>
                <a:cs typeface="Times New Roman" panose="02020603050405020304" pitchFamily="18" charset="0"/>
              </a:rPr>
              <a:t>), and virtual network platform as a </a:t>
            </a:r>
            <a:r>
              <a:rPr lang="en-US" altLang="zh-TW" dirty="0" smtClean="0">
                <a:latin typeface="Times New Roman" panose="02020603050405020304" pitchFamily="18" charset="0"/>
                <a:cs typeface="Times New Roman" panose="02020603050405020304" pitchFamily="18" charset="0"/>
              </a:rPr>
              <a:t>service (</a:t>
            </a:r>
            <a:r>
              <a:rPr lang="en-US" altLang="zh-TW" dirty="0" err="1" smtClean="0">
                <a:solidFill>
                  <a:srgbClr val="FF0000"/>
                </a:solidFill>
                <a:latin typeface="Times New Roman" panose="02020603050405020304" pitchFamily="18" charset="0"/>
                <a:cs typeface="Times New Roman" panose="02020603050405020304" pitchFamily="18" charset="0"/>
              </a:rPr>
              <a:t>VNPaaS</a:t>
            </a:r>
            <a:r>
              <a:rPr lang="en-US" altLang="zh-TW" dirty="0" smtClean="0">
                <a:latin typeface="Times New Roman" panose="02020603050405020304" pitchFamily="18" charset="0"/>
                <a:cs typeface="Times New Roman" panose="02020603050405020304" pitchFamily="18" charset="0"/>
              </a:rPr>
              <a:t>).</a:t>
            </a:r>
          </a:p>
          <a:p>
            <a:r>
              <a:rPr lang="en-US" altLang="zh-TW" dirty="0">
                <a:latin typeface="Times New Roman" panose="02020603050405020304" pitchFamily="18" charset="0"/>
                <a:cs typeface="Times New Roman" panose="02020603050405020304" pitchFamily="18" charset="0"/>
              </a:rPr>
              <a:t>Service providers will choose between these service models to serve their network connectivity needs </a:t>
            </a:r>
            <a:r>
              <a:rPr lang="en-US" altLang="zh-TW" dirty="0" smtClean="0">
                <a:latin typeface="Times New Roman" panose="02020603050405020304" pitchFamily="18" charset="0"/>
                <a:cs typeface="Times New Roman" panose="02020603050405020304" pitchFamily="18" charset="0"/>
              </a:rPr>
              <a:t>and use </a:t>
            </a:r>
            <a:r>
              <a:rPr lang="en-US" altLang="zh-TW" dirty="0">
                <a:latin typeface="Times New Roman" panose="02020603050405020304" pitchFamily="18" charset="0"/>
                <a:cs typeface="Times New Roman" panose="02020603050405020304" pitchFamily="18" charset="0"/>
              </a:rPr>
              <a:t>cases. </a:t>
            </a:r>
            <a:endParaRPr lang="en-US" altLang="zh-TW" dirty="0" smtClean="0">
              <a:latin typeface="Times New Roman" panose="02020603050405020304" pitchFamily="18" charset="0"/>
              <a:cs typeface="Times New Roman" panose="02020603050405020304" pitchFamily="18" charset="0"/>
            </a:endParaRPr>
          </a:p>
          <a:p>
            <a:r>
              <a:rPr lang="en-US" altLang="zh-TW" dirty="0">
                <a:latin typeface="Times New Roman" panose="02020603050405020304" pitchFamily="18" charset="0"/>
                <a:cs typeface="Times New Roman" panose="02020603050405020304" pitchFamily="18" charset="0"/>
              </a:rPr>
              <a:t>Some of the use cases will include, for </a:t>
            </a:r>
            <a:r>
              <a:rPr lang="en-US" altLang="zh-TW" dirty="0" smtClean="0">
                <a:latin typeface="Times New Roman" panose="02020603050405020304" pitchFamily="18" charset="0"/>
                <a:cs typeface="Times New Roman" panose="02020603050405020304" pitchFamily="18" charset="0"/>
              </a:rPr>
              <a:t>example, fixed </a:t>
            </a:r>
            <a:r>
              <a:rPr lang="en-US" altLang="zh-TW" dirty="0">
                <a:latin typeface="Times New Roman" panose="02020603050405020304" pitchFamily="18" charset="0"/>
                <a:cs typeface="Times New Roman" panose="02020603050405020304" pitchFamily="18" charset="0"/>
              </a:rPr>
              <a:t>access network function virtualization, content delivery network virtualization, and home environment </a:t>
            </a:r>
            <a:r>
              <a:rPr lang="en-US" altLang="zh-TW" dirty="0" smtClean="0">
                <a:latin typeface="Times New Roman" panose="02020603050405020304" pitchFamily="18" charset="0"/>
                <a:cs typeface="Times New Roman" panose="02020603050405020304" pitchFamily="18" charset="0"/>
              </a:rPr>
              <a:t>virtualization[17].</a:t>
            </a:r>
            <a:r>
              <a:rPr lang="en-US" altLang="zh-TW" dirty="0">
                <a:latin typeface="Times New Roman" panose="02020603050405020304" pitchFamily="18" charset="0"/>
                <a:cs typeface="Times New Roman" panose="02020603050405020304" pitchFamily="18" charset="0"/>
              </a:rPr>
              <a:t/>
            </a:r>
            <a:br>
              <a:rPr lang="en-US" altLang="zh-TW" dirty="0">
                <a:latin typeface="Times New Roman" panose="02020603050405020304" pitchFamily="18" charset="0"/>
                <a:cs typeface="Times New Roman" panose="02020603050405020304" pitchFamily="18" charset="0"/>
              </a:rPr>
            </a:br>
            <a:endParaRPr lang="zh-TW" altLang="en-US" dirty="0">
              <a:latin typeface="Times New Roman" panose="02020603050405020304" pitchFamily="18" charset="0"/>
              <a:cs typeface="Times New Roman" panose="02020603050405020304" pitchFamily="18" charset="0"/>
            </a:endParaRPr>
          </a:p>
        </p:txBody>
      </p:sp>
      <p:sp>
        <p:nvSpPr>
          <p:cNvPr id="5" name="矩形 4"/>
          <p:cNvSpPr/>
          <p:nvPr/>
        </p:nvSpPr>
        <p:spPr>
          <a:xfrm>
            <a:off x="609600" y="5987019"/>
            <a:ext cx="5379421" cy="369332"/>
          </a:xfrm>
          <a:prstGeom prst="rect">
            <a:avLst/>
          </a:prstGeom>
        </p:spPr>
        <p:txBody>
          <a:bodyPr wrap="none">
            <a:spAutoFit/>
          </a:bodyPr>
          <a:lstStyle/>
          <a:p>
            <a:r>
              <a:rPr lang="en-US" altLang="zh-TW" dirty="0"/>
              <a:t>[17] ETSI, “Network Function Virtualization: Use Cases,”</a:t>
            </a:r>
            <a:endParaRPr lang="zh-TW" altLang="en-US" dirty="0"/>
          </a:p>
        </p:txBody>
      </p:sp>
    </p:spTree>
    <p:extLst>
      <p:ext uri="{BB962C8B-B14F-4D97-AF65-F5344CB8AC3E}">
        <p14:creationId xmlns:p14="http://schemas.microsoft.com/office/powerpoint/2010/main" val="21041414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Use Cases and Services</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34</a:t>
            </a:fld>
            <a:endParaRPr lang="en-US" altLang="zh-TW" dirty="0"/>
          </a:p>
        </p:txBody>
      </p:sp>
      <p:sp>
        <p:nvSpPr>
          <p:cNvPr id="3" name="內容版面配置區 2"/>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Mobile Network </a:t>
            </a:r>
            <a:r>
              <a:rPr lang="en-US" altLang="zh-TW" dirty="0" smtClean="0">
                <a:latin typeface="Times New Roman" panose="02020603050405020304" pitchFamily="18" charset="0"/>
                <a:cs typeface="Times New Roman" panose="02020603050405020304" pitchFamily="18" charset="0"/>
              </a:rPr>
              <a:t>Virtualization</a:t>
            </a:r>
          </a:p>
          <a:p>
            <a:pPr lvl="1"/>
            <a:r>
              <a:rPr lang="en-US" altLang="zh-TW" dirty="0">
                <a:latin typeface="Times New Roman" panose="02020603050405020304" pitchFamily="18" charset="0"/>
                <a:cs typeface="Times New Roman" panose="02020603050405020304" pitchFamily="18" charset="0"/>
              </a:rPr>
              <a:t>Virtualization of mobile networks targets the mobile-network </a:t>
            </a:r>
            <a:r>
              <a:rPr lang="en-US" altLang="zh-TW" dirty="0">
                <a:solidFill>
                  <a:srgbClr val="FF0000"/>
                </a:solidFill>
                <a:latin typeface="Times New Roman" panose="02020603050405020304" pitchFamily="18" charset="0"/>
                <a:cs typeface="Times New Roman" panose="02020603050405020304" pitchFamily="18" charset="0"/>
              </a:rPr>
              <a:t>base station</a:t>
            </a:r>
            <a:r>
              <a:rPr lang="en-US" altLang="zh-TW" dirty="0">
                <a:latin typeface="Times New Roman" panose="02020603050405020304" pitchFamily="18" charset="0"/>
                <a:cs typeface="Times New Roman" panose="02020603050405020304" pitchFamily="18" charset="0"/>
              </a:rPr>
              <a:t> and mobile </a:t>
            </a:r>
            <a:r>
              <a:rPr lang="en-US" altLang="zh-TW" dirty="0">
                <a:solidFill>
                  <a:srgbClr val="FF0000"/>
                </a:solidFill>
                <a:latin typeface="Times New Roman" panose="02020603050405020304" pitchFamily="18" charset="0"/>
                <a:cs typeface="Times New Roman" panose="02020603050405020304" pitchFamily="18" charset="0"/>
              </a:rPr>
              <a:t>core network</a:t>
            </a:r>
            <a:r>
              <a:rPr lang="en-US" altLang="zh-TW" dirty="0" smtClean="0">
                <a:latin typeface="Times New Roman" panose="02020603050405020304" pitchFamily="18" charset="0"/>
                <a:cs typeface="Times New Roman" panose="02020603050405020304" pitchFamily="18" charset="0"/>
              </a:rPr>
              <a:t>.</a:t>
            </a:r>
          </a:p>
          <a:p>
            <a:pPr lvl="1"/>
            <a:r>
              <a:rPr lang="en-US" altLang="zh-TW" dirty="0">
                <a:latin typeface="Times New Roman" panose="02020603050405020304" pitchFamily="18" charset="0"/>
                <a:cs typeface="Times New Roman" panose="02020603050405020304" pitchFamily="18" charset="0"/>
              </a:rPr>
              <a:t>Virtualizing the mobile base station is challenging because it </a:t>
            </a:r>
            <a:r>
              <a:rPr lang="en-US" altLang="zh-TW" dirty="0" smtClean="0">
                <a:latin typeface="Times New Roman" panose="02020603050405020304" pitchFamily="18" charset="0"/>
                <a:cs typeface="Times New Roman" panose="02020603050405020304" pitchFamily="18" charset="0"/>
              </a:rPr>
              <a:t>hosts signal </a:t>
            </a:r>
            <a:r>
              <a:rPr lang="en-US" altLang="zh-TW" dirty="0">
                <a:latin typeface="Times New Roman" panose="02020603050405020304" pitchFamily="18" charset="0"/>
                <a:cs typeface="Times New Roman" panose="02020603050405020304" pitchFamily="18" charset="0"/>
              </a:rPr>
              <a:t>processing functions in its physical layer. </a:t>
            </a:r>
            <a:endParaRPr lang="en-US" altLang="zh-TW" dirty="0" smtClean="0">
              <a:latin typeface="Times New Roman" panose="02020603050405020304" pitchFamily="18" charset="0"/>
              <a:cs typeface="Times New Roman" panose="02020603050405020304" pitchFamily="18" charset="0"/>
            </a:endParaRPr>
          </a:p>
          <a:p>
            <a:pPr lvl="1"/>
            <a:r>
              <a:rPr lang="en-US" altLang="zh-TW" dirty="0">
                <a:latin typeface="Times New Roman" panose="02020603050405020304" pitchFamily="18" charset="0"/>
                <a:cs typeface="Times New Roman" panose="02020603050405020304" pitchFamily="18" charset="0"/>
              </a:rPr>
              <a:t>Considering eNodeB, which </a:t>
            </a:r>
            <a:r>
              <a:rPr lang="en-US" altLang="zh-TW" dirty="0" smtClean="0">
                <a:latin typeface="Times New Roman" panose="02020603050405020304" pitchFamily="18" charset="0"/>
                <a:cs typeface="Times New Roman" panose="02020603050405020304" pitchFamily="18" charset="0"/>
              </a:rPr>
              <a:t>is the </a:t>
            </a:r>
            <a:r>
              <a:rPr lang="en-US" altLang="zh-TW" dirty="0">
                <a:latin typeface="Times New Roman" panose="02020603050405020304" pitchFamily="18" charset="0"/>
                <a:cs typeface="Times New Roman" panose="02020603050405020304" pitchFamily="18" charset="0"/>
              </a:rPr>
              <a:t>fourth-generation network (Long Term Evolution, </a:t>
            </a:r>
            <a:r>
              <a:rPr lang="en-US" altLang="zh-TW" dirty="0" smtClean="0">
                <a:latin typeface="Times New Roman" panose="02020603050405020304" pitchFamily="18" charset="0"/>
                <a:cs typeface="Times New Roman" panose="02020603050405020304" pitchFamily="18" charset="0"/>
              </a:rPr>
              <a:t>LTE) base </a:t>
            </a:r>
            <a:r>
              <a:rPr lang="en-US" altLang="zh-TW" dirty="0">
                <a:latin typeface="Times New Roman" panose="02020603050405020304" pitchFamily="18" charset="0"/>
                <a:cs typeface="Times New Roman" panose="02020603050405020304" pitchFamily="18" charset="0"/>
              </a:rPr>
              <a:t>station, virtualization will be implemented in layer </a:t>
            </a:r>
            <a:r>
              <a:rPr lang="en-US" altLang="zh-TW" dirty="0" smtClean="0">
                <a:latin typeface="Times New Roman" panose="02020603050405020304" pitchFamily="18" charset="0"/>
                <a:cs typeface="Times New Roman" panose="02020603050405020304" pitchFamily="18" charset="0"/>
              </a:rPr>
              <a:t>3 and </a:t>
            </a:r>
            <a:r>
              <a:rPr lang="en-US" altLang="zh-TW" dirty="0">
                <a:latin typeface="Times New Roman" panose="02020603050405020304" pitchFamily="18" charset="0"/>
                <a:cs typeface="Times New Roman" panose="02020603050405020304" pitchFamily="18" charset="0"/>
              </a:rPr>
              <a:t>then in layer 2 [17]. </a:t>
            </a:r>
            <a:endParaRPr lang="zh-TW" altLang="en-US" dirty="0">
              <a:latin typeface="Times New Roman" panose="02020603050405020304" pitchFamily="18" charset="0"/>
              <a:cs typeface="Times New Roman" panose="02020603050405020304" pitchFamily="18" charset="0"/>
            </a:endParaRPr>
          </a:p>
        </p:txBody>
      </p:sp>
      <p:sp>
        <p:nvSpPr>
          <p:cNvPr id="6" name="矩形 5"/>
          <p:cNvSpPr/>
          <p:nvPr/>
        </p:nvSpPr>
        <p:spPr>
          <a:xfrm>
            <a:off x="1021098" y="5871926"/>
            <a:ext cx="5241307" cy="369332"/>
          </a:xfrm>
          <a:prstGeom prst="rect">
            <a:avLst/>
          </a:prstGeom>
        </p:spPr>
        <p:txBody>
          <a:bodyPr wrap="none">
            <a:spAutoFit/>
          </a:bodyPr>
          <a:lstStyle/>
          <a:p>
            <a:r>
              <a:rPr lang="en-US" altLang="zh-TW" dirty="0" smtClean="0"/>
              <a:t>[17]</a:t>
            </a:r>
            <a:r>
              <a:rPr lang="zh-TW" altLang="en-US" dirty="0" smtClean="0"/>
              <a:t> </a:t>
            </a:r>
            <a:r>
              <a:rPr lang="en-US" altLang="zh-TW" dirty="0" smtClean="0"/>
              <a:t>ETSI</a:t>
            </a:r>
            <a:r>
              <a:rPr lang="en-US" altLang="zh-TW" dirty="0"/>
              <a:t>, “Network Function Virtualization: Use Cases</a:t>
            </a:r>
            <a:endParaRPr lang="zh-TW" altLang="en-US" dirty="0"/>
          </a:p>
        </p:txBody>
      </p:sp>
    </p:spTree>
    <p:extLst>
      <p:ext uri="{BB962C8B-B14F-4D97-AF65-F5344CB8AC3E}">
        <p14:creationId xmlns:p14="http://schemas.microsoft.com/office/powerpoint/2010/main" val="37262209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Use Cases and Services</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35</a:t>
            </a:fld>
            <a:endParaRPr lang="en-US" altLang="zh-TW" dirty="0"/>
          </a:p>
        </p:txBody>
      </p:sp>
      <p:sp>
        <p:nvSpPr>
          <p:cNvPr id="3" name="內容版面配置區 2"/>
          <p:cNvSpPr>
            <a:spLocks noGrp="1"/>
          </p:cNvSpPr>
          <p:nvPr>
            <p:ph idx="1"/>
          </p:nvPr>
        </p:nvSpPr>
        <p:spPr>
          <a:xfrm>
            <a:off x="609600" y="1600201"/>
            <a:ext cx="11414760" cy="4525963"/>
          </a:xfrm>
        </p:spPr>
        <p:txBody>
          <a:bodyPr/>
          <a:lstStyle/>
          <a:p>
            <a:r>
              <a:rPr lang="en-US" altLang="zh-TW" dirty="0">
                <a:latin typeface="Times New Roman" panose="02020603050405020304" pitchFamily="18" charset="0"/>
                <a:cs typeface="Times New Roman" panose="02020603050405020304" pitchFamily="18" charset="0"/>
              </a:rPr>
              <a:t>Mobile Network </a:t>
            </a:r>
            <a:r>
              <a:rPr lang="en-US" altLang="zh-TW" dirty="0" smtClean="0">
                <a:latin typeface="Times New Roman" panose="02020603050405020304" pitchFamily="18" charset="0"/>
                <a:cs typeface="Times New Roman" panose="02020603050405020304" pitchFamily="18" charset="0"/>
              </a:rPr>
              <a:t>Virtualization</a:t>
            </a:r>
          </a:p>
          <a:p>
            <a:pPr lvl="1"/>
            <a:r>
              <a:rPr lang="en-US" altLang="zh-TW" dirty="0" smtClean="0">
                <a:latin typeface="Times New Roman" panose="02020603050405020304" pitchFamily="18" charset="0"/>
                <a:cs typeface="Times New Roman" panose="02020603050405020304" pitchFamily="18" charset="0"/>
              </a:rPr>
              <a:t>Virtualizing </a:t>
            </a:r>
            <a:r>
              <a:rPr lang="en-US" altLang="zh-TW" dirty="0">
                <a:latin typeface="Times New Roman" panose="02020603050405020304" pitchFamily="18" charset="0"/>
                <a:cs typeface="Times New Roman" panose="02020603050405020304" pitchFamily="18" charset="0"/>
              </a:rPr>
              <a:t>layers 2 and 3 of the base station provides the opportunity to offer a </a:t>
            </a:r>
            <a:r>
              <a:rPr lang="en-US" altLang="zh-TW" dirty="0">
                <a:solidFill>
                  <a:srgbClr val="FF0000"/>
                </a:solidFill>
                <a:latin typeface="Times New Roman" panose="02020603050405020304" pitchFamily="18" charset="0"/>
                <a:cs typeface="Times New Roman" panose="02020603050405020304" pitchFamily="18" charset="0"/>
              </a:rPr>
              <a:t>centralized computing infrastructure</a:t>
            </a:r>
            <a:r>
              <a:rPr lang="en-US" altLang="zh-TW" dirty="0">
                <a:latin typeface="Times New Roman" panose="02020603050405020304" pitchFamily="18" charset="0"/>
                <a:cs typeface="Times New Roman" panose="02020603050405020304" pitchFamily="18" charset="0"/>
              </a:rPr>
              <a:t> for multiple base stations, which leads to lower-cost base stations because only baseband signal processing should be implemented on-site. </a:t>
            </a:r>
            <a:endParaRPr lang="en-US" altLang="zh-TW" dirty="0" smtClean="0">
              <a:latin typeface="Times New Roman" panose="02020603050405020304" pitchFamily="18" charset="0"/>
              <a:cs typeface="Times New Roman" panose="02020603050405020304" pitchFamily="18" charset="0"/>
            </a:endParaRPr>
          </a:p>
          <a:p>
            <a:pPr lvl="1"/>
            <a:r>
              <a:rPr lang="en-US" altLang="zh-TW" dirty="0" smtClean="0">
                <a:latin typeface="Times New Roman" panose="02020603050405020304" pitchFamily="18" charset="0"/>
                <a:cs typeface="Times New Roman" panose="02020603050405020304" pitchFamily="18" charset="0"/>
              </a:rPr>
              <a:t>Furthermore,</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service </a:t>
            </a:r>
            <a:r>
              <a:rPr lang="en-US" altLang="zh-TW" dirty="0">
                <a:latin typeface="Times New Roman" panose="02020603050405020304" pitchFamily="18" charset="0"/>
                <a:cs typeface="Times New Roman" panose="02020603050405020304" pitchFamily="18" charset="0"/>
              </a:rPr>
              <a:t>providers will benefit from </a:t>
            </a:r>
            <a:r>
              <a:rPr lang="en-US" altLang="zh-TW" dirty="0">
                <a:solidFill>
                  <a:srgbClr val="FF0000"/>
                </a:solidFill>
                <a:latin typeface="Times New Roman" panose="02020603050405020304" pitchFamily="18" charset="0"/>
                <a:cs typeface="Times New Roman" panose="02020603050405020304" pitchFamily="18" charset="0"/>
              </a:rPr>
              <a:t>sharing their remote </a:t>
            </a:r>
            <a:r>
              <a:rPr lang="en-US" altLang="zh-TW" dirty="0" smtClean="0">
                <a:solidFill>
                  <a:srgbClr val="FF0000"/>
                </a:solidFill>
                <a:latin typeface="Times New Roman" panose="02020603050405020304" pitchFamily="18" charset="0"/>
                <a:cs typeface="Times New Roman" panose="02020603050405020304" pitchFamily="18" charset="0"/>
              </a:rPr>
              <a:t>base</a:t>
            </a:r>
            <a:r>
              <a:rPr lang="zh-TW" altLang="en-US" dirty="0" smtClean="0">
                <a:solidFill>
                  <a:srgbClr val="FF0000"/>
                </a:solidFill>
                <a:latin typeface="Times New Roman" panose="02020603050405020304" pitchFamily="18" charset="0"/>
                <a:cs typeface="Times New Roman" panose="02020603050405020304" pitchFamily="18" charset="0"/>
              </a:rPr>
              <a:t> </a:t>
            </a:r>
            <a:r>
              <a:rPr lang="en-US" altLang="zh-TW" dirty="0" smtClean="0">
                <a:solidFill>
                  <a:srgbClr val="FF0000"/>
                </a:solidFill>
                <a:latin typeface="Times New Roman" panose="02020603050405020304" pitchFamily="18" charset="0"/>
                <a:cs typeface="Times New Roman" panose="02020603050405020304" pitchFamily="18" charset="0"/>
              </a:rPr>
              <a:t>station </a:t>
            </a:r>
            <a:r>
              <a:rPr lang="en-US" altLang="zh-TW" dirty="0">
                <a:solidFill>
                  <a:srgbClr val="FF0000"/>
                </a:solidFill>
                <a:latin typeface="Times New Roman" panose="02020603050405020304" pitchFamily="18" charset="0"/>
                <a:cs typeface="Times New Roman" panose="02020603050405020304" pitchFamily="18" charset="0"/>
              </a:rPr>
              <a:t>infrastructure </a:t>
            </a:r>
            <a:r>
              <a:rPr lang="en-US" altLang="zh-TW" dirty="0">
                <a:latin typeface="Times New Roman" panose="02020603050405020304" pitchFamily="18" charset="0"/>
                <a:cs typeface="Times New Roman" panose="02020603050405020304" pitchFamily="18" charset="0"/>
              </a:rPr>
              <a:t>to </a:t>
            </a:r>
            <a:r>
              <a:rPr lang="en-US" altLang="zh-TW" dirty="0">
                <a:solidFill>
                  <a:srgbClr val="FF0000"/>
                </a:solidFill>
                <a:latin typeface="Times New Roman" panose="02020603050405020304" pitchFamily="18" charset="0"/>
                <a:cs typeface="Times New Roman" panose="02020603050405020304" pitchFamily="18" charset="0"/>
              </a:rPr>
              <a:t>achieve better area coverage </a:t>
            </a:r>
            <a:r>
              <a:rPr lang="en-US" altLang="zh-TW" dirty="0" smtClean="0">
                <a:latin typeface="Times New Roman" panose="02020603050405020304" pitchFamily="18" charset="0"/>
                <a:cs typeface="Times New Roman" panose="02020603050405020304" pitchFamily="18" charset="0"/>
              </a:rPr>
              <a:t>with</a:t>
            </a:r>
            <a:r>
              <a:rPr lang="zh-TW" altLang="en-US" dirty="0" smtClean="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minimum CAPEX and OPEX </a:t>
            </a:r>
            <a:r>
              <a:rPr lang="en-US" altLang="zh-TW" dirty="0" smtClean="0">
                <a:latin typeface="Times New Roman" panose="02020603050405020304" pitchFamily="18" charset="0"/>
                <a:cs typeface="Times New Roman" panose="02020603050405020304" pitchFamily="18" charset="0"/>
              </a:rPr>
              <a:t>investment.</a:t>
            </a:r>
          </a:p>
          <a:p>
            <a:pPr lvl="1"/>
            <a:endParaRPr lang="en-US" altLang="zh-TW"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85006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Virtualization of the Evolved Packet Core</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36</a:t>
            </a:fld>
            <a:endParaRPr lang="en-US" altLang="zh-TW" dirty="0"/>
          </a:p>
        </p:txBody>
      </p:sp>
      <p:sp>
        <p:nvSpPr>
          <p:cNvPr id="3" name="內容版面配置區 2"/>
          <p:cNvSpPr>
            <a:spLocks noGrp="1"/>
          </p:cNvSpPr>
          <p:nvPr>
            <p:ph idx="1"/>
          </p:nvPr>
        </p:nvSpPr>
        <p:spPr>
          <a:xfrm>
            <a:off x="609600" y="1600201"/>
            <a:ext cx="10972800" cy="4525963"/>
          </a:xfrm>
        </p:spPr>
        <p:txBody>
          <a:bodyPr/>
          <a:lstStyle/>
          <a:p>
            <a:pPr marL="514350" indent="-457200"/>
            <a:r>
              <a:rPr lang="en-US" altLang="zh-TW" dirty="0">
                <a:latin typeface="Times New Roman" panose="02020603050405020304" pitchFamily="18" charset="0"/>
                <a:cs typeface="Times New Roman" panose="02020603050405020304" pitchFamily="18" charset="0"/>
              </a:rPr>
              <a:t>The </a:t>
            </a:r>
            <a:r>
              <a:rPr lang="en-US" altLang="zh-TW" dirty="0" smtClean="0">
                <a:latin typeface="Times New Roman" panose="02020603050405020304" pitchFamily="18" charset="0"/>
                <a:cs typeface="Times New Roman" panose="02020603050405020304" pitchFamily="18" charset="0"/>
              </a:rPr>
              <a:t>rapid</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increase </a:t>
            </a:r>
            <a:r>
              <a:rPr lang="en-US" altLang="zh-TW" dirty="0">
                <a:latin typeface="Times New Roman" panose="02020603050405020304" pitchFamily="18" charset="0"/>
                <a:cs typeface="Times New Roman" panose="02020603050405020304" pitchFamily="18" charset="0"/>
              </a:rPr>
              <a:t>in connectivity demand has led service providers </a:t>
            </a:r>
            <a:r>
              <a:rPr lang="en-US" altLang="zh-TW" dirty="0" smtClean="0">
                <a:latin typeface="Times New Roman" panose="02020603050405020304" pitchFamily="18" charset="0"/>
                <a:cs typeface="Times New Roman" panose="02020603050405020304" pitchFamily="18" charset="0"/>
              </a:rPr>
              <a:t>to</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undertake </a:t>
            </a:r>
            <a:r>
              <a:rPr lang="en-US" altLang="zh-TW" dirty="0">
                <a:latin typeface="Times New Roman" panose="02020603050405020304" pitchFamily="18" charset="0"/>
                <a:cs typeface="Times New Roman" panose="02020603050405020304" pitchFamily="18" charset="0"/>
              </a:rPr>
              <a:t>more CAPEX and OPEX investments beyond </a:t>
            </a:r>
            <a:r>
              <a:rPr lang="en-US" altLang="zh-TW" dirty="0" smtClean="0">
                <a:latin typeface="Times New Roman" panose="02020603050405020304" pitchFamily="18" charset="0"/>
                <a:cs typeface="Times New Roman" panose="02020603050405020304" pitchFamily="18" charset="0"/>
              </a:rPr>
              <a:t>the</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financial </a:t>
            </a:r>
            <a:r>
              <a:rPr lang="en-US" altLang="zh-TW" dirty="0">
                <a:latin typeface="Times New Roman" panose="02020603050405020304" pitchFamily="18" charset="0"/>
                <a:cs typeface="Times New Roman" panose="02020603050405020304" pitchFamily="18" charset="0"/>
              </a:rPr>
              <a:t>sense in their mobile core network infrastructure</a:t>
            </a:r>
            <a:r>
              <a:rPr lang="en-US" altLang="zh-TW" dirty="0" smtClean="0">
                <a:latin typeface="Times New Roman" panose="02020603050405020304" pitchFamily="18" charset="0"/>
                <a:cs typeface="Times New Roman" panose="02020603050405020304" pitchFamily="18" charset="0"/>
              </a:rPr>
              <a:t>.</a:t>
            </a:r>
          </a:p>
          <a:p>
            <a:pPr marL="514350" indent="-457200"/>
            <a:r>
              <a:rPr lang="en-US" altLang="zh-TW" dirty="0">
                <a:latin typeface="Times New Roman" panose="02020603050405020304" pitchFamily="18" charset="0"/>
                <a:cs typeface="Times New Roman" panose="02020603050405020304" pitchFamily="18" charset="0"/>
              </a:rPr>
              <a:t>From this point on, it becomes essential to have a </a:t>
            </a:r>
            <a:r>
              <a:rPr lang="en-US" altLang="zh-TW" dirty="0" smtClean="0">
                <a:latin typeface="Times New Roman" panose="02020603050405020304" pitchFamily="18" charset="0"/>
                <a:cs typeface="Times New Roman" panose="02020603050405020304" pitchFamily="18" charset="0"/>
              </a:rPr>
              <a:t>flexible,</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robust</a:t>
            </a:r>
            <a:r>
              <a:rPr lang="en-US" altLang="zh-TW" dirty="0">
                <a:latin typeface="Times New Roman" panose="02020603050405020304" pitchFamily="18" charset="0"/>
                <a:cs typeface="Times New Roman" panose="02020603050405020304" pitchFamily="18" charset="0"/>
              </a:rPr>
              <a:t>, and easily manageable network; a network that </a:t>
            </a:r>
            <a:r>
              <a:rPr lang="en-US" altLang="zh-TW" dirty="0" smtClean="0">
                <a:latin typeface="Times New Roman" panose="02020603050405020304" pitchFamily="18" charset="0"/>
                <a:cs typeface="Times New Roman" panose="02020603050405020304" pitchFamily="18" charset="0"/>
              </a:rPr>
              <a:t>could</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be </a:t>
            </a:r>
            <a:r>
              <a:rPr lang="en-US" altLang="zh-TW" dirty="0">
                <a:solidFill>
                  <a:srgbClr val="FF0000"/>
                </a:solidFill>
                <a:latin typeface="Times New Roman" panose="02020603050405020304" pitchFamily="18" charset="0"/>
                <a:cs typeface="Times New Roman" panose="02020603050405020304" pitchFamily="18" charset="0"/>
              </a:rPr>
              <a:t>scaled on-demand in real time </a:t>
            </a:r>
            <a:r>
              <a:rPr lang="en-US" altLang="zh-TW" dirty="0">
                <a:latin typeface="Times New Roman" panose="02020603050405020304" pitchFamily="18" charset="0"/>
                <a:cs typeface="Times New Roman" panose="02020603050405020304" pitchFamily="18" charset="0"/>
              </a:rPr>
              <a:t>and be </a:t>
            </a:r>
            <a:r>
              <a:rPr lang="en-US" altLang="zh-TW" dirty="0">
                <a:solidFill>
                  <a:srgbClr val="FF0000"/>
                </a:solidFill>
                <a:latin typeface="Times New Roman" panose="02020603050405020304" pitchFamily="18" charset="0"/>
                <a:cs typeface="Times New Roman" panose="02020603050405020304" pitchFamily="18" charset="0"/>
              </a:rPr>
              <a:t>easily manageable</a:t>
            </a:r>
            <a:r>
              <a:rPr lang="en-US" altLang="zh-TW" dirty="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1495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Virtualization of the Evolved Packet Core</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37</a:t>
            </a:fld>
            <a:endParaRPr lang="en-US" altLang="zh-TW" dirty="0"/>
          </a:p>
        </p:txBody>
      </p:sp>
      <p:sp>
        <p:nvSpPr>
          <p:cNvPr id="3" name="內容版面配置區 2"/>
          <p:cNvSpPr>
            <a:spLocks noGrp="1"/>
          </p:cNvSpPr>
          <p:nvPr>
            <p:ph idx="1"/>
          </p:nvPr>
        </p:nvSpPr>
        <p:spPr>
          <a:xfrm>
            <a:off x="609600" y="1600201"/>
            <a:ext cx="11140440" cy="4525963"/>
          </a:xfrm>
        </p:spPr>
        <p:txBody>
          <a:bodyPr/>
          <a:lstStyle/>
          <a:p>
            <a:pPr marL="514350" indent="-457200"/>
            <a:r>
              <a:rPr lang="en-US" altLang="zh-TW" dirty="0">
                <a:latin typeface="Times New Roman" panose="02020603050405020304" pitchFamily="18" charset="0"/>
                <a:cs typeface="Times New Roman" panose="02020603050405020304" pitchFamily="18" charset="0"/>
              </a:rPr>
              <a:t>The basic EPC entities to support IP connectivity in </a:t>
            </a:r>
            <a:r>
              <a:rPr lang="en-US" altLang="zh-TW" dirty="0" smtClean="0">
                <a:latin typeface="Times New Roman" panose="02020603050405020304" pitchFamily="18" charset="0"/>
                <a:cs typeface="Times New Roman" panose="02020603050405020304" pitchFamily="18" charset="0"/>
              </a:rPr>
              <a:t>LTE</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are </a:t>
            </a:r>
            <a:r>
              <a:rPr lang="en-US" altLang="zh-TW" dirty="0">
                <a:latin typeface="Times New Roman" panose="02020603050405020304" pitchFamily="18" charset="0"/>
                <a:cs typeface="Times New Roman" panose="02020603050405020304" pitchFamily="18" charset="0"/>
              </a:rPr>
              <a:t>the following</a:t>
            </a:r>
            <a:r>
              <a:rPr lang="en-US" altLang="zh-TW" dirty="0" smtClean="0">
                <a:latin typeface="Times New Roman" panose="02020603050405020304" pitchFamily="18" charset="0"/>
                <a:cs typeface="Times New Roman" panose="02020603050405020304" pitchFamily="18" charset="0"/>
              </a:rPr>
              <a:t>:</a:t>
            </a:r>
          </a:p>
          <a:p>
            <a:pPr marL="914400" lvl="1" indent="-457200"/>
            <a:r>
              <a:rPr lang="en-US" altLang="zh-TW" dirty="0">
                <a:latin typeface="Times New Roman" panose="02020603050405020304" pitchFamily="18" charset="0"/>
                <a:cs typeface="Times New Roman" panose="02020603050405020304" pitchFamily="18" charset="0"/>
              </a:rPr>
              <a:t>The mobility management entity (MME) is the main </a:t>
            </a:r>
            <a:r>
              <a:rPr lang="en-US" altLang="zh-TW" dirty="0" smtClean="0">
                <a:latin typeface="Times New Roman" panose="02020603050405020304" pitchFamily="18" charset="0"/>
                <a:cs typeface="Times New Roman" panose="02020603050405020304" pitchFamily="18" charset="0"/>
              </a:rPr>
              <a:t>control</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plane </a:t>
            </a:r>
            <a:r>
              <a:rPr lang="en-US" altLang="zh-TW" dirty="0">
                <a:latin typeface="Times New Roman" panose="02020603050405020304" pitchFamily="18" charset="0"/>
                <a:cs typeface="Times New Roman" panose="02020603050405020304" pitchFamily="18" charset="0"/>
              </a:rPr>
              <a:t>entity in the LTE </a:t>
            </a:r>
            <a:r>
              <a:rPr lang="en-US" altLang="zh-TW" dirty="0" smtClean="0">
                <a:latin typeface="Times New Roman" panose="02020603050405020304" pitchFamily="18" charset="0"/>
                <a:cs typeface="Times New Roman" panose="02020603050405020304" pitchFamily="18" charset="0"/>
              </a:rPr>
              <a:t>network.</a:t>
            </a:r>
          </a:p>
          <a:p>
            <a:pPr marL="914400" lvl="1" indent="-457200"/>
            <a:r>
              <a:rPr lang="en-US" altLang="zh-TW" dirty="0">
                <a:latin typeface="Times New Roman" panose="02020603050405020304" pitchFamily="18" charset="0"/>
                <a:cs typeface="Times New Roman" panose="02020603050405020304" pitchFamily="18" charset="0"/>
              </a:rPr>
              <a:t>The serving gateway (SGW) is responsible for routing </a:t>
            </a:r>
            <a:r>
              <a:rPr lang="en-US" altLang="zh-TW" dirty="0" smtClean="0">
                <a:latin typeface="Times New Roman" panose="02020603050405020304" pitchFamily="18" charset="0"/>
                <a:cs typeface="Times New Roman" panose="02020603050405020304" pitchFamily="18" charset="0"/>
              </a:rPr>
              <a:t>and</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forwarding </a:t>
            </a:r>
            <a:r>
              <a:rPr lang="en-US" altLang="zh-TW" dirty="0">
                <a:latin typeface="Times New Roman" panose="02020603050405020304" pitchFamily="18" charset="0"/>
                <a:cs typeface="Times New Roman" panose="02020603050405020304" pitchFamily="18" charset="0"/>
              </a:rPr>
              <a:t>user data packets from and to the base station</a:t>
            </a:r>
            <a:r>
              <a:rPr lang="en-US" altLang="zh-TW" dirty="0" smtClean="0">
                <a:latin typeface="Times New Roman" panose="02020603050405020304" pitchFamily="18" charset="0"/>
                <a:cs typeface="Times New Roman" panose="02020603050405020304" pitchFamily="18" charset="0"/>
              </a:rPr>
              <a:t>.</a:t>
            </a:r>
          </a:p>
          <a:p>
            <a:pPr marL="914400" lvl="1" indent="-457200"/>
            <a:r>
              <a:rPr lang="en-US" altLang="zh-TW" dirty="0">
                <a:latin typeface="Times New Roman" panose="02020603050405020304" pitchFamily="18" charset="0"/>
                <a:cs typeface="Times New Roman" panose="02020603050405020304" pitchFamily="18" charset="0"/>
              </a:rPr>
              <a:t>The packet data network gateway (PDN-GW) (</a:t>
            </a:r>
            <a:r>
              <a:rPr lang="en-US" altLang="zh-TW" dirty="0" smtClean="0">
                <a:latin typeface="Times New Roman" panose="02020603050405020304" pitchFamily="18" charset="0"/>
                <a:cs typeface="Times New Roman" panose="02020603050405020304" pitchFamily="18" charset="0"/>
              </a:rPr>
              <a:t>PGW)</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ensures </a:t>
            </a:r>
            <a:r>
              <a:rPr lang="en-US" altLang="zh-TW" dirty="0">
                <a:latin typeface="Times New Roman" panose="02020603050405020304" pitchFamily="18" charset="0"/>
                <a:cs typeface="Times New Roman" panose="02020603050405020304" pitchFamily="18" charset="0"/>
              </a:rPr>
              <a:t>connectivity between the user data plane and external networks.</a:t>
            </a:r>
            <a:endParaRPr lang="en-US" altLang="zh-TW"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27197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Virtualization of the Evolved Packet Core</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38</a:t>
            </a:fld>
            <a:endParaRPr lang="en-US" altLang="zh-TW" dirty="0"/>
          </a:p>
        </p:txBody>
      </p:sp>
      <p:sp>
        <p:nvSpPr>
          <p:cNvPr id="3" name="內容版面配置區 2"/>
          <p:cNvSpPr>
            <a:spLocks noGrp="1"/>
          </p:cNvSpPr>
          <p:nvPr>
            <p:ph idx="1"/>
          </p:nvPr>
        </p:nvSpPr>
        <p:spPr>
          <a:xfrm>
            <a:off x="609600" y="1600201"/>
            <a:ext cx="10668000" cy="4525963"/>
          </a:xfrm>
        </p:spPr>
        <p:txBody>
          <a:bodyPr/>
          <a:lstStyle/>
          <a:p>
            <a:pPr marL="914400" lvl="1" indent="-457200"/>
            <a:r>
              <a:rPr lang="en-US" altLang="zh-TW" dirty="0">
                <a:latin typeface="Times New Roman" panose="02020603050405020304" pitchFamily="18" charset="0"/>
                <a:cs typeface="Times New Roman" panose="02020603050405020304" pitchFamily="18" charset="0"/>
              </a:rPr>
              <a:t>The home subscriber server (HSS) is the central user information database</a:t>
            </a:r>
            <a:r>
              <a:rPr lang="en-US" altLang="zh-TW" dirty="0" smtClean="0">
                <a:latin typeface="Times New Roman" panose="02020603050405020304" pitchFamily="18" charset="0"/>
                <a:cs typeface="Times New Roman" panose="02020603050405020304" pitchFamily="18" charset="0"/>
              </a:rPr>
              <a:t>.</a:t>
            </a:r>
          </a:p>
          <a:p>
            <a:pPr marL="914400" lvl="1" indent="-457200"/>
            <a:endParaRPr lang="en-US" altLang="zh-TW" dirty="0" smtClean="0">
              <a:latin typeface="Times New Roman" panose="02020603050405020304" pitchFamily="18" charset="0"/>
              <a:cs typeface="Times New Roman" panose="02020603050405020304" pitchFamily="18" charset="0"/>
            </a:endParaRPr>
          </a:p>
          <a:p>
            <a:pPr marL="914400" lvl="1" indent="-457200"/>
            <a:r>
              <a:rPr lang="en-US" altLang="zh-TW" dirty="0">
                <a:latin typeface="Times New Roman" panose="02020603050405020304" pitchFamily="18" charset="0"/>
                <a:cs typeface="Times New Roman" panose="02020603050405020304" pitchFamily="18" charset="0"/>
              </a:rPr>
              <a:t>The policy and charging rules function (PCRF) is responsible for passing and deciding the policies and charging </a:t>
            </a:r>
            <a:r>
              <a:rPr lang="en-US" altLang="zh-TW" dirty="0" smtClean="0">
                <a:latin typeface="Times New Roman" panose="02020603050405020304" pitchFamily="18" charset="0"/>
                <a:cs typeface="Times New Roman" panose="02020603050405020304" pitchFamily="18" charset="0"/>
              </a:rPr>
              <a:t>in</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real </a:t>
            </a:r>
            <a:r>
              <a:rPr lang="en-US" altLang="zh-TW" dirty="0">
                <a:latin typeface="Times New Roman" panose="02020603050405020304" pitchFamily="18" charset="0"/>
                <a:cs typeface="Times New Roman" panose="02020603050405020304" pitchFamily="18" charset="0"/>
              </a:rPr>
              <a:t>time for each service and user.</a:t>
            </a:r>
            <a:endParaRPr lang="en-US" altLang="zh-TW"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19904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Grouping EPC Entities </a:t>
            </a:r>
            <a:r>
              <a:rPr lang="en-US" altLang="zh-TW" dirty="0" smtClean="0"/>
              <a:t/>
            </a:r>
            <a:br>
              <a:rPr lang="en-US" altLang="zh-TW" dirty="0" smtClean="0"/>
            </a:br>
            <a:r>
              <a:rPr lang="en-US" altLang="zh-TW" dirty="0" smtClean="0"/>
              <a:t>in </a:t>
            </a:r>
            <a:r>
              <a:rPr lang="en-US" altLang="zh-TW" dirty="0"/>
              <a:t>the </a:t>
            </a:r>
            <a:r>
              <a:rPr lang="en-US" altLang="zh-TW" dirty="0" smtClean="0"/>
              <a:t>NFV</a:t>
            </a:r>
            <a:r>
              <a:rPr lang="zh-TW" altLang="en-US" dirty="0" smtClean="0"/>
              <a:t> </a:t>
            </a:r>
            <a:r>
              <a:rPr lang="en-US" altLang="zh-TW" dirty="0" smtClean="0"/>
              <a:t>Environment</a:t>
            </a:r>
            <a:endParaRPr lang="zh-TW" altLang="en-US" dirty="0"/>
          </a:p>
        </p:txBody>
      </p:sp>
      <p:sp>
        <p:nvSpPr>
          <p:cNvPr id="3" name="內容版面配置區 2"/>
          <p:cNvSpPr>
            <a:spLocks noGrp="1"/>
          </p:cNvSpPr>
          <p:nvPr>
            <p:ph idx="1"/>
          </p:nvPr>
        </p:nvSpPr>
        <p:spPr>
          <a:xfrm>
            <a:off x="609600" y="1600201"/>
            <a:ext cx="10972800" cy="4525963"/>
          </a:xfrm>
        </p:spPr>
        <p:txBody>
          <a:bodyPr/>
          <a:lstStyle/>
          <a:p>
            <a:r>
              <a:rPr lang="en-US" altLang="zh-TW" dirty="0">
                <a:latin typeface="Times New Roman" panose="02020603050405020304" pitchFamily="18" charset="0"/>
                <a:cs typeface="Times New Roman" panose="02020603050405020304" pitchFamily="18" charset="0"/>
              </a:rPr>
              <a:t>Since EPC encompasses multiple functionalities, instantiation of VNF in the cloud has a tremendous effect on the performance; hence, VNFs are </a:t>
            </a:r>
            <a:r>
              <a:rPr lang="en-US" altLang="zh-TW" dirty="0">
                <a:solidFill>
                  <a:srgbClr val="FF0000"/>
                </a:solidFill>
                <a:latin typeface="Times New Roman" panose="02020603050405020304" pitchFamily="18" charset="0"/>
                <a:cs typeface="Times New Roman" panose="02020603050405020304" pitchFamily="18" charset="0"/>
              </a:rPr>
              <a:t>grouped together </a:t>
            </a:r>
            <a:r>
              <a:rPr lang="en-US" altLang="zh-TW" dirty="0">
                <a:latin typeface="Times New Roman" panose="02020603050405020304" pitchFamily="18" charset="0"/>
                <a:cs typeface="Times New Roman" panose="02020603050405020304" pitchFamily="18" charset="0"/>
              </a:rPr>
              <a:t>based on their interactions and workload. </a:t>
            </a:r>
            <a:endParaRPr lang="en-US" altLang="zh-TW" dirty="0" smtClean="0">
              <a:latin typeface="Times New Roman" panose="02020603050405020304" pitchFamily="18" charset="0"/>
              <a:cs typeface="Times New Roman" panose="02020603050405020304" pitchFamily="18" charset="0"/>
            </a:endParaRPr>
          </a:p>
          <a:p>
            <a:r>
              <a:rPr lang="en-US" altLang="zh-TW" dirty="0">
                <a:latin typeface="Times New Roman" panose="02020603050405020304" pitchFamily="18" charset="0"/>
                <a:cs typeface="Times New Roman" panose="02020603050405020304" pitchFamily="18" charset="0"/>
              </a:rPr>
              <a:t>Generally, it is beneficial to instantiate each group in one </a:t>
            </a:r>
            <a:r>
              <a:rPr lang="en-US" altLang="zh-TW" dirty="0" smtClean="0">
                <a:latin typeface="Times New Roman" panose="02020603050405020304" pitchFamily="18" charset="0"/>
                <a:cs typeface="Times New Roman" panose="02020603050405020304" pitchFamily="18" charset="0"/>
              </a:rPr>
              <a:t>physical</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server </a:t>
            </a:r>
            <a:r>
              <a:rPr lang="en-US" altLang="zh-TW" dirty="0">
                <a:latin typeface="Times New Roman" panose="02020603050405020304" pitchFamily="18" charset="0"/>
                <a:cs typeface="Times New Roman" panose="02020603050405020304" pitchFamily="18" charset="0"/>
              </a:rPr>
              <a:t>or one local network depending on the workload</a:t>
            </a:r>
            <a:r>
              <a:rPr lang="en-US" altLang="zh-TW" dirty="0" smtClean="0">
                <a:latin typeface="Times New Roman" panose="02020603050405020304" pitchFamily="18" charset="0"/>
                <a:cs typeface="Times New Roman" panose="02020603050405020304" pitchFamily="18" charset="0"/>
              </a:rPr>
              <a:t>.</a:t>
            </a:r>
          </a:p>
          <a:p>
            <a:r>
              <a:rPr lang="en-US" altLang="zh-TW" dirty="0">
                <a:latin typeface="Times New Roman" panose="02020603050405020304" pitchFamily="18" charset="0"/>
                <a:cs typeface="Times New Roman" panose="02020603050405020304" pitchFamily="18" charset="0"/>
              </a:rPr>
              <a:t>This article proposes an approach to vEPC entity </a:t>
            </a:r>
            <a:r>
              <a:rPr lang="en-US" altLang="zh-TW" dirty="0" smtClean="0">
                <a:latin typeface="Times New Roman" panose="02020603050405020304" pitchFamily="18" charset="0"/>
                <a:cs typeface="Times New Roman" panose="02020603050405020304" pitchFamily="18" charset="0"/>
              </a:rPr>
              <a:t>grouping</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that </a:t>
            </a:r>
            <a:r>
              <a:rPr lang="en-US" altLang="zh-TW" dirty="0">
                <a:latin typeface="Times New Roman" panose="02020603050405020304" pitchFamily="18" charset="0"/>
                <a:cs typeface="Times New Roman" panose="02020603050405020304" pitchFamily="18" charset="0"/>
              </a:rPr>
              <a:t>can improve performance.</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39</a:t>
            </a:fld>
            <a:endParaRPr lang="en-US" altLang="zh-TW"/>
          </a:p>
        </p:txBody>
      </p:sp>
    </p:spTree>
    <p:extLst>
      <p:ext uri="{BB962C8B-B14F-4D97-AF65-F5344CB8AC3E}">
        <p14:creationId xmlns:p14="http://schemas.microsoft.com/office/powerpoint/2010/main" val="1853983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Abstract</a:t>
            </a:r>
            <a:endParaRPr 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609599" y="1600200"/>
            <a:ext cx="10774681" cy="4831422"/>
          </a:xfrm>
        </p:spPr>
        <p:txBody>
          <a:bodyPr/>
          <a:lstStyle/>
          <a:p>
            <a:r>
              <a:rPr lang="en-US" altLang="zh-TW" sz="2800" dirty="0">
                <a:latin typeface="Times New Roman" panose="02020603050405020304" pitchFamily="18" charset="0"/>
                <a:cs typeface="Times New Roman" panose="02020603050405020304" pitchFamily="18" charset="0"/>
              </a:rPr>
              <a:t>As mobile network users look forward to the connectivity speeds of 5G </a:t>
            </a:r>
            <a:r>
              <a:rPr lang="en-US" altLang="zh-TW" sz="2800" dirty="0" smtClean="0">
                <a:latin typeface="Times New Roman" panose="02020603050405020304" pitchFamily="18" charset="0"/>
                <a:cs typeface="Times New Roman" panose="02020603050405020304" pitchFamily="18" charset="0"/>
              </a:rPr>
              <a:t>networks,</a:t>
            </a: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service </a:t>
            </a:r>
            <a:r>
              <a:rPr lang="en-US" altLang="zh-TW" sz="2800" dirty="0">
                <a:latin typeface="Times New Roman" panose="02020603050405020304" pitchFamily="18" charset="0"/>
                <a:cs typeface="Times New Roman" panose="02020603050405020304" pitchFamily="18" charset="0"/>
              </a:rPr>
              <a:t>providers are facing challenges in complying with connectivity </a:t>
            </a:r>
            <a:r>
              <a:rPr lang="en-US" altLang="zh-TW" sz="2800" dirty="0" smtClean="0">
                <a:latin typeface="Times New Roman" panose="02020603050405020304" pitchFamily="18" charset="0"/>
                <a:cs typeface="Times New Roman" panose="02020603050405020304" pitchFamily="18" charset="0"/>
              </a:rPr>
              <a:t>demands</a:t>
            </a: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solidFill>
                  <a:srgbClr val="FF0000"/>
                </a:solidFill>
                <a:latin typeface="Times New Roman" panose="02020603050405020304" pitchFamily="18" charset="0"/>
                <a:cs typeface="Times New Roman" panose="02020603050405020304" pitchFamily="18" charset="0"/>
              </a:rPr>
              <a:t>without </a:t>
            </a:r>
            <a:r>
              <a:rPr lang="en-US" altLang="zh-TW" sz="2800" dirty="0">
                <a:solidFill>
                  <a:srgbClr val="FF0000"/>
                </a:solidFill>
                <a:latin typeface="Times New Roman" panose="02020603050405020304" pitchFamily="18" charset="0"/>
                <a:cs typeface="Times New Roman" panose="02020603050405020304" pitchFamily="18" charset="0"/>
              </a:rPr>
              <a:t>substantial financial investments</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NFV </a:t>
            </a:r>
            <a:r>
              <a:rPr lang="en-US" altLang="zh-TW" sz="2800" dirty="0" smtClean="0">
                <a:latin typeface="Times New Roman" panose="02020603050405020304" pitchFamily="18" charset="0"/>
                <a:cs typeface="Times New Roman" panose="02020603050405020304" pitchFamily="18" charset="0"/>
              </a:rPr>
              <a:t>is</a:t>
            </a: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poised </a:t>
            </a:r>
            <a:r>
              <a:rPr lang="en-US" altLang="zh-TW" sz="2800" dirty="0">
                <a:latin typeface="Times New Roman" panose="02020603050405020304" pitchFamily="18" charset="0"/>
                <a:cs typeface="Times New Roman" panose="02020603050405020304" pitchFamily="18" charset="0"/>
              </a:rPr>
              <a:t>to change the core structure of telecommunications infrastructure to be </a:t>
            </a:r>
            <a:r>
              <a:rPr lang="en-US" altLang="zh-TW" sz="2800" dirty="0" smtClean="0">
                <a:solidFill>
                  <a:srgbClr val="FF0000"/>
                </a:solidFill>
                <a:latin typeface="Times New Roman" panose="02020603050405020304" pitchFamily="18" charset="0"/>
                <a:cs typeface="Times New Roman" panose="02020603050405020304" pitchFamily="18" charset="0"/>
              </a:rPr>
              <a:t>more</a:t>
            </a:r>
            <a:r>
              <a:rPr lang="zh-TW" altLang="en-US" sz="2800" dirty="0" smtClean="0">
                <a:solidFill>
                  <a:srgbClr val="FF0000"/>
                </a:solidFill>
                <a:latin typeface="Times New Roman" panose="02020603050405020304" pitchFamily="18" charset="0"/>
                <a:cs typeface="Times New Roman" panose="02020603050405020304" pitchFamily="18" charset="0"/>
              </a:rPr>
              <a:t> </a:t>
            </a:r>
            <a:r>
              <a:rPr lang="en-US" altLang="zh-TW" sz="2800" dirty="0" smtClean="0">
                <a:solidFill>
                  <a:srgbClr val="FF0000"/>
                </a:solidFill>
                <a:latin typeface="Times New Roman" panose="02020603050405020304" pitchFamily="18" charset="0"/>
                <a:cs typeface="Times New Roman" panose="02020603050405020304" pitchFamily="18" charset="0"/>
              </a:rPr>
              <a:t>cost-efficient</a:t>
            </a:r>
            <a:r>
              <a:rPr lang="en-US" altLang="zh-TW" sz="2800" dirty="0">
                <a:latin typeface="Times New Roman" panose="02020603050405020304" pitchFamily="18" charset="0"/>
                <a:cs typeface="Times New Roman" panose="02020603050405020304" pitchFamily="18" charset="0"/>
              </a:rPr>
              <a:t>.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a:latin typeface="Times New Roman" panose="02020603050405020304" pitchFamily="18" charset="0"/>
                <a:cs typeface="Times New Roman" panose="02020603050405020304" pitchFamily="18" charset="0"/>
              </a:rPr>
              <a:t>In this article, we introduce an </a:t>
            </a:r>
            <a:r>
              <a:rPr lang="en-US" altLang="zh-TW" sz="2800" dirty="0">
                <a:solidFill>
                  <a:srgbClr val="FF0000"/>
                </a:solidFill>
                <a:latin typeface="Times New Roman" panose="02020603050405020304" pitchFamily="18" charset="0"/>
                <a:cs typeface="Times New Roman" panose="02020603050405020304" pitchFamily="18" charset="0"/>
              </a:rPr>
              <a:t>NFV framework</a:t>
            </a:r>
            <a:r>
              <a:rPr lang="en-US" altLang="zh-TW" sz="2800" dirty="0">
                <a:latin typeface="Times New Roman" panose="02020603050405020304" pitchFamily="18" charset="0"/>
                <a:cs typeface="Times New Roman" panose="02020603050405020304" pitchFamily="18" charset="0"/>
              </a:rPr>
              <a:t>, and discuss the </a:t>
            </a:r>
            <a:r>
              <a:rPr lang="en-US" altLang="zh-TW" sz="2800" dirty="0">
                <a:solidFill>
                  <a:srgbClr val="FF0000"/>
                </a:solidFill>
                <a:latin typeface="Times New Roman" panose="02020603050405020304" pitchFamily="18" charset="0"/>
                <a:cs typeface="Times New Roman" panose="02020603050405020304" pitchFamily="18" charset="0"/>
              </a:rPr>
              <a:t>challenges</a:t>
            </a:r>
            <a:r>
              <a:rPr lang="en-US" altLang="zh-TW" sz="2800" dirty="0">
                <a:latin typeface="Times New Roman" panose="02020603050405020304" pitchFamily="18" charset="0"/>
                <a:cs typeface="Times New Roman" panose="02020603050405020304" pitchFamily="18" charset="0"/>
              </a:rPr>
              <a:t> and </a:t>
            </a:r>
            <a:r>
              <a:rPr lang="en-US" altLang="zh-TW" sz="2800" dirty="0">
                <a:solidFill>
                  <a:srgbClr val="FF0000"/>
                </a:solidFill>
                <a:latin typeface="Times New Roman" panose="02020603050405020304" pitchFamily="18" charset="0"/>
                <a:cs typeface="Times New Roman" panose="02020603050405020304" pitchFamily="18" charset="0"/>
              </a:rPr>
              <a:t>requirements</a:t>
            </a:r>
            <a:r>
              <a:rPr lang="en-US" altLang="zh-TW" sz="2800" dirty="0">
                <a:latin typeface="Times New Roman" panose="02020603050405020304" pitchFamily="18" charset="0"/>
                <a:cs typeface="Times New Roman" panose="02020603050405020304" pitchFamily="18" charset="0"/>
              </a:rPr>
              <a:t> of its use in mobile networks</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Moreover, in order to </a:t>
            </a:r>
            <a:r>
              <a:rPr lang="en-US" altLang="zh-TW" sz="2800" dirty="0" smtClean="0">
                <a:solidFill>
                  <a:srgbClr val="FF0000"/>
                </a:solidFill>
                <a:latin typeface="Times New Roman" panose="02020603050405020304" pitchFamily="18" charset="0"/>
                <a:cs typeface="Times New Roman" panose="02020603050405020304" pitchFamily="18" charset="0"/>
              </a:rPr>
              <a:t>reduce</a:t>
            </a:r>
            <a:r>
              <a:rPr lang="zh-TW" altLang="en-US" sz="2800" dirty="0" smtClean="0">
                <a:solidFill>
                  <a:srgbClr val="FF0000"/>
                </a:solidFill>
                <a:latin typeface="Times New Roman" panose="02020603050405020304" pitchFamily="18" charset="0"/>
                <a:cs typeface="Times New Roman" panose="02020603050405020304" pitchFamily="18" charset="0"/>
              </a:rPr>
              <a:t> </a:t>
            </a:r>
            <a:r>
              <a:rPr lang="en-US" altLang="zh-TW" sz="2800" dirty="0" smtClean="0">
                <a:solidFill>
                  <a:srgbClr val="FF0000"/>
                </a:solidFill>
                <a:latin typeface="Times New Roman" panose="02020603050405020304" pitchFamily="18" charset="0"/>
                <a:cs typeface="Times New Roman" panose="02020603050405020304" pitchFamily="18" charset="0"/>
              </a:rPr>
              <a:t>signaling </a:t>
            </a:r>
            <a:r>
              <a:rPr lang="en-US" altLang="zh-TW" sz="2800" dirty="0">
                <a:solidFill>
                  <a:srgbClr val="FF0000"/>
                </a:solidFill>
                <a:latin typeface="Times New Roman" panose="02020603050405020304" pitchFamily="18" charset="0"/>
                <a:cs typeface="Times New Roman" panose="02020603050405020304" pitchFamily="18" charset="0"/>
              </a:rPr>
              <a:t>traffic</a:t>
            </a:r>
            <a:r>
              <a:rPr lang="en-US" altLang="zh-TW" sz="2800" dirty="0">
                <a:latin typeface="Times New Roman" panose="02020603050405020304" pitchFamily="18" charset="0"/>
                <a:cs typeface="Times New Roman" panose="02020603050405020304" pitchFamily="18" charset="0"/>
              </a:rPr>
              <a:t> and achieve better performance, this article proposes a criterion </a:t>
            </a:r>
            <a:r>
              <a:rPr lang="en-US" altLang="zh-TW" sz="2800" dirty="0" smtClean="0">
                <a:latin typeface="Times New Roman" panose="02020603050405020304" pitchFamily="18" charset="0"/>
                <a:cs typeface="Times New Roman" panose="02020603050405020304" pitchFamily="18" charset="0"/>
              </a:rPr>
              <a:t>to</a:t>
            </a: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solidFill>
                  <a:srgbClr val="FF0000"/>
                </a:solidFill>
                <a:latin typeface="Times New Roman" panose="02020603050405020304" pitchFamily="18" charset="0"/>
                <a:cs typeface="Times New Roman" panose="02020603050405020304" pitchFamily="18" charset="0"/>
              </a:rPr>
              <a:t>bundle </a:t>
            </a:r>
            <a:r>
              <a:rPr lang="en-US" altLang="zh-TW" sz="2800" dirty="0">
                <a:solidFill>
                  <a:srgbClr val="FF0000"/>
                </a:solidFill>
                <a:latin typeface="Times New Roman" panose="02020603050405020304" pitchFamily="18" charset="0"/>
                <a:cs typeface="Times New Roman" panose="02020603050405020304" pitchFamily="18" charset="0"/>
              </a:rPr>
              <a:t>multiple functions </a:t>
            </a:r>
            <a:r>
              <a:rPr lang="en-US" altLang="zh-TW" sz="2800" dirty="0">
                <a:latin typeface="Times New Roman" panose="02020603050405020304" pitchFamily="18" charset="0"/>
                <a:cs typeface="Times New Roman" panose="02020603050405020304" pitchFamily="18" charset="0"/>
              </a:rPr>
              <a:t>of a virtualized evolved packet core </a:t>
            </a:r>
            <a:r>
              <a:rPr lang="en-US" altLang="zh-TW" sz="2800" dirty="0">
                <a:solidFill>
                  <a:srgbClr val="FF0000"/>
                </a:solidFill>
                <a:latin typeface="Times New Roman" panose="02020603050405020304" pitchFamily="18" charset="0"/>
                <a:cs typeface="Times New Roman" panose="02020603050405020304" pitchFamily="18" charset="0"/>
              </a:rPr>
              <a:t>in a single </a:t>
            </a:r>
            <a:r>
              <a:rPr lang="en-US" altLang="zh-TW" sz="2800" dirty="0" smtClean="0">
                <a:solidFill>
                  <a:srgbClr val="FF0000"/>
                </a:solidFill>
                <a:latin typeface="Times New Roman" panose="02020603050405020304" pitchFamily="18" charset="0"/>
                <a:cs typeface="Times New Roman" panose="02020603050405020304" pitchFamily="18" charset="0"/>
              </a:rPr>
              <a:t>physical</a:t>
            </a:r>
            <a:r>
              <a:rPr lang="zh-TW" altLang="en-US" sz="2800" dirty="0" smtClean="0">
                <a:solidFill>
                  <a:srgbClr val="FF0000"/>
                </a:solidFill>
                <a:latin typeface="Times New Roman" panose="02020603050405020304" pitchFamily="18" charset="0"/>
                <a:cs typeface="Times New Roman" panose="02020603050405020304" pitchFamily="18" charset="0"/>
              </a:rPr>
              <a:t> </a:t>
            </a:r>
            <a:r>
              <a:rPr lang="en-US" altLang="zh-TW" sz="2800" dirty="0" smtClean="0">
                <a:solidFill>
                  <a:srgbClr val="FF0000"/>
                </a:solidFill>
                <a:latin typeface="Times New Roman" panose="02020603050405020304" pitchFamily="18" charset="0"/>
                <a:cs typeface="Times New Roman" panose="02020603050405020304" pitchFamily="18" charset="0"/>
              </a:rPr>
              <a:t>device </a:t>
            </a:r>
            <a:r>
              <a:rPr lang="en-US" altLang="zh-TW" sz="2800" dirty="0">
                <a:solidFill>
                  <a:srgbClr val="FF0000"/>
                </a:solidFill>
                <a:latin typeface="Times New Roman" panose="02020603050405020304" pitchFamily="18" charset="0"/>
                <a:cs typeface="Times New Roman" panose="02020603050405020304" pitchFamily="18" charset="0"/>
              </a:rPr>
              <a:t>or a group of adjacent devices.</a:t>
            </a:r>
            <a:endParaRPr lang="en-US" altLang="zh-TW" sz="2800" dirty="0" smtClean="0">
              <a:solidFill>
                <a:srgbClr val="FF0000"/>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a:xfrm>
            <a:off x="4566919" y="6492875"/>
            <a:ext cx="2844800" cy="365125"/>
          </a:xfrm>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4</a:t>
            </a:fld>
            <a:endParaRPr lang="en-US" altLang="zh-TW">
              <a:ea typeface="新細明體" charset="-120"/>
            </a:endParaRPr>
          </a:p>
        </p:txBody>
      </p:sp>
    </p:spTree>
    <p:extLst>
      <p:ext uri="{BB962C8B-B14F-4D97-AF65-F5344CB8AC3E}">
        <p14:creationId xmlns:p14="http://schemas.microsoft.com/office/powerpoint/2010/main" val="30847715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Grouping EPC Entities </a:t>
            </a:r>
            <a:r>
              <a:rPr lang="en-US" altLang="zh-TW" dirty="0" smtClean="0"/>
              <a:t/>
            </a:r>
            <a:br>
              <a:rPr lang="en-US" altLang="zh-TW" dirty="0" smtClean="0"/>
            </a:br>
            <a:r>
              <a:rPr lang="en-US" altLang="zh-TW" dirty="0" smtClean="0"/>
              <a:t>in </a:t>
            </a:r>
            <a:r>
              <a:rPr lang="en-US" altLang="zh-TW" dirty="0"/>
              <a:t>the </a:t>
            </a:r>
            <a:r>
              <a:rPr lang="en-US" altLang="zh-TW" dirty="0" smtClean="0"/>
              <a:t>NFV</a:t>
            </a:r>
            <a:r>
              <a:rPr lang="zh-TW" altLang="en-US" dirty="0" smtClean="0"/>
              <a:t> </a:t>
            </a:r>
            <a:r>
              <a:rPr lang="en-US" altLang="zh-TW" dirty="0" smtClean="0"/>
              <a:t>Environment</a:t>
            </a:r>
            <a:endParaRPr lang="zh-TW" altLang="en-US" dirty="0"/>
          </a:p>
        </p:txBody>
      </p:sp>
      <p:sp>
        <p:nvSpPr>
          <p:cNvPr id="3" name="內容版面配置區 2"/>
          <p:cNvSpPr>
            <a:spLocks noGrp="1"/>
          </p:cNvSpPr>
          <p:nvPr>
            <p:ph idx="1"/>
          </p:nvPr>
        </p:nvSpPr>
        <p:spPr>
          <a:xfrm>
            <a:off x="609600" y="1600201"/>
            <a:ext cx="10972800" cy="4525963"/>
          </a:xfrm>
        </p:spPr>
        <p:txBody>
          <a:bodyPr/>
          <a:lstStyle/>
          <a:p>
            <a:r>
              <a:rPr lang="en-US" altLang="zh-TW" dirty="0">
                <a:latin typeface="Times New Roman" panose="02020603050405020304" pitchFamily="18" charset="0"/>
                <a:cs typeface="Times New Roman" panose="02020603050405020304" pitchFamily="18" charset="0"/>
              </a:rPr>
              <a:t>The approach is based on analyzing the interconnections and functionalities of vEPC entities to </a:t>
            </a:r>
            <a:r>
              <a:rPr lang="en-US" altLang="zh-TW" dirty="0">
                <a:solidFill>
                  <a:srgbClr val="FF0000"/>
                </a:solidFill>
                <a:latin typeface="Times New Roman" panose="02020603050405020304" pitchFamily="18" charset="0"/>
                <a:cs typeface="Times New Roman" panose="02020603050405020304" pitchFamily="18" charset="0"/>
              </a:rPr>
              <a:t>achieve less control signaling traffic </a:t>
            </a:r>
            <a:r>
              <a:rPr lang="en-US" altLang="zh-TW" dirty="0">
                <a:latin typeface="Times New Roman" panose="02020603050405020304" pitchFamily="18" charset="0"/>
                <a:cs typeface="Times New Roman" panose="02020603050405020304" pitchFamily="18" charset="0"/>
              </a:rPr>
              <a:t>and </a:t>
            </a:r>
            <a:r>
              <a:rPr lang="en-US" altLang="zh-TW" dirty="0">
                <a:solidFill>
                  <a:srgbClr val="FF0000"/>
                </a:solidFill>
                <a:latin typeface="Times New Roman" panose="02020603050405020304" pitchFamily="18" charset="0"/>
                <a:cs typeface="Times New Roman" panose="02020603050405020304" pitchFamily="18" charset="0"/>
              </a:rPr>
              <a:t>less </a:t>
            </a:r>
            <a:r>
              <a:rPr lang="en-US" altLang="zh-TW" dirty="0" smtClean="0">
                <a:solidFill>
                  <a:srgbClr val="FF0000"/>
                </a:solidFill>
                <a:latin typeface="Times New Roman" panose="02020603050405020304" pitchFamily="18" charset="0"/>
                <a:cs typeface="Times New Roman" panose="02020603050405020304" pitchFamily="18" charset="0"/>
              </a:rPr>
              <a:t>congestion</a:t>
            </a:r>
            <a:r>
              <a:rPr lang="zh-TW" altLang="en-US" dirty="0" smtClean="0">
                <a:solidFill>
                  <a:srgbClr val="FF0000"/>
                </a:solidFill>
                <a:latin typeface="Times New Roman" panose="02020603050405020304" pitchFamily="18" charset="0"/>
                <a:cs typeface="Times New Roman" panose="02020603050405020304" pitchFamily="18" charset="0"/>
              </a:rPr>
              <a:t> </a:t>
            </a:r>
            <a:r>
              <a:rPr lang="en-US" altLang="zh-TW" dirty="0" smtClean="0">
                <a:solidFill>
                  <a:srgbClr val="FF0000"/>
                </a:solidFill>
                <a:latin typeface="Times New Roman" panose="02020603050405020304" pitchFamily="18" charset="0"/>
                <a:cs typeface="Times New Roman" panose="02020603050405020304" pitchFamily="18" charset="0"/>
              </a:rPr>
              <a:t>in </a:t>
            </a:r>
            <a:r>
              <a:rPr lang="en-US" altLang="zh-TW" dirty="0">
                <a:solidFill>
                  <a:srgbClr val="FF0000"/>
                </a:solidFill>
                <a:latin typeface="Times New Roman" panose="02020603050405020304" pitchFamily="18" charset="0"/>
                <a:cs typeface="Times New Roman" panose="02020603050405020304" pitchFamily="18" charset="0"/>
              </a:rPr>
              <a:t>the data plane</a:t>
            </a:r>
            <a:r>
              <a:rPr lang="en-US" altLang="zh-TW" dirty="0">
                <a:latin typeface="Times New Roman" panose="02020603050405020304" pitchFamily="18" charset="0"/>
                <a:cs typeface="Times New Roman" panose="02020603050405020304" pitchFamily="18" charset="0"/>
              </a:rPr>
              <a:t>. </a:t>
            </a:r>
            <a:endParaRPr lang="en-US" altLang="zh-TW" dirty="0" smtClean="0">
              <a:latin typeface="Times New Roman" panose="02020603050405020304" pitchFamily="18" charset="0"/>
              <a:cs typeface="Times New Roman" panose="02020603050405020304" pitchFamily="18" charset="0"/>
            </a:endParaRPr>
          </a:p>
          <a:p>
            <a:r>
              <a:rPr lang="en-US" altLang="zh-TW" dirty="0">
                <a:latin typeface="Times New Roman" panose="02020603050405020304" pitchFamily="18" charset="0"/>
                <a:cs typeface="Times New Roman" panose="02020603050405020304" pitchFamily="18" charset="0"/>
              </a:rPr>
              <a:t>The proposed approach maintains the </a:t>
            </a:r>
            <a:r>
              <a:rPr lang="en-US" altLang="zh-TW" dirty="0" smtClean="0">
                <a:latin typeface="Times New Roman" panose="02020603050405020304" pitchFamily="18" charset="0"/>
                <a:cs typeface="Times New Roman" panose="02020603050405020304" pitchFamily="18" charset="0"/>
              </a:rPr>
              <a:t>two</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EPC </a:t>
            </a:r>
            <a:r>
              <a:rPr lang="en-US" altLang="zh-TW" dirty="0">
                <a:latin typeface="Times New Roman" panose="02020603050405020304" pitchFamily="18" charset="0"/>
                <a:cs typeface="Times New Roman" panose="02020603050405020304" pitchFamily="18" charset="0"/>
              </a:rPr>
              <a:t>principles of </a:t>
            </a:r>
            <a:r>
              <a:rPr lang="en-US" altLang="zh-TW" dirty="0">
                <a:solidFill>
                  <a:srgbClr val="FF0000"/>
                </a:solidFill>
                <a:latin typeface="Times New Roman" panose="02020603050405020304" pitchFamily="18" charset="0"/>
                <a:cs typeface="Times New Roman" panose="02020603050405020304" pitchFamily="18" charset="0"/>
              </a:rPr>
              <a:t>flat architecture</a:t>
            </a:r>
            <a:r>
              <a:rPr lang="en-US" altLang="zh-TW" dirty="0">
                <a:latin typeface="Times New Roman" panose="02020603050405020304" pitchFamily="18" charset="0"/>
                <a:cs typeface="Times New Roman" panose="02020603050405020304" pitchFamily="18" charset="0"/>
              </a:rPr>
              <a:t>, and </a:t>
            </a:r>
            <a:r>
              <a:rPr lang="en-US" altLang="zh-TW" dirty="0">
                <a:solidFill>
                  <a:srgbClr val="FF0000"/>
                </a:solidFill>
                <a:latin typeface="Times New Roman" panose="02020603050405020304" pitchFamily="18" charset="0"/>
                <a:cs typeface="Times New Roman" panose="02020603050405020304" pitchFamily="18" charset="0"/>
              </a:rPr>
              <a:t>decoupling of the control and data </a:t>
            </a:r>
            <a:r>
              <a:rPr lang="en-US" altLang="zh-TW" dirty="0" smtClean="0">
                <a:solidFill>
                  <a:srgbClr val="FF0000"/>
                </a:solidFill>
                <a:latin typeface="Times New Roman" panose="02020603050405020304" pitchFamily="18" charset="0"/>
                <a:cs typeface="Times New Roman" panose="02020603050405020304" pitchFamily="18" charset="0"/>
              </a:rPr>
              <a:t>planes</a:t>
            </a:r>
            <a:r>
              <a:rPr lang="en-US" altLang="zh-TW" dirty="0" smtClean="0">
                <a:latin typeface="Times New Roman" panose="02020603050405020304" pitchFamily="18" charset="0"/>
                <a:cs typeface="Times New Roman" panose="02020603050405020304" pitchFamily="18" charset="0"/>
              </a:rPr>
              <a:t>.</a:t>
            </a:r>
          </a:p>
          <a:p>
            <a:r>
              <a:rPr lang="en-US" altLang="zh-TW" dirty="0">
                <a:latin typeface="Times New Roman" panose="02020603050405020304" pitchFamily="18" charset="0"/>
                <a:cs typeface="Times New Roman" panose="02020603050405020304" pitchFamily="18" charset="0"/>
              </a:rPr>
              <a:t>The grouping approach divides the entities into four segments. </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40</a:t>
            </a:fld>
            <a:endParaRPr lang="en-US" altLang="zh-TW"/>
          </a:p>
        </p:txBody>
      </p:sp>
    </p:spTree>
    <p:extLst>
      <p:ext uri="{BB962C8B-B14F-4D97-AF65-F5344CB8AC3E}">
        <p14:creationId xmlns:p14="http://schemas.microsoft.com/office/powerpoint/2010/main" val="22570826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Grouping EPC Entities </a:t>
            </a:r>
            <a:r>
              <a:rPr lang="en-US" altLang="zh-TW" dirty="0" smtClean="0"/>
              <a:t/>
            </a:r>
            <a:br>
              <a:rPr lang="en-US" altLang="zh-TW" dirty="0" smtClean="0"/>
            </a:br>
            <a:r>
              <a:rPr lang="en-US" altLang="zh-TW" dirty="0" smtClean="0"/>
              <a:t>in </a:t>
            </a:r>
            <a:r>
              <a:rPr lang="en-US" altLang="zh-TW" dirty="0"/>
              <a:t>the </a:t>
            </a:r>
            <a:r>
              <a:rPr lang="en-US" altLang="zh-TW" dirty="0" smtClean="0"/>
              <a:t>NFV</a:t>
            </a:r>
            <a:r>
              <a:rPr lang="zh-TW" altLang="en-US" dirty="0" smtClean="0"/>
              <a:t> </a:t>
            </a:r>
            <a:r>
              <a:rPr lang="en-US" altLang="zh-TW" dirty="0" smtClean="0"/>
              <a:t>Environment</a:t>
            </a:r>
            <a:endParaRPr lang="zh-TW" altLang="en-US" dirty="0"/>
          </a:p>
        </p:txBody>
      </p:sp>
      <p:sp>
        <p:nvSpPr>
          <p:cNvPr id="3" name="內容版面配置區 2"/>
          <p:cNvSpPr>
            <a:spLocks noGrp="1"/>
          </p:cNvSpPr>
          <p:nvPr>
            <p:ph idx="1"/>
          </p:nvPr>
        </p:nvSpPr>
        <p:spPr>
          <a:xfrm>
            <a:off x="609600" y="1600201"/>
            <a:ext cx="10972800" cy="4525963"/>
          </a:xfrm>
        </p:spPr>
        <p:txBody>
          <a:bodyPr/>
          <a:lstStyle/>
          <a:p>
            <a:r>
              <a:rPr lang="en-US" altLang="zh-TW" dirty="0">
                <a:latin typeface="Times New Roman" panose="02020603050405020304" pitchFamily="18" charset="0"/>
                <a:cs typeface="Times New Roman" panose="02020603050405020304" pitchFamily="18" charset="0"/>
              </a:rPr>
              <a:t>Segment </a:t>
            </a:r>
            <a:r>
              <a:rPr lang="en-US" altLang="zh-TW" dirty="0" smtClean="0">
                <a:latin typeface="Times New Roman" panose="02020603050405020304" pitchFamily="18" charset="0"/>
                <a:cs typeface="Times New Roman" panose="02020603050405020304" pitchFamily="18" charset="0"/>
              </a:rPr>
              <a:t>One</a:t>
            </a:r>
          </a:p>
          <a:p>
            <a:pPr lvl="1"/>
            <a:r>
              <a:rPr lang="en-US" altLang="zh-TW" dirty="0">
                <a:latin typeface="Times New Roman" panose="02020603050405020304" pitchFamily="18" charset="0"/>
                <a:cs typeface="Times New Roman" panose="02020603050405020304" pitchFamily="18" charset="0"/>
              </a:rPr>
              <a:t>In the proposed grouping, the </a:t>
            </a:r>
            <a:r>
              <a:rPr lang="en-US" altLang="zh-TW" dirty="0">
                <a:solidFill>
                  <a:srgbClr val="FF0000"/>
                </a:solidFill>
                <a:latin typeface="Times New Roman" panose="02020603050405020304" pitchFamily="18" charset="0"/>
                <a:cs typeface="Times New Roman" panose="02020603050405020304" pitchFamily="18" charset="0"/>
              </a:rPr>
              <a:t>MME</a:t>
            </a:r>
            <a:r>
              <a:rPr lang="en-US" altLang="zh-TW" dirty="0">
                <a:latin typeface="Times New Roman" panose="02020603050405020304" pitchFamily="18" charset="0"/>
                <a:cs typeface="Times New Roman" panose="02020603050405020304" pitchFamily="18" charset="0"/>
              </a:rPr>
              <a:t> is migrated with the </a:t>
            </a:r>
            <a:r>
              <a:rPr lang="en-US" altLang="zh-TW" dirty="0" smtClean="0">
                <a:solidFill>
                  <a:srgbClr val="FF0000"/>
                </a:solidFill>
                <a:latin typeface="Times New Roman" panose="02020603050405020304" pitchFamily="18" charset="0"/>
                <a:cs typeface="Times New Roman" panose="02020603050405020304" pitchFamily="18" charset="0"/>
              </a:rPr>
              <a:t>HSS</a:t>
            </a:r>
            <a:r>
              <a:rPr lang="zh-TW" altLang="en-US" dirty="0" smtClean="0">
                <a:solidFill>
                  <a:srgbClr val="FF0000"/>
                </a:solidFill>
                <a:latin typeface="Times New Roman" panose="02020603050405020304" pitchFamily="18" charset="0"/>
                <a:cs typeface="Times New Roman" panose="02020603050405020304" pitchFamily="18" charset="0"/>
              </a:rPr>
              <a:t> </a:t>
            </a:r>
            <a:r>
              <a:rPr lang="en-US" altLang="zh-TW" dirty="0" smtClean="0">
                <a:solidFill>
                  <a:srgbClr val="FF0000"/>
                </a:solidFill>
                <a:latin typeface="Times New Roman" panose="02020603050405020304" pitchFamily="18" charset="0"/>
                <a:cs typeface="Times New Roman" panose="02020603050405020304" pitchFamily="18" charset="0"/>
              </a:rPr>
              <a:t>front-end </a:t>
            </a:r>
            <a:r>
              <a:rPr lang="en-US" altLang="zh-TW" dirty="0">
                <a:solidFill>
                  <a:srgbClr val="FF0000"/>
                </a:solidFill>
                <a:latin typeface="Times New Roman" panose="02020603050405020304" pitchFamily="18" charset="0"/>
                <a:cs typeface="Times New Roman" panose="02020603050405020304" pitchFamily="18" charset="0"/>
              </a:rPr>
              <a:t>(HSS FE</a:t>
            </a:r>
            <a:r>
              <a:rPr lang="en-US" altLang="zh-TW" dirty="0" smtClean="0">
                <a:solidFill>
                  <a:srgbClr val="FF0000"/>
                </a:solidFill>
                <a:latin typeface="Times New Roman" panose="02020603050405020304" pitchFamily="18" charset="0"/>
                <a:cs typeface="Times New Roman" panose="02020603050405020304" pitchFamily="18" charset="0"/>
              </a:rPr>
              <a:t>)</a:t>
            </a:r>
            <a:r>
              <a:rPr lang="en-US" altLang="zh-TW" dirty="0" smtClean="0">
                <a:latin typeface="Times New Roman" panose="02020603050405020304" pitchFamily="18" charset="0"/>
                <a:cs typeface="Times New Roman" panose="02020603050405020304" pitchFamily="18" charset="0"/>
              </a:rPr>
              <a:t>.</a:t>
            </a:r>
          </a:p>
          <a:p>
            <a:pPr lvl="1"/>
            <a:r>
              <a:rPr lang="en-US" altLang="zh-TW" dirty="0">
                <a:latin typeface="Times New Roman" panose="02020603050405020304" pitchFamily="18" charset="0"/>
                <a:cs typeface="Times New Roman" panose="02020603050405020304" pitchFamily="18" charset="0"/>
              </a:rPr>
              <a:t>By </a:t>
            </a:r>
            <a:r>
              <a:rPr lang="en-US" altLang="zh-TW" dirty="0" smtClean="0">
                <a:latin typeface="Times New Roman" panose="02020603050405020304" pitchFamily="18" charset="0"/>
                <a:cs typeface="Times New Roman" panose="02020603050405020304" pitchFamily="18" charset="0"/>
              </a:rPr>
              <a:t>implementing</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the </a:t>
            </a:r>
            <a:r>
              <a:rPr lang="en-US" altLang="zh-TW" dirty="0">
                <a:latin typeface="Times New Roman" panose="02020603050405020304" pitchFamily="18" charset="0"/>
                <a:cs typeface="Times New Roman" panose="02020603050405020304" pitchFamily="18" charset="0"/>
              </a:rPr>
              <a:t>HSS FE with the MME, </a:t>
            </a:r>
            <a:r>
              <a:rPr lang="en-US" altLang="zh-TW" dirty="0">
                <a:solidFill>
                  <a:srgbClr val="FF0000"/>
                </a:solidFill>
                <a:latin typeface="Times New Roman" panose="02020603050405020304" pitchFamily="18" charset="0"/>
                <a:cs typeface="Times New Roman" panose="02020603050405020304" pitchFamily="18" charset="0"/>
              </a:rPr>
              <a:t>authentication</a:t>
            </a:r>
            <a:r>
              <a:rPr lang="en-US" altLang="zh-TW" dirty="0">
                <a:latin typeface="Times New Roman" panose="02020603050405020304" pitchFamily="18" charset="0"/>
                <a:cs typeface="Times New Roman" panose="02020603050405020304" pitchFamily="18" charset="0"/>
              </a:rPr>
              <a:t> and </a:t>
            </a:r>
            <a:r>
              <a:rPr lang="en-US" altLang="zh-TW" dirty="0" smtClean="0">
                <a:solidFill>
                  <a:srgbClr val="FF0000"/>
                </a:solidFill>
                <a:latin typeface="Times New Roman" panose="02020603050405020304" pitchFamily="18" charset="0"/>
                <a:cs typeface="Times New Roman" panose="02020603050405020304" pitchFamily="18" charset="0"/>
              </a:rPr>
              <a:t>authorization</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processes </a:t>
            </a:r>
            <a:r>
              <a:rPr lang="en-US" altLang="zh-TW" dirty="0">
                <a:latin typeface="Times New Roman" panose="02020603050405020304" pitchFamily="18" charset="0"/>
                <a:cs typeface="Times New Roman" panose="02020603050405020304" pitchFamily="18" charset="0"/>
              </a:rPr>
              <a:t>are carried out internally, without any data transactions through the network. </a:t>
            </a:r>
            <a:endParaRPr lang="en-US" altLang="zh-TW" dirty="0" smtClean="0">
              <a:latin typeface="Times New Roman" panose="02020603050405020304" pitchFamily="18" charset="0"/>
              <a:cs typeface="Times New Roman" panose="02020603050405020304" pitchFamily="18" charset="0"/>
            </a:endParaRPr>
          </a:p>
          <a:p>
            <a:pPr lvl="1"/>
            <a:r>
              <a:rPr lang="en-US" altLang="zh-TW" dirty="0">
                <a:latin typeface="Times New Roman" panose="02020603050405020304" pitchFamily="18" charset="0"/>
                <a:cs typeface="Times New Roman" panose="02020603050405020304" pitchFamily="18" charset="0"/>
              </a:rPr>
              <a:t>The HSS FE issues a query </a:t>
            </a:r>
            <a:r>
              <a:rPr lang="en-US" altLang="zh-TW" dirty="0" smtClean="0">
                <a:latin typeface="Times New Roman" panose="02020603050405020304" pitchFamily="18" charset="0"/>
                <a:cs typeface="Times New Roman" panose="02020603050405020304" pitchFamily="18" charset="0"/>
              </a:rPr>
              <a:t>for</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user </a:t>
            </a:r>
            <a:r>
              <a:rPr lang="en-US" altLang="zh-TW" dirty="0">
                <a:latin typeface="Times New Roman" panose="02020603050405020304" pitchFamily="18" charset="0"/>
                <a:cs typeface="Times New Roman" panose="02020603050405020304" pitchFamily="18" charset="0"/>
              </a:rPr>
              <a:t>information data from the user data repository (UDR</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which </a:t>
            </a:r>
            <a:r>
              <a:rPr lang="en-US" altLang="zh-TW" dirty="0">
                <a:latin typeface="Times New Roman" panose="02020603050405020304" pitchFamily="18" charset="0"/>
                <a:cs typeface="Times New Roman" panose="02020603050405020304" pitchFamily="18" charset="0"/>
              </a:rPr>
              <a:t>is the central user information database, and </a:t>
            </a:r>
            <a:r>
              <a:rPr lang="en-US" altLang="zh-TW" dirty="0" smtClean="0">
                <a:latin typeface="Times New Roman" panose="02020603050405020304" pitchFamily="18" charset="0"/>
                <a:cs typeface="Times New Roman" panose="02020603050405020304" pitchFamily="18" charset="0"/>
              </a:rPr>
              <a:t>stores</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these </a:t>
            </a:r>
            <a:r>
              <a:rPr lang="en-US" altLang="zh-TW" dirty="0">
                <a:latin typeface="Times New Roman" panose="02020603050405020304" pitchFamily="18" charset="0"/>
                <a:cs typeface="Times New Roman" panose="02020603050405020304" pitchFamily="18" charset="0"/>
              </a:rPr>
              <a:t>data temporarily in cache memory. </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41</a:t>
            </a:fld>
            <a:endParaRPr lang="en-US" altLang="zh-TW"/>
          </a:p>
        </p:txBody>
      </p:sp>
    </p:spTree>
    <p:extLst>
      <p:ext uri="{BB962C8B-B14F-4D97-AF65-F5344CB8AC3E}">
        <p14:creationId xmlns:p14="http://schemas.microsoft.com/office/powerpoint/2010/main" val="144979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Grouping EPC Entities </a:t>
            </a:r>
            <a:r>
              <a:rPr lang="en-US" altLang="zh-TW" dirty="0" smtClean="0"/>
              <a:t/>
            </a:r>
            <a:br>
              <a:rPr lang="en-US" altLang="zh-TW" dirty="0" smtClean="0"/>
            </a:br>
            <a:r>
              <a:rPr lang="en-US" altLang="zh-TW" dirty="0" smtClean="0"/>
              <a:t>in </a:t>
            </a:r>
            <a:r>
              <a:rPr lang="en-US" altLang="zh-TW" dirty="0"/>
              <a:t>the </a:t>
            </a:r>
            <a:r>
              <a:rPr lang="en-US" altLang="zh-TW" dirty="0" smtClean="0"/>
              <a:t>NFV</a:t>
            </a:r>
            <a:r>
              <a:rPr lang="zh-TW" altLang="en-US" dirty="0" smtClean="0"/>
              <a:t> </a:t>
            </a:r>
            <a:r>
              <a:rPr lang="en-US" altLang="zh-TW" dirty="0" smtClean="0"/>
              <a:t>Environment</a:t>
            </a:r>
            <a:endParaRPr lang="zh-TW" altLang="en-US" dirty="0"/>
          </a:p>
        </p:txBody>
      </p:sp>
      <p:sp>
        <p:nvSpPr>
          <p:cNvPr id="3" name="內容版面配置區 2"/>
          <p:cNvSpPr>
            <a:spLocks noGrp="1"/>
          </p:cNvSpPr>
          <p:nvPr>
            <p:ph idx="1"/>
          </p:nvPr>
        </p:nvSpPr>
        <p:spPr>
          <a:xfrm>
            <a:off x="609600" y="1600201"/>
            <a:ext cx="10972800" cy="4525963"/>
          </a:xfrm>
        </p:spPr>
        <p:txBody>
          <a:bodyPr/>
          <a:lstStyle/>
          <a:p>
            <a:r>
              <a:rPr lang="en-US" altLang="zh-TW" dirty="0">
                <a:latin typeface="Times New Roman" panose="02020603050405020304" pitchFamily="18" charset="0"/>
                <a:cs typeface="Times New Roman" panose="02020603050405020304" pitchFamily="18" charset="0"/>
              </a:rPr>
              <a:t>Segment </a:t>
            </a:r>
            <a:r>
              <a:rPr lang="en-US" altLang="zh-TW" dirty="0" smtClean="0">
                <a:latin typeface="Times New Roman" panose="02020603050405020304" pitchFamily="18" charset="0"/>
                <a:cs typeface="Times New Roman" panose="02020603050405020304" pitchFamily="18" charset="0"/>
              </a:rPr>
              <a:t>One</a:t>
            </a:r>
          </a:p>
          <a:p>
            <a:pPr lvl="1"/>
            <a:r>
              <a:rPr lang="en-US" altLang="zh-TW" dirty="0">
                <a:latin typeface="Times New Roman" panose="02020603050405020304" pitchFamily="18" charset="0"/>
                <a:cs typeface="Times New Roman" panose="02020603050405020304" pitchFamily="18" charset="0"/>
              </a:rPr>
              <a:t>After querying </a:t>
            </a:r>
            <a:r>
              <a:rPr lang="en-US" altLang="zh-TW" dirty="0" smtClean="0">
                <a:latin typeface="Times New Roman" panose="02020603050405020304" pitchFamily="18" charset="0"/>
                <a:cs typeface="Times New Roman" panose="02020603050405020304" pitchFamily="18" charset="0"/>
              </a:rPr>
              <a:t>for</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user </a:t>
            </a:r>
            <a:r>
              <a:rPr lang="en-US" altLang="zh-TW" dirty="0">
                <a:latin typeface="Times New Roman" panose="02020603050405020304" pitchFamily="18" charset="0"/>
                <a:cs typeface="Times New Roman" panose="02020603050405020304" pitchFamily="18" charset="0"/>
              </a:rPr>
              <a:t>information, the </a:t>
            </a:r>
            <a:r>
              <a:rPr lang="en-US" altLang="zh-TW" dirty="0">
                <a:solidFill>
                  <a:srgbClr val="FF0000"/>
                </a:solidFill>
                <a:latin typeface="Times New Roman" panose="02020603050405020304" pitchFamily="18" charset="0"/>
                <a:cs typeface="Times New Roman" panose="02020603050405020304" pitchFamily="18" charset="0"/>
              </a:rPr>
              <a:t>HSS FE acts as a complete </a:t>
            </a:r>
            <a:r>
              <a:rPr lang="en-US" altLang="zh-TW" dirty="0" smtClean="0">
                <a:solidFill>
                  <a:srgbClr val="FF0000"/>
                </a:solidFill>
                <a:latin typeface="Times New Roman" panose="02020603050405020304" pitchFamily="18" charset="0"/>
                <a:cs typeface="Times New Roman" panose="02020603050405020304" pitchFamily="18" charset="0"/>
              </a:rPr>
              <a:t>user</a:t>
            </a:r>
            <a:r>
              <a:rPr lang="zh-TW" altLang="en-US" dirty="0" smtClean="0">
                <a:solidFill>
                  <a:srgbClr val="FF0000"/>
                </a:solidFill>
                <a:latin typeface="Times New Roman" panose="02020603050405020304" pitchFamily="18" charset="0"/>
                <a:cs typeface="Times New Roman" panose="02020603050405020304" pitchFamily="18" charset="0"/>
              </a:rPr>
              <a:t> </a:t>
            </a:r>
            <a:r>
              <a:rPr lang="en-US" altLang="zh-TW" dirty="0" smtClean="0">
                <a:solidFill>
                  <a:srgbClr val="FF0000"/>
                </a:solidFill>
                <a:latin typeface="Times New Roman" panose="02020603050405020304" pitchFamily="18" charset="0"/>
                <a:cs typeface="Times New Roman" panose="02020603050405020304" pitchFamily="18" charset="0"/>
              </a:rPr>
              <a:t>database</a:t>
            </a:r>
            <a:r>
              <a:rPr lang="en-US" altLang="zh-TW" dirty="0">
                <a:latin typeface="Times New Roman" panose="02020603050405020304" pitchFamily="18" charset="0"/>
                <a:cs typeface="Times New Roman" panose="02020603050405020304" pitchFamily="18" charset="0"/>
              </a:rPr>
              <a:t>, and performs all authentication and </a:t>
            </a:r>
            <a:r>
              <a:rPr lang="en-US" altLang="zh-TW" dirty="0" smtClean="0">
                <a:latin typeface="Times New Roman" panose="02020603050405020304" pitchFamily="18" charset="0"/>
                <a:cs typeface="Times New Roman" panose="02020603050405020304" pitchFamily="18" charset="0"/>
              </a:rPr>
              <a:t>authorization</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processes </a:t>
            </a:r>
            <a:r>
              <a:rPr lang="en-US" altLang="zh-TW" dirty="0">
                <a:latin typeface="Times New Roman" panose="02020603050405020304" pitchFamily="18" charset="0"/>
                <a:cs typeface="Times New Roman" panose="02020603050405020304" pitchFamily="18" charset="0"/>
              </a:rPr>
              <a:t>with the MME entity</a:t>
            </a:r>
            <a:r>
              <a:rPr lang="en-US" altLang="zh-TW" dirty="0" smtClean="0">
                <a:latin typeface="Times New Roman" panose="02020603050405020304" pitchFamily="18" charset="0"/>
                <a:cs typeface="Times New Roman" panose="02020603050405020304" pitchFamily="18" charset="0"/>
              </a:rPr>
              <a:t>.</a:t>
            </a:r>
          </a:p>
          <a:p>
            <a:pPr lvl="1"/>
            <a:r>
              <a:rPr lang="en-US" altLang="zh-TW" dirty="0">
                <a:latin typeface="Times New Roman" panose="02020603050405020304" pitchFamily="18" charset="0"/>
                <a:cs typeface="Times New Roman" panose="02020603050405020304" pitchFamily="18" charset="0"/>
              </a:rPr>
              <a:t>This grouping minimizes the number of network transactions that </a:t>
            </a:r>
            <a:r>
              <a:rPr lang="en-US" altLang="zh-TW" dirty="0" smtClean="0">
                <a:latin typeface="Times New Roman" panose="02020603050405020304" pitchFamily="18" charset="0"/>
                <a:cs typeface="Times New Roman" panose="02020603050405020304" pitchFamily="18" charset="0"/>
              </a:rPr>
              <a:t>must</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be </a:t>
            </a:r>
            <a:r>
              <a:rPr lang="en-US" altLang="zh-TW" dirty="0">
                <a:latin typeface="Times New Roman" panose="02020603050405020304" pitchFamily="18" charset="0"/>
                <a:cs typeface="Times New Roman" panose="02020603050405020304" pitchFamily="18" charset="0"/>
              </a:rPr>
              <a:t>performed to authenticate a user because the HSS </a:t>
            </a:r>
            <a:r>
              <a:rPr lang="en-US" altLang="zh-TW" dirty="0" smtClean="0">
                <a:latin typeface="Times New Roman" panose="02020603050405020304" pitchFamily="18" charset="0"/>
                <a:cs typeface="Times New Roman" panose="02020603050405020304" pitchFamily="18" charset="0"/>
              </a:rPr>
              <a:t>FE</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obtains </a:t>
            </a:r>
            <a:r>
              <a:rPr lang="en-US" altLang="zh-TW" dirty="0">
                <a:latin typeface="Times New Roman" panose="02020603050405020304" pitchFamily="18" charset="0"/>
                <a:cs typeface="Times New Roman" panose="02020603050405020304" pitchFamily="18" charset="0"/>
              </a:rPr>
              <a:t>all the required information in one </a:t>
            </a:r>
            <a:r>
              <a:rPr lang="en-US" altLang="zh-TW" dirty="0" smtClean="0">
                <a:latin typeface="Times New Roman" panose="02020603050405020304" pitchFamily="18" charset="0"/>
                <a:cs typeface="Times New Roman" panose="02020603050405020304" pitchFamily="18" charset="0"/>
              </a:rPr>
              <a:t>query.</a:t>
            </a:r>
          </a:p>
          <a:p>
            <a:pPr lvl="1"/>
            <a:r>
              <a:rPr lang="en-US" altLang="zh-TW" dirty="0">
                <a:latin typeface="Times New Roman" panose="02020603050405020304" pitchFamily="18" charset="0"/>
                <a:cs typeface="Times New Roman" panose="02020603050405020304" pitchFamily="18" charset="0"/>
              </a:rPr>
              <a:t>Furthermore, communication between the UDR and the HSS </a:t>
            </a:r>
            <a:r>
              <a:rPr lang="en-US" altLang="zh-TW" dirty="0" smtClean="0">
                <a:latin typeface="Times New Roman" panose="02020603050405020304" pitchFamily="18" charset="0"/>
                <a:cs typeface="Times New Roman" panose="02020603050405020304" pitchFamily="18" charset="0"/>
              </a:rPr>
              <a:t>FE</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occurs </a:t>
            </a:r>
            <a:r>
              <a:rPr lang="en-US" altLang="zh-TW" dirty="0">
                <a:latin typeface="Times New Roman" panose="02020603050405020304" pitchFamily="18" charset="0"/>
                <a:cs typeface="Times New Roman" panose="02020603050405020304" pitchFamily="18" charset="0"/>
              </a:rPr>
              <a:t>through the lightweight directory access </a:t>
            </a:r>
            <a:r>
              <a:rPr lang="en-US" altLang="zh-TW" dirty="0" smtClean="0">
                <a:latin typeface="Times New Roman" panose="02020603050405020304" pitchFamily="18" charset="0"/>
                <a:cs typeface="Times New Roman" panose="02020603050405020304" pitchFamily="18" charset="0"/>
              </a:rPr>
              <a:t>protocol(LDAP</a:t>
            </a:r>
            <a:r>
              <a:rPr lang="en-US" altLang="zh-TW" dirty="0">
                <a:latin typeface="Times New Roman" panose="02020603050405020304" pitchFamily="18" charset="0"/>
                <a:cs typeface="Times New Roman" panose="02020603050405020304" pitchFamily="18" charset="0"/>
              </a:rPr>
              <a:t>), not the DIAMETER signaling protocol.</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42</a:t>
            </a:fld>
            <a:endParaRPr lang="en-US" altLang="zh-TW"/>
          </a:p>
        </p:txBody>
      </p:sp>
    </p:spTree>
    <p:extLst>
      <p:ext uri="{BB962C8B-B14F-4D97-AF65-F5344CB8AC3E}">
        <p14:creationId xmlns:p14="http://schemas.microsoft.com/office/powerpoint/2010/main" val="14699608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Grouping EPC Entities </a:t>
            </a:r>
            <a:r>
              <a:rPr lang="en-US" altLang="zh-TW" dirty="0" smtClean="0"/>
              <a:t/>
            </a:r>
            <a:br>
              <a:rPr lang="en-US" altLang="zh-TW" dirty="0" smtClean="0"/>
            </a:br>
            <a:r>
              <a:rPr lang="en-US" altLang="zh-TW" dirty="0" smtClean="0"/>
              <a:t>in </a:t>
            </a:r>
            <a:r>
              <a:rPr lang="en-US" altLang="zh-TW" dirty="0"/>
              <a:t>the </a:t>
            </a:r>
            <a:r>
              <a:rPr lang="en-US" altLang="zh-TW" dirty="0" smtClean="0"/>
              <a:t>NFV</a:t>
            </a:r>
            <a:r>
              <a:rPr lang="zh-TW" altLang="en-US" dirty="0" smtClean="0"/>
              <a:t> </a:t>
            </a:r>
            <a:r>
              <a:rPr lang="en-US" altLang="zh-TW" dirty="0" smtClean="0"/>
              <a:t>Environment</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1635786" y="1600200"/>
            <a:ext cx="9576857" cy="4756151"/>
          </a:xfrm>
          <a:prstGeom prst="rect">
            <a:avLst/>
          </a:prstGeo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43</a:t>
            </a:fld>
            <a:endParaRPr lang="en-US" altLang="zh-TW"/>
          </a:p>
        </p:txBody>
      </p:sp>
    </p:spTree>
    <p:extLst>
      <p:ext uri="{BB962C8B-B14F-4D97-AF65-F5344CB8AC3E}">
        <p14:creationId xmlns:p14="http://schemas.microsoft.com/office/powerpoint/2010/main" val="14111208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Grouping EPC Entities </a:t>
            </a:r>
            <a:r>
              <a:rPr lang="en-US" altLang="zh-TW" dirty="0" smtClean="0"/>
              <a:t/>
            </a:r>
            <a:br>
              <a:rPr lang="en-US" altLang="zh-TW" dirty="0" smtClean="0"/>
            </a:br>
            <a:r>
              <a:rPr lang="en-US" altLang="zh-TW" dirty="0" smtClean="0"/>
              <a:t>in </a:t>
            </a:r>
            <a:r>
              <a:rPr lang="en-US" altLang="zh-TW" dirty="0"/>
              <a:t>the </a:t>
            </a:r>
            <a:r>
              <a:rPr lang="en-US" altLang="zh-TW" dirty="0" smtClean="0"/>
              <a:t>NFV</a:t>
            </a:r>
            <a:r>
              <a:rPr lang="zh-TW" altLang="en-US" dirty="0" smtClean="0"/>
              <a:t> </a:t>
            </a:r>
            <a:r>
              <a:rPr lang="en-US" altLang="zh-TW" dirty="0" smtClean="0"/>
              <a:t>Environment</a:t>
            </a:r>
            <a:endParaRPr lang="zh-TW" altLang="en-US" dirty="0"/>
          </a:p>
        </p:txBody>
      </p:sp>
      <p:sp>
        <p:nvSpPr>
          <p:cNvPr id="3" name="內容版面配置區 2"/>
          <p:cNvSpPr>
            <a:spLocks noGrp="1"/>
          </p:cNvSpPr>
          <p:nvPr>
            <p:ph idx="1"/>
          </p:nvPr>
        </p:nvSpPr>
        <p:spPr>
          <a:xfrm>
            <a:off x="609600" y="1600201"/>
            <a:ext cx="10972800" cy="4525963"/>
          </a:xfrm>
        </p:spPr>
        <p:txBody>
          <a:bodyPr/>
          <a:lstStyle/>
          <a:p>
            <a:r>
              <a:rPr lang="en-US" altLang="zh-TW" dirty="0">
                <a:latin typeface="Times New Roman" panose="02020603050405020304" pitchFamily="18" charset="0"/>
                <a:cs typeface="Times New Roman" panose="02020603050405020304" pitchFamily="18" charset="0"/>
              </a:rPr>
              <a:t>Segment </a:t>
            </a:r>
            <a:r>
              <a:rPr lang="en-US" altLang="zh-TW" dirty="0" smtClean="0">
                <a:latin typeface="Times New Roman" panose="02020603050405020304" pitchFamily="18" charset="0"/>
                <a:cs typeface="Times New Roman" panose="02020603050405020304" pitchFamily="18" charset="0"/>
              </a:rPr>
              <a:t>Two</a:t>
            </a:r>
          </a:p>
          <a:p>
            <a:pPr lvl="1"/>
            <a:r>
              <a:rPr lang="en-US" altLang="zh-TW" dirty="0">
                <a:latin typeface="Times New Roman" panose="02020603050405020304" pitchFamily="18" charset="0"/>
                <a:cs typeface="Times New Roman" panose="02020603050405020304" pitchFamily="18" charset="0"/>
              </a:rPr>
              <a:t>In the proposed grouping, the </a:t>
            </a:r>
            <a:r>
              <a:rPr lang="en-US" altLang="zh-TW" dirty="0">
                <a:solidFill>
                  <a:srgbClr val="FF0000"/>
                </a:solidFill>
                <a:latin typeface="Times New Roman" panose="02020603050405020304" pitchFamily="18" charset="0"/>
                <a:cs typeface="Times New Roman" panose="02020603050405020304" pitchFamily="18" charset="0"/>
              </a:rPr>
              <a:t>serving general packet </a:t>
            </a:r>
            <a:r>
              <a:rPr lang="en-US" altLang="zh-TW" dirty="0" smtClean="0">
                <a:solidFill>
                  <a:srgbClr val="FF0000"/>
                </a:solidFill>
                <a:latin typeface="Times New Roman" panose="02020603050405020304" pitchFamily="18" charset="0"/>
                <a:cs typeface="Times New Roman" panose="02020603050405020304" pitchFamily="18" charset="0"/>
              </a:rPr>
              <a:t>radio service </a:t>
            </a:r>
            <a:r>
              <a:rPr lang="en-US" altLang="zh-TW" dirty="0">
                <a:solidFill>
                  <a:srgbClr val="FF0000"/>
                </a:solidFill>
                <a:latin typeface="Times New Roman" panose="02020603050405020304" pitchFamily="18" charset="0"/>
                <a:cs typeface="Times New Roman" panose="02020603050405020304" pitchFamily="18" charset="0"/>
              </a:rPr>
              <a:t>(GPRS) support node (SGSN)</a:t>
            </a:r>
            <a:r>
              <a:rPr lang="en-US" altLang="zh-TW" dirty="0">
                <a:latin typeface="Times New Roman" panose="02020603050405020304" pitchFamily="18" charset="0"/>
                <a:cs typeface="Times New Roman" panose="02020603050405020304" pitchFamily="18" charset="0"/>
              </a:rPr>
              <a:t> is migrated with </a:t>
            </a:r>
            <a:r>
              <a:rPr lang="en-US" altLang="zh-TW" dirty="0" smtClean="0">
                <a:latin typeface="Times New Roman" panose="02020603050405020304" pitchFamily="18" charset="0"/>
                <a:cs typeface="Times New Roman" panose="02020603050405020304" pitchFamily="18" charset="0"/>
              </a:rPr>
              <a:t>the </a:t>
            </a:r>
            <a:r>
              <a:rPr lang="en-US" altLang="zh-TW" dirty="0" smtClean="0">
                <a:solidFill>
                  <a:srgbClr val="FF0000"/>
                </a:solidFill>
                <a:latin typeface="Times New Roman" panose="02020603050405020304" pitchFamily="18" charset="0"/>
                <a:cs typeface="Times New Roman" panose="02020603050405020304" pitchFamily="18" charset="0"/>
              </a:rPr>
              <a:t>home </a:t>
            </a:r>
            <a:r>
              <a:rPr lang="en-US" altLang="zh-TW" dirty="0">
                <a:solidFill>
                  <a:srgbClr val="FF0000"/>
                </a:solidFill>
                <a:latin typeface="Times New Roman" panose="02020603050405020304" pitchFamily="18" charset="0"/>
                <a:cs typeface="Times New Roman" panose="02020603050405020304" pitchFamily="18" charset="0"/>
              </a:rPr>
              <a:t>location register frontend (HLR FE</a:t>
            </a:r>
            <a:r>
              <a:rPr lang="en-US" altLang="zh-TW" dirty="0" smtClean="0">
                <a:solidFill>
                  <a:srgbClr val="FF0000"/>
                </a:solidFill>
                <a:latin typeface="Times New Roman" panose="02020603050405020304" pitchFamily="18" charset="0"/>
                <a:cs typeface="Times New Roman" panose="02020603050405020304" pitchFamily="18" charset="0"/>
              </a:rPr>
              <a:t>)</a:t>
            </a:r>
            <a:r>
              <a:rPr lang="en-US" altLang="zh-TW" dirty="0" smtClean="0">
                <a:latin typeface="Times New Roman" panose="02020603050405020304" pitchFamily="18" charset="0"/>
                <a:cs typeface="Times New Roman" panose="02020603050405020304" pitchFamily="18" charset="0"/>
              </a:rPr>
              <a:t>.</a:t>
            </a:r>
          </a:p>
          <a:p>
            <a:pPr lvl="1"/>
            <a:r>
              <a:rPr lang="en-US" altLang="zh-TW" dirty="0">
                <a:latin typeface="Times New Roman" panose="02020603050405020304" pitchFamily="18" charset="0"/>
                <a:cs typeface="Times New Roman" panose="02020603050405020304" pitchFamily="18" charset="0"/>
              </a:rPr>
              <a:t>The SGSN is assumed in the proposed approach </a:t>
            </a:r>
            <a:r>
              <a:rPr lang="en-US" altLang="zh-TW" dirty="0" smtClean="0">
                <a:latin typeface="Times New Roman" panose="02020603050405020304" pitchFamily="18" charset="0"/>
                <a:cs typeface="Times New Roman" panose="02020603050405020304" pitchFamily="18" charset="0"/>
              </a:rPr>
              <a:t>as almost </a:t>
            </a:r>
            <a:r>
              <a:rPr lang="en-US" altLang="zh-TW" dirty="0">
                <a:latin typeface="Times New Roman" panose="02020603050405020304" pitchFamily="18" charset="0"/>
                <a:cs typeface="Times New Roman" panose="02020603050405020304" pitchFamily="18" charset="0"/>
              </a:rPr>
              <a:t>all service providers support 2G and 3G </a:t>
            </a:r>
            <a:r>
              <a:rPr lang="en-US" altLang="zh-TW" dirty="0" smtClean="0">
                <a:latin typeface="Times New Roman" panose="02020603050405020304" pitchFamily="18" charset="0"/>
                <a:cs typeface="Times New Roman" panose="02020603050405020304" pitchFamily="18" charset="0"/>
              </a:rPr>
              <a:t>networks besides </a:t>
            </a:r>
            <a:r>
              <a:rPr lang="en-US" altLang="zh-TW" dirty="0">
                <a:latin typeface="Times New Roman" panose="02020603050405020304" pitchFamily="18" charset="0"/>
                <a:cs typeface="Times New Roman" panose="02020603050405020304" pitchFamily="18" charset="0"/>
              </a:rPr>
              <a:t>their 4G networks. </a:t>
            </a:r>
            <a:endParaRPr lang="en-US" altLang="zh-TW" dirty="0" smtClean="0">
              <a:latin typeface="Times New Roman" panose="02020603050405020304" pitchFamily="18" charset="0"/>
              <a:cs typeface="Times New Roman" panose="02020603050405020304" pitchFamily="18" charset="0"/>
            </a:endParaRPr>
          </a:p>
          <a:p>
            <a:pPr lvl="1"/>
            <a:r>
              <a:rPr lang="en-US" altLang="zh-TW" dirty="0">
                <a:latin typeface="Times New Roman" panose="02020603050405020304" pitchFamily="18" charset="0"/>
                <a:cs typeface="Times New Roman" panose="02020603050405020304" pitchFamily="18" charset="0"/>
              </a:rPr>
              <a:t>The SGSN is not combined </a:t>
            </a:r>
            <a:r>
              <a:rPr lang="en-US" altLang="zh-TW" dirty="0" smtClean="0">
                <a:latin typeface="Times New Roman" panose="02020603050405020304" pitchFamily="18" charset="0"/>
                <a:cs typeface="Times New Roman" panose="02020603050405020304" pitchFamily="18" charset="0"/>
              </a:rPr>
              <a:t>with any </a:t>
            </a:r>
            <a:r>
              <a:rPr lang="en-US" altLang="zh-TW" dirty="0">
                <a:latin typeface="Times New Roman" panose="02020603050405020304" pitchFamily="18" charset="0"/>
                <a:cs typeface="Times New Roman" panose="02020603050405020304" pitchFamily="18" charset="0"/>
              </a:rPr>
              <a:t>EPC entities because the SGSN has a control and </a:t>
            </a:r>
            <a:r>
              <a:rPr lang="en-US" altLang="zh-TW" dirty="0" smtClean="0">
                <a:latin typeface="Times New Roman" panose="02020603050405020304" pitchFamily="18" charset="0"/>
                <a:cs typeface="Times New Roman" panose="02020603050405020304" pitchFamily="18" charset="0"/>
              </a:rPr>
              <a:t>data plane</a:t>
            </a:r>
            <a:r>
              <a:rPr lang="en-US" altLang="zh-TW" dirty="0">
                <a:latin typeface="Times New Roman" panose="02020603050405020304" pitchFamily="18" charset="0"/>
                <a:cs typeface="Times New Roman" panose="02020603050405020304" pitchFamily="18" charset="0"/>
              </a:rPr>
              <a:t>, which contradicts the EPC architectural </a:t>
            </a:r>
            <a:r>
              <a:rPr lang="en-US" altLang="zh-TW" dirty="0" smtClean="0">
                <a:latin typeface="Times New Roman" panose="02020603050405020304" pitchFamily="18" charset="0"/>
                <a:cs typeface="Times New Roman" panose="02020603050405020304" pitchFamily="18" charset="0"/>
              </a:rPr>
              <a:t>decoupling principle</a:t>
            </a:r>
            <a:r>
              <a:rPr lang="en-US" altLang="zh-TW" dirty="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a:pPr lvl="1"/>
            <a:endParaRPr lang="en-US" altLang="zh-TW" dirty="0" smtClean="0">
              <a:latin typeface="Times New Roman" panose="02020603050405020304" pitchFamily="18" charset="0"/>
              <a:cs typeface="Times New Roman" panose="02020603050405020304" pitchFamily="18" charset="0"/>
            </a:endParaRPr>
          </a:p>
          <a:p>
            <a:pPr lvl="1"/>
            <a:endParaRPr lang="en-US" altLang="zh-TW"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44</a:t>
            </a:fld>
            <a:endParaRPr lang="en-US" altLang="zh-TW"/>
          </a:p>
        </p:txBody>
      </p:sp>
    </p:spTree>
    <p:extLst>
      <p:ext uri="{BB962C8B-B14F-4D97-AF65-F5344CB8AC3E}">
        <p14:creationId xmlns:p14="http://schemas.microsoft.com/office/powerpoint/2010/main" val="28926868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Grouping EPC Entities </a:t>
            </a:r>
            <a:r>
              <a:rPr lang="en-US" altLang="zh-TW" dirty="0" smtClean="0"/>
              <a:t/>
            </a:r>
            <a:br>
              <a:rPr lang="en-US" altLang="zh-TW" dirty="0" smtClean="0"/>
            </a:br>
            <a:r>
              <a:rPr lang="en-US" altLang="zh-TW" dirty="0" smtClean="0"/>
              <a:t>in </a:t>
            </a:r>
            <a:r>
              <a:rPr lang="en-US" altLang="zh-TW" dirty="0"/>
              <a:t>the </a:t>
            </a:r>
            <a:r>
              <a:rPr lang="en-US" altLang="zh-TW" dirty="0" smtClean="0"/>
              <a:t>NFV</a:t>
            </a:r>
            <a:r>
              <a:rPr lang="zh-TW" altLang="en-US" dirty="0" smtClean="0"/>
              <a:t> </a:t>
            </a:r>
            <a:r>
              <a:rPr lang="en-US" altLang="zh-TW" dirty="0" smtClean="0"/>
              <a:t>Environment</a:t>
            </a:r>
            <a:endParaRPr lang="zh-TW" altLang="en-US" dirty="0"/>
          </a:p>
        </p:txBody>
      </p:sp>
      <p:sp>
        <p:nvSpPr>
          <p:cNvPr id="3" name="內容版面配置區 2"/>
          <p:cNvSpPr>
            <a:spLocks noGrp="1"/>
          </p:cNvSpPr>
          <p:nvPr>
            <p:ph idx="1"/>
          </p:nvPr>
        </p:nvSpPr>
        <p:spPr>
          <a:xfrm>
            <a:off x="609600" y="1600201"/>
            <a:ext cx="10972800" cy="4525963"/>
          </a:xfrm>
        </p:spPr>
        <p:txBody>
          <a:bodyPr/>
          <a:lstStyle/>
          <a:p>
            <a:r>
              <a:rPr lang="en-US" altLang="zh-TW" dirty="0">
                <a:latin typeface="Times New Roman" panose="02020603050405020304" pitchFamily="18" charset="0"/>
                <a:cs typeface="Times New Roman" panose="02020603050405020304" pitchFamily="18" charset="0"/>
              </a:rPr>
              <a:t>Segment </a:t>
            </a:r>
            <a:r>
              <a:rPr lang="en-US" altLang="zh-TW" dirty="0" smtClean="0">
                <a:latin typeface="Times New Roman" panose="02020603050405020304" pitchFamily="18" charset="0"/>
                <a:cs typeface="Times New Roman" panose="02020603050405020304" pitchFamily="18" charset="0"/>
              </a:rPr>
              <a:t>Two</a:t>
            </a:r>
          </a:p>
          <a:p>
            <a:pPr lvl="1"/>
            <a:r>
              <a:rPr lang="en-US" altLang="zh-TW" dirty="0">
                <a:latin typeface="Times New Roman" panose="02020603050405020304" pitchFamily="18" charset="0"/>
                <a:cs typeface="Times New Roman" panose="02020603050405020304" pitchFamily="18" charset="0"/>
              </a:rPr>
              <a:t>The HLR FE is combined with </a:t>
            </a:r>
            <a:r>
              <a:rPr lang="en-US" altLang="zh-TW" dirty="0" smtClean="0">
                <a:latin typeface="Times New Roman" panose="02020603050405020304" pitchFamily="18" charset="0"/>
                <a:cs typeface="Times New Roman" panose="02020603050405020304" pitchFamily="18" charset="0"/>
              </a:rPr>
              <a:t>the SGSN </a:t>
            </a:r>
            <a:r>
              <a:rPr lang="en-US" altLang="zh-TW" dirty="0">
                <a:latin typeface="Times New Roman" panose="02020603050405020304" pitchFamily="18" charset="0"/>
                <a:cs typeface="Times New Roman" panose="02020603050405020304" pitchFamily="18" charset="0"/>
              </a:rPr>
              <a:t>for almost the same reasons that combine the </a:t>
            </a:r>
            <a:r>
              <a:rPr lang="en-US" altLang="zh-TW" dirty="0" smtClean="0">
                <a:latin typeface="Times New Roman" panose="02020603050405020304" pitchFamily="18" charset="0"/>
                <a:cs typeface="Times New Roman" panose="02020603050405020304" pitchFamily="18" charset="0"/>
              </a:rPr>
              <a:t>MME with </a:t>
            </a:r>
            <a:r>
              <a:rPr lang="en-US" altLang="zh-TW" dirty="0">
                <a:latin typeface="Times New Roman" panose="02020603050405020304" pitchFamily="18" charset="0"/>
                <a:cs typeface="Times New Roman" panose="02020603050405020304" pitchFamily="18" charset="0"/>
              </a:rPr>
              <a:t>the HSS FE. </a:t>
            </a:r>
            <a:endParaRPr lang="en-US" altLang="zh-TW" dirty="0" smtClean="0">
              <a:latin typeface="Times New Roman" panose="02020603050405020304" pitchFamily="18" charset="0"/>
              <a:cs typeface="Times New Roman" panose="02020603050405020304" pitchFamily="18" charset="0"/>
            </a:endParaRPr>
          </a:p>
          <a:p>
            <a:pPr lvl="1"/>
            <a:r>
              <a:rPr lang="en-US" altLang="zh-TW" dirty="0">
                <a:latin typeface="Times New Roman" panose="02020603050405020304" pitchFamily="18" charset="0"/>
                <a:cs typeface="Times New Roman" panose="02020603050405020304" pitchFamily="18" charset="0"/>
              </a:rPr>
              <a:t>Moreover, this combination enables a unified database and supports the combination of the </a:t>
            </a:r>
            <a:r>
              <a:rPr lang="en-US" altLang="zh-TW" dirty="0" smtClean="0">
                <a:solidFill>
                  <a:srgbClr val="FF0000"/>
                </a:solidFill>
                <a:latin typeface="Times New Roman" panose="02020603050405020304" pitchFamily="18" charset="0"/>
                <a:cs typeface="Times New Roman" panose="02020603050405020304" pitchFamily="18" charset="0"/>
              </a:rPr>
              <a:t>existing SGSN </a:t>
            </a:r>
            <a:r>
              <a:rPr lang="en-US" altLang="zh-TW" dirty="0">
                <a:solidFill>
                  <a:srgbClr val="FF0000"/>
                </a:solidFill>
                <a:latin typeface="Times New Roman" panose="02020603050405020304" pitchFamily="18" charset="0"/>
                <a:cs typeface="Times New Roman" panose="02020603050405020304" pitchFamily="18" charset="0"/>
              </a:rPr>
              <a:t>with the Gn interface to the EPC system</a:t>
            </a:r>
            <a:r>
              <a:rPr lang="en-US" altLang="zh-TW" dirty="0">
                <a:latin typeface="Times New Roman" panose="02020603050405020304" pitchFamily="18" charset="0"/>
                <a:cs typeface="Times New Roman" panose="02020603050405020304" pitchFamily="18" charset="0"/>
              </a:rPr>
              <a:t>. </a:t>
            </a:r>
            <a:endParaRPr lang="en-US" altLang="zh-TW" dirty="0" smtClean="0">
              <a:latin typeface="Times New Roman" panose="02020603050405020304" pitchFamily="18" charset="0"/>
              <a:cs typeface="Times New Roman" panose="02020603050405020304" pitchFamily="18" charset="0"/>
            </a:endParaRPr>
          </a:p>
          <a:p>
            <a:pPr lvl="1"/>
            <a:r>
              <a:rPr lang="en-US" altLang="zh-TW" dirty="0">
                <a:latin typeface="Times New Roman" panose="02020603050405020304" pitchFamily="18" charset="0"/>
                <a:cs typeface="Times New Roman" panose="02020603050405020304" pitchFamily="18" charset="0"/>
              </a:rPr>
              <a:t>The </a:t>
            </a:r>
            <a:r>
              <a:rPr lang="en-US" altLang="zh-TW" dirty="0" smtClean="0">
                <a:latin typeface="Times New Roman" panose="02020603050405020304" pitchFamily="18" charset="0"/>
                <a:cs typeface="Times New Roman" panose="02020603050405020304" pitchFamily="18" charset="0"/>
              </a:rPr>
              <a:t>Gn interface </a:t>
            </a:r>
            <a:r>
              <a:rPr lang="en-US" altLang="zh-TW" dirty="0">
                <a:latin typeface="Times New Roman" panose="02020603050405020304" pitchFamily="18" charset="0"/>
                <a:cs typeface="Times New Roman" panose="02020603050405020304" pitchFamily="18" charset="0"/>
              </a:rPr>
              <a:t>is based on the </a:t>
            </a:r>
            <a:r>
              <a:rPr lang="en-US" altLang="zh-TW" dirty="0">
                <a:solidFill>
                  <a:srgbClr val="FF0000"/>
                </a:solidFill>
                <a:latin typeface="Times New Roman" panose="02020603050405020304" pitchFamily="18" charset="0"/>
                <a:cs typeface="Times New Roman" panose="02020603050405020304" pitchFamily="18" charset="0"/>
              </a:rPr>
              <a:t>GPRS tunneling protocol (GTP</a:t>
            </a:r>
            <a:r>
              <a:rPr lang="en-US" altLang="zh-TW" dirty="0" smtClean="0">
                <a:solidFill>
                  <a:srgbClr val="FF0000"/>
                </a:solidFill>
                <a:latin typeface="Times New Roman" panose="02020603050405020304" pitchFamily="18" charset="0"/>
                <a:cs typeface="Times New Roman" panose="02020603050405020304" pitchFamily="18" charset="0"/>
              </a:rPr>
              <a:t>).</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45</a:t>
            </a:fld>
            <a:endParaRPr lang="en-US" altLang="zh-TW"/>
          </a:p>
        </p:txBody>
      </p:sp>
    </p:spTree>
    <p:extLst>
      <p:ext uri="{BB962C8B-B14F-4D97-AF65-F5344CB8AC3E}">
        <p14:creationId xmlns:p14="http://schemas.microsoft.com/office/powerpoint/2010/main" val="27870794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Grouping EPC Entities </a:t>
            </a:r>
            <a:r>
              <a:rPr lang="en-US" altLang="zh-TW" dirty="0" smtClean="0"/>
              <a:t/>
            </a:r>
            <a:br>
              <a:rPr lang="en-US" altLang="zh-TW" dirty="0" smtClean="0"/>
            </a:br>
            <a:r>
              <a:rPr lang="en-US" altLang="zh-TW" dirty="0" smtClean="0"/>
              <a:t>in </a:t>
            </a:r>
            <a:r>
              <a:rPr lang="en-US" altLang="zh-TW" dirty="0"/>
              <a:t>the </a:t>
            </a:r>
            <a:r>
              <a:rPr lang="en-US" altLang="zh-TW" dirty="0" smtClean="0"/>
              <a:t>NFV</a:t>
            </a:r>
            <a:r>
              <a:rPr lang="zh-TW" altLang="en-US" dirty="0" smtClean="0"/>
              <a:t> </a:t>
            </a:r>
            <a:r>
              <a:rPr lang="en-US" altLang="zh-TW" dirty="0" smtClean="0"/>
              <a:t>Environment</a:t>
            </a:r>
            <a:endParaRPr lang="zh-TW" altLang="en-US" dirty="0"/>
          </a:p>
        </p:txBody>
      </p:sp>
      <p:sp>
        <p:nvSpPr>
          <p:cNvPr id="3" name="內容版面配置區 2"/>
          <p:cNvSpPr>
            <a:spLocks noGrp="1"/>
          </p:cNvSpPr>
          <p:nvPr>
            <p:ph idx="1"/>
          </p:nvPr>
        </p:nvSpPr>
        <p:spPr>
          <a:xfrm>
            <a:off x="609600" y="1600201"/>
            <a:ext cx="10972800" cy="4525963"/>
          </a:xfrm>
        </p:spPr>
        <p:txBody>
          <a:bodyPr/>
          <a:lstStyle/>
          <a:p>
            <a:r>
              <a:rPr lang="en-US" altLang="zh-TW" dirty="0">
                <a:latin typeface="Times New Roman" panose="02020603050405020304" pitchFamily="18" charset="0"/>
                <a:cs typeface="Times New Roman" panose="02020603050405020304" pitchFamily="18" charset="0"/>
              </a:rPr>
              <a:t>Segment </a:t>
            </a:r>
            <a:r>
              <a:rPr lang="en-US" altLang="zh-TW" dirty="0" smtClean="0">
                <a:latin typeface="Times New Roman" panose="02020603050405020304" pitchFamily="18" charset="0"/>
                <a:cs typeface="Times New Roman" panose="02020603050405020304" pitchFamily="18" charset="0"/>
              </a:rPr>
              <a:t>Three</a:t>
            </a:r>
          </a:p>
          <a:p>
            <a:pPr lvl="1"/>
            <a:r>
              <a:rPr lang="en-US" altLang="zh-TW" dirty="0">
                <a:latin typeface="Times New Roman" panose="02020603050405020304" pitchFamily="18" charset="0"/>
                <a:cs typeface="Times New Roman" panose="02020603050405020304" pitchFamily="18" charset="0"/>
              </a:rPr>
              <a:t>In the proposed grouping, the </a:t>
            </a:r>
            <a:r>
              <a:rPr lang="en-US" altLang="zh-TW" dirty="0">
                <a:solidFill>
                  <a:srgbClr val="FF0000"/>
                </a:solidFill>
                <a:latin typeface="Times New Roman" panose="02020603050405020304" pitchFamily="18" charset="0"/>
                <a:cs typeface="Times New Roman" panose="02020603050405020304" pitchFamily="18" charset="0"/>
              </a:rPr>
              <a:t>PGW</a:t>
            </a:r>
            <a:r>
              <a:rPr lang="en-US" altLang="zh-TW" dirty="0">
                <a:latin typeface="Times New Roman" panose="02020603050405020304" pitchFamily="18" charset="0"/>
                <a:cs typeface="Times New Roman" panose="02020603050405020304" pitchFamily="18" charset="0"/>
              </a:rPr>
              <a:t> is migrated with </a:t>
            </a:r>
            <a:r>
              <a:rPr lang="en-US" altLang="zh-TW" dirty="0" smtClean="0">
                <a:latin typeface="Times New Roman" panose="02020603050405020304" pitchFamily="18" charset="0"/>
                <a:cs typeface="Times New Roman" panose="02020603050405020304" pitchFamily="18" charset="0"/>
              </a:rPr>
              <a:t>the </a:t>
            </a:r>
            <a:r>
              <a:rPr lang="en-US" altLang="zh-TW" dirty="0" smtClean="0">
                <a:solidFill>
                  <a:srgbClr val="FF0000"/>
                </a:solidFill>
                <a:latin typeface="Times New Roman" panose="02020603050405020304" pitchFamily="18" charset="0"/>
                <a:cs typeface="Times New Roman" panose="02020603050405020304" pitchFamily="18" charset="0"/>
              </a:rPr>
              <a:t>SGW</a:t>
            </a:r>
            <a:r>
              <a:rPr lang="en-US" altLang="zh-TW" dirty="0">
                <a:latin typeface="Times New Roman" panose="02020603050405020304" pitchFamily="18" charset="0"/>
                <a:cs typeface="Times New Roman" panose="02020603050405020304" pitchFamily="18" charset="0"/>
              </a:rPr>
              <a:t>. </a:t>
            </a:r>
            <a:endParaRPr lang="en-US" altLang="zh-TW" dirty="0" smtClean="0">
              <a:latin typeface="Times New Roman" panose="02020603050405020304" pitchFamily="18" charset="0"/>
              <a:cs typeface="Times New Roman" panose="02020603050405020304" pitchFamily="18" charset="0"/>
            </a:endParaRPr>
          </a:p>
          <a:p>
            <a:pPr lvl="1"/>
            <a:r>
              <a:rPr lang="en-US" altLang="zh-TW" dirty="0">
                <a:latin typeface="Times New Roman" panose="02020603050405020304" pitchFamily="18" charset="0"/>
                <a:cs typeface="Times New Roman" panose="02020603050405020304" pitchFamily="18" charset="0"/>
              </a:rPr>
              <a:t>This merging of the two data plane entities follows </a:t>
            </a:r>
            <a:r>
              <a:rPr lang="en-US" altLang="zh-TW" dirty="0" smtClean="0">
                <a:latin typeface="Times New Roman" panose="02020603050405020304" pitchFamily="18" charset="0"/>
                <a:cs typeface="Times New Roman" panose="02020603050405020304" pitchFamily="18" charset="0"/>
              </a:rPr>
              <a:t>the flat </a:t>
            </a:r>
            <a:r>
              <a:rPr lang="en-US" altLang="zh-TW" dirty="0">
                <a:latin typeface="Times New Roman" panose="02020603050405020304" pitchFamily="18" charset="0"/>
                <a:cs typeface="Times New Roman" panose="02020603050405020304" pitchFamily="18" charset="0"/>
              </a:rPr>
              <a:t>architecture principle to </a:t>
            </a:r>
            <a:r>
              <a:rPr lang="en-US" altLang="zh-TW" dirty="0">
                <a:solidFill>
                  <a:srgbClr val="FF0000"/>
                </a:solidFill>
                <a:latin typeface="Times New Roman" panose="02020603050405020304" pitchFamily="18" charset="0"/>
                <a:cs typeface="Times New Roman" panose="02020603050405020304" pitchFamily="18" charset="0"/>
              </a:rPr>
              <a:t>minimize the number of </a:t>
            </a:r>
            <a:r>
              <a:rPr lang="en-US" altLang="zh-TW" dirty="0" smtClean="0">
                <a:solidFill>
                  <a:srgbClr val="FF0000"/>
                </a:solidFill>
                <a:latin typeface="Times New Roman" panose="02020603050405020304" pitchFamily="18" charset="0"/>
                <a:cs typeface="Times New Roman" panose="02020603050405020304" pitchFamily="18" charset="0"/>
              </a:rPr>
              <a:t>data plane </a:t>
            </a:r>
            <a:r>
              <a:rPr lang="en-US" altLang="zh-TW" dirty="0">
                <a:solidFill>
                  <a:srgbClr val="FF0000"/>
                </a:solidFill>
                <a:latin typeface="Times New Roman" panose="02020603050405020304" pitchFamily="18" charset="0"/>
                <a:cs typeface="Times New Roman" panose="02020603050405020304" pitchFamily="18" charset="0"/>
              </a:rPr>
              <a:t>processing nodes</a:t>
            </a:r>
            <a:r>
              <a:rPr lang="en-US" altLang="zh-TW" dirty="0" smtClean="0">
                <a:latin typeface="Times New Roman" panose="02020603050405020304" pitchFamily="18" charset="0"/>
                <a:cs typeface="Times New Roman" panose="02020603050405020304" pitchFamily="18" charset="0"/>
              </a:rPr>
              <a:t>.</a:t>
            </a:r>
          </a:p>
          <a:p>
            <a:pPr lvl="1"/>
            <a:r>
              <a:rPr lang="en-US" altLang="zh-TW" dirty="0">
                <a:latin typeface="Times New Roman" panose="02020603050405020304" pitchFamily="18" charset="0"/>
                <a:cs typeface="Times New Roman" panose="02020603050405020304" pitchFamily="18" charset="0"/>
              </a:rPr>
              <a:t>Implementing the two entities in </a:t>
            </a:r>
            <a:r>
              <a:rPr lang="en-US" altLang="zh-TW" dirty="0" smtClean="0">
                <a:latin typeface="Times New Roman" panose="02020603050405020304" pitchFamily="18" charset="0"/>
                <a:cs typeface="Times New Roman" panose="02020603050405020304" pitchFamily="18" charset="0"/>
              </a:rPr>
              <a:t>one VM </a:t>
            </a:r>
            <a:r>
              <a:rPr lang="en-US" altLang="zh-TW" dirty="0">
                <a:latin typeface="Times New Roman" panose="02020603050405020304" pitchFamily="18" charset="0"/>
                <a:cs typeface="Times New Roman" panose="02020603050405020304" pitchFamily="18" charset="0"/>
              </a:rPr>
              <a:t>or VNF will benefit from </a:t>
            </a:r>
            <a:r>
              <a:rPr lang="en-US" altLang="zh-TW" dirty="0">
                <a:solidFill>
                  <a:srgbClr val="FF0000"/>
                </a:solidFill>
                <a:latin typeface="Times New Roman" panose="02020603050405020304" pitchFamily="18" charset="0"/>
                <a:cs typeface="Times New Roman" panose="02020603050405020304" pitchFamily="18" charset="0"/>
              </a:rPr>
              <a:t>centralized processing in </a:t>
            </a:r>
            <a:r>
              <a:rPr lang="en-US" altLang="zh-TW" dirty="0" smtClean="0">
                <a:solidFill>
                  <a:srgbClr val="FF0000"/>
                </a:solidFill>
                <a:latin typeface="Times New Roman" panose="02020603050405020304" pitchFamily="18" charset="0"/>
                <a:cs typeface="Times New Roman" panose="02020603050405020304" pitchFamily="18" charset="0"/>
              </a:rPr>
              <a:t>the data </a:t>
            </a:r>
            <a:r>
              <a:rPr lang="en-US" altLang="zh-TW" dirty="0">
                <a:solidFill>
                  <a:srgbClr val="FF0000"/>
                </a:solidFill>
                <a:latin typeface="Times New Roman" panose="02020603050405020304" pitchFamily="18" charset="0"/>
                <a:cs typeface="Times New Roman" panose="02020603050405020304" pitchFamily="18" charset="0"/>
              </a:rPr>
              <a:t>plane</a:t>
            </a:r>
            <a:r>
              <a:rPr lang="en-US" altLang="zh-TW" dirty="0">
                <a:latin typeface="Times New Roman" panose="02020603050405020304" pitchFamily="18" charset="0"/>
                <a:cs typeface="Times New Roman" panose="02020603050405020304" pitchFamily="18" charset="0"/>
              </a:rPr>
              <a:t>, and it helps overcome the processing and </a:t>
            </a:r>
            <a:r>
              <a:rPr lang="en-US" altLang="zh-TW" dirty="0" smtClean="0">
                <a:latin typeface="Times New Roman" panose="02020603050405020304" pitchFamily="18" charset="0"/>
                <a:cs typeface="Times New Roman" panose="02020603050405020304" pitchFamily="18" charset="0"/>
              </a:rPr>
              <a:t>network bottlenecks</a:t>
            </a:r>
            <a:r>
              <a:rPr lang="en-US" altLang="zh-TW" dirty="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46</a:t>
            </a:fld>
            <a:endParaRPr lang="en-US" altLang="zh-TW"/>
          </a:p>
        </p:txBody>
      </p:sp>
    </p:spTree>
    <p:extLst>
      <p:ext uri="{BB962C8B-B14F-4D97-AF65-F5344CB8AC3E}">
        <p14:creationId xmlns:p14="http://schemas.microsoft.com/office/powerpoint/2010/main" val="3453894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Grouping EPC Entities </a:t>
            </a:r>
            <a:r>
              <a:rPr lang="en-US" altLang="zh-TW" dirty="0" smtClean="0"/>
              <a:t/>
            </a:r>
            <a:br>
              <a:rPr lang="en-US" altLang="zh-TW" dirty="0" smtClean="0"/>
            </a:br>
            <a:r>
              <a:rPr lang="en-US" altLang="zh-TW" dirty="0" smtClean="0"/>
              <a:t>in </a:t>
            </a:r>
            <a:r>
              <a:rPr lang="en-US" altLang="zh-TW" dirty="0"/>
              <a:t>the </a:t>
            </a:r>
            <a:r>
              <a:rPr lang="en-US" altLang="zh-TW" dirty="0" smtClean="0"/>
              <a:t>NFV</a:t>
            </a:r>
            <a:r>
              <a:rPr lang="zh-TW" altLang="en-US" dirty="0" smtClean="0"/>
              <a:t> </a:t>
            </a:r>
            <a:r>
              <a:rPr lang="en-US" altLang="zh-TW" dirty="0" smtClean="0"/>
              <a:t>Environment</a:t>
            </a:r>
            <a:endParaRPr lang="zh-TW" altLang="en-US" dirty="0"/>
          </a:p>
        </p:txBody>
      </p:sp>
      <p:sp>
        <p:nvSpPr>
          <p:cNvPr id="3" name="內容版面配置區 2"/>
          <p:cNvSpPr>
            <a:spLocks noGrp="1"/>
          </p:cNvSpPr>
          <p:nvPr>
            <p:ph idx="1"/>
          </p:nvPr>
        </p:nvSpPr>
        <p:spPr>
          <a:xfrm>
            <a:off x="609600" y="1600201"/>
            <a:ext cx="10972800" cy="4525963"/>
          </a:xfrm>
        </p:spPr>
        <p:txBody>
          <a:bodyPr/>
          <a:lstStyle/>
          <a:p>
            <a:r>
              <a:rPr lang="en-US" altLang="zh-TW" dirty="0">
                <a:latin typeface="Times New Roman" panose="02020603050405020304" pitchFamily="18" charset="0"/>
                <a:cs typeface="Times New Roman" panose="02020603050405020304" pitchFamily="18" charset="0"/>
              </a:rPr>
              <a:t>Segment </a:t>
            </a:r>
            <a:r>
              <a:rPr lang="en-US" altLang="zh-TW" dirty="0" smtClean="0">
                <a:latin typeface="Times New Roman" panose="02020603050405020304" pitchFamily="18" charset="0"/>
                <a:cs typeface="Times New Roman" panose="02020603050405020304" pitchFamily="18" charset="0"/>
              </a:rPr>
              <a:t>Three</a:t>
            </a:r>
          </a:p>
          <a:p>
            <a:pPr lvl="1"/>
            <a:r>
              <a:rPr lang="en-US" altLang="zh-TW" dirty="0">
                <a:latin typeface="Times New Roman" panose="02020603050405020304" pitchFamily="18" charset="0"/>
                <a:cs typeface="Times New Roman" panose="02020603050405020304" pitchFamily="18" charset="0"/>
              </a:rPr>
              <a:t>Centralized processing in </a:t>
            </a:r>
            <a:r>
              <a:rPr lang="en-US" altLang="zh-TW" dirty="0" smtClean="0">
                <a:latin typeface="Times New Roman" panose="02020603050405020304" pitchFamily="18" charset="0"/>
                <a:cs typeface="Times New Roman" panose="02020603050405020304" pitchFamily="18" charset="0"/>
              </a:rPr>
              <a:t>the virtualized </a:t>
            </a:r>
            <a:r>
              <a:rPr lang="en-US" altLang="zh-TW" dirty="0">
                <a:latin typeface="Times New Roman" panose="02020603050405020304" pitchFamily="18" charset="0"/>
                <a:cs typeface="Times New Roman" panose="02020603050405020304" pitchFamily="18" charset="0"/>
              </a:rPr>
              <a:t>environment enables applications to apply </a:t>
            </a:r>
            <a:r>
              <a:rPr lang="en-US" altLang="zh-TW" dirty="0" smtClean="0">
                <a:latin typeface="Times New Roman" panose="02020603050405020304" pitchFamily="18" charset="0"/>
                <a:cs typeface="Times New Roman" panose="02020603050405020304" pitchFamily="18" charset="0"/>
              </a:rPr>
              <a:t>the CPU </a:t>
            </a:r>
            <a:r>
              <a:rPr lang="en-US" altLang="zh-TW" dirty="0">
                <a:latin typeface="Times New Roman" panose="02020603050405020304" pitchFamily="18" charset="0"/>
                <a:cs typeface="Times New Roman" panose="02020603050405020304" pitchFamily="18" charset="0"/>
              </a:rPr>
              <a:t>affinity procedure, leading to an </a:t>
            </a:r>
            <a:r>
              <a:rPr lang="en-US" altLang="zh-TW" dirty="0">
                <a:solidFill>
                  <a:srgbClr val="FF0000"/>
                </a:solidFill>
                <a:latin typeface="Times New Roman" panose="02020603050405020304" pitchFamily="18" charset="0"/>
                <a:cs typeface="Times New Roman" panose="02020603050405020304" pitchFamily="18" charset="0"/>
              </a:rPr>
              <a:t>efficient use of </a:t>
            </a:r>
            <a:r>
              <a:rPr lang="en-US" altLang="zh-TW" dirty="0" smtClean="0">
                <a:solidFill>
                  <a:srgbClr val="FF0000"/>
                </a:solidFill>
                <a:latin typeface="Times New Roman" panose="02020603050405020304" pitchFamily="18" charset="0"/>
                <a:cs typeface="Times New Roman" panose="02020603050405020304" pitchFamily="18" charset="0"/>
              </a:rPr>
              <a:t>CPU cache </a:t>
            </a:r>
            <a:r>
              <a:rPr lang="en-US" altLang="zh-TW" dirty="0">
                <a:solidFill>
                  <a:srgbClr val="FF0000"/>
                </a:solidFill>
                <a:latin typeface="Times New Roman" panose="02020603050405020304" pitchFamily="18" charset="0"/>
                <a:cs typeface="Times New Roman" panose="02020603050405020304" pitchFamily="18" charset="0"/>
              </a:rPr>
              <a:t>memory</a:t>
            </a:r>
            <a:r>
              <a:rPr lang="en-US" altLang="zh-TW" dirty="0">
                <a:latin typeface="Times New Roman" panose="02020603050405020304" pitchFamily="18" charset="0"/>
                <a:cs typeface="Times New Roman" panose="02020603050405020304" pitchFamily="18" charset="0"/>
              </a:rPr>
              <a:t>. </a:t>
            </a:r>
            <a:endParaRPr lang="en-US" altLang="zh-TW" dirty="0" smtClean="0">
              <a:latin typeface="Times New Roman" panose="02020603050405020304" pitchFamily="18" charset="0"/>
              <a:cs typeface="Times New Roman" panose="02020603050405020304" pitchFamily="18" charset="0"/>
            </a:endParaRPr>
          </a:p>
          <a:p>
            <a:pPr lvl="1"/>
            <a:r>
              <a:rPr lang="en-US" altLang="zh-TW" dirty="0">
                <a:latin typeface="Times New Roman" panose="02020603050405020304" pitchFamily="18" charset="0"/>
                <a:cs typeface="Times New Roman" panose="02020603050405020304" pitchFamily="18" charset="0"/>
              </a:rPr>
              <a:t>In addition, this merge avoids </a:t>
            </a:r>
            <a:r>
              <a:rPr lang="en-US" altLang="zh-TW" dirty="0" smtClean="0">
                <a:latin typeface="Times New Roman" panose="02020603050405020304" pitchFamily="18" charset="0"/>
                <a:cs typeface="Times New Roman" panose="02020603050405020304" pitchFamily="18" charset="0"/>
              </a:rPr>
              <a:t>unnecessary routing </a:t>
            </a:r>
            <a:r>
              <a:rPr lang="en-US" altLang="zh-TW" dirty="0">
                <a:latin typeface="Times New Roman" panose="02020603050405020304" pitchFamily="18" charset="0"/>
                <a:cs typeface="Times New Roman" panose="02020603050405020304" pitchFamily="18" charset="0"/>
              </a:rPr>
              <a:t>through V</a:t>
            </a:r>
            <a:r>
              <a:rPr lang="en-US" altLang="zh-TW" dirty="0" smtClean="0">
                <a:latin typeface="Times New Roman" panose="02020603050405020304" pitchFamily="18" charset="0"/>
                <a:cs typeface="Times New Roman" panose="02020603050405020304" pitchFamily="18" charset="0"/>
              </a:rPr>
              <a:t>switches</a:t>
            </a:r>
            <a:r>
              <a:rPr lang="en-US" altLang="zh-TW" dirty="0">
                <a:latin typeface="Times New Roman" panose="02020603050405020304" pitchFamily="18" charset="0"/>
                <a:cs typeface="Times New Roman" panose="02020603050405020304" pitchFamily="18" charset="0"/>
              </a:rPr>
              <a:t>, which are a major bottleneck in virtual environments</a:t>
            </a:r>
            <a:r>
              <a:rPr lang="en-US" altLang="zh-TW" dirty="0" smtClean="0">
                <a:latin typeface="Times New Roman" panose="02020603050405020304" pitchFamily="18" charset="0"/>
                <a:cs typeface="Times New Roman" panose="02020603050405020304" pitchFamily="18" charset="0"/>
              </a:rPr>
              <a:t>.</a:t>
            </a:r>
          </a:p>
          <a:p>
            <a:pPr lvl="1"/>
            <a:r>
              <a:rPr lang="en-US" altLang="zh-TW" dirty="0">
                <a:latin typeface="Times New Roman" panose="02020603050405020304" pitchFamily="18" charset="0"/>
                <a:cs typeface="Times New Roman" panose="02020603050405020304" pitchFamily="18" charset="0"/>
              </a:rPr>
              <a:t>This migration leads to </a:t>
            </a:r>
            <a:r>
              <a:rPr lang="en-US" altLang="zh-TW" dirty="0">
                <a:solidFill>
                  <a:srgbClr val="FF0000"/>
                </a:solidFill>
                <a:latin typeface="Times New Roman" panose="02020603050405020304" pitchFamily="18" charset="0"/>
                <a:cs typeface="Times New Roman" panose="02020603050405020304" pitchFamily="18" charset="0"/>
              </a:rPr>
              <a:t>better data </a:t>
            </a:r>
            <a:r>
              <a:rPr lang="en-US" altLang="zh-TW" dirty="0" smtClean="0">
                <a:solidFill>
                  <a:srgbClr val="FF0000"/>
                </a:solidFill>
                <a:latin typeface="Times New Roman" panose="02020603050405020304" pitchFamily="18" charset="0"/>
                <a:cs typeface="Times New Roman" panose="02020603050405020304" pitchFamily="18" charset="0"/>
              </a:rPr>
              <a:t>monitoring and </a:t>
            </a:r>
            <a:r>
              <a:rPr lang="en-US" altLang="zh-TW" dirty="0">
                <a:solidFill>
                  <a:srgbClr val="FF0000"/>
                </a:solidFill>
                <a:latin typeface="Times New Roman" panose="02020603050405020304" pitchFamily="18" charset="0"/>
                <a:cs typeface="Times New Roman" panose="02020603050405020304" pitchFamily="18" charset="0"/>
              </a:rPr>
              <a:t>charging </a:t>
            </a:r>
            <a:r>
              <a:rPr lang="en-US" altLang="zh-TW" dirty="0">
                <a:latin typeface="Times New Roman" panose="02020603050405020304" pitchFamily="18" charset="0"/>
                <a:cs typeface="Times New Roman" panose="02020603050405020304" pitchFamily="18" charset="0"/>
              </a:rPr>
              <a:t>in addition to the elimination of signaling transaction traffic between the SGW and the PGW.</a:t>
            </a:r>
            <a:endParaRPr lang="en-US" altLang="zh-TW"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47</a:t>
            </a:fld>
            <a:endParaRPr lang="en-US" altLang="zh-TW"/>
          </a:p>
        </p:txBody>
      </p:sp>
    </p:spTree>
    <p:extLst>
      <p:ext uri="{BB962C8B-B14F-4D97-AF65-F5344CB8AC3E}">
        <p14:creationId xmlns:p14="http://schemas.microsoft.com/office/powerpoint/2010/main" val="3982997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Grouping EPC Entities </a:t>
            </a:r>
            <a:r>
              <a:rPr lang="en-US" altLang="zh-TW" dirty="0" smtClean="0"/>
              <a:t/>
            </a:r>
            <a:br>
              <a:rPr lang="en-US" altLang="zh-TW" dirty="0" smtClean="0"/>
            </a:br>
            <a:r>
              <a:rPr lang="en-US" altLang="zh-TW" dirty="0" smtClean="0"/>
              <a:t>in </a:t>
            </a:r>
            <a:r>
              <a:rPr lang="en-US" altLang="zh-TW" dirty="0"/>
              <a:t>the </a:t>
            </a:r>
            <a:r>
              <a:rPr lang="en-US" altLang="zh-TW" dirty="0" smtClean="0"/>
              <a:t>NFV</a:t>
            </a:r>
            <a:r>
              <a:rPr lang="zh-TW" altLang="en-US" dirty="0" smtClean="0"/>
              <a:t> </a:t>
            </a:r>
            <a:r>
              <a:rPr lang="en-US" altLang="zh-TW" dirty="0" smtClean="0"/>
              <a:t>Environment</a:t>
            </a:r>
            <a:endParaRPr lang="zh-TW" altLang="en-US" dirty="0"/>
          </a:p>
        </p:txBody>
      </p:sp>
      <p:sp>
        <p:nvSpPr>
          <p:cNvPr id="3" name="內容版面配置區 2"/>
          <p:cNvSpPr>
            <a:spLocks noGrp="1"/>
          </p:cNvSpPr>
          <p:nvPr>
            <p:ph idx="1"/>
          </p:nvPr>
        </p:nvSpPr>
        <p:spPr>
          <a:xfrm>
            <a:off x="609600" y="1600201"/>
            <a:ext cx="10972800" cy="4525963"/>
          </a:xfrm>
        </p:spPr>
        <p:txBody>
          <a:bodyPr/>
          <a:lstStyle/>
          <a:p>
            <a:r>
              <a:rPr lang="en-US" altLang="zh-TW" dirty="0">
                <a:latin typeface="Times New Roman" panose="02020603050405020304" pitchFamily="18" charset="0"/>
                <a:cs typeface="Times New Roman" panose="02020603050405020304" pitchFamily="18" charset="0"/>
              </a:rPr>
              <a:t>Segment </a:t>
            </a:r>
            <a:r>
              <a:rPr lang="en-US" altLang="zh-TW" dirty="0" smtClean="0">
                <a:latin typeface="Times New Roman" panose="02020603050405020304" pitchFamily="18" charset="0"/>
                <a:cs typeface="Times New Roman" panose="02020603050405020304" pitchFamily="18" charset="0"/>
              </a:rPr>
              <a:t>Four</a:t>
            </a:r>
          </a:p>
          <a:p>
            <a:pPr lvl="1"/>
            <a:r>
              <a:rPr lang="en-US" altLang="zh-TW" dirty="0">
                <a:latin typeface="Times New Roman" panose="02020603050405020304" pitchFamily="18" charset="0"/>
                <a:cs typeface="Times New Roman" panose="02020603050405020304" pitchFamily="18" charset="0"/>
              </a:rPr>
              <a:t>In the proposed grouping, the </a:t>
            </a:r>
            <a:r>
              <a:rPr lang="en-US" altLang="zh-TW" dirty="0">
                <a:solidFill>
                  <a:srgbClr val="FF0000"/>
                </a:solidFill>
                <a:latin typeface="Times New Roman" panose="02020603050405020304" pitchFamily="18" charset="0"/>
                <a:cs typeface="Times New Roman" panose="02020603050405020304" pitchFamily="18" charset="0"/>
              </a:rPr>
              <a:t>UDR</a:t>
            </a:r>
            <a:r>
              <a:rPr lang="en-US" altLang="zh-TW" dirty="0">
                <a:latin typeface="Times New Roman" panose="02020603050405020304" pitchFamily="18" charset="0"/>
                <a:cs typeface="Times New Roman" panose="02020603050405020304" pitchFamily="18" charset="0"/>
              </a:rPr>
              <a:t>, </a:t>
            </a:r>
            <a:r>
              <a:rPr lang="en-US" altLang="zh-TW" dirty="0">
                <a:solidFill>
                  <a:srgbClr val="FF0000"/>
                </a:solidFill>
                <a:latin typeface="Times New Roman" panose="02020603050405020304" pitchFamily="18" charset="0"/>
                <a:cs typeface="Times New Roman" panose="02020603050405020304" pitchFamily="18" charset="0"/>
              </a:rPr>
              <a:t>PCRF</a:t>
            </a:r>
            <a:r>
              <a:rPr lang="en-US" altLang="zh-TW" dirty="0">
                <a:latin typeface="Times New Roman" panose="02020603050405020304" pitchFamily="18" charset="0"/>
                <a:cs typeface="Times New Roman" panose="02020603050405020304" pitchFamily="18" charset="0"/>
              </a:rPr>
              <a:t>, </a:t>
            </a:r>
            <a:r>
              <a:rPr lang="en-US" altLang="zh-TW" dirty="0">
                <a:solidFill>
                  <a:srgbClr val="FF0000"/>
                </a:solidFill>
                <a:latin typeface="Times New Roman" panose="02020603050405020304" pitchFamily="18" charset="0"/>
                <a:cs typeface="Times New Roman" panose="02020603050405020304" pitchFamily="18" charset="0"/>
              </a:rPr>
              <a:t>online </a:t>
            </a:r>
            <a:r>
              <a:rPr lang="en-US" altLang="zh-TW" dirty="0" smtClean="0">
                <a:solidFill>
                  <a:srgbClr val="FF0000"/>
                </a:solidFill>
                <a:latin typeface="Times New Roman" panose="02020603050405020304" pitchFamily="18" charset="0"/>
                <a:cs typeface="Times New Roman" panose="02020603050405020304" pitchFamily="18" charset="0"/>
              </a:rPr>
              <a:t>charging system </a:t>
            </a:r>
            <a:r>
              <a:rPr lang="en-US" altLang="zh-TW" dirty="0">
                <a:solidFill>
                  <a:srgbClr val="FF0000"/>
                </a:solidFill>
                <a:latin typeface="Times New Roman" panose="02020603050405020304" pitchFamily="18" charset="0"/>
                <a:cs typeface="Times New Roman" panose="02020603050405020304" pitchFamily="18" charset="0"/>
              </a:rPr>
              <a:t>(OCS)</a:t>
            </a:r>
            <a:r>
              <a:rPr lang="en-US" altLang="zh-TW" dirty="0">
                <a:latin typeface="Times New Roman" panose="02020603050405020304" pitchFamily="18" charset="0"/>
                <a:cs typeface="Times New Roman" panose="02020603050405020304" pitchFamily="18" charset="0"/>
              </a:rPr>
              <a:t>, and </a:t>
            </a:r>
            <a:r>
              <a:rPr lang="en-US" altLang="zh-TW" dirty="0">
                <a:solidFill>
                  <a:srgbClr val="FF0000"/>
                </a:solidFill>
                <a:latin typeface="Times New Roman" panose="02020603050405020304" pitchFamily="18" charset="0"/>
                <a:cs typeface="Times New Roman" panose="02020603050405020304" pitchFamily="18" charset="0"/>
              </a:rPr>
              <a:t>offline charging system (OFCS) </a:t>
            </a:r>
            <a:r>
              <a:rPr lang="en-US" altLang="zh-TW" dirty="0" smtClean="0">
                <a:latin typeface="Times New Roman" panose="02020603050405020304" pitchFamily="18" charset="0"/>
                <a:cs typeface="Times New Roman" panose="02020603050405020304" pitchFamily="18" charset="0"/>
              </a:rPr>
              <a:t>are migrated.</a:t>
            </a:r>
          </a:p>
          <a:p>
            <a:pPr lvl="1"/>
            <a:r>
              <a:rPr lang="en-US" altLang="zh-TW" dirty="0">
                <a:latin typeface="Times New Roman" panose="02020603050405020304" pitchFamily="18" charset="0"/>
                <a:cs typeface="Times New Roman" panose="02020603050405020304" pitchFamily="18" charset="0"/>
              </a:rPr>
              <a:t>Having the UDR migrated with the PCRF leads </a:t>
            </a:r>
            <a:r>
              <a:rPr lang="en-US" altLang="zh-TW" dirty="0" smtClean="0">
                <a:latin typeface="Times New Roman" panose="02020603050405020304" pitchFamily="18" charset="0"/>
                <a:cs typeface="Times New Roman" panose="02020603050405020304" pitchFamily="18" charset="0"/>
              </a:rPr>
              <a:t>to </a:t>
            </a:r>
            <a:r>
              <a:rPr lang="en-US" altLang="zh-TW" dirty="0" smtClean="0">
                <a:solidFill>
                  <a:srgbClr val="FF0000"/>
                </a:solidFill>
                <a:latin typeface="Times New Roman" panose="02020603050405020304" pitchFamily="18" charset="0"/>
                <a:cs typeface="Times New Roman" panose="02020603050405020304" pitchFamily="18" charset="0"/>
              </a:rPr>
              <a:t>efficient </a:t>
            </a:r>
            <a:r>
              <a:rPr lang="en-US" altLang="zh-TW" dirty="0">
                <a:solidFill>
                  <a:srgbClr val="FF0000"/>
                </a:solidFill>
                <a:latin typeface="Times New Roman" panose="02020603050405020304" pitchFamily="18" charset="0"/>
                <a:cs typeface="Times New Roman" panose="02020603050405020304" pitchFamily="18" charset="0"/>
              </a:rPr>
              <a:t>generation of the policy function from user information </a:t>
            </a:r>
            <a:r>
              <a:rPr lang="en-US" altLang="zh-TW" dirty="0">
                <a:latin typeface="Times New Roman" panose="02020603050405020304" pitchFamily="18" charset="0"/>
                <a:cs typeface="Times New Roman" panose="02020603050405020304" pitchFamily="18" charset="0"/>
              </a:rPr>
              <a:t>because the </a:t>
            </a:r>
            <a:r>
              <a:rPr lang="en-US" altLang="zh-TW" dirty="0" smtClean="0">
                <a:latin typeface="Times New Roman" panose="02020603050405020304" pitchFamily="18" charset="0"/>
                <a:cs typeface="Times New Roman" panose="02020603050405020304" pitchFamily="18" charset="0"/>
              </a:rPr>
              <a:t>PCRF requests </a:t>
            </a:r>
            <a:r>
              <a:rPr lang="en-US" altLang="zh-TW" dirty="0">
                <a:latin typeface="Times New Roman" panose="02020603050405020304" pitchFamily="18" charset="0"/>
                <a:cs typeface="Times New Roman" panose="02020603050405020304" pitchFamily="18" charset="0"/>
              </a:rPr>
              <a:t>user information to </a:t>
            </a:r>
            <a:r>
              <a:rPr lang="en-US" altLang="zh-TW" dirty="0" smtClean="0">
                <a:latin typeface="Times New Roman" panose="02020603050405020304" pitchFamily="18" charset="0"/>
                <a:cs typeface="Times New Roman" panose="02020603050405020304" pitchFamily="18" charset="0"/>
              </a:rPr>
              <a:t>generate the </a:t>
            </a:r>
            <a:r>
              <a:rPr lang="en-US" altLang="zh-TW" dirty="0">
                <a:latin typeface="Times New Roman" panose="02020603050405020304" pitchFamily="18" charset="0"/>
                <a:cs typeface="Times New Roman" panose="02020603050405020304" pitchFamily="18" charset="0"/>
              </a:rPr>
              <a:t>required policies for each established bearer. </a:t>
            </a:r>
            <a:endParaRPr lang="en-US" altLang="zh-TW" dirty="0" smtClean="0">
              <a:latin typeface="Times New Roman" panose="02020603050405020304" pitchFamily="18" charset="0"/>
              <a:cs typeface="Times New Roman" panose="02020603050405020304" pitchFamily="18" charset="0"/>
            </a:endParaRPr>
          </a:p>
          <a:p>
            <a:pPr lvl="1"/>
            <a:r>
              <a:rPr lang="en-US" altLang="zh-TW" dirty="0" smtClean="0">
                <a:latin typeface="Times New Roman" panose="02020603050405020304" pitchFamily="18" charset="0"/>
                <a:cs typeface="Times New Roman" panose="02020603050405020304" pitchFamily="18" charset="0"/>
              </a:rPr>
              <a:t>This approach </a:t>
            </a:r>
            <a:r>
              <a:rPr lang="en-US" altLang="zh-TW" dirty="0">
                <a:latin typeface="Times New Roman" panose="02020603050405020304" pitchFamily="18" charset="0"/>
                <a:cs typeface="Times New Roman" panose="02020603050405020304" pitchFamily="18" charset="0"/>
              </a:rPr>
              <a:t>prevents information exchange from </a:t>
            </a:r>
            <a:r>
              <a:rPr lang="en-US" altLang="zh-TW" dirty="0" smtClean="0">
                <a:latin typeface="Times New Roman" panose="02020603050405020304" pitchFamily="18" charset="0"/>
                <a:cs typeface="Times New Roman" panose="02020603050405020304" pitchFamily="18" charset="0"/>
              </a:rPr>
              <a:t>overwhelming the </a:t>
            </a:r>
            <a:r>
              <a:rPr lang="en-US" altLang="zh-TW" dirty="0">
                <a:latin typeface="Times New Roman" panose="02020603050405020304" pitchFamily="18" charset="0"/>
                <a:cs typeface="Times New Roman" panose="02020603050405020304" pitchFamily="18" charset="0"/>
              </a:rPr>
              <a:t>network node, minimizes the latency of policy </a:t>
            </a:r>
            <a:r>
              <a:rPr lang="en-US" altLang="zh-TW" dirty="0" smtClean="0">
                <a:latin typeface="Times New Roman" panose="02020603050405020304" pitchFamily="18" charset="0"/>
                <a:cs typeface="Times New Roman" panose="02020603050405020304" pitchFamily="18" charset="0"/>
              </a:rPr>
              <a:t>function generation</a:t>
            </a:r>
            <a:r>
              <a:rPr lang="en-US" altLang="zh-TW" dirty="0">
                <a:latin typeface="Times New Roman" panose="02020603050405020304" pitchFamily="18" charset="0"/>
                <a:cs typeface="Times New Roman" panose="02020603050405020304" pitchFamily="18" charset="0"/>
              </a:rPr>
              <a:t>, and speeds policy enforcement to the PGW. </a:t>
            </a:r>
            <a:endParaRPr lang="en-US" altLang="zh-TW"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48</a:t>
            </a:fld>
            <a:endParaRPr lang="en-US" altLang="zh-TW"/>
          </a:p>
        </p:txBody>
      </p:sp>
    </p:spTree>
    <p:extLst>
      <p:ext uri="{BB962C8B-B14F-4D97-AF65-F5344CB8AC3E}">
        <p14:creationId xmlns:p14="http://schemas.microsoft.com/office/powerpoint/2010/main" val="37579236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Grouping EPC Entities </a:t>
            </a:r>
            <a:r>
              <a:rPr lang="en-US" altLang="zh-TW" dirty="0" smtClean="0"/>
              <a:t/>
            </a:r>
            <a:br>
              <a:rPr lang="en-US" altLang="zh-TW" dirty="0" smtClean="0"/>
            </a:br>
            <a:r>
              <a:rPr lang="en-US" altLang="zh-TW" dirty="0" smtClean="0"/>
              <a:t>in </a:t>
            </a:r>
            <a:r>
              <a:rPr lang="en-US" altLang="zh-TW" dirty="0"/>
              <a:t>the </a:t>
            </a:r>
            <a:r>
              <a:rPr lang="en-US" altLang="zh-TW" dirty="0" smtClean="0"/>
              <a:t>NFV</a:t>
            </a:r>
            <a:r>
              <a:rPr lang="zh-TW" altLang="en-US" dirty="0" smtClean="0"/>
              <a:t> </a:t>
            </a:r>
            <a:r>
              <a:rPr lang="en-US" altLang="zh-TW" dirty="0" smtClean="0"/>
              <a:t>Environment</a:t>
            </a:r>
            <a:endParaRPr lang="zh-TW" altLang="en-US" dirty="0"/>
          </a:p>
        </p:txBody>
      </p:sp>
      <p:sp>
        <p:nvSpPr>
          <p:cNvPr id="3" name="內容版面配置區 2"/>
          <p:cNvSpPr>
            <a:spLocks noGrp="1"/>
          </p:cNvSpPr>
          <p:nvPr>
            <p:ph idx="1"/>
          </p:nvPr>
        </p:nvSpPr>
        <p:spPr>
          <a:xfrm>
            <a:off x="609600" y="1600201"/>
            <a:ext cx="10972800" cy="4525963"/>
          </a:xfrm>
        </p:spPr>
        <p:txBody>
          <a:bodyPr/>
          <a:lstStyle/>
          <a:p>
            <a:r>
              <a:rPr lang="en-US" altLang="zh-TW" dirty="0" smtClean="0">
                <a:latin typeface="Times New Roman" panose="02020603050405020304" pitchFamily="18" charset="0"/>
                <a:cs typeface="Times New Roman" panose="02020603050405020304" pitchFamily="18" charset="0"/>
              </a:rPr>
              <a:t>Segment Four</a:t>
            </a:r>
          </a:p>
          <a:p>
            <a:pPr lvl="1"/>
            <a:r>
              <a:rPr lang="en-US" altLang="zh-TW" dirty="0" smtClean="0">
                <a:latin typeface="Times New Roman" panose="02020603050405020304" pitchFamily="18" charset="0"/>
                <a:cs typeface="Times New Roman" panose="02020603050405020304" pitchFamily="18" charset="0"/>
              </a:rPr>
              <a:t>The OCS </a:t>
            </a:r>
            <a:r>
              <a:rPr lang="en-US" altLang="zh-TW" dirty="0">
                <a:latin typeface="Times New Roman" panose="02020603050405020304" pitchFamily="18" charset="0"/>
                <a:cs typeface="Times New Roman" panose="02020603050405020304" pitchFamily="18" charset="0"/>
              </a:rPr>
              <a:t>and OFCS interact with the PCRF and PCEF to </a:t>
            </a:r>
            <a:r>
              <a:rPr lang="en-US" altLang="zh-TW" dirty="0" smtClean="0">
                <a:latin typeface="Times New Roman" panose="02020603050405020304" pitchFamily="18" charset="0"/>
                <a:cs typeface="Times New Roman" panose="02020603050405020304" pitchFamily="18" charset="0"/>
              </a:rPr>
              <a:t>gather information </a:t>
            </a:r>
            <a:r>
              <a:rPr lang="en-US" altLang="zh-TW" dirty="0">
                <a:latin typeface="Times New Roman" panose="02020603050405020304" pitchFamily="18" charset="0"/>
                <a:cs typeface="Times New Roman" panose="02020603050405020304" pitchFamily="18" charset="0"/>
              </a:rPr>
              <a:t>about the session and enforce charging policies </a:t>
            </a:r>
            <a:r>
              <a:rPr lang="en-US" altLang="zh-TW" dirty="0" smtClean="0">
                <a:latin typeface="Times New Roman" panose="02020603050405020304" pitchFamily="18" charset="0"/>
                <a:cs typeface="Times New Roman" panose="02020603050405020304" pitchFamily="18" charset="0"/>
              </a:rPr>
              <a:t>to the PGW.</a:t>
            </a:r>
          </a:p>
          <a:p>
            <a:pPr lvl="1"/>
            <a:r>
              <a:rPr lang="en-US" altLang="zh-TW" dirty="0">
                <a:latin typeface="Times New Roman" panose="02020603050405020304" pitchFamily="18" charset="0"/>
                <a:cs typeface="Times New Roman" panose="02020603050405020304" pitchFamily="18" charset="0"/>
              </a:rPr>
              <a:t>In addition, this segment groups all the entities that need to </a:t>
            </a:r>
            <a:r>
              <a:rPr lang="en-US" altLang="zh-TW" dirty="0" smtClean="0">
                <a:solidFill>
                  <a:srgbClr val="FF0000"/>
                </a:solidFill>
                <a:latin typeface="Times New Roman" panose="02020603050405020304" pitchFamily="18" charset="0"/>
                <a:cs typeface="Times New Roman" panose="02020603050405020304" pitchFamily="18" charset="0"/>
              </a:rPr>
              <a:t>interact with </a:t>
            </a:r>
            <a:r>
              <a:rPr lang="en-US" altLang="zh-TW" dirty="0">
                <a:solidFill>
                  <a:srgbClr val="FF0000"/>
                </a:solidFill>
                <a:latin typeface="Times New Roman" panose="02020603050405020304" pitchFamily="18" charset="0"/>
                <a:cs typeface="Times New Roman" panose="02020603050405020304" pitchFamily="18" charset="0"/>
              </a:rPr>
              <a:t>the OSS/BSS</a:t>
            </a:r>
            <a:r>
              <a:rPr lang="en-US" altLang="zh-TW" dirty="0" smtClean="0">
                <a:latin typeface="Times New Roman" panose="02020603050405020304" pitchFamily="18" charset="0"/>
                <a:cs typeface="Times New Roman" panose="02020603050405020304" pitchFamily="18" charset="0"/>
              </a:rPr>
              <a:t>.</a:t>
            </a:r>
          </a:p>
          <a:p>
            <a:pPr lvl="1"/>
            <a:r>
              <a:rPr lang="en-US" altLang="zh-TW" dirty="0">
                <a:latin typeface="Times New Roman" panose="02020603050405020304" pitchFamily="18" charset="0"/>
                <a:cs typeface="Times New Roman" panose="02020603050405020304" pitchFamily="18" charset="0"/>
              </a:rPr>
              <a:t>Limiting fragmentation </a:t>
            </a:r>
            <a:r>
              <a:rPr lang="en-US" altLang="zh-TW" dirty="0" smtClean="0">
                <a:latin typeface="Times New Roman" panose="02020603050405020304" pitchFamily="18" charset="0"/>
                <a:cs typeface="Times New Roman" panose="02020603050405020304" pitchFamily="18" charset="0"/>
              </a:rPr>
              <a:t>of</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OSS/BSS </a:t>
            </a:r>
            <a:r>
              <a:rPr lang="en-US" altLang="zh-TW" dirty="0">
                <a:latin typeface="Times New Roman" panose="02020603050405020304" pitchFamily="18" charset="0"/>
                <a:cs typeface="Times New Roman" panose="02020603050405020304" pitchFamily="18" charset="0"/>
              </a:rPr>
              <a:t>interactions leads to more efficient control over network </a:t>
            </a:r>
            <a:r>
              <a:rPr lang="en-US" altLang="zh-TW" dirty="0" smtClean="0">
                <a:latin typeface="Times New Roman" panose="02020603050405020304" pitchFamily="18" charset="0"/>
                <a:cs typeface="Times New Roman" panose="02020603050405020304" pitchFamily="18" charset="0"/>
              </a:rPr>
              <a:t>services.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49</a:t>
            </a:fld>
            <a:endParaRPr lang="en-US" altLang="zh-TW"/>
          </a:p>
        </p:txBody>
      </p:sp>
    </p:spTree>
    <p:extLst>
      <p:ext uri="{BB962C8B-B14F-4D97-AF65-F5344CB8AC3E}">
        <p14:creationId xmlns:p14="http://schemas.microsoft.com/office/powerpoint/2010/main" val="3355910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Introduction</a:t>
            </a:r>
            <a:endParaRPr lang="en-US" altLang="zh-TW"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609600" y="1624013"/>
            <a:ext cx="10866120" cy="4525963"/>
          </a:xfrm>
        </p:spPr>
        <p:txBody>
          <a:bodyPr/>
          <a:lstStyle/>
          <a:p>
            <a:r>
              <a:rPr lang="en-US" altLang="zh-TW" sz="2800" dirty="0" smtClean="0">
                <a:latin typeface="Times New Roman" panose="02020603050405020304" pitchFamily="18" charset="0"/>
                <a:cs typeface="Times New Roman" panose="02020603050405020304" pitchFamily="18" charset="0"/>
              </a:rPr>
              <a:t>The </a:t>
            </a:r>
            <a:r>
              <a:rPr lang="en-US" altLang="zh-TW" sz="2800" dirty="0">
                <a:latin typeface="Times New Roman" panose="02020603050405020304" pitchFamily="18" charset="0"/>
                <a:cs typeface="Times New Roman" panose="02020603050405020304" pitchFamily="18" charset="0"/>
              </a:rPr>
              <a:t>demand for </a:t>
            </a:r>
            <a:r>
              <a:rPr lang="en-US" altLang="zh-TW" sz="2800" dirty="0">
                <a:solidFill>
                  <a:srgbClr val="FF0000"/>
                </a:solidFill>
                <a:latin typeface="Times New Roman" panose="02020603050405020304" pitchFamily="18" charset="0"/>
                <a:cs typeface="Times New Roman" panose="02020603050405020304" pitchFamily="18" charset="0"/>
              </a:rPr>
              <a:t>reducing capital </a:t>
            </a:r>
            <a:r>
              <a:rPr lang="en-US" altLang="zh-TW" sz="2800" dirty="0" smtClean="0">
                <a:solidFill>
                  <a:srgbClr val="FF0000"/>
                </a:solidFill>
                <a:latin typeface="Times New Roman" panose="02020603050405020304" pitchFamily="18" charset="0"/>
                <a:cs typeface="Times New Roman" panose="02020603050405020304" pitchFamily="18" charset="0"/>
              </a:rPr>
              <a:t>expenditures</a:t>
            </a:r>
            <a:r>
              <a:rPr lang="zh-TW" altLang="en-US" sz="2800" dirty="0" smtClean="0">
                <a:solidFill>
                  <a:srgbClr val="FF0000"/>
                </a:solidFill>
                <a:latin typeface="Times New Roman" panose="02020603050405020304" pitchFamily="18" charset="0"/>
                <a:cs typeface="Times New Roman" panose="02020603050405020304" pitchFamily="18" charset="0"/>
              </a:rPr>
              <a:t> </a:t>
            </a:r>
            <a:r>
              <a:rPr lang="en-US" altLang="zh-TW" sz="2800" dirty="0" smtClean="0">
                <a:solidFill>
                  <a:srgbClr val="FF0000"/>
                </a:solidFill>
                <a:latin typeface="Times New Roman" panose="02020603050405020304" pitchFamily="18" charset="0"/>
                <a:cs typeface="Times New Roman" panose="02020603050405020304" pitchFamily="18" charset="0"/>
              </a:rPr>
              <a:t>(CAPEX</a:t>
            </a:r>
            <a:r>
              <a:rPr lang="en-US" altLang="zh-TW" sz="2800" dirty="0">
                <a:solidFill>
                  <a:srgbClr val="FF0000"/>
                </a:solidFill>
                <a:latin typeface="Times New Roman" panose="02020603050405020304" pitchFamily="18" charset="0"/>
                <a:cs typeface="Times New Roman" panose="02020603050405020304" pitchFamily="18" charset="0"/>
              </a:rPr>
              <a:t>) and operating expenditures (OPEX)</a:t>
            </a:r>
            <a:r>
              <a:rPr lang="en-US" altLang="zh-TW" sz="2800" dirty="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has</a:t>
            </a: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pushed </a:t>
            </a:r>
            <a:r>
              <a:rPr lang="en-US" altLang="zh-TW" sz="2800" dirty="0">
                <a:latin typeface="Times New Roman" panose="02020603050405020304" pitchFamily="18" charset="0"/>
                <a:cs typeface="Times New Roman" panose="02020603050405020304" pitchFamily="18" charset="0"/>
              </a:rPr>
              <a:t>information technology (IT) </a:t>
            </a:r>
            <a:r>
              <a:rPr lang="en-US" altLang="zh-TW" sz="2800" dirty="0" smtClean="0">
                <a:latin typeface="Times New Roman" panose="02020603050405020304" pitchFamily="18" charset="0"/>
                <a:cs typeface="Times New Roman" panose="02020603050405020304" pitchFamily="18" charset="0"/>
              </a:rPr>
              <a:t>specialists</a:t>
            </a: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toward </a:t>
            </a:r>
            <a:r>
              <a:rPr lang="en-US" altLang="zh-TW" sz="2800" dirty="0">
                <a:latin typeface="Times New Roman" panose="02020603050405020304" pitchFamily="18" charset="0"/>
                <a:cs typeface="Times New Roman" panose="02020603050405020304" pitchFamily="18" charset="0"/>
              </a:rPr>
              <a:t>contemplating designs to </a:t>
            </a:r>
            <a:r>
              <a:rPr lang="en-US" altLang="zh-TW" sz="2800" dirty="0">
                <a:solidFill>
                  <a:srgbClr val="FF0000"/>
                </a:solidFill>
                <a:latin typeface="Times New Roman" panose="02020603050405020304" pitchFamily="18" charset="0"/>
                <a:cs typeface="Times New Roman" panose="02020603050405020304" pitchFamily="18" charset="0"/>
              </a:rPr>
              <a:t>achieve more effective </a:t>
            </a:r>
            <a:r>
              <a:rPr lang="en-US" altLang="zh-TW" sz="2800" dirty="0" smtClean="0">
                <a:solidFill>
                  <a:srgbClr val="FF0000"/>
                </a:solidFill>
                <a:latin typeface="Times New Roman" panose="02020603050405020304" pitchFamily="18" charset="0"/>
                <a:cs typeface="Times New Roman" panose="02020603050405020304" pitchFamily="18" charset="0"/>
              </a:rPr>
              <a:t>capital</a:t>
            </a:r>
            <a:r>
              <a:rPr lang="zh-TW" altLang="en-US" sz="2800" dirty="0" smtClean="0">
                <a:solidFill>
                  <a:srgbClr val="FF0000"/>
                </a:solidFill>
                <a:latin typeface="Times New Roman" panose="02020603050405020304" pitchFamily="18" charset="0"/>
                <a:cs typeface="Times New Roman" panose="02020603050405020304" pitchFamily="18" charset="0"/>
              </a:rPr>
              <a:t> </a:t>
            </a:r>
            <a:r>
              <a:rPr lang="en-US" altLang="zh-TW" sz="2800" dirty="0" smtClean="0">
                <a:solidFill>
                  <a:srgbClr val="FF0000"/>
                </a:solidFill>
                <a:latin typeface="Times New Roman" panose="02020603050405020304" pitchFamily="18" charset="0"/>
                <a:cs typeface="Times New Roman" panose="02020603050405020304" pitchFamily="18" charset="0"/>
              </a:rPr>
              <a:t>investments</a:t>
            </a:r>
            <a:r>
              <a:rPr lang="en-US" altLang="zh-TW" sz="2800" dirty="0" smtClean="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with higher return on capital. </a:t>
            </a:r>
          </a:p>
          <a:p>
            <a:r>
              <a:rPr lang="en-US" altLang="zh-TW" sz="2800" dirty="0" smtClean="0">
                <a:latin typeface="Times New Roman" panose="02020603050405020304" pitchFamily="18" charset="0"/>
                <a:cs typeface="Times New Roman" panose="02020603050405020304" pitchFamily="18" charset="0"/>
              </a:rPr>
              <a:t>In </a:t>
            </a:r>
            <a:r>
              <a:rPr lang="en-US" altLang="zh-TW" sz="2800" dirty="0">
                <a:latin typeface="Times New Roman" panose="02020603050405020304" pitchFamily="18" charset="0"/>
                <a:cs typeface="Times New Roman" panose="02020603050405020304" pitchFamily="18" charset="0"/>
              </a:rPr>
              <a:t>a virtual environment, hardware is emulated, and the </a:t>
            </a:r>
            <a:r>
              <a:rPr lang="en-US" altLang="zh-TW" sz="2800" dirty="0">
                <a:solidFill>
                  <a:srgbClr val="FF0000"/>
                </a:solidFill>
                <a:latin typeface="Times New Roman" panose="02020603050405020304" pitchFamily="18" charset="0"/>
                <a:cs typeface="Times New Roman" panose="02020603050405020304" pitchFamily="18" charset="0"/>
              </a:rPr>
              <a:t>operating system (OS) runs over the emulated hardware</a:t>
            </a:r>
            <a:r>
              <a:rPr lang="en-US" altLang="zh-TW" sz="2800" dirty="0">
                <a:latin typeface="Times New Roman" panose="02020603050405020304" pitchFamily="18" charset="0"/>
                <a:cs typeface="Times New Roman" panose="02020603050405020304" pitchFamily="18" charset="0"/>
              </a:rPr>
              <a:t> as if it </a:t>
            </a:r>
            <a:r>
              <a:rPr lang="en-US" altLang="zh-TW" sz="2800" dirty="0" smtClean="0">
                <a:latin typeface="Times New Roman" panose="02020603050405020304" pitchFamily="18" charset="0"/>
                <a:cs typeface="Times New Roman" panose="02020603050405020304" pitchFamily="18" charset="0"/>
              </a:rPr>
              <a:t>is</a:t>
            </a: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running </a:t>
            </a:r>
            <a:r>
              <a:rPr lang="en-US" altLang="zh-TW" sz="2800" dirty="0">
                <a:latin typeface="Times New Roman" panose="02020603050405020304" pitchFamily="18" charset="0"/>
                <a:cs typeface="Times New Roman" panose="02020603050405020304" pitchFamily="18" charset="0"/>
              </a:rPr>
              <a:t>on its own bare metal resources.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a:latin typeface="Times New Roman" panose="02020603050405020304" pitchFamily="18" charset="0"/>
                <a:cs typeface="Times New Roman" panose="02020603050405020304" pitchFamily="18" charset="0"/>
              </a:rPr>
              <a:t>Using this procedure, multiple virtual machines can </a:t>
            </a:r>
            <a:r>
              <a:rPr lang="en-US" altLang="zh-TW" sz="2800" dirty="0">
                <a:solidFill>
                  <a:srgbClr val="FF0000"/>
                </a:solidFill>
                <a:latin typeface="Times New Roman" panose="02020603050405020304" pitchFamily="18" charset="0"/>
                <a:cs typeface="Times New Roman" panose="02020603050405020304" pitchFamily="18" charset="0"/>
              </a:rPr>
              <a:t>share available </a:t>
            </a:r>
            <a:r>
              <a:rPr lang="en-US" altLang="zh-TW" sz="2800" dirty="0" smtClean="0">
                <a:solidFill>
                  <a:srgbClr val="FF0000"/>
                </a:solidFill>
                <a:latin typeface="Times New Roman" panose="02020603050405020304" pitchFamily="18" charset="0"/>
                <a:cs typeface="Times New Roman" panose="02020603050405020304" pitchFamily="18" charset="0"/>
              </a:rPr>
              <a:t>resources</a:t>
            </a: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and </a:t>
            </a:r>
            <a:r>
              <a:rPr lang="en-US" altLang="zh-TW" sz="2800" dirty="0">
                <a:latin typeface="Times New Roman" panose="02020603050405020304" pitchFamily="18" charset="0"/>
                <a:cs typeface="Times New Roman" panose="02020603050405020304" pitchFamily="18" charset="0"/>
              </a:rPr>
              <a:t>run simultaneously on a single physical </a:t>
            </a:r>
            <a:r>
              <a:rPr lang="en-US" altLang="zh-TW" sz="2800" dirty="0" smtClean="0">
                <a:latin typeface="Times New Roman" panose="02020603050405020304" pitchFamily="18" charset="0"/>
                <a:cs typeface="Times New Roman" panose="02020603050405020304" pitchFamily="18" charset="0"/>
              </a:rPr>
              <a:t>machine.</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a:t>
            </a:fld>
            <a:endParaRPr lang="en-US" altLang="zh-TW" dirty="0"/>
          </a:p>
        </p:txBody>
      </p:sp>
    </p:spTree>
    <p:extLst>
      <p:ext uri="{BB962C8B-B14F-4D97-AF65-F5344CB8AC3E}">
        <p14:creationId xmlns:p14="http://schemas.microsoft.com/office/powerpoint/2010/main" val="35649377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Grouping EPC Entities </a:t>
            </a:r>
            <a:r>
              <a:rPr lang="en-US" altLang="zh-TW" dirty="0" smtClean="0"/>
              <a:t/>
            </a:r>
            <a:br>
              <a:rPr lang="en-US" altLang="zh-TW" dirty="0" smtClean="0"/>
            </a:br>
            <a:r>
              <a:rPr lang="en-US" altLang="zh-TW" dirty="0" smtClean="0"/>
              <a:t>in </a:t>
            </a:r>
            <a:r>
              <a:rPr lang="en-US" altLang="zh-TW" dirty="0"/>
              <a:t>the </a:t>
            </a:r>
            <a:r>
              <a:rPr lang="en-US" altLang="zh-TW" dirty="0" smtClean="0"/>
              <a:t>NFV</a:t>
            </a:r>
            <a:r>
              <a:rPr lang="zh-TW" altLang="en-US" dirty="0" smtClean="0"/>
              <a:t> </a:t>
            </a:r>
            <a:r>
              <a:rPr lang="en-US" altLang="zh-TW" dirty="0" smtClean="0"/>
              <a:t>Environment</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1691853" y="1600200"/>
            <a:ext cx="9256277" cy="4756151"/>
          </a:xfrm>
          <a:prstGeom prst="rect">
            <a:avLst/>
          </a:prstGeo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50</a:t>
            </a:fld>
            <a:endParaRPr lang="en-US" altLang="zh-TW"/>
          </a:p>
        </p:txBody>
      </p:sp>
    </p:spTree>
    <p:extLst>
      <p:ext uri="{BB962C8B-B14F-4D97-AF65-F5344CB8AC3E}">
        <p14:creationId xmlns:p14="http://schemas.microsoft.com/office/powerpoint/2010/main" val="33992274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Grouping EPC Entities </a:t>
            </a:r>
            <a:r>
              <a:rPr lang="en-US" altLang="zh-TW" dirty="0" smtClean="0"/>
              <a:t/>
            </a:r>
            <a:br>
              <a:rPr lang="en-US" altLang="zh-TW" dirty="0" smtClean="0"/>
            </a:br>
            <a:r>
              <a:rPr lang="en-US" altLang="zh-TW" dirty="0" smtClean="0"/>
              <a:t>in </a:t>
            </a:r>
            <a:r>
              <a:rPr lang="en-US" altLang="zh-TW" dirty="0"/>
              <a:t>the </a:t>
            </a:r>
            <a:r>
              <a:rPr lang="en-US" altLang="zh-TW" dirty="0" smtClean="0"/>
              <a:t>NFV</a:t>
            </a:r>
            <a:r>
              <a:rPr lang="zh-TW" altLang="en-US" dirty="0" smtClean="0"/>
              <a:t> </a:t>
            </a:r>
            <a:r>
              <a:rPr lang="en-US" altLang="zh-TW" dirty="0" smtClean="0"/>
              <a:t>Environment</a:t>
            </a: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51</a:t>
            </a:fld>
            <a:endParaRPr lang="en-US" altLang="zh-TW"/>
          </a:p>
        </p:txBody>
      </p:sp>
      <p:pic>
        <p:nvPicPr>
          <p:cNvPr id="6" name="內容版面配置區 5"/>
          <p:cNvPicPr>
            <a:picLocks noGrp="1" noChangeAspect="1"/>
          </p:cNvPicPr>
          <p:nvPr>
            <p:ph idx="1"/>
          </p:nvPr>
        </p:nvPicPr>
        <p:blipFill>
          <a:blip r:embed="rId3"/>
          <a:stretch>
            <a:fillRect/>
          </a:stretch>
        </p:blipFill>
        <p:spPr>
          <a:xfrm>
            <a:off x="2458387" y="1508048"/>
            <a:ext cx="6876972" cy="5213428"/>
          </a:xfrm>
          <a:prstGeom prst="rect">
            <a:avLst/>
          </a:prstGeom>
        </p:spPr>
      </p:pic>
    </p:spTree>
    <p:extLst>
      <p:ext uri="{BB962C8B-B14F-4D97-AF65-F5344CB8AC3E}">
        <p14:creationId xmlns:p14="http://schemas.microsoft.com/office/powerpoint/2010/main" val="13773576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Grouping EPC Entities </a:t>
            </a:r>
            <a:r>
              <a:rPr lang="en-US" altLang="zh-TW" dirty="0" smtClean="0"/>
              <a:t/>
            </a:r>
            <a:br>
              <a:rPr lang="en-US" altLang="zh-TW" dirty="0" smtClean="0"/>
            </a:br>
            <a:r>
              <a:rPr lang="en-US" altLang="zh-TW" dirty="0" smtClean="0"/>
              <a:t>in </a:t>
            </a:r>
            <a:r>
              <a:rPr lang="en-US" altLang="zh-TW" dirty="0"/>
              <a:t>the </a:t>
            </a:r>
            <a:r>
              <a:rPr lang="en-US" altLang="zh-TW" dirty="0" smtClean="0"/>
              <a:t>NFV</a:t>
            </a:r>
            <a:r>
              <a:rPr lang="zh-TW" altLang="en-US" dirty="0" smtClean="0"/>
              <a:t> </a:t>
            </a:r>
            <a:r>
              <a:rPr lang="en-US" altLang="zh-TW" dirty="0" smtClean="0"/>
              <a:t>Environment</a:t>
            </a:r>
            <a:endParaRPr lang="zh-TW" altLang="en-US" dirty="0"/>
          </a:p>
        </p:txBody>
      </p:sp>
      <p:sp>
        <p:nvSpPr>
          <p:cNvPr id="3" name="內容版面配置區 2"/>
          <p:cNvSpPr>
            <a:spLocks noGrp="1"/>
          </p:cNvSpPr>
          <p:nvPr>
            <p:ph idx="1"/>
          </p:nvPr>
        </p:nvSpPr>
        <p:spPr>
          <a:xfrm>
            <a:off x="609600" y="1600201"/>
            <a:ext cx="10972800" cy="4525963"/>
          </a:xfrm>
        </p:spPr>
        <p:txBody>
          <a:bodyPr/>
          <a:lstStyle/>
          <a:p>
            <a:r>
              <a:rPr lang="en-US" altLang="zh-TW" dirty="0">
                <a:latin typeface="Times New Roman" panose="02020603050405020304" pitchFamily="18" charset="0"/>
                <a:cs typeface="Times New Roman" panose="02020603050405020304" pitchFamily="18" charset="0"/>
              </a:rPr>
              <a:t>In this grouping approach, all segments </a:t>
            </a:r>
            <a:r>
              <a:rPr lang="en-US" altLang="zh-TW" dirty="0" smtClean="0">
                <a:latin typeface="Times New Roman" panose="02020603050405020304" pitchFamily="18" charset="0"/>
                <a:cs typeface="Times New Roman" panose="02020603050405020304" pitchFamily="18" charset="0"/>
              </a:rPr>
              <a:t>are</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connected </a:t>
            </a:r>
            <a:r>
              <a:rPr lang="en-US" altLang="zh-TW" dirty="0">
                <a:latin typeface="Times New Roman" panose="02020603050405020304" pitchFamily="18" charset="0"/>
                <a:cs typeface="Times New Roman" panose="02020603050405020304" pitchFamily="18" charset="0"/>
              </a:rPr>
              <a:t>almost entirely through the </a:t>
            </a:r>
            <a:r>
              <a:rPr lang="en-US" altLang="zh-TW" dirty="0" smtClean="0">
                <a:solidFill>
                  <a:srgbClr val="FF0000"/>
                </a:solidFill>
                <a:latin typeface="Times New Roman" panose="02020603050405020304" pitchFamily="18" charset="0"/>
                <a:cs typeface="Times New Roman" panose="02020603050405020304" pitchFamily="18" charset="0"/>
              </a:rPr>
              <a:t>GPRS</a:t>
            </a:r>
            <a:r>
              <a:rPr lang="zh-TW" altLang="en-US" dirty="0" smtClean="0">
                <a:solidFill>
                  <a:srgbClr val="FF0000"/>
                </a:solidFill>
                <a:latin typeface="Times New Roman" panose="02020603050405020304" pitchFamily="18" charset="0"/>
                <a:cs typeface="Times New Roman" panose="02020603050405020304" pitchFamily="18" charset="0"/>
              </a:rPr>
              <a:t> </a:t>
            </a:r>
            <a:r>
              <a:rPr lang="en-US" altLang="zh-TW" dirty="0" smtClean="0">
                <a:solidFill>
                  <a:srgbClr val="FF0000"/>
                </a:solidFill>
                <a:latin typeface="Times New Roman" panose="02020603050405020304" pitchFamily="18" charset="0"/>
                <a:cs typeface="Times New Roman" panose="02020603050405020304" pitchFamily="18" charset="0"/>
              </a:rPr>
              <a:t>Tunneling </a:t>
            </a:r>
            <a:r>
              <a:rPr lang="en-US" altLang="zh-TW" dirty="0">
                <a:solidFill>
                  <a:srgbClr val="FF0000"/>
                </a:solidFill>
                <a:latin typeface="Times New Roman" panose="02020603050405020304" pitchFamily="18" charset="0"/>
                <a:cs typeface="Times New Roman" panose="02020603050405020304" pitchFamily="18" charset="0"/>
              </a:rPr>
              <a:t>Protocol (GTP)</a:t>
            </a:r>
            <a:r>
              <a:rPr lang="en-US" altLang="zh-TW" dirty="0">
                <a:latin typeface="Times New Roman" panose="02020603050405020304" pitchFamily="18" charset="0"/>
                <a:cs typeface="Times New Roman" panose="02020603050405020304" pitchFamily="18" charset="0"/>
              </a:rPr>
              <a:t>, not through </a:t>
            </a:r>
            <a:r>
              <a:rPr lang="en-US" altLang="zh-TW" dirty="0" smtClean="0">
                <a:latin typeface="Times New Roman" panose="02020603050405020304" pitchFamily="18" charset="0"/>
                <a:cs typeface="Times New Roman" panose="02020603050405020304" pitchFamily="18" charset="0"/>
              </a:rPr>
              <a:t>diameter</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protocol </a:t>
            </a:r>
            <a:r>
              <a:rPr lang="en-US" altLang="zh-TW" dirty="0">
                <a:latin typeface="Times New Roman" panose="02020603050405020304" pitchFamily="18" charset="0"/>
                <a:cs typeface="Times New Roman" panose="02020603050405020304" pitchFamily="18" charset="0"/>
              </a:rPr>
              <a:t>interfaces. </a:t>
            </a:r>
            <a:endParaRPr lang="en-US" altLang="zh-TW" dirty="0" smtClean="0">
              <a:latin typeface="Times New Roman" panose="02020603050405020304" pitchFamily="18" charset="0"/>
              <a:cs typeface="Times New Roman" panose="02020603050405020304" pitchFamily="18" charset="0"/>
            </a:endParaRPr>
          </a:p>
          <a:p>
            <a:r>
              <a:rPr lang="en-US" altLang="zh-TW" dirty="0">
                <a:latin typeface="Times New Roman" panose="02020603050405020304" pitchFamily="18" charset="0"/>
                <a:cs typeface="Times New Roman" panose="02020603050405020304" pitchFamily="18" charset="0"/>
              </a:rPr>
              <a:t>Even though the </a:t>
            </a:r>
            <a:r>
              <a:rPr lang="en-US" altLang="zh-TW" dirty="0" smtClean="0">
                <a:latin typeface="Times New Roman" panose="02020603050405020304" pitchFamily="18" charset="0"/>
                <a:cs typeface="Times New Roman" panose="02020603050405020304" pitchFamily="18" charset="0"/>
              </a:rPr>
              <a:t>diameter</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protocol </a:t>
            </a:r>
            <a:r>
              <a:rPr lang="en-US" altLang="zh-TW" dirty="0">
                <a:latin typeface="Times New Roman" panose="02020603050405020304" pitchFamily="18" charset="0"/>
                <a:cs typeface="Times New Roman" panose="02020603050405020304" pitchFamily="18" charset="0"/>
              </a:rPr>
              <a:t>is an enhanced signaling protocol in </a:t>
            </a:r>
            <a:r>
              <a:rPr lang="en-US" altLang="zh-TW" dirty="0" smtClean="0">
                <a:latin typeface="Times New Roman" panose="02020603050405020304" pitchFamily="18" charset="0"/>
                <a:cs typeface="Times New Roman" panose="02020603050405020304" pitchFamily="18" charset="0"/>
              </a:rPr>
              <a:t>the</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control </a:t>
            </a:r>
            <a:r>
              <a:rPr lang="en-US" altLang="zh-TW" dirty="0">
                <a:latin typeface="Times New Roman" panose="02020603050405020304" pitchFamily="18" charset="0"/>
                <a:cs typeface="Times New Roman" panose="02020603050405020304" pitchFamily="18" charset="0"/>
              </a:rPr>
              <a:t>plane of the EPC entities, it relies on </a:t>
            </a:r>
            <a:r>
              <a:rPr lang="en-US" altLang="zh-TW" dirty="0" smtClean="0">
                <a:latin typeface="Times New Roman" panose="02020603050405020304" pitchFamily="18" charset="0"/>
                <a:cs typeface="Times New Roman" panose="02020603050405020304" pitchFamily="18" charset="0"/>
              </a:rPr>
              <a:t>the</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Stream </a:t>
            </a:r>
            <a:r>
              <a:rPr lang="en-US" altLang="zh-TW" dirty="0">
                <a:latin typeface="Times New Roman" panose="02020603050405020304" pitchFamily="18" charset="0"/>
                <a:cs typeface="Times New Roman" panose="02020603050405020304" pitchFamily="18" charset="0"/>
              </a:rPr>
              <a:t>Control Transmission Protocol (</a:t>
            </a:r>
            <a:r>
              <a:rPr lang="en-US" altLang="zh-TW" dirty="0" smtClean="0">
                <a:latin typeface="Times New Roman" panose="02020603050405020304" pitchFamily="18" charset="0"/>
                <a:cs typeface="Times New Roman" panose="02020603050405020304" pitchFamily="18" charset="0"/>
              </a:rPr>
              <a:t>SCTP)</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and </a:t>
            </a:r>
            <a:r>
              <a:rPr lang="en-US" altLang="zh-TW" dirty="0">
                <a:latin typeface="Times New Roman" panose="02020603050405020304" pitchFamily="18" charset="0"/>
                <a:cs typeface="Times New Roman" panose="02020603050405020304" pitchFamily="18" charset="0"/>
              </a:rPr>
              <a:t>the Transmission Control Protocol (TCP) </a:t>
            </a:r>
            <a:r>
              <a:rPr lang="en-US" altLang="zh-TW" dirty="0" smtClean="0">
                <a:latin typeface="Times New Roman" panose="02020603050405020304" pitchFamily="18" charset="0"/>
                <a:cs typeface="Times New Roman" panose="02020603050405020304" pitchFamily="18" charset="0"/>
              </a:rPr>
              <a:t>in</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its </a:t>
            </a:r>
            <a:r>
              <a:rPr lang="en-US" altLang="zh-TW" dirty="0">
                <a:latin typeface="Times New Roman" panose="02020603050405020304" pitchFamily="18" charset="0"/>
                <a:cs typeface="Times New Roman" panose="02020603050405020304" pitchFamily="18" charset="0"/>
              </a:rPr>
              <a:t>transport layer. </a:t>
            </a:r>
            <a:endParaRPr lang="en-US" altLang="zh-TW"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52</a:t>
            </a:fld>
            <a:endParaRPr lang="en-US" altLang="zh-TW"/>
          </a:p>
        </p:txBody>
      </p:sp>
    </p:spTree>
    <p:extLst>
      <p:ext uri="{BB962C8B-B14F-4D97-AF65-F5344CB8AC3E}">
        <p14:creationId xmlns:p14="http://schemas.microsoft.com/office/powerpoint/2010/main" val="2702746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Grouping EPC Entities </a:t>
            </a:r>
            <a:r>
              <a:rPr lang="en-US" altLang="zh-TW" dirty="0" smtClean="0"/>
              <a:t/>
            </a:r>
            <a:br>
              <a:rPr lang="en-US" altLang="zh-TW" dirty="0" smtClean="0"/>
            </a:br>
            <a:r>
              <a:rPr lang="en-US" altLang="zh-TW" dirty="0" smtClean="0"/>
              <a:t>in </a:t>
            </a:r>
            <a:r>
              <a:rPr lang="en-US" altLang="zh-TW" dirty="0"/>
              <a:t>the </a:t>
            </a:r>
            <a:r>
              <a:rPr lang="en-US" altLang="zh-TW" dirty="0" smtClean="0"/>
              <a:t>NFV</a:t>
            </a:r>
            <a:r>
              <a:rPr lang="zh-TW" altLang="en-US" dirty="0" smtClean="0"/>
              <a:t> </a:t>
            </a:r>
            <a:r>
              <a:rPr lang="en-US" altLang="zh-TW" dirty="0" smtClean="0"/>
              <a:t>Environment</a:t>
            </a:r>
            <a:endParaRPr lang="zh-TW" altLang="en-US" dirty="0"/>
          </a:p>
        </p:txBody>
      </p:sp>
      <p:sp>
        <p:nvSpPr>
          <p:cNvPr id="3" name="內容版面配置區 2"/>
          <p:cNvSpPr>
            <a:spLocks noGrp="1"/>
          </p:cNvSpPr>
          <p:nvPr>
            <p:ph idx="1"/>
          </p:nvPr>
        </p:nvSpPr>
        <p:spPr>
          <a:xfrm>
            <a:off x="609600" y="1600201"/>
            <a:ext cx="11082728" cy="4525963"/>
          </a:xfrm>
        </p:spPr>
        <p:txBody>
          <a:bodyPr/>
          <a:lstStyle/>
          <a:p>
            <a:r>
              <a:rPr lang="en-US" altLang="zh-TW" dirty="0">
                <a:latin typeface="Times New Roman" panose="02020603050405020304" pitchFamily="18" charset="0"/>
                <a:cs typeface="Times New Roman" panose="02020603050405020304" pitchFamily="18" charset="0"/>
              </a:rPr>
              <a:t>The GTP relies on </a:t>
            </a:r>
            <a:r>
              <a:rPr lang="en-US" altLang="zh-TW" dirty="0" smtClean="0">
                <a:latin typeface="Times New Roman" panose="02020603050405020304" pitchFamily="18" charset="0"/>
                <a:cs typeface="Times New Roman" panose="02020603050405020304" pitchFamily="18" charset="0"/>
              </a:rPr>
              <a:t>the</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User </a:t>
            </a:r>
            <a:r>
              <a:rPr lang="en-US" altLang="zh-TW" dirty="0">
                <a:latin typeface="Times New Roman" panose="02020603050405020304" pitchFamily="18" charset="0"/>
                <a:cs typeface="Times New Roman" panose="02020603050405020304" pitchFamily="18" charset="0"/>
              </a:rPr>
              <a:t>Datagram Protocol (UDP) in its </a:t>
            </a:r>
            <a:r>
              <a:rPr lang="en-US" altLang="zh-TW" dirty="0" smtClean="0">
                <a:latin typeface="Times New Roman" panose="02020603050405020304" pitchFamily="18" charset="0"/>
                <a:cs typeface="Times New Roman" panose="02020603050405020304" pitchFamily="18" charset="0"/>
              </a:rPr>
              <a:t>transport</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layer</a:t>
            </a:r>
            <a:r>
              <a:rPr lang="en-US" altLang="zh-TW" dirty="0">
                <a:latin typeface="Times New Roman" panose="02020603050405020304" pitchFamily="18" charset="0"/>
                <a:cs typeface="Times New Roman" panose="02020603050405020304" pitchFamily="18" charset="0"/>
              </a:rPr>
              <a:t>, which has satisfactory performance on </a:t>
            </a:r>
            <a:r>
              <a:rPr lang="en-US" altLang="zh-TW" dirty="0" smtClean="0">
                <a:latin typeface="Times New Roman" panose="02020603050405020304" pitchFamily="18" charset="0"/>
                <a:cs typeface="Times New Roman" panose="02020603050405020304" pitchFamily="18" charset="0"/>
              </a:rPr>
              <a:t>small-packet</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data-exchange connections. </a:t>
            </a:r>
          </a:p>
          <a:p>
            <a:r>
              <a:rPr lang="en-US" altLang="zh-TW" dirty="0">
                <a:latin typeface="Times New Roman" panose="02020603050405020304" pitchFamily="18" charset="0"/>
                <a:cs typeface="Times New Roman" panose="02020603050405020304" pitchFamily="18" charset="0"/>
              </a:rPr>
              <a:t>Because </a:t>
            </a:r>
            <a:r>
              <a:rPr lang="en-US" altLang="zh-TW" dirty="0" smtClean="0">
                <a:latin typeface="Times New Roman" panose="02020603050405020304" pitchFamily="18" charset="0"/>
                <a:cs typeface="Times New Roman" panose="02020603050405020304" pitchFamily="18" charset="0"/>
              </a:rPr>
              <a:t>control-signaling</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packets </a:t>
            </a:r>
            <a:r>
              <a:rPr lang="en-US" altLang="zh-TW" dirty="0">
                <a:latin typeface="Times New Roman" panose="02020603050405020304" pitchFamily="18" charset="0"/>
                <a:cs typeface="Times New Roman" panose="02020603050405020304" pitchFamily="18" charset="0"/>
              </a:rPr>
              <a:t>are small, using an approach that maintains </a:t>
            </a:r>
            <a:r>
              <a:rPr lang="en-US" altLang="zh-TW" dirty="0" smtClean="0">
                <a:latin typeface="Times New Roman" panose="02020603050405020304" pitchFamily="18" charset="0"/>
                <a:cs typeface="Times New Roman" panose="02020603050405020304" pitchFamily="18" charset="0"/>
              </a:rPr>
              <a:t>interfaces</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on </a:t>
            </a:r>
            <a:r>
              <a:rPr lang="en-US" altLang="zh-TW" dirty="0">
                <a:latin typeface="Times New Roman" panose="02020603050405020304" pitchFamily="18" charset="0"/>
                <a:cs typeface="Times New Roman" panose="02020603050405020304" pitchFamily="18" charset="0"/>
              </a:rPr>
              <a:t>GTP leads to better computing performance and use </a:t>
            </a:r>
            <a:r>
              <a:rPr lang="en-US" altLang="zh-TW" dirty="0" smtClean="0">
                <a:latin typeface="Times New Roman" panose="02020603050405020304" pitchFamily="18" charset="0"/>
                <a:cs typeface="Times New Roman" panose="02020603050405020304" pitchFamily="18" charset="0"/>
              </a:rPr>
              <a:t>of</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network </a:t>
            </a:r>
            <a:r>
              <a:rPr lang="en-US" altLang="zh-TW" dirty="0">
                <a:latin typeface="Times New Roman" panose="02020603050405020304" pitchFamily="18" charset="0"/>
                <a:cs typeface="Times New Roman" panose="02020603050405020304" pitchFamily="18" charset="0"/>
              </a:rPr>
              <a:t>resources</a:t>
            </a:r>
            <a:r>
              <a:rPr lang="en-US" altLang="zh-TW" dirty="0" smtClean="0">
                <a:latin typeface="Times New Roman" panose="02020603050405020304" pitchFamily="18" charset="0"/>
                <a:cs typeface="Times New Roman" panose="02020603050405020304" pitchFamily="18" charset="0"/>
              </a:rPr>
              <a:t>.</a:t>
            </a:r>
          </a:p>
          <a:p>
            <a:r>
              <a:rPr lang="en-US" altLang="zh-TW" dirty="0" smtClean="0">
                <a:latin typeface="Times New Roman" panose="02020603050405020304" pitchFamily="18" charset="0"/>
                <a:cs typeface="Times New Roman" panose="02020603050405020304" pitchFamily="18" charset="0"/>
              </a:rPr>
              <a:t>It</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requires </a:t>
            </a:r>
            <a:r>
              <a:rPr lang="en-US" altLang="zh-TW" dirty="0">
                <a:solidFill>
                  <a:srgbClr val="FF0000"/>
                </a:solidFill>
                <a:latin typeface="Times New Roman" panose="02020603050405020304" pitchFamily="18" charset="0"/>
                <a:cs typeface="Times New Roman" panose="02020603050405020304" pitchFamily="18" charset="0"/>
              </a:rPr>
              <a:t>much computational power </a:t>
            </a:r>
            <a:r>
              <a:rPr lang="en-US" altLang="zh-TW" dirty="0">
                <a:latin typeface="Times New Roman" panose="02020603050405020304" pitchFamily="18" charset="0"/>
                <a:cs typeface="Times New Roman" panose="02020603050405020304" pitchFamily="18" charset="0"/>
              </a:rPr>
              <a:t>because </a:t>
            </a:r>
            <a:r>
              <a:rPr lang="en-US" altLang="zh-TW" dirty="0" smtClean="0">
                <a:latin typeface="Times New Roman" panose="02020603050405020304" pitchFamily="18" charset="0"/>
                <a:cs typeface="Times New Roman" panose="02020603050405020304" pitchFamily="18" charset="0"/>
              </a:rPr>
              <a:t>most</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transactions </a:t>
            </a:r>
            <a:r>
              <a:rPr lang="en-US" altLang="zh-TW" dirty="0">
                <a:latin typeface="Times New Roman" panose="02020603050405020304" pitchFamily="18" charset="0"/>
                <a:cs typeface="Times New Roman" panose="02020603050405020304" pitchFamily="18" charset="0"/>
              </a:rPr>
              <a:t>are carried out internally.</a:t>
            </a:r>
            <a:endParaRPr lang="en-US" altLang="zh-TW"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53</a:t>
            </a:fld>
            <a:endParaRPr lang="en-US" altLang="zh-TW"/>
          </a:p>
        </p:txBody>
      </p:sp>
    </p:spTree>
    <p:extLst>
      <p:ext uri="{BB962C8B-B14F-4D97-AF65-F5344CB8AC3E}">
        <p14:creationId xmlns:p14="http://schemas.microsoft.com/office/powerpoint/2010/main" val="13132311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Quantitative Analysis</a:t>
            </a:r>
            <a:endParaRPr lang="zh-TW" altLang="en-US" dirty="0"/>
          </a:p>
        </p:txBody>
      </p:sp>
      <p:sp>
        <p:nvSpPr>
          <p:cNvPr id="3" name="內容版面配置區 2"/>
          <p:cNvSpPr>
            <a:spLocks noGrp="1"/>
          </p:cNvSpPr>
          <p:nvPr>
            <p:ph idx="1"/>
          </p:nvPr>
        </p:nvSpPr>
        <p:spPr>
          <a:xfrm>
            <a:off x="609600" y="1600201"/>
            <a:ext cx="11082728" cy="4525963"/>
          </a:xfrm>
        </p:spPr>
        <p:txBody>
          <a:bodyPr/>
          <a:lstStyle/>
          <a:p>
            <a:r>
              <a:rPr lang="en-US" altLang="zh-TW" dirty="0">
                <a:latin typeface="Times New Roman" panose="02020603050405020304" pitchFamily="18" charset="0"/>
                <a:cs typeface="Times New Roman" panose="02020603050405020304" pitchFamily="18" charset="0"/>
              </a:rPr>
              <a:t>To illustrate the proposed grouping benefits, the signaling traffic generated in [25] </a:t>
            </a:r>
            <a:r>
              <a:rPr lang="en-US" altLang="zh-TW" dirty="0" smtClean="0">
                <a:latin typeface="Times New Roman" panose="02020603050405020304" pitchFamily="18" charset="0"/>
                <a:cs typeface="Times New Roman" panose="02020603050405020304" pitchFamily="18" charset="0"/>
              </a:rPr>
              <a:t>were applied</a:t>
            </a:r>
            <a:r>
              <a:rPr lang="en-US" altLang="zh-TW" dirty="0">
                <a:latin typeface="Times New Roman" panose="02020603050405020304" pitchFamily="18" charset="0"/>
                <a:cs typeface="Times New Roman" panose="02020603050405020304" pitchFamily="18" charset="0"/>
              </a:rPr>
              <a:t>, and the reduction in the required bandwidth is estimated</a:t>
            </a:r>
            <a:r>
              <a:rPr lang="en-US" altLang="zh-TW" dirty="0" smtClean="0">
                <a:latin typeface="Times New Roman" panose="02020603050405020304" pitchFamily="18" charset="0"/>
                <a:cs typeface="Times New Roman" panose="02020603050405020304" pitchFamily="18" charset="0"/>
              </a:rPr>
              <a:t>.</a:t>
            </a:r>
          </a:p>
          <a:p>
            <a:r>
              <a:rPr lang="en-US" altLang="zh-TW" dirty="0">
                <a:latin typeface="Times New Roman" panose="02020603050405020304" pitchFamily="18" charset="0"/>
                <a:cs typeface="Times New Roman" panose="02020603050405020304" pitchFamily="18" charset="0"/>
              </a:rPr>
              <a:t>In [25], the signaling traffic was generated for 15 </a:t>
            </a:r>
            <a:r>
              <a:rPr lang="en-US" altLang="zh-TW" dirty="0" err="1" smtClean="0">
                <a:latin typeface="Times New Roman" panose="02020603050405020304" pitchFamily="18" charset="0"/>
                <a:cs typeface="Times New Roman" panose="02020603050405020304" pitchFamily="18" charset="0"/>
              </a:rPr>
              <a:t>eNBs</a:t>
            </a:r>
            <a:r>
              <a:rPr lang="en-US" altLang="zh-TW" dirty="0" smtClean="0">
                <a:latin typeface="Times New Roman" panose="02020603050405020304" pitchFamily="18" charset="0"/>
                <a:cs typeface="Times New Roman" panose="02020603050405020304" pitchFamily="18" charset="0"/>
              </a:rPr>
              <a:t> connected </a:t>
            </a:r>
            <a:r>
              <a:rPr lang="en-US" altLang="zh-TW" dirty="0">
                <a:latin typeface="Times New Roman" panose="02020603050405020304" pitchFamily="18" charset="0"/>
                <a:cs typeface="Times New Roman" panose="02020603050405020304" pitchFamily="18" charset="0"/>
              </a:rPr>
              <a:t>to the EPC entities where traffic profile and planning parameters are shown in Table 3. </a:t>
            </a:r>
            <a:endParaRPr lang="en-US" altLang="zh-TW"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54</a:t>
            </a:fld>
            <a:endParaRPr lang="en-US" altLang="zh-TW"/>
          </a:p>
        </p:txBody>
      </p:sp>
      <p:sp>
        <p:nvSpPr>
          <p:cNvPr id="5" name="矩形 4"/>
          <p:cNvSpPr/>
          <p:nvPr/>
        </p:nvSpPr>
        <p:spPr>
          <a:xfrm>
            <a:off x="609600" y="5317928"/>
            <a:ext cx="6096000" cy="923330"/>
          </a:xfrm>
          <a:prstGeom prst="rect">
            <a:avLst/>
          </a:prstGeom>
        </p:spPr>
        <p:txBody>
          <a:bodyPr>
            <a:spAutoFit/>
          </a:bodyPr>
          <a:lstStyle/>
          <a:p>
            <a:r>
              <a:rPr lang="en-US" altLang="zh-TW" dirty="0"/>
              <a:t>[25] D. </a:t>
            </a:r>
            <a:r>
              <a:rPr lang="en-US" altLang="zh-TW" dirty="0" err="1"/>
              <a:t>Dababneh</a:t>
            </a:r>
            <a:r>
              <a:rPr lang="en-US" altLang="zh-TW" dirty="0"/>
              <a:t>, LTE Traffic Generation and Evolved Packet Core (EPC)</a:t>
            </a:r>
            <a:r>
              <a:rPr lang="zh-TW" altLang="en-US" dirty="0"/>
              <a:t> </a:t>
            </a:r>
            <a:r>
              <a:rPr lang="en-US" altLang="zh-TW" dirty="0"/>
              <a:t>Network Planning, M.S. thesis, Dept. Sys. and Comp. Eng., Carleton</a:t>
            </a:r>
            <a:r>
              <a:rPr lang="zh-TW" altLang="en-US" dirty="0"/>
              <a:t> </a:t>
            </a:r>
            <a:r>
              <a:rPr lang="en-US" altLang="zh-TW" dirty="0"/>
              <a:t>Univ., Ottawa, Ontario, Canada, 2013.</a:t>
            </a:r>
          </a:p>
        </p:txBody>
      </p:sp>
    </p:spTree>
    <p:extLst>
      <p:ext uri="{BB962C8B-B14F-4D97-AF65-F5344CB8AC3E}">
        <p14:creationId xmlns:p14="http://schemas.microsoft.com/office/powerpoint/2010/main" val="30868882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Quantitative Analysis</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634259" y="1624013"/>
            <a:ext cx="4507367" cy="5161033"/>
          </a:xfrm>
          <a:prstGeom prst="rect">
            <a:avLst/>
          </a:prstGeo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55</a:t>
            </a:fld>
            <a:endParaRPr lang="en-US" altLang="zh-TW"/>
          </a:p>
        </p:txBody>
      </p:sp>
      <p:pic>
        <p:nvPicPr>
          <p:cNvPr id="6" name="圖片 5"/>
          <p:cNvPicPr>
            <a:picLocks noChangeAspect="1"/>
          </p:cNvPicPr>
          <p:nvPr/>
        </p:nvPicPr>
        <p:blipFill>
          <a:blip r:embed="rId4"/>
          <a:stretch>
            <a:fillRect/>
          </a:stretch>
        </p:blipFill>
        <p:spPr>
          <a:xfrm>
            <a:off x="5004825" y="1624014"/>
            <a:ext cx="7044650" cy="4851737"/>
          </a:xfrm>
          <a:prstGeom prst="rect">
            <a:avLst/>
          </a:prstGeom>
        </p:spPr>
      </p:pic>
    </p:spTree>
    <p:extLst>
      <p:ext uri="{BB962C8B-B14F-4D97-AF65-F5344CB8AC3E}">
        <p14:creationId xmlns:p14="http://schemas.microsoft.com/office/powerpoint/2010/main" val="19294243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8ECCA6-91AC-4A62-9420-22F3ACD8A3A6}"/>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Conclusions</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2DC33B21-D25F-4B5F-9D04-FE7CA5026EA1}"/>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56</a:t>
            </a:fld>
            <a:endParaRPr lang="en-US" altLang="zh-TW"/>
          </a:p>
        </p:txBody>
      </p:sp>
      <p:sp>
        <p:nvSpPr>
          <p:cNvPr id="3" name="內容版面配置區 2">
            <a:extLst>
              <a:ext uri="{FF2B5EF4-FFF2-40B4-BE49-F238E27FC236}">
                <a16:creationId xmlns:a16="http://schemas.microsoft.com/office/drawing/2014/main" id="{83BE3A75-6211-4FED-870C-F5449DC1F210}"/>
              </a:ext>
            </a:extLst>
          </p:cNvPr>
          <p:cNvSpPr>
            <a:spLocks noGrp="1"/>
          </p:cNvSpPr>
          <p:nvPr>
            <p:ph idx="1"/>
          </p:nvPr>
        </p:nvSpPr>
        <p:spPr>
          <a:xfrm>
            <a:off x="609599" y="1600201"/>
            <a:ext cx="10548135" cy="4756150"/>
          </a:xfrm>
        </p:spPr>
        <p:txBody>
          <a:bodyPr/>
          <a:lstStyle/>
          <a:p>
            <a:r>
              <a:rPr lang="en-US" altLang="zh-TW" sz="2800" dirty="0">
                <a:latin typeface="Times New Roman" panose="02020603050405020304" pitchFamily="18" charset="0"/>
                <a:cs typeface="Times New Roman" panose="02020603050405020304" pitchFamily="18" charset="0"/>
              </a:rPr>
              <a:t>The NFV aims to revolutionize the telecommunication industry by decoupling network functions from the underlying proprietary hardware.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Besides </a:t>
            </a:r>
            <a:r>
              <a:rPr lang="en-US" altLang="zh-TW" sz="2800" dirty="0">
                <a:latin typeface="Times New Roman" panose="02020603050405020304" pitchFamily="18" charset="0"/>
                <a:cs typeface="Times New Roman" panose="02020603050405020304" pitchFamily="18" charset="0"/>
              </a:rPr>
              <a:t>all the </a:t>
            </a:r>
            <a:r>
              <a:rPr lang="en-US" altLang="zh-TW" sz="2800" dirty="0" smtClean="0">
                <a:latin typeface="Times New Roman" panose="02020603050405020304" pitchFamily="18" charset="0"/>
                <a:cs typeface="Times New Roman" panose="02020603050405020304" pitchFamily="18" charset="0"/>
              </a:rPr>
              <a:t>advantages brought </a:t>
            </a:r>
            <a:r>
              <a:rPr lang="en-US" altLang="zh-TW" sz="2800" dirty="0">
                <a:latin typeface="Times New Roman" panose="02020603050405020304" pitchFamily="18" charset="0"/>
                <a:cs typeface="Times New Roman" panose="02020603050405020304" pitchFamily="18" charset="0"/>
              </a:rPr>
              <a:t>by NFV to the telecommunications industry, it </a:t>
            </a:r>
            <a:r>
              <a:rPr lang="en-US" altLang="zh-TW" sz="2800" dirty="0" smtClean="0">
                <a:latin typeface="Times New Roman" panose="02020603050405020304" pitchFamily="18" charset="0"/>
                <a:cs typeface="Times New Roman" panose="02020603050405020304" pitchFamily="18" charset="0"/>
              </a:rPr>
              <a:t>faces technical </a:t>
            </a:r>
            <a:r>
              <a:rPr lang="en-US" altLang="zh-TW" sz="2800" dirty="0">
                <a:latin typeface="Times New Roman" panose="02020603050405020304" pitchFamily="18" charset="0"/>
                <a:cs typeface="Times New Roman" panose="02020603050405020304" pitchFamily="18" charset="0"/>
              </a:rPr>
              <a:t>challenges that might hinder its progress.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a:latin typeface="Times New Roman" panose="02020603050405020304" pitchFamily="18" charset="0"/>
                <a:cs typeface="Times New Roman" panose="02020603050405020304" pitchFamily="18" charset="0"/>
              </a:rPr>
              <a:t>This work also proposed a grouping criterion for virtualized network functions to minimize the transactions </a:t>
            </a:r>
            <a:r>
              <a:rPr lang="en-US" altLang="zh-TW" sz="2800" dirty="0" smtClean="0">
                <a:latin typeface="Times New Roman" panose="02020603050405020304" pitchFamily="18" charset="0"/>
                <a:cs typeface="Times New Roman" panose="02020603050405020304" pitchFamily="18" charset="0"/>
              </a:rPr>
              <a:t>occurring on </a:t>
            </a:r>
            <a:r>
              <a:rPr lang="en-US" altLang="zh-TW" sz="2800" dirty="0">
                <a:latin typeface="Times New Roman" panose="02020603050405020304" pitchFamily="18" charset="0"/>
                <a:cs typeface="Times New Roman" panose="02020603050405020304" pitchFamily="18" charset="0"/>
              </a:rPr>
              <a:t>the physical network</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The analysis shows that the </a:t>
            </a:r>
            <a:r>
              <a:rPr lang="en-US" altLang="zh-TW" sz="2800" dirty="0" smtClean="0">
                <a:latin typeface="Times New Roman" panose="02020603050405020304" pitchFamily="18" charset="0"/>
                <a:cs typeface="Times New Roman" panose="02020603050405020304" pitchFamily="18" charset="0"/>
              </a:rPr>
              <a:t>proposed grouping </a:t>
            </a:r>
            <a:r>
              <a:rPr lang="en-US" altLang="zh-TW" sz="2800" dirty="0">
                <a:latin typeface="Times New Roman" panose="02020603050405020304" pitchFamily="18" charset="0"/>
                <a:cs typeface="Times New Roman" panose="02020603050405020304" pitchFamily="18" charset="0"/>
              </a:rPr>
              <a:t>can reduce network control traffic by 70 percent.</a:t>
            </a:r>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96765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D665A5-D9A5-4848-A9B9-F8A24EBC5F28}"/>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a:r>
            <a:br>
              <a:rPr lang="en-US" altLang="zh-TW" dirty="0">
                <a:latin typeface="Times New Roman" panose="02020603050405020304" pitchFamily="18" charset="0"/>
                <a:cs typeface="Times New Roman" panose="02020603050405020304" pitchFamily="18" charset="0"/>
              </a:rPr>
            </a:br>
            <a:r>
              <a:rPr lang="en-US" altLang="zh-TW" dirty="0">
                <a:latin typeface="Times New Roman" panose="02020603050405020304" pitchFamily="18" charset="0"/>
                <a:cs typeface="Times New Roman" panose="02020603050405020304" pitchFamily="18" charset="0"/>
              </a:rPr>
              <a:t>References</a:t>
            </a:r>
            <a:br>
              <a:rPr lang="en-US" altLang="zh-TW" dirty="0">
                <a:latin typeface="Times New Roman" panose="02020603050405020304" pitchFamily="18" charset="0"/>
                <a:cs typeface="Times New Roman" panose="02020603050405020304" pitchFamily="18" charset="0"/>
              </a:rPr>
            </a:b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B0A0F86E-8738-43C8-BD10-291ED3A0BB05}"/>
              </a:ext>
            </a:extLst>
          </p:cNvPr>
          <p:cNvSpPr>
            <a:spLocks noGrp="1"/>
          </p:cNvSpPr>
          <p:nvPr>
            <p:ph idx="1"/>
          </p:nvPr>
        </p:nvSpPr>
        <p:spPr/>
        <p:txBody>
          <a:bodyPr/>
          <a:lstStyle/>
          <a:p>
            <a:r>
              <a:rPr lang="en-US" altLang="zh-TW" sz="1400" dirty="0"/>
              <a:t>[1] M. A. </a:t>
            </a:r>
            <a:r>
              <a:rPr lang="en-US" altLang="zh-TW" sz="1400" dirty="0" err="1"/>
              <a:t>Sharkh</a:t>
            </a:r>
            <a:r>
              <a:rPr lang="en-US" altLang="zh-TW" sz="1400" dirty="0"/>
              <a:t> et al., “Resource Allocation in a Network-Based Cloud Computing Environment: Design Challenges,” IEEE </a:t>
            </a:r>
            <a:r>
              <a:rPr lang="en-US" altLang="zh-TW" sz="1400" dirty="0" err="1"/>
              <a:t>Commun</a:t>
            </a:r>
            <a:r>
              <a:rPr lang="en-US" altLang="zh-TW" sz="1400" dirty="0"/>
              <a:t>. Mag., vol. </a:t>
            </a:r>
            <a:r>
              <a:rPr lang="en-US" altLang="zh-TW" sz="1400" dirty="0" smtClean="0"/>
              <a:t>51,</a:t>
            </a:r>
            <a:r>
              <a:rPr lang="zh-TW" altLang="en-US" sz="1400" dirty="0" smtClean="0"/>
              <a:t> </a:t>
            </a:r>
            <a:r>
              <a:rPr lang="en-US" altLang="zh-TW" sz="1400" dirty="0" smtClean="0"/>
              <a:t>no</a:t>
            </a:r>
            <a:r>
              <a:rPr lang="en-US" altLang="zh-TW" sz="1400" dirty="0"/>
              <a:t>. 11, Nov. 2013, pp. 46–52.</a:t>
            </a:r>
          </a:p>
          <a:p>
            <a:r>
              <a:rPr lang="en-US" altLang="zh-TW" sz="1400" dirty="0"/>
              <a:t>[2] Cisco, “Cisco Visual Networking Index Global Mobile Data Traffic Forecast Update 2012-2017,” http://</a:t>
            </a:r>
            <a:r>
              <a:rPr lang="en-US" altLang="zh-TW" sz="1400" dirty="0" smtClean="0"/>
              <a:t>www.cisco.com/en/US/solutions/collateral/ns341/ns525/ns537/ns705/ns827/white_paper_c11-520862.pdf,</a:t>
            </a:r>
            <a:r>
              <a:rPr lang="zh-TW" altLang="en-US" sz="1400" dirty="0" smtClean="0"/>
              <a:t> </a:t>
            </a:r>
            <a:r>
              <a:rPr lang="en-US" altLang="zh-TW" sz="1400" dirty="0" smtClean="0"/>
              <a:t>2012</a:t>
            </a:r>
            <a:r>
              <a:rPr lang="en-US" altLang="zh-TW" sz="1400" dirty="0"/>
              <a:t>.</a:t>
            </a:r>
          </a:p>
          <a:p>
            <a:r>
              <a:rPr lang="en-US" altLang="zh-TW" sz="1400" dirty="0"/>
              <a:t>[3] ETSI, “Network Function Virtualization: An Introduction, Benefits, Enablers, Challenges, &amp; Call for </a:t>
            </a:r>
            <a:r>
              <a:rPr lang="en-US" altLang="zh-TW" sz="1400" dirty="0" err="1"/>
              <a:t>Action</a:t>
            </a:r>
            <a:r>
              <a:rPr lang="en-US" altLang="zh-TW" sz="1400" dirty="0" err="1" smtClean="0"/>
              <a:t>,”portal.etsi.org</a:t>
            </a:r>
            <a:r>
              <a:rPr lang="en-US" altLang="zh-TW" sz="1400" dirty="0" smtClean="0"/>
              <a:t>/NFV/NFV_White_Paper.pdf</a:t>
            </a:r>
            <a:r>
              <a:rPr lang="en-US" altLang="zh-TW" sz="1400" dirty="0"/>
              <a:t>, 2012.</a:t>
            </a:r>
          </a:p>
          <a:p>
            <a:r>
              <a:rPr lang="en-US" altLang="zh-TW" sz="1400" dirty="0"/>
              <a:t>[4] ETSI,” Network Function Virtualization: Network Operator Perspectives </a:t>
            </a:r>
            <a:r>
              <a:rPr lang="en-US" altLang="zh-TW" sz="1400" dirty="0" smtClean="0"/>
              <a:t>on</a:t>
            </a:r>
            <a:r>
              <a:rPr lang="zh-TW" altLang="en-US" sz="1400" dirty="0" smtClean="0"/>
              <a:t> </a:t>
            </a:r>
            <a:r>
              <a:rPr lang="en-US" altLang="zh-TW" sz="1400" dirty="0" smtClean="0"/>
              <a:t>Industry Progress,”</a:t>
            </a:r>
            <a:r>
              <a:rPr lang="zh-TW" altLang="en-US" sz="1400" dirty="0" smtClean="0"/>
              <a:t> </a:t>
            </a:r>
            <a:r>
              <a:rPr lang="en-US" altLang="zh-TW" sz="1400" dirty="0" smtClean="0"/>
              <a:t>portal.etsi.org/NFV/NFV_White_Paper2.pdf</a:t>
            </a:r>
            <a:r>
              <a:rPr lang="en-US" altLang="zh-TW" sz="1400" dirty="0"/>
              <a:t>, 2013.</a:t>
            </a:r>
          </a:p>
          <a:p>
            <a:r>
              <a:rPr lang="en-US" altLang="zh-TW" sz="1400" dirty="0"/>
              <a:t>[5] ETSI, “Network Function Virtualization: </a:t>
            </a:r>
            <a:r>
              <a:rPr lang="en-US" altLang="zh-TW" sz="1400" dirty="0" smtClean="0"/>
              <a:t>Architectural</a:t>
            </a:r>
            <a:r>
              <a:rPr lang="zh-TW" altLang="en-US" sz="1400" dirty="0" smtClean="0"/>
              <a:t> </a:t>
            </a:r>
            <a:r>
              <a:rPr lang="en-US" altLang="zh-TW" sz="1400" dirty="0" smtClean="0"/>
              <a:t>Framework,”</a:t>
            </a:r>
            <a:r>
              <a:rPr lang="zh-TW" altLang="en-US" sz="1400" dirty="0" smtClean="0"/>
              <a:t> </a:t>
            </a:r>
            <a:r>
              <a:rPr lang="en-US" altLang="zh-TW" sz="1400" dirty="0" smtClean="0"/>
              <a:t>http</a:t>
            </a:r>
            <a:r>
              <a:rPr lang="en-US" altLang="zh-TW" sz="1400" dirty="0"/>
              <a:t>://</a:t>
            </a:r>
            <a:r>
              <a:rPr lang="en-US" altLang="zh-TW" sz="1400" dirty="0" smtClean="0"/>
              <a:t>www.etsi.org/deliver/etsi_gs/NFV/001_099/002/01.01.01_60/</a:t>
            </a:r>
            <a:r>
              <a:rPr lang="zh-TW" altLang="en-US" sz="1400" dirty="0" smtClean="0"/>
              <a:t> </a:t>
            </a:r>
            <a:r>
              <a:rPr lang="en-US" altLang="zh-TW" sz="1400" dirty="0" smtClean="0"/>
              <a:t>gs_NFV002v010101p.pdf</a:t>
            </a:r>
            <a:r>
              <a:rPr lang="en-US" altLang="zh-TW" sz="1400" dirty="0"/>
              <a:t>, 2013.</a:t>
            </a:r>
          </a:p>
          <a:p>
            <a:r>
              <a:rPr lang="en-US" altLang="zh-TW" sz="1400" dirty="0"/>
              <a:t>[6] M. </a:t>
            </a:r>
            <a:r>
              <a:rPr lang="en-US" altLang="zh-TW" sz="1400" dirty="0" err="1"/>
              <a:t>Jammal</a:t>
            </a:r>
            <a:r>
              <a:rPr lang="en-US" altLang="zh-TW" sz="1400" dirty="0"/>
              <a:t> et al., “Software Defined Networking: State of the Art </a:t>
            </a:r>
            <a:r>
              <a:rPr lang="en-US" altLang="zh-TW" sz="1400" dirty="0" smtClean="0"/>
              <a:t>and</a:t>
            </a:r>
            <a:r>
              <a:rPr lang="zh-TW" altLang="en-US" sz="1400" dirty="0" smtClean="0"/>
              <a:t> </a:t>
            </a:r>
            <a:r>
              <a:rPr lang="en-US" altLang="zh-TW" sz="1400" dirty="0" smtClean="0"/>
              <a:t>Research </a:t>
            </a:r>
            <a:r>
              <a:rPr lang="en-US" altLang="zh-TW" sz="1400" dirty="0"/>
              <a:t>Challenges,” Computer Networks, Elsevier, vol. 72, Oct. </a:t>
            </a:r>
            <a:r>
              <a:rPr lang="en-US" altLang="zh-TW" sz="1400" dirty="0" smtClean="0"/>
              <a:t>2014,</a:t>
            </a:r>
            <a:r>
              <a:rPr lang="zh-TW" altLang="en-US" sz="1400" dirty="0" smtClean="0"/>
              <a:t> </a:t>
            </a:r>
            <a:r>
              <a:rPr lang="en-US" altLang="zh-TW" sz="1400" dirty="0" smtClean="0"/>
              <a:t>pp</a:t>
            </a:r>
            <a:r>
              <a:rPr lang="en-US" altLang="zh-TW" sz="1400" dirty="0"/>
              <a:t>. 74–98.</a:t>
            </a:r>
          </a:p>
          <a:p>
            <a:r>
              <a:rPr lang="en-US" altLang="zh-TW" sz="1400" dirty="0"/>
              <a:t>[7] 6WIND, “6WIND and Red Hat Bring High-Performance Data Plane Processing to NFV</a:t>
            </a:r>
            <a:r>
              <a:rPr lang="en-US" altLang="zh-TW" sz="1400" dirty="0" smtClean="0"/>
              <a:t>,” http</a:t>
            </a:r>
            <a:r>
              <a:rPr lang="en-US" altLang="zh-TW" sz="1400" dirty="0"/>
              <a:t>://</a:t>
            </a:r>
            <a:r>
              <a:rPr lang="en-US" altLang="zh-TW" sz="1400" dirty="0" smtClean="0"/>
              <a:t>www.6windblog.com/6wind-and-red-hat-bringhigh-performance-data-plane-processing-to-nfv</a:t>
            </a:r>
            <a:r>
              <a:rPr lang="en-US" altLang="zh-TW" sz="1400" dirty="0"/>
              <a:t>/?</a:t>
            </a:r>
            <a:r>
              <a:rPr lang="en-US" altLang="zh-TW" sz="1400" dirty="0" smtClean="0"/>
              <a:t>utm_source=rss&amp;utm_medium=rss&amp;utm_campaign=6wind-and-red-hat-bring-high-performance-dataplane-processing-to-nfv</a:t>
            </a:r>
            <a:r>
              <a:rPr lang="en-US" altLang="zh-TW" sz="1400" dirty="0"/>
              <a:t>, 2013.</a:t>
            </a:r>
          </a:p>
          <a:p>
            <a:r>
              <a:rPr lang="en-US" altLang="zh-TW" sz="1400" dirty="0"/>
              <a:t>[8] Ericsson, “Telefonica and Ericsson Partner to Virtualize </a:t>
            </a:r>
            <a:r>
              <a:rPr lang="en-US" altLang="zh-TW" sz="1400" dirty="0" err="1"/>
              <a:t>Networks</a:t>
            </a:r>
            <a:r>
              <a:rPr lang="en-US" altLang="zh-TW" sz="1400" dirty="0" err="1" smtClean="0"/>
              <a:t>,”http</a:t>
            </a:r>
            <a:r>
              <a:rPr lang="en-US" altLang="zh-TW" sz="1400" dirty="0"/>
              <a:t>://www.ericsson.com/news/1763979, PRESS RELEASE </a:t>
            </a:r>
            <a:r>
              <a:rPr lang="en-US" altLang="zh-TW" sz="1400" dirty="0" smtClean="0"/>
              <a:t>FEBRUARY</a:t>
            </a:r>
            <a:r>
              <a:rPr lang="zh-TW" altLang="en-US" sz="1400" dirty="0" smtClean="0"/>
              <a:t> </a:t>
            </a:r>
            <a:r>
              <a:rPr lang="en-US" altLang="zh-TW" sz="1400" dirty="0" smtClean="0"/>
              <a:t>2014</a:t>
            </a:r>
            <a:r>
              <a:rPr lang="en-US" altLang="zh-TW" sz="1400" dirty="0"/>
              <a:t>.</a:t>
            </a:r>
          </a:p>
          <a:p>
            <a:r>
              <a:rPr lang="en-US" altLang="zh-TW" sz="1400" dirty="0"/>
              <a:t>[9] Alcatel-Lucent, “Why Service Providers Need an NFV Platform</a:t>
            </a:r>
            <a:r>
              <a:rPr lang="en-US" altLang="zh-TW" sz="1400" dirty="0" smtClean="0"/>
              <a:t>,”</a:t>
            </a:r>
            <a:r>
              <a:rPr lang="zh-TW" altLang="en-US" sz="1400" dirty="0" smtClean="0"/>
              <a:t> </a:t>
            </a:r>
            <a:r>
              <a:rPr lang="en-US" altLang="zh-TW" sz="1400" dirty="0" smtClean="0"/>
              <a:t>http</a:t>
            </a:r>
            <a:r>
              <a:rPr lang="en-US" altLang="zh-TW" sz="1400" dirty="0"/>
              <a:t>://www.tmcnet.com/tmc/whitepapers/documents/whitepapers/2014/9598-why-service-providers-need-nfv-platform.pdf, 2013</a:t>
            </a:r>
            <a:r>
              <a:rPr lang="en-US" altLang="zh-TW" sz="1400" dirty="0" smtClean="0"/>
              <a:t>.</a:t>
            </a:r>
            <a:endParaRPr lang="en-US" altLang="zh-TW" sz="1400" dirty="0"/>
          </a:p>
        </p:txBody>
      </p:sp>
      <p:sp>
        <p:nvSpPr>
          <p:cNvPr id="4" name="投影片編號版面配置區 3">
            <a:extLst>
              <a:ext uri="{FF2B5EF4-FFF2-40B4-BE49-F238E27FC236}">
                <a16:creationId xmlns:a16="http://schemas.microsoft.com/office/drawing/2014/main" id="{4F5546AC-6101-4C6B-BD25-58FF3E952F52}"/>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57</a:t>
            </a:fld>
            <a:endParaRPr lang="en-US" altLang="zh-TW" dirty="0"/>
          </a:p>
        </p:txBody>
      </p:sp>
    </p:spTree>
    <p:extLst>
      <p:ext uri="{BB962C8B-B14F-4D97-AF65-F5344CB8AC3E}">
        <p14:creationId xmlns:p14="http://schemas.microsoft.com/office/powerpoint/2010/main" val="26884438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prstClr val="black"/>
                </a:solidFill>
                <a:latin typeface="Times New Roman" panose="02020603050405020304" pitchFamily="18" charset="0"/>
                <a:cs typeface="Times New Roman" panose="02020603050405020304" pitchFamily="18" charset="0"/>
              </a:rPr>
              <a:t>References</a:t>
            </a:r>
            <a:endParaRPr lang="zh-TW" altLang="en-US" dirty="0"/>
          </a:p>
        </p:txBody>
      </p:sp>
      <p:sp>
        <p:nvSpPr>
          <p:cNvPr id="3" name="內容版面配置區 2"/>
          <p:cNvSpPr>
            <a:spLocks noGrp="1"/>
          </p:cNvSpPr>
          <p:nvPr>
            <p:ph idx="1"/>
          </p:nvPr>
        </p:nvSpPr>
        <p:spPr/>
        <p:txBody>
          <a:bodyPr/>
          <a:lstStyle/>
          <a:p>
            <a:r>
              <a:rPr lang="en-US" altLang="zh-TW" sz="1400" dirty="0"/>
              <a:t>[10] Intel, “Intel Data Plane Development Kit (Intel DPDK) Overview Packet Processing on Intel Architecture,” http://www.intel.com/content/dam/www/public/us/en/documents/presentation/dpdk-packet-processing-iaoverview-presentation.pdf ,2012.</a:t>
            </a:r>
          </a:p>
          <a:p>
            <a:r>
              <a:rPr lang="en-US" altLang="zh-TW" sz="1400" dirty="0"/>
              <a:t>[11] AT&amp;T, “AT&amp;T Vision Alignment Challenge Technology Survey, </a:t>
            </a:r>
            <a:r>
              <a:rPr lang="en-US" altLang="zh-TW" sz="1400" dirty="0" smtClean="0"/>
              <a:t>AT&amp;T</a:t>
            </a:r>
            <a:r>
              <a:rPr lang="zh-TW" altLang="en-US" sz="1400" dirty="0" smtClean="0"/>
              <a:t> </a:t>
            </a:r>
            <a:r>
              <a:rPr lang="en-US" altLang="zh-TW" sz="1400" dirty="0" smtClean="0"/>
              <a:t>Domain </a:t>
            </a:r>
            <a:r>
              <a:rPr lang="en-US" altLang="zh-TW" sz="1400" dirty="0"/>
              <a:t>2.0 Vision White Paper,” </a:t>
            </a:r>
            <a:r>
              <a:rPr lang="en-US" altLang="zh-TW" sz="1400" dirty="0" smtClean="0"/>
              <a:t>http</a:t>
            </a:r>
            <a:r>
              <a:rPr lang="en-US" altLang="zh-TW" sz="1400" dirty="0"/>
              <a:t>://</a:t>
            </a:r>
            <a:r>
              <a:rPr lang="en-US" altLang="zh-TW" sz="1400" dirty="0" smtClean="0"/>
              <a:t>www.att.com/Common/about_us/pdf/AT&amp;T%20Domain%202.0%20Vision%20White%20Paper.pdf</a:t>
            </a:r>
            <a:r>
              <a:rPr lang="en-US" altLang="zh-TW" sz="1400" dirty="0"/>
              <a:t>, Nov. 2013.</a:t>
            </a:r>
          </a:p>
          <a:p>
            <a:r>
              <a:rPr lang="en-US" altLang="zh-TW" sz="1400" dirty="0"/>
              <a:t>[12] V. </a:t>
            </a:r>
            <a:r>
              <a:rPr lang="en-US" altLang="zh-TW" sz="1400" dirty="0" err="1"/>
              <a:t>Ashktorab</a:t>
            </a:r>
            <a:r>
              <a:rPr lang="en-US" altLang="zh-TW" sz="1400" dirty="0"/>
              <a:t> and T. </a:t>
            </a:r>
            <a:r>
              <a:rPr lang="en-US" altLang="zh-TW" sz="1400" dirty="0" err="1"/>
              <a:t>Seyed</a:t>
            </a:r>
            <a:r>
              <a:rPr lang="en-US" altLang="zh-TW" sz="1400" dirty="0"/>
              <a:t>, “Security Threats and Countermeasures </a:t>
            </a:r>
            <a:r>
              <a:rPr lang="en-US" altLang="zh-TW" sz="1400" dirty="0" smtClean="0"/>
              <a:t>in</a:t>
            </a:r>
            <a:r>
              <a:rPr lang="zh-TW" altLang="en-US" sz="1400" dirty="0" smtClean="0"/>
              <a:t> </a:t>
            </a:r>
            <a:r>
              <a:rPr lang="en-US" altLang="zh-TW" sz="1400" dirty="0" smtClean="0"/>
              <a:t>Cloud </a:t>
            </a:r>
            <a:r>
              <a:rPr lang="en-US" altLang="zh-TW" sz="1400" dirty="0"/>
              <a:t>Computing,” Int’l. J. Applications and Innovation in </a:t>
            </a:r>
            <a:r>
              <a:rPr lang="en-US" altLang="zh-TW" sz="1400" dirty="0" smtClean="0"/>
              <a:t>Engineering</a:t>
            </a:r>
            <a:r>
              <a:rPr lang="zh-TW" altLang="en-US" sz="1400" dirty="0" smtClean="0"/>
              <a:t> </a:t>
            </a:r>
            <a:r>
              <a:rPr lang="en-US" altLang="zh-TW" sz="1400" dirty="0" smtClean="0"/>
              <a:t>and </a:t>
            </a:r>
            <a:r>
              <a:rPr lang="en-US" altLang="zh-TW" sz="1400" dirty="0"/>
              <a:t>Management, vol. 1, no. 2, 2012, pp. 234–45</a:t>
            </a:r>
            <a:r>
              <a:rPr lang="en-US" altLang="zh-TW" sz="1400" dirty="0" smtClean="0"/>
              <a:t>.</a:t>
            </a:r>
          </a:p>
          <a:p>
            <a:r>
              <a:rPr lang="en-US" altLang="zh-TW" sz="1400" dirty="0"/>
              <a:t>[13] Cloud Security Alliance, “The Notorious Nine Cloud Computing </a:t>
            </a:r>
            <a:r>
              <a:rPr lang="en-US" altLang="zh-TW" sz="1400" dirty="0" smtClean="0"/>
              <a:t>Top</a:t>
            </a:r>
            <a:r>
              <a:rPr lang="zh-TW" altLang="en-US" sz="1400" dirty="0" smtClean="0"/>
              <a:t> </a:t>
            </a:r>
            <a:r>
              <a:rPr lang="en-US" altLang="zh-TW" sz="1400" dirty="0" smtClean="0"/>
              <a:t>Threats </a:t>
            </a:r>
            <a:r>
              <a:rPr lang="en-US" altLang="zh-TW" sz="1400" dirty="0"/>
              <a:t>in 2013,” https://</a:t>
            </a:r>
            <a:r>
              <a:rPr lang="en-US" altLang="zh-TW" sz="1400" dirty="0" smtClean="0"/>
              <a:t>downloads.cloudsecurityalliance.org/initiatives/top_threats/The_Notorious_Nine_Cloud_Computing_Top_Threats_in_2013.pdf</a:t>
            </a:r>
            <a:r>
              <a:rPr lang="en-US" altLang="zh-TW" sz="1400" dirty="0"/>
              <a:t>, 2013.</a:t>
            </a:r>
          </a:p>
          <a:p>
            <a:r>
              <a:rPr lang="en-US" altLang="zh-TW" sz="1400" dirty="0"/>
              <a:t>[14] H. M. Tseng et al., “Network Virtualization with Cloud Virtual Switch</a:t>
            </a:r>
            <a:r>
              <a:rPr lang="en-US" altLang="zh-TW" sz="1400" dirty="0" smtClean="0"/>
              <a:t>,”</a:t>
            </a:r>
            <a:r>
              <a:rPr lang="en-US" altLang="zh-TW" sz="1400" dirty="0" err="1" smtClean="0"/>
              <a:t>Proc</a:t>
            </a:r>
            <a:r>
              <a:rPr lang="en-US" altLang="zh-TW" sz="1400" dirty="0" smtClean="0"/>
              <a:t>. 2011 IEEE 17th Int’l. Conf. Parallel and </a:t>
            </a:r>
            <a:r>
              <a:rPr lang="en-US" altLang="zh-TW" sz="1400" dirty="0" err="1" smtClean="0"/>
              <a:t>Distrib</a:t>
            </a:r>
            <a:r>
              <a:rPr lang="en-US" altLang="zh-TW" sz="1400" dirty="0" smtClean="0"/>
              <a:t>. Sys., 7–9 Dec.2011</a:t>
            </a:r>
            <a:r>
              <a:rPr lang="en-US" altLang="zh-TW" sz="1400" dirty="0"/>
              <a:t>, pp. 998–1003.</a:t>
            </a:r>
          </a:p>
          <a:p>
            <a:r>
              <a:rPr lang="en-US" altLang="zh-TW" sz="1400" dirty="0"/>
              <a:t>[15] T. </a:t>
            </a:r>
            <a:r>
              <a:rPr lang="en-US" altLang="zh-TW" sz="1400" dirty="0" err="1"/>
              <a:t>Taleb</a:t>
            </a:r>
            <a:r>
              <a:rPr lang="en-US" altLang="zh-TW" sz="1400" dirty="0"/>
              <a:t> and A. </a:t>
            </a:r>
            <a:r>
              <a:rPr lang="en-US" altLang="zh-TW" sz="1400" dirty="0" err="1"/>
              <a:t>Ksentini</a:t>
            </a:r>
            <a:r>
              <a:rPr lang="en-US" altLang="zh-TW" sz="1400" dirty="0"/>
              <a:t>, “Follow Me Cloud: Interworking </a:t>
            </a:r>
            <a:r>
              <a:rPr lang="en-US" altLang="zh-TW" sz="1400" dirty="0" err="1" smtClean="0"/>
              <a:t>FederatedClouds</a:t>
            </a:r>
            <a:r>
              <a:rPr lang="en-US" altLang="zh-TW" sz="1400" dirty="0" smtClean="0"/>
              <a:t> </a:t>
            </a:r>
            <a:r>
              <a:rPr lang="en-US" altLang="zh-TW" sz="1400" dirty="0"/>
              <a:t>&amp; Distributed Mobile Networks,” IEEE Network, vol. 27, no. </a:t>
            </a:r>
            <a:r>
              <a:rPr lang="en-US" altLang="zh-TW" sz="1400" dirty="0" smtClean="0"/>
              <a:t>5,Sept</a:t>
            </a:r>
            <a:r>
              <a:rPr lang="en-US" altLang="zh-TW" sz="1400" dirty="0"/>
              <a:t>./Oct. 2013, pp. 12–19.</a:t>
            </a:r>
          </a:p>
          <a:p>
            <a:r>
              <a:rPr lang="en-US" altLang="zh-TW" sz="1400" dirty="0"/>
              <a:t>[16] T. </a:t>
            </a:r>
            <a:r>
              <a:rPr lang="en-US" altLang="zh-TW" sz="1400" dirty="0" err="1"/>
              <a:t>Taleb</a:t>
            </a:r>
            <a:r>
              <a:rPr lang="en-US" altLang="zh-TW" sz="1400" dirty="0"/>
              <a:t> et al., “EASE: EPC as a Service to Ease Mobile Core </a:t>
            </a:r>
            <a:r>
              <a:rPr lang="en-US" altLang="zh-TW" sz="1400" dirty="0" err="1"/>
              <a:t>Network</a:t>
            </a:r>
            <a:r>
              <a:rPr lang="en-US" altLang="zh-TW" sz="1400" dirty="0" err="1" smtClean="0"/>
              <a:t>,”IEEE</a:t>
            </a:r>
            <a:r>
              <a:rPr lang="en-US" altLang="zh-TW" sz="1400" dirty="0" smtClean="0"/>
              <a:t> </a:t>
            </a:r>
            <a:r>
              <a:rPr lang="en-US" altLang="zh-TW" sz="1400" dirty="0"/>
              <a:t>Network, to appear.</a:t>
            </a:r>
          </a:p>
          <a:p>
            <a:r>
              <a:rPr lang="en-US" altLang="zh-TW" sz="1400" dirty="0"/>
              <a:t>[17] ETSI, “Network Function Virtualization: Use </a:t>
            </a:r>
            <a:r>
              <a:rPr lang="en-US" altLang="zh-TW" sz="1400" dirty="0" err="1"/>
              <a:t>Cases</a:t>
            </a:r>
            <a:r>
              <a:rPr lang="en-US" altLang="zh-TW" sz="1400" dirty="0" err="1" smtClean="0"/>
              <a:t>,”http</a:t>
            </a:r>
            <a:r>
              <a:rPr lang="en-US" altLang="zh-TW" sz="1400" dirty="0"/>
              <a:t>://www.etsi.org/deliver/etsi_gs/NFV/ </a:t>
            </a:r>
            <a:r>
              <a:rPr lang="en-US" altLang="zh-TW" sz="1400" dirty="0" smtClean="0"/>
              <a:t>001_099/001/01.01.01_60/gs_NFV001v010101p.pdf</a:t>
            </a:r>
            <a:r>
              <a:rPr lang="en-US" altLang="zh-TW" sz="1400" dirty="0"/>
              <a:t>, 2013.</a:t>
            </a:r>
          </a:p>
          <a:p>
            <a:r>
              <a:rPr lang="en-US" altLang="zh-TW" sz="1400" dirty="0"/>
              <a:t>[18] T. </a:t>
            </a:r>
            <a:r>
              <a:rPr lang="en-US" altLang="zh-TW" sz="1400" dirty="0" err="1"/>
              <a:t>Taleb</a:t>
            </a:r>
            <a:r>
              <a:rPr lang="en-US" altLang="zh-TW" sz="1400" dirty="0"/>
              <a:t>, “Towards Carrier Cloud: Potential, Challenges, and </a:t>
            </a:r>
            <a:r>
              <a:rPr lang="en-US" altLang="zh-TW" sz="1400" dirty="0" err="1"/>
              <a:t>Solutions</a:t>
            </a:r>
            <a:r>
              <a:rPr lang="en-US" altLang="zh-TW" sz="1400" dirty="0" err="1" smtClean="0"/>
              <a:t>,”IEEE</a:t>
            </a:r>
            <a:r>
              <a:rPr lang="en-US" altLang="zh-TW" sz="1400" dirty="0" smtClean="0"/>
              <a:t> </a:t>
            </a:r>
            <a:r>
              <a:rPr lang="en-US" altLang="zh-TW" sz="1400" dirty="0"/>
              <a:t>Wireless </a:t>
            </a:r>
            <a:r>
              <a:rPr lang="en-US" altLang="zh-TW" sz="1400" dirty="0" err="1"/>
              <a:t>Commun</a:t>
            </a:r>
            <a:r>
              <a:rPr lang="en-US" altLang="zh-TW" sz="1400" dirty="0"/>
              <a:t>., vol. 21, no. 3, June 2014. pp. 80–91.</a:t>
            </a:r>
          </a:p>
          <a:p>
            <a:r>
              <a:rPr lang="en-US" altLang="zh-TW" sz="1400" dirty="0"/>
              <a:t>[19] ETSI, “Digital Cellular Telecommunications System (Phase 2+); </a:t>
            </a:r>
            <a:r>
              <a:rPr lang="en-US" altLang="zh-TW" sz="1400" dirty="0" err="1" smtClean="0"/>
              <a:t>UniversalMobile</a:t>
            </a:r>
            <a:r>
              <a:rPr lang="en-US" altLang="zh-TW" sz="1400" dirty="0" smtClean="0"/>
              <a:t> </a:t>
            </a:r>
            <a:r>
              <a:rPr lang="en-US" altLang="zh-TW" sz="1400" dirty="0"/>
              <a:t>Telecommunications System (UMTS);</a:t>
            </a:r>
            <a:r>
              <a:rPr lang="en-US" altLang="zh-TW" sz="1400" dirty="0" err="1"/>
              <a:t>LTE;Network</a:t>
            </a:r>
            <a:r>
              <a:rPr lang="en-US" altLang="zh-TW" sz="1400" dirty="0"/>
              <a:t> Architecture</a:t>
            </a:r>
            <a:r>
              <a:rPr lang="en-US" altLang="zh-TW" sz="1400" dirty="0" smtClean="0"/>
              <a:t>,”3GPP </a:t>
            </a:r>
            <a:r>
              <a:rPr lang="en-US" altLang="zh-TW" sz="1400" dirty="0"/>
              <a:t>TS 23.002 v. 11.6.0, Rel-11, 2013</a:t>
            </a:r>
            <a:r>
              <a:rPr lang="en-US" altLang="zh-TW" sz="1400" dirty="0" smtClean="0"/>
              <a:t>.</a:t>
            </a:r>
            <a:endParaRPr lang="en-US" altLang="zh-TW" sz="1400"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58</a:t>
            </a:fld>
            <a:endParaRPr lang="en-US" altLang="zh-TW" dirty="0"/>
          </a:p>
        </p:txBody>
      </p:sp>
    </p:spTree>
    <p:extLst>
      <p:ext uri="{BB962C8B-B14F-4D97-AF65-F5344CB8AC3E}">
        <p14:creationId xmlns:p14="http://schemas.microsoft.com/office/powerpoint/2010/main" val="41546894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prstClr val="black"/>
                </a:solidFill>
                <a:latin typeface="Times New Roman" panose="02020603050405020304" pitchFamily="18" charset="0"/>
                <a:cs typeface="Times New Roman" panose="02020603050405020304" pitchFamily="18" charset="0"/>
              </a:rPr>
              <a:t>References</a:t>
            </a:r>
            <a:endParaRPr lang="zh-TW" altLang="en-US" dirty="0"/>
          </a:p>
        </p:txBody>
      </p:sp>
      <p:sp>
        <p:nvSpPr>
          <p:cNvPr id="3" name="內容版面配置區 2"/>
          <p:cNvSpPr>
            <a:spLocks noGrp="1"/>
          </p:cNvSpPr>
          <p:nvPr>
            <p:ph idx="1"/>
          </p:nvPr>
        </p:nvSpPr>
        <p:spPr/>
        <p:txBody>
          <a:bodyPr/>
          <a:lstStyle/>
          <a:p>
            <a:r>
              <a:rPr lang="en-US" altLang="zh-TW" sz="1400" dirty="0"/>
              <a:t>[20] P. </a:t>
            </a:r>
            <a:r>
              <a:rPr lang="en-US" altLang="zh-TW" sz="1400" dirty="0" err="1"/>
              <a:t>Bhadrapur</a:t>
            </a:r>
            <a:r>
              <a:rPr lang="en-US" altLang="zh-TW" sz="1400" dirty="0"/>
              <a:t>, HSS Front-End Implementation for a Large-Scale Common HLR/HSS, M.S. thesis, Dept. Info. Tech., Uppsala Univ., Sweden, 2012</a:t>
            </a:r>
            <a:r>
              <a:rPr lang="en-US" altLang="zh-TW" sz="1400" dirty="0" smtClean="0"/>
              <a:t>.</a:t>
            </a:r>
          </a:p>
          <a:p>
            <a:r>
              <a:rPr lang="en-US" altLang="zh-TW" sz="1400" dirty="0"/>
              <a:t>[21] X. Wang et al., “Measurement and Analysis of LDAP </a:t>
            </a:r>
            <a:r>
              <a:rPr lang="en-US" altLang="zh-TW" sz="1400" dirty="0" err="1"/>
              <a:t>Performance</a:t>
            </a:r>
            <a:r>
              <a:rPr lang="en-US" altLang="zh-TW" sz="1400" dirty="0" err="1" smtClean="0"/>
              <a:t>,”IEEE</a:t>
            </a:r>
            <a:r>
              <a:rPr lang="en-US" altLang="zh-TW" sz="1400" dirty="0" smtClean="0"/>
              <a:t>/ACM </a:t>
            </a:r>
            <a:r>
              <a:rPr lang="en-US" altLang="zh-TW" sz="1400" dirty="0"/>
              <a:t>Trans. Net., vol. 16, no. 1, 2008, pp. 232–43.</a:t>
            </a:r>
          </a:p>
          <a:p>
            <a:r>
              <a:rPr lang="en-US" altLang="zh-TW" sz="1400" dirty="0"/>
              <a:t>[22] F. A. Arshad, G. </a:t>
            </a:r>
            <a:r>
              <a:rPr lang="en-US" altLang="zh-TW" sz="1400" dirty="0" err="1"/>
              <a:t>Modelo</a:t>
            </a:r>
            <a:r>
              <a:rPr lang="en-US" altLang="zh-TW" sz="1400" dirty="0"/>
              <a:t>-Howard, and S. </a:t>
            </a:r>
            <a:r>
              <a:rPr lang="en-US" altLang="zh-TW" sz="1400" dirty="0" err="1"/>
              <a:t>Bagchi</a:t>
            </a:r>
            <a:r>
              <a:rPr lang="en-US" altLang="zh-TW" sz="1400" dirty="0"/>
              <a:t>, “To Cloud or Not </a:t>
            </a:r>
            <a:r>
              <a:rPr lang="en-US" altLang="zh-TW" sz="1400" dirty="0" smtClean="0"/>
              <a:t>to</a:t>
            </a:r>
            <a:r>
              <a:rPr lang="zh-TW" altLang="en-US" sz="1400" dirty="0" smtClean="0"/>
              <a:t> </a:t>
            </a:r>
            <a:r>
              <a:rPr lang="en-US" altLang="zh-TW" sz="1400" dirty="0" smtClean="0"/>
              <a:t>Cloud</a:t>
            </a:r>
            <a:r>
              <a:rPr lang="en-US" altLang="zh-TW" sz="1400" dirty="0"/>
              <a:t>: A Study of Trade-Offs between In-House and Outsourced </a:t>
            </a:r>
            <a:r>
              <a:rPr lang="en-US" altLang="zh-TW" sz="1400" dirty="0" smtClean="0"/>
              <a:t>Virtual</a:t>
            </a:r>
            <a:r>
              <a:rPr lang="zh-TW" altLang="en-US" sz="1400" dirty="0" smtClean="0"/>
              <a:t> </a:t>
            </a:r>
            <a:r>
              <a:rPr lang="en-US" altLang="zh-TW" sz="1400" dirty="0" smtClean="0"/>
              <a:t>Private </a:t>
            </a:r>
            <a:r>
              <a:rPr lang="en-US" altLang="zh-TW" sz="1400" dirty="0"/>
              <a:t>Networks,” 2012 20th IEEE Int’l. Conf. Network Protocols, </a:t>
            </a:r>
            <a:r>
              <a:rPr lang="en-US" altLang="zh-TW" sz="1400" dirty="0" smtClean="0"/>
              <a:t>30</a:t>
            </a:r>
            <a:r>
              <a:rPr lang="zh-TW" altLang="en-US" sz="1400" dirty="0" smtClean="0"/>
              <a:t> </a:t>
            </a:r>
            <a:r>
              <a:rPr lang="en-US" altLang="zh-TW" sz="1400" dirty="0" smtClean="0"/>
              <a:t>Oct</a:t>
            </a:r>
            <a:r>
              <a:rPr lang="en-US" altLang="zh-TW" sz="1400" dirty="0"/>
              <a:t>.–2 Nov. 2012, pp. 1–6.</a:t>
            </a:r>
          </a:p>
          <a:p>
            <a:r>
              <a:rPr lang="en-US" altLang="zh-TW" sz="1400" dirty="0"/>
              <a:t>[23] G. Wang and T. S. E. Ng, “The Impact of Virtualization on Network Performance of the Amazon EC2 Data Center,” Proc. 2010 IEEE </a:t>
            </a:r>
            <a:r>
              <a:rPr lang="en-US" altLang="zh-TW" sz="1400" dirty="0" smtClean="0"/>
              <a:t>INFOCOM,</a:t>
            </a:r>
            <a:r>
              <a:rPr lang="zh-TW" altLang="en-US" sz="1400" dirty="0" smtClean="0"/>
              <a:t> </a:t>
            </a:r>
            <a:r>
              <a:rPr lang="en-US" altLang="zh-TW" sz="1400" dirty="0" smtClean="0"/>
              <a:t>14–19 </a:t>
            </a:r>
            <a:r>
              <a:rPr lang="en-US" altLang="zh-TW" sz="1400" dirty="0"/>
              <a:t>Mar. 2010, pp. 1–9.</a:t>
            </a:r>
          </a:p>
          <a:p>
            <a:r>
              <a:rPr lang="en-US" altLang="zh-TW" sz="1400" dirty="0"/>
              <a:t>[24] Nokia Siemens Networks, “Signaling Is Growing 50% Faster than </a:t>
            </a:r>
            <a:r>
              <a:rPr lang="en-US" altLang="zh-TW" sz="1400" dirty="0" smtClean="0"/>
              <a:t>Data</a:t>
            </a:r>
            <a:r>
              <a:rPr lang="zh-TW" altLang="en-US" sz="1400" dirty="0" smtClean="0"/>
              <a:t> </a:t>
            </a:r>
            <a:r>
              <a:rPr lang="en-US" altLang="zh-TW" sz="1400" dirty="0" smtClean="0"/>
              <a:t>Traffic</a:t>
            </a:r>
            <a:r>
              <a:rPr lang="en-US" altLang="zh-TW" sz="1400" dirty="0"/>
              <a:t>,” http://nsn.com/system/files /</a:t>
            </a:r>
            <a:r>
              <a:rPr lang="en-US" altLang="zh-TW" sz="1400" dirty="0" smtClean="0"/>
              <a:t>document/signaling_whitepaper_online_version_final.pdf</a:t>
            </a:r>
            <a:r>
              <a:rPr lang="en-US" altLang="zh-TW" sz="1400" dirty="0"/>
              <a:t>, 2012.</a:t>
            </a:r>
          </a:p>
          <a:p>
            <a:r>
              <a:rPr lang="en-US" altLang="zh-TW" sz="1400" dirty="0"/>
              <a:t>[25] D. </a:t>
            </a:r>
            <a:r>
              <a:rPr lang="en-US" altLang="zh-TW" sz="1400" dirty="0" err="1"/>
              <a:t>Dababneh</a:t>
            </a:r>
            <a:r>
              <a:rPr lang="en-US" altLang="zh-TW" sz="1400" dirty="0"/>
              <a:t>, LTE Traffic Generation and Evolved Packet Core (</a:t>
            </a:r>
            <a:r>
              <a:rPr lang="en-US" altLang="zh-TW" sz="1400" dirty="0" smtClean="0"/>
              <a:t>EPC)</a:t>
            </a:r>
            <a:r>
              <a:rPr lang="zh-TW" altLang="en-US" sz="1400" dirty="0" smtClean="0"/>
              <a:t> </a:t>
            </a:r>
            <a:r>
              <a:rPr lang="en-US" altLang="zh-TW" sz="1400" dirty="0" smtClean="0"/>
              <a:t>Network </a:t>
            </a:r>
            <a:r>
              <a:rPr lang="en-US" altLang="zh-TW" sz="1400" dirty="0"/>
              <a:t>Planning, M.S. thesis, Dept. Sys. and Comp. Eng., </a:t>
            </a:r>
            <a:r>
              <a:rPr lang="en-US" altLang="zh-TW" sz="1400" dirty="0" smtClean="0"/>
              <a:t>Carleton</a:t>
            </a:r>
            <a:r>
              <a:rPr lang="zh-TW" altLang="en-US" sz="1400" dirty="0" smtClean="0"/>
              <a:t> </a:t>
            </a:r>
            <a:r>
              <a:rPr lang="en-US" altLang="zh-TW" sz="1400" dirty="0" smtClean="0"/>
              <a:t>Univ</a:t>
            </a:r>
            <a:r>
              <a:rPr lang="en-US" altLang="zh-TW" sz="1400" dirty="0"/>
              <a:t>., Ottawa, Ontario, Canada, 2013.</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59</a:t>
            </a:fld>
            <a:endParaRPr lang="en-US" altLang="zh-TW" dirty="0"/>
          </a:p>
        </p:txBody>
      </p:sp>
    </p:spTree>
    <p:extLst>
      <p:ext uri="{BB962C8B-B14F-4D97-AF65-F5344CB8AC3E}">
        <p14:creationId xmlns:p14="http://schemas.microsoft.com/office/powerpoint/2010/main" val="399883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Introduction</a:t>
            </a:r>
            <a:endParaRPr lang="en-US" altLang="zh-TW"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609600" y="1624013"/>
            <a:ext cx="10866120" cy="4525963"/>
          </a:xfrm>
        </p:spPr>
        <p:txBody>
          <a:bodyPr/>
          <a:lstStyle/>
          <a:p>
            <a:r>
              <a:rPr lang="en-US" altLang="zh-TW" sz="2800" dirty="0">
                <a:latin typeface="Times New Roman" panose="02020603050405020304" pitchFamily="18" charset="0"/>
                <a:cs typeface="Times New Roman" panose="02020603050405020304" pitchFamily="18" charset="0"/>
              </a:rPr>
              <a:t>The demand for broadband network connectivity has </a:t>
            </a:r>
            <a:r>
              <a:rPr lang="en-US" altLang="zh-TW" sz="2800" dirty="0" smtClean="0">
                <a:latin typeface="Times New Roman" panose="02020603050405020304" pitchFamily="18" charset="0"/>
                <a:cs typeface="Times New Roman" panose="02020603050405020304" pitchFamily="18" charset="0"/>
              </a:rPr>
              <a:t>been</a:t>
            </a: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increasing </a:t>
            </a:r>
            <a:r>
              <a:rPr lang="en-US" altLang="zh-TW" sz="2800" dirty="0">
                <a:latin typeface="Times New Roman" panose="02020603050405020304" pitchFamily="18" charset="0"/>
                <a:cs typeface="Times New Roman" panose="02020603050405020304" pitchFamily="18" charset="0"/>
              </a:rPr>
              <a:t>dramatically in the last decade</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This increasing demand is pushing network service providers to </a:t>
            </a:r>
            <a:r>
              <a:rPr lang="en-US" altLang="zh-TW" sz="2800" dirty="0">
                <a:solidFill>
                  <a:srgbClr val="FF0000"/>
                </a:solidFill>
                <a:latin typeface="Times New Roman" panose="02020603050405020304" pitchFamily="18" charset="0"/>
                <a:cs typeface="Times New Roman" panose="02020603050405020304" pitchFamily="18" charset="0"/>
              </a:rPr>
              <a:t>invest in infrastructure to keep up with </a:t>
            </a:r>
            <a:r>
              <a:rPr lang="en-US" altLang="zh-TW" sz="2800" dirty="0" smtClean="0">
                <a:solidFill>
                  <a:srgbClr val="FF0000"/>
                </a:solidFill>
                <a:latin typeface="Times New Roman" panose="02020603050405020304" pitchFamily="18" charset="0"/>
                <a:cs typeface="Times New Roman" panose="02020603050405020304" pitchFamily="18" charset="0"/>
              </a:rPr>
              <a:t>the</a:t>
            </a:r>
            <a:r>
              <a:rPr lang="zh-TW" altLang="en-US" sz="2800" dirty="0" smtClean="0">
                <a:solidFill>
                  <a:srgbClr val="FF0000"/>
                </a:solidFill>
                <a:latin typeface="Times New Roman" panose="02020603050405020304" pitchFamily="18" charset="0"/>
                <a:cs typeface="Times New Roman" panose="02020603050405020304" pitchFamily="18" charset="0"/>
              </a:rPr>
              <a:t> </a:t>
            </a:r>
            <a:r>
              <a:rPr lang="en-US" altLang="zh-TW" sz="2800" dirty="0" smtClean="0">
                <a:solidFill>
                  <a:srgbClr val="FF0000"/>
                </a:solidFill>
                <a:latin typeface="Times New Roman" panose="02020603050405020304" pitchFamily="18" charset="0"/>
                <a:cs typeface="Times New Roman" panose="02020603050405020304" pitchFamily="18" charset="0"/>
              </a:rPr>
              <a:t>demand</a:t>
            </a:r>
            <a:r>
              <a:rPr lang="en-US" altLang="zh-TW" sz="2800" dirty="0">
                <a:latin typeface="Times New Roman" panose="02020603050405020304" pitchFamily="18" charset="0"/>
                <a:cs typeface="Times New Roman" panose="02020603050405020304" pitchFamily="18" charset="0"/>
              </a:rPr>
              <a:t>, although studies show that the return on such investments is minimal [2].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a:latin typeface="Times New Roman" panose="02020603050405020304" pitchFamily="18" charset="0"/>
                <a:cs typeface="Times New Roman" panose="02020603050405020304" pitchFamily="18" charset="0"/>
              </a:rPr>
              <a:t>Network</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operating challenges are not limited to </a:t>
            </a:r>
            <a:r>
              <a:rPr lang="en-US" altLang="zh-TW" sz="2800" dirty="0">
                <a:solidFill>
                  <a:srgbClr val="FF0000"/>
                </a:solidFill>
                <a:latin typeface="Times New Roman" panose="02020603050405020304" pitchFamily="18" charset="0"/>
                <a:cs typeface="Times New Roman" panose="02020603050405020304" pitchFamily="18" charset="0"/>
              </a:rPr>
              <a:t>the cost of expensive</a:t>
            </a:r>
            <a:r>
              <a:rPr lang="zh-TW" altLang="en-US" sz="2800" dirty="0">
                <a:solidFill>
                  <a:srgbClr val="FF0000"/>
                </a:solidFill>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hardware devices</a:t>
            </a:r>
            <a:r>
              <a:rPr lang="en-US" altLang="zh-TW" sz="2800" dirty="0">
                <a:latin typeface="Times New Roman" panose="02020603050405020304" pitchFamily="18" charset="0"/>
                <a:cs typeface="Times New Roman" panose="02020603050405020304" pitchFamily="18" charset="0"/>
              </a:rPr>
              <a:t>, but also include </a:t>
            </a:r>
            <a:r>
              <a:rPr lang="en-US" altLang="zh-TW" sz="2800" dirty="0">
                <a:solidFill>
                  <a:srgbClr val="FF0000"/>
                </a:solidFill>
                <a:latin typeface="Times New Roman" panose="02020603050405020304" pitchFamily="18" charset="0"/>
                <a:cs typeface="Times New Roman" panose="02020603050405020304" pitchFamily="18" charset="0"/>
              </a:rPr>
              <a:t>increasing energy costs</a:t>
            </a:r>
            <a:r>
              <a:rPr lang="en-US" altLang="zh-TW" sz="2800" dirty="0">
                <a:latin typeface="Times New Roman" panose="02020603050405020304" pitchFamily="18" charset="0"/>
                <a:cs typeface="Times New Roman" panose="02020603050405020304" pitchFamily="18" charset="0"/>
              </a:rPr>
              <a:t> and</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the competitive market for </a:t>
            </a:r>
            <a:r>
              <a:rPr lang="en-US" altLang="zh-TW" sz="2800" dirty="0">
                <a:solidFill>
                  <a:srgbClr val="FF0000"/>
                </a:solidFill>
                <a:latin typeface="Times New Roman" panose="02020603050405020304" pitchFamily="18" charset="0"/>
                <a:cs typeface="Times New Roman" panose="02020603050405020304" pitchFamily="18" charset="0"/>
              </a:rPr>
              <a:t>highly qualified personnel </a:t>
            </a:r>
            <a:r>
              <a:rPr lang="en-US" altLang="zh-TW" sz="2800" dirty="0">
                <a:latin typeface="Times New Roman" panose="02020603050405020304" pitchFamily="18" charset="0"/>
                <a:cs typeface="Times New Roman" panose="02020603050405020304" pitchFamily="18" charset="0"/>
              </a:rPr>
              <a:t>with the</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skills necessary to design, integrate, and operate an </a:t>
            </a:r>
            <a:r>
              <a:rPr lang="en-US" altLang="zh-TW" sz="2800" dirty="0">
                <a:solidFill>
                  <a:srgbClr val="FF0000"/>
                </a:solidFill>
                <a:latin typeface="Times New Roman" panose="02020603050405020304" pitchFamily="18" charset="0"/>
                <a:cs typeface="Times New Roman" panose="02020603050405020304" pitchFamily="18" charset="0"/>
              </a:rPr>
              <a:t>increasingly complex hardware-based infrastructure</a:t>
            </a:r>
            <a:r>
              <a:rPr lang="en-US" altLang="zh-TW" sz="2800" dirty="0">
                <a:latin typeface="Times New Roman" panose="02020603050405020304" pitchFamily="18" charset="0"/>
                <a:cs typeface="Times New Roman" panose="02020603050405020304" pitchFamily="18" charset="0"/>
              </a:rPr>
              <a:t>. </a:t>
            </a:r>
          </a:p>
          <a:p>
            <a:endParaRPr lang="en-US" altLang="zh-TW" sz="2800"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a:t>
            </a:fld>
            <a:endParaRPr lang="en-US" altLang="zh-TW" dirty="0"/>
          </a:p>
        </p:txBody>
      </p:sp>
      <p:sp>
        <p:nvSpPr>
          <p:cNvPr id="5" name="矩形 4"/>
          <p:cNvSpPr/>
          <p:nvPr/>
        </p:nvSpPr>
        <p:spPr>
          <a:xfrm>
            <a:off x="609600" y="6136701"/>
            <a:ext cx="6096000" cy="584775"/>
          </a:xfrm>
          <a:prstGeom prst="rect">
            <a:avLst/>
          </a:prstGeom>
        </p:spPr>
        <p:txBody>
          <a:bodyPr>
            <a:spAutoFit/>
          </a:bodyPr>
          <a:lstStyle/>
          <a:p>
            <a:r>
              <a:rPr lang="en-US" altLang="zh-TW" sz="1600" dirty="0"/>
              <a:t>[2] Cisco, “Cisco Visual Networking Index Global Mobile Data Traffic Forecast Update 2012-2017,” </a:t>
            </a:r>
            <a:endParaRPr lang="zh-TW" altLang="en-US" sz="1600" dirty="0"/>
          </a:p>
        </p:txBody>
      </p:sp>
    </p:spTree>
    <p:extLst>
      <p:ext uri="{BB962C8B-B14F-4D97-AF65-F5344CB8AC3E}">
        <p14:creationId xmlns:p14="http://schemas.microsoft.com/office/powerpoint/2010/main" val="1295334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Introduction</a:t>
            </a:r>
            <a:endParaRPr lang="en-US" altLang="zh-TW"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609600" y="1624013"/>
            <a:ext cx="10866120" cy="4525963"/>
          </a:xfrm>
        </p:spPr>
        <p:txBody>
          <a:bodyPr/>
          <a:lstStyle/>
          <a:p>
            <a:r>
              <a:rPr lang="en-US" altLang="zh-TW" sz="2800" dirty="0">
                <a:latin typeface="Times New Roman" panose="02020603050405020304" pitchFamily="18" charset="0"/>
                <a:cs typeface="Times New Roman" panose="02020603050405020304" pitchFamily="18" charset="0"/>
              </a:rPr>
              <a:t>These issues do not only </a:t>
            </a:r>
            <a:r>
              <a:rPr lang="en-US" altLang="zh-TW" sz="2800" dirty="0">
                <a:solidFill>
                  <a:srgbClr val="FF0000"/>
                </a:solidFill>
                <a:latin typeface="Times New Roman" panose="02020603050405020304" pitchFamily="18" charset="0"/>
                <a:cs typeface="Times New Roman" panose="02020603050405020304" pitchFamily="18" charset="0"/>
              </a:rPr>
              <a:t>affect revenue</a:t>
            </a:r>
            <a:r>
              <a:rPr lang="en-US" altLang="zh-TW" sz="2800" dirty="0">
                <a:latin typeface="Times New Roman" panose="02020603050405020304" pitchFamily="18" charset="0"/>
                <a:cs typeface="Times New Roman" panose="02020603050405020304" pitchFamily="18" charset="0"/>
              </a:rPr>
              <a:t>, but also </a:t>
            </a:r>
            <a:r>
              <a:rPr lang="en-US" altLang="zh-TW" sz="2800" dirty="0">
                <a:solidFill>
                  <a:srgbClr val="FF0000"/>
                </a:solidFill>
                <a:latin typeface="Times New Roman" panose="02020603050405020304" pitchFamily="18" charset="0"/>
                <a:cs typeface="Times New Roman" panose="02020603050405020304" pitchFamily="18" charset="0"/>
              </a:rPr>
              <a:t>increase time to market </a:t>
            </a:r>
            <a:r>
              <a:rPr lang="en-US" altLang="zh-TW" sz="2800" dirty="0">
                <a:latin typeface="Times New Roman" panose="02020603050405020304" pitchFamily="18" charset="0"/>
                <a:cs typeface="Times New Roman" panose="02020603050405020304" pitchFamily="18" charset="0"/>
              </a:rPr>
              <a:t>and </a:t>
            </a:r>
            <a:r>
              <a:rPr lang="en-US" altLang="zh-TW" sz="2800" dirty="0">
                <a:solidFill>
                  <a:srgbClr val="FF0000"/>
                </a:solidFill>
                <a:latin typeface="Times New Roman" panose="02020603050405020304" pitchFamily="18" charset="0"/>
                <a:cs typeface="Times New Roman" panose="02020603050405020304" pitchFamily="18" charset="0"/>
              </a:rPr>
              <a:t>limit innovation </a:t>
            </a:r>
            <a:r>
              <a:rPr lang="en-US" altLang="zh-TW" sz="2800" dirty="0">
                <a:latin typeface="Times New Roman" panose="02020603050405020304" pitchFamily="18" charset="0"/>
                <a:cs typeface="Times New Roman" panose="02020603050405020304" pitchFamily="18" charset="0"/>
              </a:rPr>
              <a:t>in the telecommunications industry. </a:t>
            </a:r>
          </a:p>
          <a:p>
            <a:r>
              <a:rPr lang="en-US" altLang="zh-TW" sz="2800" dirty="0">
                <a:latin typeface="Times New Roman" panose="02020603050405020304" pitchFamily="18" charset="0"/>
                <a:cs typeface="Times New Roman" panose="02020603050405020304" pitchFamily="18" charset="0"/>
              </a:rPr>
              <a:t>Therefore, network operators seek to minimize or even eliminate their </a:t>
            </a:r>
            <a:r>
              <a:rPr lang="en-US" altLang="zh-TW" sz="2800" dirty="0">
                <a:solidFill>
                  <a:srgbClr val="FF0000"/>
                </a:solidFill>
                <a:latin typeface="Times New Roman" panose="02020603050405020304" pitchFamily="18" charset="0"/>
                <a:cs typeface="Times New Roman" panose="02020603050405020304" pitchFamily="18" charset="0"/>
              </a:rPr>
              <a:t>dependence on proprietary hardware</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To achieve these targets successfully, a group of seven telecom operators have formed an industry specifications </a:t>
            </a:r>
            <a:r>
              <a:rPr lang="en-US" altLang="zh-TW" sz="2800" dirty="0" smtClean="0">
                <a:latin typeface="Times New Roman" panose="02020603050405020304" pitchFamily="18" charset="0"/>
                <a:cs typeface="Times New Roman" panose="02020603050405020304" pitchFamily="18" charset="0"/>
              </a:rPr>
              <a:t>group</a:t>
            </a: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for </a:t>
            </a:r>
            <a:r>
              <a:rPr lang="en-US" altLang="zh-TW" sz="2800" dirty="0">
                <a:latin typeface="Times New Roman" panose="02020603050405020304" pitchFamily="18" charset="0"/>
                <a:cs typeface="Times New Roman" panose="02020603050405020304" pitchFamily="18" charset="0"/>
              </a:rPr>
              <a:t>network function virtualization (NFV) under the European Telecommunications Standards Institute (ETSI</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This article introduces NFV, and provides a guideline </a:t>
            </a:r>
            <a:r>
              <a:rPr lang="en-US" altLang="zh-TW" sz="2800" dirty="0" smtClean="0">
                <a:latin typeface="Times New Roman" panose="02020603050405020304" pitchFamily="18" charset="0"/>
                <a:cs typeface="Times New Roman" panose="02020603050405020304" pitchFamily="18" charset="0"/>
              </a:rPr>
              <a:t>to</a:t>
            </a: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solidFill>
                  <a:srgbClr val="FF0000"/>
                </a:solidFill>
                <a:latin typeface="Times New Roman" panose="02020603050405020304" pitchFamily="18" charset="0"/>
                <a:cs typeface="Times New Roman" panose="02020603050405020304" pitchFamily="18" charset="0"/>
              </a:rPr>
              <a:t>design </a:t>
            </a:r>
            <a:r>
              <a:rPr lang="en-US" altLang="zh-TW" sz="2800" dirty="0">
                <a:solidFill>
                  <a:srgbClr val="FF0000"/>
                </a:solidFill>
                <a:latin typeface="Times New Roman" panose="02020603050405020304" pitchFamily="18" charset="0"/>
                <a:cs typeface="Times New Roman" panose="02020603050405020304" pitchFamily="18" charset="0"/>
              </a:rPr>
              <a:t>and implement it in the core network </a:t>
            </a:r>
            <a:r>
              <a:rPr lang="en-US" altLang="zh-TW" sz="2800" dirty="0">
                <a:latin typeface="Times New Roman" panose="02020603050405020304" pitchFamily="18" charset="0"/>
                <a:cs typeface="Times New Roman" panose="02020603050405020304" pitchFamily="18" charset="0"/>
              </a:rPr>
              <a:t>of telecommunication networks. </a:t>
            </a:r>
            <a:endParaRPr lang="en-US" altLang="zh-TW" sz="2800"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a:t>
            </a:fld>
            <a:endParaRPr lang="en-US" altLang="zh-TW" dirty="0"/>
          </a:p>
        </p:txBody>
      </p:sp>
    </p:spTree>
    <p:extLst>
      <p:ext uri="{BB962C8B-B14F-4D97-AF65-F5344CB8AC3E}">
        <p14:creationId xmlns:p14="http://schemas.microsoft.com/office/powerpoint/2010/main" val="3031719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Network Function Virtualization</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Network function </a:t>
            </a:r>
            <a:r>
              <a:rPr lang="en-US" altLang="zh-TW" dirty="0" smtClean="0">
                <a:latin typeface="Times New Roman" panose="02020603050405020304" pitchFamily="18" charset="0"/>
                <a:cs typeface="Times New Roman" panose="02020603050405020304" pitchFamily="18" charset="0"/>
              </a:rPr>
              <a:t>virtualization technology </a:t>
            </a:r>
            <a:r>
              <a:rPr lang="en-US" altLang="zh-TW" dirty="0">
                <a:latin typeface="Times New Roman" panose="02020603050405020304" pitchFamily="18" charset="0"/>
                <a:cs typeface="Times New Roman" panose="02020603050405020304" pitchFamily="18" charset="0"/>
              </a:rPr>
              <a:t>was developed to take advantage of the </a:t>
            </a:r>
            <a:r>
              <a:rPr lang="en-US" altLang="zh-TW" dirty="0" smtClean="0">
                <a:latin typeface="Times New Roman" panose="02020603050405020304" pitchFamily="18" charset="0"/>
                <a:cs typeface="Times New Roman" panose="02020603050405020304" pitchFamily="18" charset="0"/>
              </a:rPr>
              <a:t>evolution of </a:t>
            </a:r>
            <a:r>
              <a:rPr lang="en-US" altLang="zh-TW" dirty="0">
                <a:latin typeface="Times New Roman" panose="02020603050405020304" pitchFamily="18" charset="0"/>
                <a:cs typeface="Times New Roman" panose="02020603050405020304" pitchFamily="18" charset="0"/>
              </a:rPr>
              <a:t>IT virtualization. </a:t>
            </a:r>
            <a:endParaRPr lang="en-US" altLang="zh-TW" dirty="0" smtClean="0">
              <a:latin typeface="Times New Roman" panose="02020603050405020304" pitchFamily="18" charset="0"/>
              <a:cs typeface="Times New Roman" panose="02020603050405020304" pitchFamily="18" charset="0"/>
            </a:endParaRPr>
          </a:p>
          <a:p>
            <a:r>
              <a:rPr lang="en-US" altLang="zh-TW" dirty="0">
                <a:latin typeface="Times New Roman" panose="02020603050405020304" pitchFamily="18" charset="0"/>
                <a:cs typeface="Times New Roman" panose="02020603050405020304" pitchFamily="18" charset="0"/>
              </a:rPr>
              <a:t>It separates network functions from </a:t>
            </a:r>
            <a:r>
              <a:rPr lang="en-US" altLang="zh-TW" dirty="0" smtClean="0">
                <a:latin typeface="Times New Roman" panose="02020603050405020304" pitchFamily="18" charset="0"/>
                <a:cs typeface="Times New Roman" panose="02020603050405020304" pitchFamily="18" charset="0"/>
              </a:rPr>
              <a:t>the underlying </a:t>
            </a:r>
            <a:r>
              <a:rPr lang="en-US" altLang="zh-TW" dirty="0">
                <a:latin typeface="Times New Roman" panose="02020603050405020304" pitchFamily="18" charset="0"/>
                <a:cs typeface="Times New Roman" panose="02020603050405020304" pitchFamily="18" charset="0"/>
              </a:rPr>
              <a:t>proprietary hardware appliances. </a:t>
            </a:r>
            <a:endParaRPr lang="en-US" altLang="zh-TW" dirty="0" smtClean="0">
              <a:latin typeface="Times New Roman" panose="02020603050405020304" pitchFamily="18" charset="0"/>
              <a:cs typeface="Times New Roman" panose="02020603050405020304" pitchFamily="18" charset="0"/>
            </a:endParaRPr>
          </a:p>
          <a:p>
            <a:r>
              <a:rPr lang="en-US" altLang="zh-TW" dirty="0">
                <a:latin typeface="Times New Roman" panose="02020603050405020304" pitchFamily="18" charset="0"/>
                <a:cs typeface="Times New Roman" panose="02020603050405020304" pitchFamily="18" charset="0"/>
              </a:rPr>
              <a:t>NFV is the concept of transferring network functions from dedicated hardware appliances to software-based applications running </a:t>
            </a:r>
            <a:r>
              <a:rPr lang="en-US" altLang="zh-TW" dirty="0" smtClean="0">
                <a:latin typeface="Times New Roman" panose="02020603050405020304" pitchFamily="18" charset="0"/>
                <a:cs typeface="Times New Roman" panose="02020603050405020304" pitchFamily="18" charset="0"/>
              </a:rPr>
              <a:t>on </a:t>
            </a:r>
            <a:r>
              <a:rPr lang="en-US" altLang="zh-TW" dirty="0" smtClean="0">
                <a:solidFill>
                  <a:srgbClr val="FF0000"/>
                </a:solidFill>
                <a:latin typeface="Times New Roman" panose="02020603050405020304" pitchFamily="18" charset="0"/>
                <a:cs typeface="Times New Roman" panose="02020603050405020304" pitchFamily="18" charset="0"/>
              </a:rPr>
              <a:t>commercial </a:t>
            </a:r>
            <a:r>
              <a:rPr lang="en-US" altLang="zh-TW" dirty="0">
                <a:solidFill>
                  <a:srgbClr val="FF0000"/>
                </a:solidFill>
                <a:latin typeface="Times New Roman" panose="02020603050405020304" pitchFamily="18" charset="0"/>
                <a:cs typeface="Times New Roman" panose="02020603050405020304" pitchFamily="18" charset="0"/>
              </a:rPr>
              <a:t>off-the-shelf (COTS) equipment</a:t>
            </a:r>
            <a:r>
              <a:rPr lang="en-US" altLang="zh-TW" dirty="0" smtClean="0">
                <a:latin typeface="Times New Roman" panose="02020603050405020304" pitchFamily="18" charset="0"/>
                <a:cs typeface="Times New Roman" panose="02020603050405020304" pitchFamily="18" charset="0"/>
              </a:rPr>
              <a:t>.</a:t>
            </a:r>
          </a:p>
          <a:p>
            <a:pPr marL="0" indent="0">
              <a:buNone/>
            </a:pP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a:t>
            </a:fld>
            <a:endParaRPr lang="en-US" altLang="zh-TW" dirty="0"/>
          </a:p>
        </p:txBody>
      </p:sp>
    </p:spTree>
    <p:extLst>
      <p:ext uri="{BB962C8B-B14F-4D97-AF65-F5344CB8AC3E}">
        <p14:creationId xmlns:p14="http://schemas.microsoft.com/office/powerpoint/2010/main" val="1993945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Network Function Virtualization</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Through NFV, network functions can be </a:t>
            </a:r>
            <a:r>
              <a:rPr lang="en-US" altLang="zh-TW" dirty="0">
                <a:solidFill>
                  <a:srgbClr val="FF0000"/>
                </a:solidFill>
                <a:latin typeface="Times New Roman" panose="02020603050405020304" pitchFamily="18" charset="0"/>
                <a:cs typeface="Times New Roman" panose="02020603050405020304" pitchFamily="18" charset="0"/>
              </a:rPr>
              <a:t>instantiated in various locations</a:t>
            </a:r>
            <a:r>
              <a:rPr lang="en-US" altLang="zh-TW" dirty="0">
                <a:latin typeface="Times New Roman" panose="02020603050405020304" pitchFamily="18" charset="0"/>
                <a:cs typeface="Times New Roman" panose="02020603050405020304" pitchFamily="18" charset="0"/>
              </a:rPr>
              <a:t> such as datacenters, network nodes, and end-user </a:t>
            </a:r>
            <a:r>
              <a:rPr lang="en-US" altLang="zh-TW" dirty="0" smtClean="0">
                <a:latin typeface="Times New Roman" panose="02020603050405020304" pitchFamily="18" charset="0"/>
                <a:cs typeface="Times New Roman" panose="02020603050405020304" pitchFamily="18" charset="0"/>
              </a:rPr>
              <a:t>premises </a:t>
            </a:r>
            <a:r>
              <a:rPr lang="en-US" altLang="zh-TW" dirty="0">
                <a:latin typeface="Times New Roman" panose="02020603050405020304" pitchFamily="18" charset="0"/>
                <a:cs typeface="Times New Roman" panose="02020603050405020304" pitchFamily="18" charset="0"/>
              </a:rPr>
              <a:t>as the network </a:t>
            </a:r>
            <a:r>
              <a:rPr lang="en-US" altLang="zh-TW" dirty="0" smtClean="0">
                <a:latin typeface="Times New Roman" panose="02020603050405020304" pitchFamily="18" charset="0"/>
                <a:cs typeface="Times New Roman" panose="02020603050405020304" pitchFamily="18" charset="0"/>
              </a:rPr>
              <a:t>requires.</a:t>
            </a:r>
          </a:p>
          <a:p>
            <a:r>
              <a:rPr lang="en-US" altLang="zh-TW" dirty="0">
                <a:latin typeface="Times New Roman" panose="02020603050405020304" pitchFamily="18" charset="0"/>
                <a:cs typeface="Times New Roman" panose="02020603050405020304" pitchFamily="18" charset="0"/>
              </a:rPr>
              <a:t>Some of these benefits are openness of platforms, scalability and flexibility, operating performance improvement, shorter development cycles, and reduced CAPEX and OPEX investments.</a:t>
            </a:r>
          </a:p>
          <a:p>
            <a:endParaRPr lang="en-US" altLang="zh-TW"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9</a:t>
            </a:fld>
            <a:endParaRPr lang="en-US" altLang="zh-TW" dirty="0"/>
          </a:p>
        </p:txBody>
      </p:sp>
    </p:spTree>
    <p:extLst>
      <p:ext uri="{BB962C8B-B14F-4D97-AF65-F5344CB8AC3E}">
        <p14:creationId xmlns:p14="http://schemas.microsoft.com/office/powerpoint/2010/main" val="3436567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B8710126-D88A-45AB-86A0-8244245A5D48}" vid="{46713BCF-7298-46F0-A890-1E413A928568}"/>
    </a:ext>
  </a:extLst>
</a:theme>
</file>

<file path=ppt/theme/theme2.xml><?xml version="1.0" encoding="utf-8"?>
<a:theme xmlns:a="http://schemas.openxmlformats.org/drawingml/2006/main" name="1_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B8710126-D88A-45AB-86A0-8244245A5D48}" vid="{46713BCF-7298-46F0-A890-1E413A928568}"/>
    </a:ext>
  </a:extLst>
</a:theme>
</file>

<file path=ppt/theme/theme3.xml><?xml version="1.0" encoding="utf-8"?>
<a:theme xmlns:a="http://schemas.openxmlformats.org/drawingml/2006/main" name="2_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B8710126-D88A-45AB-86A0-8244245A5D48}" vid="{46713BCF-7298-46F0-A890-1E413A928568}"/>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13401</TotalTime>
  <Words>10359</Words>
  <Application>Microsoft Office PowerPoint</Application>
  <PresentationFormat>寬螢幕</PresentationFormat>
  <Paragraphs>927</Paragraphs>
  <Slides>59</Slides>
  <Notes>57</Notes>
  <HiddenSlides>0</HiddenSlides>
  <MMClips>0</MMClips>
  <ScaleCrop>false</ScaleCrop>
  <HeadingPairs>
    <vt:vector size="6" baseType="variant">
      <vt:variant>
        <vt:lpstr>使用字型</vt:lpstr>
      </vt:variant>
      <vt:variant>
        <vt:i4>7</vt:i4>
      </vt:variant>
      <vt:variant>
        <vt:lpstr>佈景主題</vt:lpstr>
      </vt:variant>
      <vt:variant>
        <vt:i4>3</vt:i4>
      </vt:variant>
      <vt:variant>
        <vt:lpstr>投影片標題</vt:lpstr>
      </vt:variant>
      <vt:variant>
        <vt:i4>59</vt:i4>
      </vt:variant>
    </vt:vector>
  </HeadingPairs>
  <TitlesOfParts>
    <vt:vector size="69" baseType="lpstr">
      <vt:lpstr>等线</vt:lpstr>
      <vt:lpstr>微軟正黑體</vt:lpstr>
      <vt:lpstr>新細明體</vt:lpstr>
      <vt:lpstr>Arial</vt:lpstr>
      <vt:lpstr>Calibri</vt:lpstr>
      <vt:lpstr>Times New Roman</vt:lpstr>
      <vt:lpstr>Wingdings</vt:lpstr>
      <vt:lpstr>佈景主題1</vt:lpstr>
      <vt:lpstr>1_佈景主題1</vt:lpstr>
      <vt:lpstr>2_佈景主題1</vt:lpstr>
      <vt:lpstr>NFV: State of the Art, Challenges, and Implementation in Next Generation Mobile Networks (vEPC)</vt:lpstr>
      <vt:lpstr>OUTLINE</vt:lpstr>
      <vt:lpstr>OUTLINE</vt:lpstr>
      <vt:lpstr>Abstract</vt:lpstr>
      <vt:lpstr>Introduction</vt:lpstr>
      <vt:lpstr>Introduction</vt:lpstr>
      <vt:lpstr>Introduction</vt:lpstr>
      <vt:lpstr>Network Function Virtualization</vt:lpstr>
      <vt:lpstr>Network Function Virtualization</vt:lpstr>
      <vt:lpstr>Network Function Virtualization</vt:lpstr>
      <vt:lpstr>NFV Framework</vt:lpstr>
      <vt:lpstr>NFV Framework</vt:lpstr>
      <vt:lpstr>NFV Framework</vt:lpstr>
      <vt:lpstr>NFV Framework</vt:lpstr>
      <vt:lpstr>Proposed Placement of Framework Entities</vt:lpstr>
      <vt:lpstr>Proposed Placement of Framework Entities</vt:lpstr>
      <vt:lpstr>Reception by Industry</vt:lpstr>
      <vt:lpstr>Reception by Industry</vt:lpstr>
      <vt:lpstr>NFV Challenges and Requirements</vt:lpstr>
      <vt:lpstr>NFV Challenges and Requirements</vt:lpstr>
      <vt:lpstr>NFV Challenges and Requirements</vt:lpstr>
      <vt:lpstr>NFV Challenges and Requirements</vt:lpstr>
      <vt:lpstr>NFV Challenges and Requirements</vt:lpstr>
      <vt:lpstr>NFV Challenges and Requirements</vt:lpstr>
      <vt:lpstr>NFV Challenges and Requirements</vt:lpstr>
      <vt:lpstr>NFV Challenges and Requirements</vt:lpstr>
      <vt:lpstr>NFV Challenges and Requirements</vt:lpstr>
      <vt:lpstr>NFV Challenges and Requirements</vt:lpstr>
      <vt:lpstr>NFV Challenges and Requirements</vt:lpstr>
      <vt:lpstr>NFV Challenges and Requirements</vt:lpstr>
      <vt:lpstr>NFV Challenges and Requirements</vt:lpstr>
      <vt:lpstr>NFV Challenges and Requirements</vt:lpstr>
      <vt:lpstr>Use Cases and Services</vt:lpstr>
      <vt:lpstr>Use Cases and Services</vt:lpstr>
      <vt:lpstr>Use Cases and Services</vt:lpstr>
      <vt:lpstr>Virtualization of the Evolved Packet Core</vt:lpstr>
      <vt:lpstr>Virtualization of the Evolved Packet Core</vt:lpstr>
      <vt:lpstr>Virtualization of the Evolved Packet Core</vt:lpstr>
      <vt:lpstr>Grouping EPC Entities  in the NFV Environment</vt:lpstr>
      <vt:lpstr>Grouping EPC Entities  in the NFV Environment</vt:lpstr>
      <vt:lpstr>Grouping EPC Entities  in the NFV Environment</vt:lpstr>
      <vt:lpstr>Grouping EPC Entities  in the NFV Environment</vt:lpstr>
      <vt:lpstr>Grouping EPC Entities  in the NFV Environment</vt:lpstr>
      <vt:lpstr>Grouping EPC Entities  in the NFV Environment</vt:lpstr>
      <vt:lpstr>Grouping EPC Entities  in the NFV Environment</vt:lpstr>
      <vt:lpstr>Grouping EPC Entities  in the NFV Environment</vt:lpstr>
      <vt:lpstr>Grouping EPC Entities  in the NFV Environment</vt:lpstr>
      <vt:lpstr>Grouping EPC Entities  in the NFV Environment</vt:lpstr>
      <vt:lpstr>Grouping EPC Entities  in the NFV Environment</vt:lpstr>
      <vt:lpstr>Grouping EPC Entities  in the NFV Environment</vt:lpstr>
      <vt:lpstr>Grouping EPC Entities  in the NFV Environment</vt:lpstr>
      <vt:lpstr>Grouping EPC Entities  in the NFV Environment</vt:lpstr>
      <vt:lpstr>Grouping EPC Entities  in the NFV Environment</vt:lpstr>
      <vt:lpstr>Quantitative Analysis</vt:lpstr>
      <vt:lpstr>Quantitative Analysis</vt:lpstr>
      <vt:lpstr>Conclusions</vt:lpstr>
      <vt:lpstr> References </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an efficient VNF placement in network function virtualization</dc:title>
  <dc:creator>lab409</dc:creator>
  <cp:lastModifiedBy>lab409</cp:lastModifiedBy>
  <cp:revision>668</cp:revision>
  <dcterms:created xsi:type="dcterms:W3CDTF">2019-11-04T09:26:48Z</dcterms:created>
  <dcterms:modified xsi:type="dcterms:W3CDTF">2020-05-19T06:02:15Z</dcterms:modified>
</cp:coreProperties>
</file>